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activeX/activeX1.xml" ContentType="application/vnd.ms-office.activeX+xml"/>
  <Override PartName="/ppt/activeX/activeX1.bin" ContentType="application/vnd.ms-office.activeX"/>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01"/>
  </p:notesMasterIdLst>
  <p:handoutMasterIdLst>
    <p:handoutMasterId r:id="rId102"/>
  </p:handoutMasterIdLst>
  <p:sldIdLst>
    <p:sldId id="1609" r:id="rId2"/>
    <p:sldId id="1616" r:id="rId3"/>
    <p:sldId id="1608" r:id="rId4"/>
    <p:sldId id="1734" r:id="rId5"/>
    <p:sldId id="1735" r:id="rId6"/>
    <p:sldId id="1619" r:id="rId7"/>
    <p:sldId id="1670" r:id="rId8"/>
    <p:sldId id="1671" r:id="rId9"/>
    <p:sldId id="1681" r:id="rId10"/>
    <p:sldId id="1694" r:id="rId11"/>
    <p:sldId id="1617" r:id="rId12"/>
    <p:sldId id="1584" r:id="rId13"/>
    <p:sldId id="1470" r:id="rId14"/>
    <p:sldId id="1472" r:id="rId15"/>
    <p:sldId id="1559" r:id="rId16"/>
    <p:sldId id="1560" r:id="rId17"/>
    <p:sldId id="1561" r:id="rId18"/>
    <p:sldId id="1562" r:id="rId19"/>
    <p:sldId id="1563" r:id="rId20"/>
    <p:sldId id="1473" r:id="rId21"/>
    <p:sldId id="1474" r:id="rId22"/>
    <p:sldId id="1475" r:id="rId23"/>
    <p:sldId id="1476" r:id="rId24"/>
    <p:sldId id="1555" r:id="rId25"/>
    <p:sldId id="1527" r:id="rId26"/>
    <p:sldId id="1566" r:id="rId27"/>
    <p:sldId id="1538" r:id="rId28"/>
    <p:sldId id="1540" r:id="rId29"/>
    <p:sldId id="1541" r:id="rId30"/>
    <p:sldId id="1633" r:id="rId31"/>
    <p:sldId id="1634" r:id="rId32"/>
    <p:sldId id="1635" r:id="rId33"/>
    <p:sldId id="1639" r:id="rId34"/>
    <p:sldId id="1640" r:id="rId35"/>
    <p:sldId id="1641" r:id="rId36"/>
    <p:sldId id="1542" r:id="rId37"/>
    <p:sldId id="1543" r:id="rId38"/>
    <p:sldId id="1544" r:id="rId39"/>
    <p:sldId id="1545" r:id="rId40"/>
    <p:sldId id="1546" r:id="rId41"/>
    <p:sldId id="1577" r:id="rId42"/>
    <p:sldId id="1582" r:id="rId43"/>
    <p:sldId id="1580" r:id="rId44"/>
    <p:sldId id="1581" r:id="rId45"/>
    <p:sldId id="1549" r:id="rId46"/>
    <p:sldId id="1673" r:id="rId47"/>
    <p:sldId id="1672" r:id="rId48"/>
    <p:sldId id="1682" r:id="rId49"/>
    <p:sldId id="1675" r:id="rId50"/>
    <p:sldId id="1693" r:id="rId51"/>
    <p:sldId id="1683" r:id="rId52"/>
    <p:sldId id="1684" r:id="rId53"/>
    <p:sldId id="1685" r:id="rId54"/>
    <p:sldId id="1686" r:id="rId55"/>
    <p:sldId id="1528" r:id="rId56"/>
    <p:sldId id="1512" r:id="rId57"/>
    <p:sldId id="1691" r:id="rId58"/>
    <p:sldId id="1514" r:id="rId59"/>
    <p:sldId id="1513" r:id="rId60"/>
    <p:sldId id="1687" r:id="rId61"/>
    <p:sldId id="1688" r:id="rId62"/>
    <p:sldId id="1505" r:id="rId63"/>
    <p:sldId id="1515" r:id="rId64"/>
    <p:sldId id="1695" r:id="rId65"/>
    <p:sldId id="1696" r:id="rId66"/>
    <p:sldId id="1697" r:id="rId67"/>
    <p:sldId id="1698" r:id="rId68"/>
    <p:sldId id="1699" r:id="rId69"/>
    <p:sldId id="1700" r:id="rId70"/>
    <p:sldId id="1701" r:id="rId71"/>
    <p:sldId id="1702" r:id="rId72"/>
    <p:sldId id="1703" r:id="rId73"/>
    <p:sldId id="1704" r:id="rId74"/>
    <p:sldId id="1705" r:id="rId75"/>
    <p:sldId id="1722" r:id="rId76"/>
    <p:sldId id="1723" r:id="rId77"/>
    <p:sldId id="1724" r:id="rId78"/>
    <p:sldId id="1725" r:id="rId79"/>
    <p:sldId id="1727" r:id="rId80"/>
    <p:sldId id="1728" r:id="rId81"/>
    <p:sldId id="1729" r:id="rId82"/>
    <p:sldId id="1730" r:id="rId83"/>
    <p:sldId id="1726" r:id="rId84"/>
    <p:sldId id="1731" r:id="rId85"/>
    <p:sldId id="1732" r:id="rId86"/>
    <p:sldId id="1714" r:id="rId87"/>
    <p:sldId id="1715" r:id="rId88"/>
    <p:sldId id="1716" r:id="rId89"/>
    <p:sldId id="1578" r:id="rId90"/>
    <p:sldId id="1552" r:id="rId91"/>
    <p:sldId id="1553" r:id="rId92"/>
    <p:sldId id="1554" r:id="rId93"/>
    <p:sldId id="1551" r:id="rId94"/>
    <p:sldId id="1539" r:id="rId95"/>
    <p:sldId id="1558" r:id="rId96"/>
    <p:sldId id="1720" r:id="rId97"/>
    <p:sldId id="1721" r:id="rId98"/>
    <p:sldId id="1719" r:id="rId99"/>
    <p:sldId id="1733" r:id="rId100"/>
  </p:sldIdLst>
  <p:sldSz cx="9144000" cy="6858000" type="screen4x3"/>
  <p:notesSz cx="7302500" cy="9586913"/>
  <p:custDataLst>
    <p:tags r:id="rId103"/>
  </p:custDataLst>
  <p:defaultTex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p:defaultTextStyle>
  <p:extLst>
    <p:ext uri="{EFAFB233-063F-42B5-8137-9DF3F51BA10A}">
      <p15:sldGuideLst xmlns:p15="http://schemas.microsoft.com/office/powerpoint/2012/main">
        <p15:guide id="1" orient="horz" pos="672">
          <p15:clr>
            <a:srgbClr val="A4A3A4"/>
          </p15:clr>
        </p15:guide>
        <p15:guide id="2" pos="33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6699FF"/>
    <a:srgbClr val="F1C7C7"/>
    <a:srgbClr val="99CC00"/>
    <a:srgbClr val="EBAFAF"/>
    <a:srgbClr val="C00000"/>
    <a:srgbClr val="990000"/>
    <a:srgbClr val="993300"/>
    <a:srgbClr val="CC3300"/>
    <a:srgbClr val="FF0000"/>
    <a:srgbClr val="D5F1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637" autoAdjust="0"/>
    <p:restoredTop sz="91208" autoAdjust="0"/>
  </p:normalViewPr>
  <p:slideViewPr>
    <p:cSldViewPr snapToObjects="1">
      <p:cViewPr varScale="1">
        <p:scale>
          <a:sx n="80" d="100"/>
          <a:sy n="80" d="100"/>
        </p:scale>
        <p:origin x="1934" y="67"/>
      </p:cViewPr>
      <p:guideLst>
        <p:guide orient="horz" pos="672"/>
        <p:guide pos="33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70" d="100"/>
        <a:sy n="170" d="100"/>
      </p:scale>
      <p:origin x="0" y="0"/>
    </p:cViewPr>
  </p:sorterViewPr>
  <p:notesViewPr>
    <p:cSldViewPr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handoutMaster" Target="handoutMasters/handout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2931" name="Rectangle 3"/>
          <p:cNvSpPr>
            <a:spLocks noGrp="1" noChangeArrowheads="1"/>
          </p:cNvSpPr>
          <p:nvPr>
            <p:ph type="dt" sz="quarter" idx="1"/>
          </p:nvPr>
        </p:nvSpPr>
        <p:spPr bwMode="auto">
          <a:xfrm>
            <a:off x="417195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algn="r" defTabSz="965200">
              <a:defRPr sz="1200" smtClean="0">
                <a:latin typeface="Times New Roman" pitchFamily="18" charset="0"/>
              </a:defRPr>
            </a:lvl1pPr>
          </a:lstStyle>
          <a:p>
            <a:pPr>
              <a:defRPr/>
            </a:pPr>
            <a:endParaRPr lang="en-US"/>
          </a:p>
        </p:txBody>
      </p:sp>
      <p:sp>
        <p:nvSpPr>
          <p:cNvPr id="252933" name="Rectangle 5"/>
          <p:cNvSpPr>
            <a:spLocks noGrp="1" noChangeArrowheads="1"/>
          </p:cNvSpPr>
          <p:nvPr>
            <p:ph type="sldNum" sz="quarter" idx="3"/>
          </p:nvPr>
        </p:nvSpPr>
        <p:spPr bwMode="auto">
          <a:xfrm>
            <a:off x="417195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algn="r" defTabSz="965200">
              <a:defRPr sz="1200" smtClean="0">
                <a:latin typeface="Times New Roman" pitchFamily="18" charset="0"/>
              </a:defRPr>
            </a:lvl1pPr>
          </a:lstStyle>
          <a:p>
            <a:pPr>
              <a:defRPr/>
            </a:pPr>
            <a:fld id="{83587096-7852-44F5-9A71-D621B1FF2472}" type="slidenum">
              <a:rPr lang="en-US"/>
              <a:pPr>
                <a:defRPr/>
              </a:pPr>
              <a:t>‹#›</a:t>
            </a:fld>
            <a:endParaRPr lang="en-US"/>
          </a:p>
        </p:txBody>
      </p:sp>
    </p:spTree>
    <p:extLst>
      <p:ext uri="{BB962C8B-B14F-4D97-AF65-F5344CB8AC3E}">
        <p14:creationId xmlns:p14="http://schemas.microsoft.com/office/powerpoint/2010/main" val="21465190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8578" name="Rectangle 2"/>
          <p:cNvSpPr>
            <a:spLocks noGrp="1" noChangeArrowheads="1"/>
          </p:cNvSpPr>
          <p:nvPr>
            <p:ph type="hdr" sz="quarter"/>
          </p:nvPr>
        </p:nvSpPr>
        <p:spPr bwMode="auto">
          <a:xfrm>
            <a:off x="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79" name="Rectangle 3"/>
          <p:cNvSpPr>
            <a:spLocks noGrp="1" noChangeArrowheads="1"/>
          </p:cNvSpPr>
          <p:nvPr>
            <p:ph type="dt" idx="1"/>
          </p:nvPr>
        </p:nvSpPr>
        <p:spPr bwMode="auto">
          <a:xfrm>
            <a:off x="411480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smtClean="0">
                <a:latin typeface="Times New Roman" pitchFamily="18" charset="0"/>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1219200" y="685800"/>
            <a:ext cx="4876800" cy="3657600"/>
          </a:xfrm>
          <a:prstGeom prst="rect">
            <a:avLst/>
          </a:prstGeom>
          <a:noFill/>
          <a:ln w="9525">
            <a:solidFill>
              <a:srgbClr val="000000"/>
            </a:solidFill>
            <a:miter lim="800000"/>
            <a:headEnd/>
            <a:tailEnd/>
          </a:ln>
        </p:spPr>
      </p:sp>
      <p:sp>
        <p:nvSpPr>
          <p:cNvPr id="408581" name="Rectangle 5"/>
          <p:cNvSpPr>
            <a:spLocks noGrp="1" noChangeArrowheads="1"/>
          </p:cNvSpPr>
          <p:nvPr>
            <p:ph type="body" sz="quarter" idx="3"/>
          </p:nvPr>
        </p:nvSpPr>
        <p:spPr bwMode="auto">
          <a:xfrm>
            <a:off x="990600" y="4572000"/>
            <a:ext cx="53340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08582" name="Rectangle 6"/>
          <p:cNvSpPr>
            <a:spLocks noGrp="1" noChangeArrowheads="1"/>
          </p:cNvSpPr>
          <p:nvPr>
            <p:ph type="ftr" sz="quarter" idx="4"/>
          </p:nvPr>
        </p:nvSpPr>
        <p:spPr bwMode="auto">
          <a:xfrm>
            <a:off x="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83" name="Rectangle 7"/>
          <p:cNvSpPr>
            <a:spLocks noGrp="1" noChangeArrowheads="1"/>
          </p:cNvSpPr>
          <p:nvPr>
            <p:ph type="sldNum" sz="quarter" idx="5"/>
          </p:nvPr>
        </p:nvSpPr>
        <p:spPr bwMode="auto">
          <a:xfrm>
            <a:off x="411480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smtClean="0">
                <a:latin typeface="Times New Roman" pitchFamily="18" charset="0"/>
              </a:defRPr>
            </a:lvl1pPr>
          </a:lstStyle>
          <a:p>
            <a:pPr>
              <a:defRPr/>
            </a:pPr>
            <a:fld id="{40F64717-A5A5-4C4E-9291-2F18B7410B06}" type="slidenum">
              <a:rPr lang="en-US"/>
              <a:pPr>
                <a:defRPr/>
              </a:pPr>
              <a:t>‹#›</a:t>
            </a:fld>
            <a:endParaRPr lang="en-US"/>
          </a:p>
        </p:txBody>
      </p:sp>
    </p:spTree>
    <p:extLst>
      <p:ext uri="{BB962C8B-B14F-4D97-AF65-F5344CB8AC3E}">
        <p14:creationId xmlns:p14="http://schemas.microsoft.com/office/powerpoint/2010/main" val="1626212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dirty="0" smtClean="0"/>
          </a:p>
        </p:txBody>
      </p:sp>
      <p:sp>
        <p:nvSpPr>
          <p:cNvPr id="51204" name="Slide Number Placeholder 3"/>
          <p:cNvSpPr>
            <a:spLocks noGrp="1"/>
          </p:cNvSpPr>
          <p:nvPr>
            <p:ph type="sldNum" sz="quarter" idx="5"/>
          </p:nvPr>
        </p:nvSpPr>
        <p:spPr>
          <a:noFill/>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7F803353-72E2-470C-8E67-87750F01FAF1}" type="slidenum">
              <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a:t>
            </a:fld>
            <a:endParaRPr kumimoji="0" lang="en-US" sz="12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9410996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0F64717-A5A5-4C4E-9291-2F18B7410B06}" type="slidenum">
              <a:rPr lang="en-US" smtClean="0"/>
              <a:pPr>
                <a:defRPr/>
              </a:pPr>
              <a:t>16</a:t>
            </a:fld>
            <a:endParaRPr lang="en-US"/>
          </a:p>
        </p:txBody>
      </p:sp>
    </p:spTree>
    <p:extLst>
      <p:ext uri="{BB962C8B-B14F-4D97-AF65-F5344CB8AC3E}">
        <p14:creationId xmlns:p14="http://schemas.microsoft.com/office/powerpoint/2010/main" val="707323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0F64717-A5A5-4C4E-9291-2F18B7410B06}" type="slidenum">
              <a:rPr lang="en-US" smtClean="0"/>
              <a:pPr>
                <a:defRPr/>
              </a:pPr>
              <a:t>19</a:t>
            </a:fld>
            <a:endParaRPr lang="en-US"/>
          </a:p>
        </p:txBody>
      </p:sp>
    </p:spTree>
    <p:extLst>
      <p:ext uri="{BB962C8B-B14F-4D97-AF65-F5344CB8AC3E}">
        <p14:creationId xmlns:p14="http://schemas.microsoft.com/office/powerpoint/2010/main" val="8346168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394" name="Rectangle 2"/>
          <p:cNvSpPr>
            <a:spLocks noGrp="1" noRot="1" noChangeAspect="1" noChangeArrowheads="1" noTextEdit="1"/>
          </p:cNvSpPr>
          <p:nvPr>
            <p:ph type="sldImg"/>
          </p:nvPr>
        </p:nvSpPr>
        <p:spPr>
          <a:ln/>
        </p:spPr>
      </p:sp>
      <p:sp>
        <p:nvSpPr>
          <p:cNvPr id="69939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991292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666" name="Rectangle 2"/>
          <p:cNvSpPr>
            <a:spLocks noGrp="1" noRot="1" noChangeAspect="1" noChangeArrowheads="1" noTextEdit="1"/>
          </p:cNvSpPr>
          <p:nvPr>
            <p:ph type="sldImg"/>
          </p:nvPr>
        </p:nvSpPr>
        <p:spPr>
          <a:ln/>
        </p:spPr>
      </p:sp>
      <p:sp>
        <p:nvSpPr>
          <p:cNvPr id="7536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029698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2" name="Rectangle 2"/>
          <p:cNvSpPr>
            <a:spLocks noGrp="1" noRot="1" noChangeAspect="1" noChangeArrowheads="1" noTextEdit="1"/>
          </p:cNvSpPr>
          <p:nvPr>
            <p:ph type="sldImg"/>
          </p:nvPr>
        </p:nvSpPr>
        <p:spPr>
          <a:ln/>
        </p:spPr>
      </p:sp>
      <p:sp>
        <p:nvSpPr>
          <p:cNvPr id="70144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6897719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66" name="Rectangle 2"/>
          <p:cNvSpPr>
            <a:spLocks noGrp="1" noRot="1" noChangeAspect="1" noChangeArrowheads="1" noTextEdit="1"/>
          </p:cNvSpPr>
          <p:nvPr>
            <p:ph type="sldImg"/>
          </p:nvPr>
        </p:nvSpPr>
        <p:spPr>
          <a:ln/>
        </p:spPr>
      </p:sp>
      <p:sp>
        <p:nvSpPr>
          <p:cNvPr id="70246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41274281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Rectangle 2"/>
          <p:cNvSpPr>
            <a:spLocks noGrp="1" noRot="1" noChangeAspect="1" noChangeArrowheads="1" noTextEdit="1"/>
          </p:cNvSpPr>
          <p:nvPr>
            <p:ph type="sldImg"/>
          </p:nvPr>
        </p:nvSpPr>
        <p:spPr>
          <a:ln/>
        </p:spPr>
      </p:sp>
      <p:sp>
        <p:nvSpPr>
          <p:cNvPr id="70349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7636096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514" name="Rectangle 2"/>
          <p:cNvSpPr>
            <a:spLocks noGrp="1" noRot="1" noChangeAspect="1" noChangeArrowheads="1" noTextEdit="1"/>
          </p:cNvSpPr>
          <p:nvPr>
            <p:ph type="sldImg"/>
          </p:nvPr>
        </p:nvSpPr>
        <p:spPr>
          <a:ln/>
        </p:spPr>
      </p:sp>
      <p:sp>
        <p:nvSpPr>
          <p:cNvPr id="70451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4086339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26</a:t>
            </a:fld>
            <a:endParaRPr lang="en-US"/>
          </a:p>
        </p:txBody>
      </p:sp>
    </p:spTree>
    <p:extLst>
      <p:ext uri="{BB962C8B-B14F-4D97-AF65-F5344CB8AC3E}">
        <p14:creationId xmlns:p14="http://schemas.microsoft.com/office/powerpoint/2010/main" val="4121258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6" name="Rectangle 2"/>
          <p:cNvSpPr>
            <a:spLocks noGrp="1" noRot="1" noChangeAspect="1" noChangeArrowheads="1" noTextEdit="1"/>
          </p:cNvSpPr>
          <p:nvPr>
            <p:ph type="sldImg"/>
          </p:nvPr>
        </p:nvSpPr>
        <p:spPr>
          <a:ln/>
        </p:spPr>
      </p:sp>
      <p:sp>
        <p:nvSpPr>
          <p:cNvPr id="7127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76982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40F64717-A5A5-4C4E-9291-2F18B7410B06}" type="slidenum">
              <a:rPr kumimoji="0" lang="en-US" sz="12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a:t>
            </a:fld>
            <a:endPar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25731372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8" name="Rectangle 2"/>
          <p:cNvSpPr>
            <a:spLocks noGrp="1" noRot="1" noChangeAspect="1" noChangeArrowheads="1" noTextEdit="1"/>
          </p:cNvSpPr>
          <p:nvPr>
            <p:ph type="sldImg"/>
          </p:nvPr>
        </p:nvSpPr>
        <p:spPr>
          <a:ln/>
        </p:spPr>
      </p:sp>
      <p:sp>
        <p:nvSpPr>
          <p:cNvPr id="71577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41005816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02" name="Rectangle 2"/>
          <p:cNvSpPr>
            <a:spLocks noGrp="1" noRot="1" noChangeAspect="1" noChangeArrowheads="1" noTextEdit="1"/>
          </p:cNvSpPr>
          <p:nvPr>
            <p:ph type="sldImg"/>
          </p:nvPr>
        </p:nvSpPr>
        <p:spPr>
          <a:ln/>
        </p:spPr>
      </p:sp>
      <p:sp>
        <p:nvSpPr>
          <p:cNvPr id="71680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6200250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Rot="1" noChangeAspect="1" noChangeArrowheads="1" noTextEdit="1"/>
          </p:cNvSpPr>
          <p:nvPr>
            <p:ph type="sldImg"/>
          </p:nvPr>
        </p:nvSpPr>
        <p:spPr>
          <a:ln/>
        </p:spPr>
      </p:sp>
      <p:sp>
        <p:nvSpPr>
          <p:cNvPr id="534531" name="Rectangle 3"/>
          <p:cNvSpPr>
            <a:spLocks noGrp="1" noChangeArrowheads="1"/>
          </p:cNvSpPr>
          <p:nvPr>
            <p:ph type="body" idx="1"/>
          </p:nvPr>
        </p:nvSpPr>
        <p:spPr/>
        <p:txBody>
          <a:bodyPr/>
          <a:lstStyle/>
          <a:p>
            <a:r>
              <a:rPr lang="en-US" altLang="zh-CN" dirty="0" smtClean="0">
                <a:latin typeface="Calibri"/>
                <a:cs typeface="Calibri"/>
              </a:rPr>
              <a:t>Identical</a:t>
            </a:r>
            <a:r>
              <a:rPr lang="zh-CN" altLang="en-US" smtClean="0">
                <a:latin typeface="Calibri"/>
                <a:cs typeface="Calibri"/>
              </a:rPr>
              <a:t>：完全一致的</a:t>
            </a:r>
            <a:endParaRPr lang="en-US"/>
          </a:p>
        </p:txBody>
      </p:sp>
    </p:spTree>
    <p:extLst>
      <p:ext uri="{BB962C8B-B14F-4D97-AF65-F5344CB8AC3E}">
        <p14:creationId xmlns:p14="http://schemas.microsoft.com/office/powerpoint/2010/main" val="38801972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Rot="1" noChangeAspect="1" noChangeArrowheads="1" noTextEdit="1"/>
          </p:cNvSpPr>
          <p:nvPr>
            <p:ph type="sldImg"/>
          </p:nvPr>
        </p:nvSpPr>
        <p:spPr>
          <a:ln/>
        </p:spPr>
      </p:sp>
      <p:sp>
        <p:nvSpPr>
          <p:cNvPr id="5355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75457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26" name="Rectangle 2"/>
          <p:cNvSpPr>
            <a:spLocks noGrp="1" noRot="1" noChangeAspect="1" noChangeArrowheads="1" noTextEdit="1"/>
          </p:cNvSpPr>
          <p:nvPr>
            <p:ph type="sldImg"/>
          </p:nvPr>
        </p:nvSpPr>
        <p:spPr>
          <a:ln/>
        </p:spPr>
      </p:sp>
      <p:sp>
        <p:nvSpPr>
          <p:cNvPr id="7178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152487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714" name="Rectangle 2"/>
          <p:cNvSpPr>
            <a:spLocks noGrp="1" noRot="1" noChangeAspect="1" noChangeArrowheads="1" noTextEdit="1"/>
          </p:cNvSpPr>
          <p:nvPr>
            <p:ph type="sldImg"/>
          </p:nvPr>
        </p:nvSpPr>
        <p:spPr>
          <a:ln/>
        </p:spPr>
      </p:sp>
      <p:sp>
        <p:nvSpPr>
          <p:cNvPr id="75571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3222810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850" name="Rectangle 2"/>
          <p:cNvSpPr>
            <a:spLocks noGrp="1" noRot="1" noChangeAspect="1" noChangeArrowheads="1" noTextEdit="1"/>
          </p:cNvSpPr>
          <p:nvPr>
            <p:ph type="sldImg"/>
          </p:nvPr>
        </p:nvSpPr>
        <p:spPr>
          <a:ln/>
        </p:spPr>
      </p:sp>
      <p:sp>
        <p:nvSpPr>
          <p:cNvPr id="71885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528229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874" name="Rectangle 2"/>
          <p:cNvSpPr>
            <a:spLocks noGrp="1" noRot="1" noChangeAspect="1" noChangeArrowheads="1" noTextEdit="1"/>
          </p:cNvSpPr>
          <p:nvPr>
            <p:ph type="sldImg"/>
          </p:nvPr>
        </p:nvSpPr>
        <p:spPr>
          <a:ln/>
        </p:spPr>
      </p:sp>
      <p:sp>
        <p:nvSpPr>
          <p:cNvPr id="7198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571018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898" name="Rectangle 2"/>
          <p:cNvSpPr>
            <a:spLocks noGrp="1" noRot="1" noChangeAspect="1" noChangeArrowheads="1" noTextEdit="1"/>
          </p:cNvSpPr>
          <p:nvPr>
            <p:ph type="sldImg"/>
          </p:nvPr>
        </p:nvSpPr>
        <p:spPr>
          <a:ln/>
        </p:spPr>
      </p:sp>
      <p:sp>
        <p:nvSpPr>
          <p:cNvPr id="7208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2680105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8" name="Rectangle 2"/>
          <p:cNvSpPr>
            <a:spLocks noGrp="1" noRot="1" noChangeAspect="1" noChangeArrowheads="1" noTextEdit="1"/>
          </p:cNvSpPr>
          <p:nvPr>
            <p:ph type="sldImg"/>
          </p:nvPr>
        </p:nvSpPr>
        <p:spPr>
          <a:ln/>
        </p:spPr>
      </p:sp>
      <p:sp>
        <p:nvSpPr>
          <p:cNvPr id="7362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26557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4" name="Rectangle 2"/>
          <p:cNvSpPr>
            <a:spLocks noGrp="1" noRot="1" noChangeAspect="1" noChangeArrowheads="1" noTextEdit="1"/>
          </p:cNvSpPr>
          <p:nvPr>
            <p:ph type="sldImg"/>
          </p:nvPr>
        </p:nvSpPr>
        <p:spPr>
          <a:ln/>
        </p:spPr>
      </p:sp>
      <p:sp>
        <p:nvSpPr>
          <p:cNvPr id="7454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848965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8" name="Rectangle 2"/>
          <p:cNvSpPr>
            <a:spLocks noGrp="1" noRot="1" noChangeAspect="1" noChangeArrowheads="1" noTextEdit="1"/>
          </p:cNvSpPr>
          <p:nvPr>
            <p:ph type="sldImg"/>
          </p:nvPr>
        </p:nvSpPr>
        <p:spPr>
          <a:ln/>
        </p:spPr>
      </p:sp>
      <p:sp>
        <p:nvSpPr>
          <p:cNvPr id="7362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966929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4" name="Rectangle 2"/>
          <p:cNvSpPr>
            <a:spLocks noGrp="1" noRot="1" noChangeAspect="1" noChangeArrowheads="1" noTextEdit="1"/>
          </p:cNvSpPr>
          <p:nvPr>
            <p:ph type="sldImg"/>
          </p:nvPr>
        </p:nvSpPr>
        <p:spPr>
          <a:ln/>
        </p:spPr>
      </p:sp>
      <p:sp>
        <p:nvSpPr>
          <p:cNvPr id="7403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340946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4" name="Rectangle 2"/>
          <p:cNvSpPr>
            <a:spLocks noGrp="1" noRot="1" noChangeAspect="1" noChangeArrowheads="1" noTextEdit="1"/>
          </p:cNvSpPr>
          <p:nvPr>
            <p:ph type="sldImg"/>
          </p:nvPr>
        </p:nvSpPr>
        <p:spPr>
          <a:ln/>
        </p:spPr>
      </p:sp>
      <p:sp>
        <p:nvSpPr>
          <p:cNvPr id="74035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8402455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45</a:t>
            </a:fld>
            <a:endParaRPr lang="en-US"/>
          </a:p>
        </p:txBody>
      </p:sp>
    </p:spTree>
    <p:extLst>
      <p:ext uri="{BB962C8B-B14F-4D97-AF65-F5344CB8AC3E}">
        <p14:creationId xmlns:p14="http://schemas.microsoft.com/office/powerpoint/2010/main" val="16331413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Rot="1" noChangeAspect="1" noChangeArrowheads="1" noTextEdit="1"/>
          </p:cNvSpPr>
          <p:nvPr>
            <p:ph type="sldImg"/>
          </p:nvPr>
        </p:nvSpPr>
        <p:spPr>
          <a:ln/>
        </p:spPr>
      </p:sp>
      <p:sp>
        <p:nvSpPr>
          <p:cNvPr id="7854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597310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46" name="Rectangle 2"/>
          <p:cNvSpPr>
            <a:spLocks noGrp="1" noRot="1" noChangeAspect="1" noChangeArrowheads="1" noTextEdit="1"/>
          </p:cNvSpPr>
          <p:nvPr>
            <p:ph type="sldImg"/>
          </p:nvPr>
        </p:nvSpPr>
        <p:spPr>
          <a:ln/>
        </p:spPr>
      </p:sp>
      <p:sp>
        <p:nvSpPr>
          <p:cNvPr id="7229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549368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610" name="Rectangle 2"/>
          <p:cNvSpPr>
            <a:spLocks noGrp="1" noRot="1" noChangeAspect="1" noChangeArrowheads="1" noTextEdit="1"/>
          </p:cNvSpPr>
          <p:nvPr>
            <p:ph type="sldImg"/>
          </p:nvPr>
        </p:nvSpPr>
        <p:spPr>
          <a:ln/>
        </p:spPr>
      </p:sp>
      <p:sp>
        <p:nvSpPr>
          <p:cNvPr id="70861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4337211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970" name="Rectangle 2"/>
          <p:cNvSpPr>
            <a:spLocks noGrp="1" noRot="1" noChangeAspect="1" noChangeArrowheads="1" noTextEdit="1"/>
          </p:cNvSpPr>
          <p:nvPr>
            <p:ph type="sldImg"/>
          </p:nvPr>
        </p:nvSpPr>
        <p:spPr>
          <a:ln/>
        </p:spPr>
      </p:sp>
      <p:sp>
        <p:nvSpPr>
          <p:cNvPr id="7239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383601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994" name="Rectangle 2"/>
          <p:cNvSpPr>
            <a:spLocks noGrp="1" noRot="1" noChangeAspect="1" noChangeArrowheads="1" noTextEdit="1"/>
          </p:cNvSpPr>
          <p:nvPr>
            <p:ph type="sldImg"/>
          </p:nvPr>
        </p:nvSpPr>
        <p:spPr>
          <a:ln/>
        </p:spPr>
      </p:sp>
      <p:sp>
        <p:nvSpPr>
          <p:cNvPr id="7249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937823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55</a:t>
            </a:fld>
            <a:endParaRPr lang="en-US"/>
          </a:p>
        </p:txBody>
      </p:sp>
    </p:spTree>
    <p:extLst>
      <p:ext uri="{BB962C8B-B14F-4D97-AF65-F5344CB8AC3E}">
        <p14:creationId xmlns:p14="http://schemas.microsoft.com/office/powerpoint/2010/main" val="1471123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4" name="Rectangle 2"/>
          <p:cNvSpPr>
            <a:spLocks noGrp="1" noRot="1" noChangeAspect="1" noChangeArrowheads="1" noTextEdit="1"/>
          </p:cNvSpPr>
          <p:nvPr>
            <p:ph type="sldImg"/>
          </p:nvPr>
        </p:nvSpPr>
        <p:spPr>
          <a:ln/>
        </p:spPr>
      </p:sp>
      <p:sp>
        <p:nvSpPr>
          <p:cNvPr id="74547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5729589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8" name="Rectangle 2"/>
          <p:cNvSpPr>
            <a:spLocks noGrp="1" noRot="1" noChangeAspect="1" noChangeArrowheads="1" noTextEdit="1"/>
          </p:cNvSpPr>
          <p:nvPr>
            <p:ph type="sldImg"/>
          </p:nvPr>
        </p:nvSpPr>
        <p:spPr>
          <a:ln/>
        </p:spPr>
      </p:sp>
      <p:sp>
        <p:nvSpPr>
          <p:cNvPr id="7260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741774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6" name="Rectangle 2"/>
          <p:cNvSpPr>
            <a:spLocks noGrp="1" noRot="1" noChangeAspect="1" noChangeArrowheads="1" noTextEdit="1"/>
          </p:cNvSpPr>
          <p:nvPr>
            <p:ph type="sldImg"/>
          </p:nvPr>
        </p:nvSpPr>
        <p:spPr>
          <a:ln/>
        </p:spPr>
      </p:sp>
      <p:sp>
        <p:nvSpPr>
          <p:cNvPr id="7280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991946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2" name="Rectangle 2"/>
          <p:cNvSpPr>
            <a:spLocks noGrp="1" noRot="1" noChangeAspect="1" noChangeArrowheads="1" noTextEdit="1"/>
          </p:cNvSpPr>
          <p:nvPr>
            <p:ph type="sldImg"/>
          </p:nvPr>
        </p:nvSpPr>
        <p:spPr>
          <a:ln/>
        </p:spPr>
      </p:sp>
      <p:sp>
        <p:nvSpPr>
          <p:cNvPr id="7270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783026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138" name="Rectangle 2"/>
          <p:cNvSpPr>
            <a:spLocks noGrp="1" noRot="1" noChangeAspect="1" noChangeArrowheads="1" noTextEdit="1"/>
          </p:cNvSpPr>
          <p:nvPr>
            <p:ph type="sldImg"/>
          </p:nvPr>
        </p:nvSpPr>
        <p:spPr>
          <a:ln/>
        </p:spPr>
      </p:sp>
      <p:sp>
        <p:nvSpPr>
          <p:cNvPr id="7311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8902599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2" name="Rectangle 2"/>
          <p:cNvSpPr>
            <a:spLocks noGrp="1" noRot="1" noChangeAspect="1" noChangeArrowheads="1" noTextEdit="1"/>
          </p:cNvSpPr>
          <p:nvPr>
            <p:ph type="sldImg"/>
          </p:nvPr>
        </p:nvSpPr>
        <p:spPr>
          <a:ln/>
        </p:spPr>
      </p:sp>
      <p:sp>
        <p:nvSpPr>
          <p:cNvPr id="778243" name="Rectangle 3"/>
          <p:cNvSpPr>
            <a:spLocks noGrp="1" noChangeArrowheads="1"/>
          </p:cNvSpPr>
          <p:nvPr>
            <p:ph type="body" idx="1"/>
          </p:nvPr>
        </p:nvSpPr>
        <p:spPr/>
        <p:txBody>
          <a:bodyPr/>
          <a:lstStyle/>
          <a:p>
            <a:r>
              <a:rPr lang="en-US" altLang="zh-CN" dirty="0" err="1" smtClean="0"/>
              <a:t>Scanf</a:t>
            </a:r>
            <a:r>
              <a:rPr lang="zh-CN" altLang="en-US" dirty="0" smtClean="0"/>
              <a:t>专门用于文本文件，不能用于二进制文件，对</a:t>
            </a:r>
            <a:r>
              <a:rPr lang="en-US" altLang="zh-CN" dirty="0" smtClean="0"/>
              <a:t>0xa</a:t>
            </a:r>
            <a:r>
              <a:rPr lang="zh-CN" altLang="en-US" dirty="0" smtClean="0"/>
              <a:t>有特定含义</a:t>
            </a:r>
            <a:endParaRPr lang="en-US" dirty="0"/>
          </a:p>
        </p:txBody>
      </p:sp>
    </p:spTree>
    <p:extLst>
      <p:ext uri="{BB962C8B-B14F-4D97-AF65-F5344CB8AC3E}">
        <p14:creationId xmlns:p14="http://schemas.microsoft.com/office/powerpoint/2010/main" val="125242505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Peripheral:</a:t>
            </a:r>
            <a:r>
              <a:rPr lang="zh-CN" altLang="en-US" dirty="0" smtClean="0"/>
              <a:t>外围的</a:t>
            </a:r>
            <a:endParaRPr lang="zh-CN" altLang="en-US" dirty="0"/>
          </a:p>
        </p:txBody>
      </p:sp>
      <p:sp>
        <p:nvSpPr>
          <p:cNvPr id="4" name="灯片编号占位符 3"/>
          <p:cNvSpPr>
            <a:spLocks noGrp="1"/>
          </p:cNvSpPr>
          <p:nvPr>
            <p:ph type="sldNum" sz="quarter" idx="10"/>
          </p:nvPr>
        </p:nvSpPr>
        <p:spPr/>
        <p:txBody>
          <a:bodyPr/>
          <a:lstStyle/>
          <a:p>
            <a:pPr>
              <a:defRPr/>
            </a:pPr>
            <a:fld id="{40F64717-A5A5-4C4E-9291-2F18B7410B06}" type="slidenum">
              <a:rPr lang="en-US" smtClean="0">
                <a:solidFill>
                  <a:prstClr val="black"/>
                </a:solidFill>
              </a:rPr>
              <a:pPr>
                <a:defRPr/>
              </a:pPr>
              <a:t>64</a:t>
            </a:fld>
            <a:endParaRPr lang="en-US">
              <a:solidFill>
                <a:prstClr val="black"/>
              </a:solidFill>
            </a:endParaRPr>
          </a:p>
        </p:txBody>
      </p:sp>
    </p:spTree>
    <p:extLst>
      <p:ext uri="{BB962C8B-B14F-4D97-AF65-F5344CB8AC3E}">
        <p14:creationId xmlns:p14="http://schemas.microsoft.com/office/powerpoint/2010/main" val="4115621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8" name="Rectangle 2"/>
          <p:cNvSpPr>
            <a:spLocks noGrp="1" noRot="1" noChangeAspect="1" noChangeArrowheads="1" noTextEdit="1"/>
          </p:cNvSpPr>
          <p:nvPr>
            <p:ph type="sldImg"/>
          </p:nvPr>
        </p:nvSpPr>
        <p:spPr>
          <a:ln/>
        </p:spPr>
      </p:sp>
      <p:sp>
        <p:nvSpPr>
          <p:cNvPr id="736259" name="Rectangle 3"/>
          <p:cNvSpPr>
            <a:spLocks noGrp="1" noChangeArrowheads="1"/>
          </p:cNvSpPr>
          <p:nvPr>
            <p:ph type="body" idx="1"/>
          </p:nvPr>
        </p:nvSpPr>
        <p:spPr/>
        <p:txBody>
          <a:bodyPr/>
          <a:lstStyle/>
          <a:p>
            <a:r>
              <a:rPr lang="en-US" dirty="0" err="1" smtClean="0"/>
              <a:t>a,a,b</a:t>
            </a:r>
            <a:endParaRPr lang="en-US" dirty="0"/>
          </a:p>
        </p:txBody>
      </p:sp>
    </p:spTree>
    <p:extLst>
      <p:ext uri="{BB962C8B-B14F-4D97-AF65-F5344CB8AC3E}">
        <p14:creationId xmlns:p14="http://schemas.microsoft.com/office/powerpoint/2010/main" val="366932459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4" name="Rectangle 2"/>
          <p:cNvSpPr>
            <a:spLocks noGrp="1" noRot="1" noChangeAspect="1" noChangeArrowheads="1" noTextEdit="1"/>
          </p:cNvSpPr>
          <p:nvPr>
            <p:ph type="sldImg"/>
          </p:nvPr>
        </p:nvSpPr>
        <p:spPr>
          <a:ln/>
        </p:spPr>
      </p:sp>
      <p:sp>
        <p:nvSpPr>
          <p:cNvPr id="740355" name="Rectangle 3"/>
          <p:cNvSpPr>
            <a:spLocks noGrp="1" noChangeArrowheads="1"/>
          </p:cNvSpPr>
          <p:nvPr>
            <p:ph type="body" idx="1"/>
          </p:nvPr>
        </p:nvSpPr>
        <p:spPr/>
        <p:txBody>
          <a:bodyPr/>
          <a:lstStyle/>
          <a:p>
            <a:r>
              <a:rPr lang="en-US" dirty="0" smtClean="0"/>
              <a:t>P </a:t>
            </a:r>
            <a:r>
              <a:rPr lang="en-US" dirty="0" err="1" smtClean="0"/>
              <a:t>a,b</a:t>
            </a:r>
            <a:r>
              <a:rPr lang="en-US" dirty="0" smtClean="0"/>
              <a:t>           c </a:t>
            </a:r>
            <a:r>
              <a:rPr lang="en-US" dirty="0" err="1" smtClean="0"/>
              <a:t>a,b</a:t>
            </a:r>
            <a:endParaRPr lang="en-US" dirty="0" smtClean="0"/>
          </a:p>
          <a:p>
            <a:r>
              <a:rPr lang="en-US" dirty="0" smtClean="0"/>
              <a:t>C </a:t>
            </a:r>
            <a:r>
              <a:rPr lang="en-US" dirty="0" err="1" smtClean="0"/>
              <a:t>a,c</a:t>
            </a:r>
            <a:r>
              <a:rPr lang="en-US" dirty="0" smtClean="0"/>
              <a:t>            p </a:t>
            </a:r>
            <a:r>
              <a:rPr lang="en-US" dirty="0" err="1" smtClean="0"/>
              <a:t>a,c</a:t>
            </a:r>
            <a:endParaRPr lang="en-US" dirty="0"/>
          </a:p>
        </p:txBody>
      </p:sp>
    </p:spTree>
    <p:extLst>
      <p:ext uri="{BB962C8B-B14F-4D97-AF65-F5344CB8AC3E}">
        <p14:creationId xmlns:p14="http://schemas.microsoft.com/office/powerpoint/2010/main" val="326969826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6" name="Rectangle 2"/>
          <p:cNvSpPr>
            <a:spLocks noGrp="1" noRot="1" noChangeAspect="1" noChangeArrowheads="1" noTextEdit="1"/>
          </p:cNvSpPr>
          <p:nvPr>
            <p:ph type="sldImg"/>
          </p:nvPr>
        </p:nvSpPr>
        <p:spPr>
          <a:ln/>
        </p:spPr>
      </p:sp>
      <p:sp>
        <p:nvSpPr>
          <p:cNvPr id="7383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7283753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754" name="Rectangle 2"/>
          <p:cNvSpPr>
            <a:spLocks noGrp="1" noRot="1" noChangeAspect="1" noChangeArrowheads="1" noTextEdit="1"/>
          </p:cNvSpPr>
          <p:nvPr>
            <p:ph type="sldImg"/>
          </p:nvPr>
        </p:nvSpPr>
        <p:spPr>
          <a:ln/>
        </p:spPr>
      </p:sp>
      <p:sp>
        <p:nvSpPr>
          <p:cNvPr id="7147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49850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40F64717-A5A5-4C4E-9291-2F18B7410B06}" type="slidenum">
              <a:rPr kumimoji="0" lang="en-US" sz="12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11</a:t>
            </a:fld>
            <a:endPar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282289587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730" name="Rectangle 2"/>
          <p:cNvSpPr>
            <a:spLocks noGrp="1" noRot="1" noChangeAspect="1" noChangeArrowheads="1" noTextEdit="1"/>
          </p:cNvSpPr>
          <p:nvPr>
            <p:ph type="sldImg"/>
          </p:nvPr>
        </p:nvSpPr>
        <p:spPr>
          <a:ln/>
        </p:spPr>
      </p:sp>
      <p:sp>
        <p:nvSpPr>
          <p:cNvPr id="7137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2210288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2" name="Rectangle 2"/>
          <p:cNvSpPr>
            <a:spLocks noGrp="1" noRot="1" noChangeAspect="1" noChangeArrowheads="1" noTextEdit="1"/>
          </p:cNvSpPr>
          <p:nvPr>
            <p:ph type="sldImg"/>
          </p:nvPr>
        </p:nvSpPr>
        <p:spPr>
          <a:ln/>
        </p:spPr>
      </p:sp>
      <p:sp>
        <p:nvSpPr>
          <p:cNvPr id="7321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37667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8" name="Rectangle 2"/>
          <p:cNvSpPr>
            <a:spLocks noGrp="1" noRot="1" noChangeAspect="1" noChangeArrowheads="1" noTextEdit="1"/>
          </p:cNvSpPr>
          <p:nvPr>
            <p:ph type="sldImg"/>
          </p:nvPr>
        </p:nvSpPr>
        <p:spPr>
          <a:ln/>
        </p:spPr>
      </p:sp>
      <p:sp>
        <p:nvSpPr>
          <p:cNvPr id="72601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9934511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4" name="Rectangle 2"/>
          <p:cNvSpPr>
            <a:spLocks noGrp="1" noRot="1" noChangeAspect="1" noChangeArrowheads="1" noTextEdit="1"/>
          </p:cNvSpPr>
          <p:nvPr>
            <p:ph type="sldImg"/>
          </p:nvPr>
        </p:nvSpPr>
        <p:spPr>
          <a:ln/>
        </p:spPr>
      </p:sp>
      <p:sp>
        <p:nvSpPr>
          <p:cNvPr id="7454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444462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618" name="Rectangle 2"/>
          <p:cNvSpPr>
            <a:spLocks noGrp="1" noRot="1" noChangeAspect="1" noChangeArrowheads="1" noTextEdit="1"/>
          </p:cNvSpPr>
          <p:nvPr>
            <p:ph type="sldImg"/>
          </p:nvPr>
        </p:nvSpPr>
        <p:spPr>
          <a:ln/>
        </p:spPr>
      </p:sp>
      <p:sp>
        <p:nvSpPr>
          <p:cNvPr id="75161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506772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0F64717-A5A5-4C4E-9291-2F18B7410B06}" type="slidenum">
              <a:rPr lang="en-US" smtClean="0"/>
              <a:pPr>
                <a:defRPr/>
              </a:pPr>
              <a:t>15</a:t>
            </a:fld>
            <a:endParaRPr lang="en-US"/>
          </a:p>
        </p:txBody>
      </p:sp>
    </p:spTree>
    <p:extLst>
      <p:ext uri="{BB962C8B-B14F-4D97-AF65-F5344CB8AC3E}">
        <p14:creationId xmlns:p14="http://schemas.microsoft.com/office/powerpoint/2010/main" val="3807759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228600"/>
            <a:ext cx="2185987" cy="6105525"/>
          </a:xfrm>
        </p:spPr>
        <p:txBody>
          <a:bodyPr vert="eaVert"/>
          <a:lstStyle>
            <a:lvl1pPr>
              <a:defRPr>
                <a:latin typeface="Calibri" pitchFamily="34" charset="0"/>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396875" y="228600"/>
            <a:ext cx="6408738" cy="6105525"/>
          </a:xfrm>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quarter" idx="2"/>
          </p:nvPr>
        </p:nvSpPr>
        <p:spPr>
          <a:xfrm>
            <a:off x="4662488" y="1362075"/>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Content Placeholder 4"/>
          <p:cNvSpPr>
            <a:spLocks noGrp="1"/>
          </p:cNvSpPr>
          <p:nvPr>
            <p:ph sz="quarter" idx="3"/>
          </p:nvPr>
        </p:nvSpPr>
        <p:spPr>
          <a:xfrm>
            <a:off x="4662488" y="3924300"/>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smtClean="0"/>
              <a:t>Click to edit Master title style</a:t>
            </a:r>
            <a:endParaRPr lang="en-US" dirty="0"/>
          </a:p>
        </p:txBody>
      </p:sp>
      <p:sp>
        <p:nvSpPr>
          <p:cNvPr id="3" name="Text Placeholder 2"/>
          <p:cNvSpPr>
            <a:spLocks noGrp="1"/>
          </p:cNvSpPr>
          <p:nvPr>
            <p:ph type="body"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62488" y="1362075"/>
            <a:ext cx="3871912"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lvl1pPr>
              <a:defRPr>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Calibri"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atin typeface="Calibri"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638175" y="1362075"/>
            <a:ext cx="3871913"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62488" y="1362075"/>
            <a:ext cx="3871912"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atin typeface="Calibri"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lvl1pPr>
              <a:defRPr>
                <a:latin typeface="Calibri" pitchFamily="34" charset="0"/>
              </a:defRPr>
            </a:lvl1p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atin typeface="Calibri" pitchFamily="34" charset="0"/>
              </a:defRPr>
            </a:lvl1pPr>
            <a:lvl2pPr>
              <a:defRPr sz="2800">
                <a:latin typeface="Calibri" pitchFamily="34" charset="0"/>
              </a:defRPr>
            </a:lvl2pPr>
            <a:lvl3pPr>
              <a:defRPr sz="2400">
                <a:latin typeface="Calibri" pitchFamily="34" charset="0"/>
              </a:defRPr>
            </a:lvl3pPr>
            <a:lvl4pPr>
              <a:defRPr sz="2000">
                <a:latin typeface="Calibri" pitchFamily="34" charset="0"/>
              </a:defRPr>
            </a:lvl4pPr>
            <a:lvl5pPr>
              <a:defRPr sz="2000">
                <a:latin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Calibri" pitchFamily="34" charset="0"/>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Calibri"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371182"/>
            <a:ext cx="7591425"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8195" name="Rectangle 3"/>
          <p:cNvSpPr>
            <a:spLocks noGrp="1" noChangeArrowheads="1"/>
          </p:cNvSpPr>
          <p:nvPr>
            <p:ph type="body" idx="1"/>
          </p:nvPr>
        </p:nvSpPr>
        <p:spPr bwMode="auto">
          <a:xfrm>
            <a:off x="396875" y="1362075"/>
            <a:ext cx="7896225"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32" name="Rectangle 8"/>
          <p:cNvSpPr>
            <a:spLocks noChangeArrowheads="1"/>
          </p:cNvSpPr>
          <p:nvPr/>
        </p:nvSpPr>
        <p:spPr bwMode="auto">
          <a:xfrm>
            <a:off x="0" y="0"/>
            <a:ext cx="9144000" cy="228600"/>
          </a:xfrm>
          <a:prstGeom prst="rect">
            <a:avLst/>
          </a:prstGeom>
          <a:solidFill>
            <a:srgbClr val="990000"/>
          </a:solidFill>
          <a:ln w="9525">
            <a:noFill/>
            <a:miter lim="800000"/>
            <a:headEnd/>
            <a:tailEnd/>
          </a:ln>
          <a:effectLst/>
        </p:spPr>
        <p:txBody>
          <a:bodyPr wrap="none" anchor="ctr"/>
          <a:lstStyle/>
          <a:p>
            <a:pPr algn="ctr">
              <a:defRPr/>
            </a:pPr>
            <a:endParaRPr lang="en-US" b="0">
              <a:latin typeface="Times New Roman" pitchFamily="18" charset="0"/>
            </a:endParaRPr>
          </a:p>
        </p:txBody>
      </p:sp>
      <p:sp>
        <p:nvSpPr>
          <p:cNvPr id="7" name="Text Box 5"/>
          <p:cNvSpPr txBox="1">
            <a:spLocks noChangeArrowheads="1"/>
          </p:cNvSpPr>
          <p:nvPr/>
        </p:nvSpPr>
        <p:spPr bwMode="auto">
          <a:xfrm>
            <a:off x="7897813" y="-26988"/>
            <a:ext cx="1309687" cy="277813"/>
          </a:xfrm>
          <a:prstGeom prst="rect">
            <a:avLst/>
          </a:prstGeom>
          <a:noFill/>
          <a:ln w="25400">
            <a:noFill/>
            <a:miter lim="800000"/>
            <a:headEnd/>
            <a:tailEnd/>
          </a:ln>
          <a:effectLst/>
        </p:spPr>
        <p:txBody>
          <a:bodyPr>
            <a:spAutoFit/>
          </a:bodyPr>
          <a:lstStyle/>
          <a:p>
            <a:pPr>
              <a:defRPr/>
            </a:pPr>
            <a:r>
              <a:rPr lang="en-US" sz="1200" dirty="0">
                <a:solidFill>
                  <a:schemeClr val="bg1"/>
                </a:solidFill>
                <a:latin typeface="Times New Roman" pitchFamily="18" charset="0"/>
              </a:rPr>
              <a:t>Carnegie Mellon</a:t>
            </a:r>
          </a:p>
        </p:txBody>
      </p:sp>
      <p:sp>
        <p:nvSpPr>
          <p:cNvPr id="6" name="Rectangle 5"/>
          <p:cNvSpPr/>
          <p:nvPr userDrawn="1"/>
        </p:nvSpPr>
        <p:spPr>
          <a:xfrm>
            <a:off x="8830843" y="6611779"/>
            <a:ext cx="338554"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mj-lt"/>
                <a:ea typeface="ＭＳ Ｐゴシック" pitchFamily="-96" charset="-128"/>
                <a:cs typeface="ＭＳ Ｐゴシック" pitchFamily="-96" charset="-128"/>
              </a:rPr>
              <a:pPr/>
              <a:t>‹#›</a:t>
            </a:fld>
            <a:endParaRPr lang="en-US" dirty="0">
              <a:latin typeface="+mj-lt"/>
            </a:endParaRPr>
          </a:p>
        </p:txBody>
      </p:sp>
      <p:sp>
        <p:nvSpPr>
          <p:cNvPr id="8" name="TextBox 7"/>
          <p:cNvSpPr txBox="1"/>
          <p:nvPr userDrawn="1"/>
        </p:nvSpPr>
        <p:spPr>
          <a:xfrm>
            <a:off x="-16031" y="6629400"/>
            <a:ext cx="4649342" cy="246221"/>
          </a:xfrm>
          <a:prstGeom prst="rect">
            <a:avLst/>
          </a:prstGeom>
          <a:noFill/>
        </p:spPr>
        <p:txBody>
          <a:bodyPr wrap="none" rtlCol="0">
            <a:spAutoFit/>
          </a:bodyPr>
          <a:lstStyle/>
          <a:p>
            <a:r>
              <a:rPr lang="en-US" sz="1000" b="0" i="0" dirty="0" smtClean="0">
                <a:latin typeface="Calibri" pitchFamily="34" charset="0"/>
              </a:rPr>
              <a:t>Bryant</a:t>
            </a:r>
            <a:r>
              <a:rPr lang="en-US" sz="1000" b="0" i="0" baseline="0" dirty="0" smtClean="0">
                <a:latin typeface="Calibri" pitchFamily="34" charset="0"/>
              </a:rPr>
              <a:t> and </a:t>
            </a:r>
            <a:r>
              <a:rPr lang="en-US" sz="1000" b="0" i="0" baseline="0" dirty="0" err="1" smtClean="0">
                <a:latin typeface="Calibri" pitchFamily="34" charset="0"/>
              </a:rPr>
              <a:t>O’Hallaron</a:t>
            </a:r>
            <a:r>
              <a:rPr lang="en-US" sz="1000" b="0" i="0" baseline="0" dirty="0" smtClean="0">
                <a:latin typeface="Calibri" pitchFamily="34" charset="0"/>
              </a:rPr>
              <a:t>, Computer Systems: A Programmer’s Perspective, Third Edition</a:t>
            </a:r>
            <a:endParaRPr lang="en-US" sz="1000" b="0" i="0" dirty="0" smtClean="0">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50" r:id="rId12"/>
    <p:sldLayoutId id="2147483649" r:id="rId13"/>
  </p:sldLayoutIdLst>
  <p:timing>
    <p:tnLst>
      <p:par>
        <p:cTn id="1" dur="indefinite" restart="never" nodeType="tmRoot"/>
      </p:par>
    </p:tnLst>
  </p:timing>
  <p:txStyles>
    <p:titleStyle>
      <a:lvl1pPr marL="119063" indent="-119063" algn="l" rtl="0" eaLnBrk="1" fontAlgn="base" hangingPunct="1">
        <a:spcBef>
          <a:spcPct val="0"/>
        </a:spcBef>
        <a:spcAft>
          <a:spcPct val="0"/>
        </a:spcAft>
        <a:defRPr sz="3600" b="1">
          <a:solidFill>
            <a:schemeClr val="tx1"/>
          </a:solidFill>
          <a:latin typeface="Calibri" pitchFamily="34" charset="0"/>
          <a:ea typeface="+mj-ea"/>
          <a:cs typeface="+mj-cs"/>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1.png"/><Relationship Id="rId4" Type="http://schemas.openxmlformats.org/officeDocument/2006/relationships/image" Target="../media/image10.emf"/></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3.png"/><Relationship Id="rId4" Type="http://schemas.openxmlformats.org/officeDocument/2006/relationships/image" Target="../media/image12.emf"/></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1.xml"/><Relationship Id="rId1" Type="http://schemas.openxmlformats.org/officeDocument/2006/relationships/vmlDrawing" Target="../drawings/vmlDrawing3.vml"/><Relationship Id="rId4" Type="http://schemas.openxmlformats.org/officeDocument/2006/relationships/image" Target="../media/image14.wmf"/></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5.emf"/></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685800" y="1708150"/>
            <a:ext cx="7772400" cy="1720850"/>
          </a:xfrm>
        </p:spPr>
        <p:txBody>
          <a:bodyPr/>
          <a:lstStyle/>
          <a:p>
            <a:pPr marL="0" indent="0"/>
            <a:r>
              <a:rPr lang="en-US" altLang="zh-CN" dirty="0" smtClean="0"/>
              <a:t>I/O </a:t>
            </a:r>
            <a:r>
              <a:rPr lang="en-US" dirty="0" smtClean="0"/>
              <a:t>System</a:t>
            </a:r>
            <a:r>
              <a:rPr lang="en-US" altLang="zh-CN" dirty="0" smtClean="0"/>
              <a:t>s</a:t>
            </a:r>
            <a:r>
              <a:rPr lang="en-US" dirty="0" smtClean="0"/>
              <a:t/>
            </a:r>
            <a:br>
              <a:rPr lang="en-US" dirty="0" smtClean="0"/>
            </a:br>
            <a:r>
              <a:rPr lang="en-US" dirty="0" smtClean="0"/>
              <a:t/>
            </a:r>
            <a:br>
              <a:rPr lang="en-US" dirty="0" smtClean="0"/>
            </a:br>
            <a:r>
              <a:rPr lang="en-US" sz="2000" b="0" dirty="0" smtClean="0"/>
              <a:t>15-213: Introduction to Computer Systems	</a:t>
            </a:r>
            <a:r>
              <a:rPr lang="en-US" b="0" dirty="0" smtClean="0"/>
              <a:t/>
            </a:r>
            <a:br>
              <a:rPr lang="en-US" b="0" dirty="0" smtClean="0"/>
            </a:br>
            <a:r>
              <a:rPr lang="en-US" sz="2000" b="0" dirty="0" smtClean="0"/>
              <a:t>16</a:t>
            </a:r>
            <a:r>
              <a:rPr lang="en-US" sz="2000" b="0" baseline="30000" dirty="0" smtClean="0"/>
              <a:t>th</a:t>
            </a:r>
            <a:r>
              <a:rPr lang="en-US" sz="2000" b="0" dirty="0" smtClean="0"/>
              <a:t> Lecture, October </a:t>
            </a:r>
            <a:r>
              <a:rPr lang="en-US" sz="2000" b="0" dirty="0"/>
              <a:t>1</a:t>
            </a:r>
            <a:r>
              <a:rPr lang="en-US" sz="2000" b="0" dirty="0" smtClean="0"/>
              <a:t>9th, 2017</a:t>
            </a:r>
          </a:p>
        </p:txBody>
      </p:sp>
      <p:sp>
        <p:nvSpPr>
          <p:cNvPr id="9219" name="Subtitle 2"/>
          <p:cNvSpPr>
            <a:spLocks noGrp="1"/>
          </p:cNvSpPr>
          <p:nvPr>
            <p:ph type="subTitle" idx="1"/>
          </p:nvPr>
        </p:nvSpPr>
        <p:spPr>
          <a:xfrm>
            <a:off x="685800" y="3886200"/>
            <a:ext cx="7678738" cy="1752600"/>
          </a:xfrm>
        </p:spPr>
        <p:txBody>
          <a:bodyPr/>
          <a:lstStyle/>
          <a:p>
            <a:r>
              <a:rPr lang="en-US" b="1" dirty="0" smtClean="0"/>
              <a:t>Instructor:</a:t>
            </a:r>
            <a:r>
              <a:rPr lang="en-US" dirty="0" smtClean="0"/>
              <a:t> </a:t>
            </a:r>
          </a:p>
          <a:p>
            <a:r>
              <a:rPr lang="en-US" dirty="0" smtClean="0"/>
              <a:t>Randy Bryant</a:t>
            </a:r>
          </a:p>
        </p:txBody>
      </p:sp>
    </p:spTree>
    <p:extLst>
      <p:ext uri="{BB962C8B-B14F-4D97-AF65-F5344CB8AC3E}">
        <p14:creationId xmlns:p14="http://schemas.microsoft.com/office/powerpoint/2010/main" val="3395244269"/>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2"/>
          <p:cNvSpPr>
            <a:spLocks noGrp="1" noChangeArrowheads="1"/>
          </p:cNvSpPr>
          <p:nvPr>
            <p:ph type="title"/>
          </p:nvPr>
        </p:nvSpPr>
        <p:spPr bwMode="auto">
          <a:xfrm>
            <a:off x="236538" y="331170"/>
            <a:ext cx="8807450" cy="574324"/>
          </a:xfrm>
          <a:prstGeom prst="rect">
            <a:avLst/>
          </a:prstGeom>
          <a:noFill/>
          <a:ln w="12700">
            <a:noFill/>
            <a:miter lim="800000"/>
            <a:headEnd/>
            <a:tailEnd/>
          </a:ln>
          <a:effectLst/>
        </p:spPr>
        <p:txBody>
          <a:bodyPr vert="horz" wrap="square" lIns="91440" tIns="45720" rIns="91440" bIns="45720" numCol="1" anchor="ctr" anchorCtr="0" compatLnSpc="1">
            <a:prstTxWarp prst="textNoShape">
              <a:avLst/>
            </a:prstTxWarp>
            <a:spAutoFit/>
          </a:bodyPr>
          <a:lstStyle/>
          <a:p>
            <a:pPr algn="ctr">
              <a:lnSpc>
                <a:spcPct val="87000"/>
              </a:lnSpc>
            </a:pPr>
            <a:r>
              <a:rPr lang="zh-CN" altLang="en-US">
                <a:solidFill>
                  <a:srgbClr val="CC3300"/>
                </a:solidFill>
                <a:latin typeface="+mj-lt"/>
              </a:rPr>
              <a:t>用户程序、</a:t>
            </a:r>
            <a:r>
              <a:rPr lang="en-US" altLang="zh-CN">
                <a:solidFill>
                  <a:srgbClr val="CC3300"/>
                </a:solidFill>
                <a:latin typeface="+mj-lt"/>
              </a:rPr>
              <a:t>C</a:t>
            </a:r>
            <a:r>
              <a:rPr lang="zh-CN" altLang="en-US">
                <a:solidFill>
                  <a:srgbClr val="CC3300"/>
                </a:solidFill>
                <a:latin typeface="+mj-lt"/>
              </a:rPr>
              <a:t>函数和内核</a:t>
            </a:r>
          </a:p>
        </p:txBody>
      </p:sp>
      <p:sp>
        <p:nvSpPr>
          <p:cNvPr id="17" name="Rectangle 3"/>
          <p:cNvSpPr txBox="1">
            <a:spLocks noChangeArrowheads="1"/>
          </p:cNvSpPr>
          <p:nvPr/>
        </p:nvSpPr>
        <p:spPr bwMode="auto">
          <a:xfrm>
            <a:off x="188913" y="1058863"/>
            <a:ext cx="8656637" cy="2495550"/>
          </a:xfrm>
          <a:prstGeom prst="rect">
            <a:avLst/>
          </a:prstGeom>
          <a:noFill/>
          <a:ln w="12700">
            <a:noFill/>
            <a:miter lim="800000"/>
            <a:headEnd/>
            <a:tailEnd/>
          </a:ln>
          <a:effec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spcBef>
                <a:spcPct val="35000"/>
              </a:spcBef>
              <a:spcAft>
                <a:spcPct val="0"/>
              </a:spcAft>
              <a:buSzPct val="100000"/>
              <a:buChar char="°"/>
              <a:defRPr b="1">
                <a:solidFill>
                  <a:schemeClr val="tx1"/>
                </a:solidFill>
                <a:latin typeface="+mn-lt"/>
                <a:ea typeface="+mn-ea"/>
                <a:cs typeface="+mn-cs"/>
              </a:defRPr>
            </a:lvl1pPr>
            <a:lvl2pPr marL="685800" indent="-190500" algn="l" rtl="0" eaLnBrk="0" fontAlgn="base" hangingPunct="0">
              <a:spcBef>
                <a:spcPct val="35000"/>
              </a:spcBef>
              <a:spcAft>
                <a:spcPct val="0"/>
              </a:spcAft>
              <a:buSzPct val="100000"/>
              <a:buChar char="•"/>
              <a:defRPr b="1">
                <a:solidFill>
                  <a:schemeClr val="accent2"/>
                </a:solidFill>
                <a:latin typeface="+mn-lt"/>
              </a:defRPr>
            </a:lvl2pPr>
            <a:lvl3pPr marL="1257300" indent="-342900" algn="l" rtl="0" eaLnBrk="0" fontAlgn="base" hangingPunct="0">
              <a:spcBef>
                <a:spcPct val="35000"/>
              </a:spcBef>
              <a:spcAft>
                <a:spcPct val="0"/>
              </a:spcAft>
              <a:buSzPct val="100000"/>
              <a:buChar char="-"/>
              <a:defRPr b="1">
                <a:solidFill>
                  <a:srgbClr val="B7011F"/>
                </a:solidFill>
                <a:latin typeface="+mn-lt"/>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defRPr>
            </a:lvl9pPr>
          </a:lstStyle>
          <a:p>
            <a:pPr marL="203200" marR="0" lvl="0" indent="-203200" algn="l" defTabSz="914400" rtl="0" eaLnBrk="0" fontAlgn="base" latinLnBrk="0" hangingPunct="0">
              <a:lnSpc>
                <a:spcPct val="110000"/>
              </a:lnSpc>
              <a:spcBef>
                <a:spcPct val="35000"/>
              </a:spcBef>
              <a:spcAft>
                <a:spcPct val="0"/>
              </a:spcAft>
              <a:buClrTx/>
              <a:buSzPct val="100000"/>
              <a:buFontTx/>
              <a:buChar char="°"/>
              <a:tabLst/>
              <a:defRPr/>
            </a:pPr>
            <a:r>
              <a:rPr kumimoji="0" lang="zh-CN" altLang="en-US"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用户程序总是通过某种</a:t>
            </a:r>
            <a:r>
              <a:rPr kumimoji="0" lang="en-US" altLang="zh-CN"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I/O</a:t>
            </a:r>
            <a:r>
              <a:rPr kumimoji="0" lang="zh-CN" altLang="en-US"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函数或</a:t>
            </a:r>
            <a:r>
              <a:rPr kumimoji="0" lang="en-US" altLang="zh-CN"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I/O</a:t>
            </a:r>
            <a:r>
              <a:rPr kumimoji="0" lang="zh-CN" altLang="en-US"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操作符请求</a:t>
            </a:r>
            <a:r>
              <a:rPr kumimoji="0" lang="en-US" altLang="zh-CN"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I/O</a:t>
            </a:r>
            <a:r>
              <a:rPr kumimoji="0" lang="zh-CN" altLang="en-US"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操作。</a:t>
            </a:r>
          </a:p>
          <a:p>
            <a:pPr marL="203200" marR="0" lvl="0" indent="-203200" algn="l" defTabSz="914400" rtl="0" eaLnBrk="0" fontAlgn="base" latinLnBrk="0" hangingPunct="0">
              <a:lnSpc>
                <a:spcPct val="110000"/>
              </a:lnSpc>
              <a:spcBef>
                <a:spcPct val="35000"/>
              </a:spcBef>
              <a:spcAft>
                <a:spcPct val="0"/>
              </a:spcAft>
              <a:buClrTx/>
              <a:buSzPct val="100000"/>
              <a:buFontTx/>
              <a:buNone/>
              <a:tabLst/>
              <a:defRPr/>
            </a:pPr>
            <a:r>
              <a:rPr kumimoji="0" lang="zh-CN" altLang="en-US"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   </a:t>
            </a:r>
            <a:r>
              <a:rPr kumimoji="0" lang="zh-CN" altLang="en-US" sz="2200" b="1" i="0" u="none" strike="noStrike" kern="0" cap="none" spc="0" normalizeH="0" baseline="0" noProof="0" smtClean="0">
                <a:ln>
                  <a:noFill/>
                </a:ln>
                <a:solidFill>
                  <a:srgbClr val="006600"/>
                </a:solidFill>
                <a:effectLst/>
                <a:uLnTx/>
                <a:uFillTx/>
                <a:latin typeface="微软雅黑" pitchFamily="34" charset="-122"/>
                <a:ea typeface="微软雅黑" pitchFamily="34" charset="-122"/>
                <a:cs typeface="+mn-cs"/>
              </a:rPr>
              <a:t>例如，读一个磁盘文件记录时，可调用</a:t>
            </a:r>
            <a:r>
              <a:rPr kumimoji="0" lang="en-US" altLang="zh-CN" sz="2200" b="1" i="0" u="none" strike="noStrike" kern="0" cap="none" spc="0" normalizeH="0" baseline="0" noProof="0" smtClean="0">
                <a:ln>
                  <a:noFill/>
                </a:ln>
                <a:solidFill>
                  <a:srgbClr val="006600"/>
                </a:solidFill>
                <a:effectLst/>
                <a:uLnTx/>
                <a:uFillTx/>
                <a:latin typeface="微软雅黑" pitchFamily="34" charset="-122"/>
                <a:ea typeface="微软雅黑" pitchFamily="34" charset="-122"/>
                <a:cs typeface="+mn-cs"/>
              </a:rPr>
              <a:t>C</a:t>
            </a:r>
            <a:r>
              <a:rPr kumimoji="0" lang="zh-CN" altLang="en-US" sz="2200" b="1" i="0" u="none" strike="noStrike" kern="0" cap="none" spc="0" normalizeH="0" baseline="0" noProof="0" smtClean="0">
                <a:ln>
                  <a:noFill/>
                </a:ln>
                <a:solidFill>
                  <a:srgbClr val="006600"/>
                </a:solidFill>
                <a:effectLst/>
                <a:uLnTx/>
                <a:uFillTx/>
                <a:latin typeface="微软雅黑" pitchFamily="34" charset="-122"/>
                <a:ea typeface="微软雅黑" pitchFamily="34" charset="-122"/>
                <a:cs typeface="+mn-cs"/>
              </a:rPr>
              <a:t>标准</a:t>
            </a:r>
            <a:r>
              <a:rPr kumimoji="0" lang="en-US" altLang="zh-CN" sz="2200" b="1" i="0" u="none" strike="noStrike" kern="0" cap="none" spc="0" normalizeH="0" baseline="0" noProof="0" smtClean="0">
                <a:ln>
                  <a:noFill/>
                </a:ln>
                <a:solidFill>
                  <a:srgbClr val="006600"/>
                </a:solidFill>
                <a:effectLst/>
                <a:uLnTx/>
                <a:uFillTx/>
                <a:latin typeface="微软雅黑" pitchFamily="34" charset="-122"/>
                <a:ea typeface="微软雅黑" pitchFamily="34" charset="-122"/>
                <a:cs typeface="+mn-cs"/>
              </a:rPr>
              <a:t>I/O</a:t>
            </a:r>
            <a:r>
              <a:rPr kumimoji="0" lang="zh-CN" altLang="en-US" sz="2200" b="1" i="0" u="none" strike="noStrike" kern="0" cap="none" spc="0" normalizeH="0" baseline="0" noProof="0" smtClean="0">
                <a:ln>
                  <a:noFill/>
                </a:ln>
                <a:solidFill>
                  <a:srgbClr val="006600"/>
                </a:solidFill>
                <a:effectLst/>
                <a:uLnTx/>
                <a:uFillTx/>
                <a:latin typeface="微软雅黑" pitchFamily="34" charset="-122"/>
                <a:ea typeface="微软雅黑" pitchFamily="34" charset="-122"/>
                <a:cs typeface="+mn-cs"/>
              </a:rPr>
              <a:t>库函数</a:t>
            </a:r>
            <a:r>
              <a:rPr kumimoji="0" lang="en-US" altLang="zh-CN" sz="2200" b="1" i="0" u="none" strike="noStrike" kern="0" cap="none" spc="0" normalizeH="0" baseline="0" noProof="0" smtClean="0">
                <a:ln>
                  <a:noFill/>
                </a:ln>
                <a:solidFill>
                  <a:srgbClr val="FC0128"/>
                </a:solidFill>
                <a:effectLst/>
                <a:uLnTx/>
                <a:uFillTx/>
                <a:latin typeface="微软雅黑" pitchFamily="34" charset="-122"/>
                <a:ea typeface="微软雅黑" pitchFamily="34" charset="-122"/>
                <a:cs typeface="+mn-cs"/>
              </a:rPr>
              <a:t>fread()</a:t>
            </a:r>
            <a:r>
              <a:rPr kumimoji="0" lang="zh-CN" altLang="en-US" sz="2200" b="1" i="0" u="none" strike="noStrike" kern="0" cap="none" spc="0" normalizeH="0" baseline="0" noProof="0" smtClean="0">
                <a:ln>
                  <a:noFill/>
                </a:ln>
                <a:solidFill>
                  <a:srgbClr val="006600"/>
                </a:solidFill>
                <a:effectLst/>
                <a:uLnTx/>
                <a:uFillTx/>
                <a:latin typeface="微软雅黑" pitchFamily="34" charset="-122"/>
                <a:ea typeface="微软雅黑" pitchFamily="34" charset="-122"/>
                <a:cs typeface="+mn-cs"/>
              </a:rPr>
              <a:t>，也可直接调用系统调用封装函数</a:t>
            </a:r>
            <a:r>
              <a:rPr kumimoji="0" lang="en-US" altLang="zh-CN" sz="2200" b="1" i="0" u="none" strike="noStrike" kern="0" cap="none" spc="0" normalizeH="0" baseline="0" noProof="0" smtClean="0">
                <a:ln>
                  <a:noFill/>
                </a:ln>
                <a:solidFill>
                  <a:srgbClr val="FC0128"/>
                </a:solidFill>
                <a:effectLst/>
                <a:uLnTx/>
                <a:uFillTx/>
                <a:latin typeface="微软雅黑" pitchFamily="34" charset="-122"/>
                <a:ea typeface="微软雅黑" pitchFamily="34" charset="-122"/>
                <a:cs typeface="+mn-cs"/>
              </a:rPr>
              <a:t>read()</a:t>
            </a:r>
            <a:r>
              <a:rPr kumimoji="0" lang="zh-CN" altLang="en-US" sz="2200" b="1" i="0" u="none" strike="noStrike" kern="0" cap="none" spc="0" normalizeH="0" baseline="0" noProof="0" smtClean="0">
                <a:ln>
                  <a:noFill/>
                </a:ln>
                <a:solidFill>
                  <a:srgbClr val="006600"/>
                </a:solidFill>
                <a:effectLst/>
                <a:uLnTx/>
                <a:uFillTx/>
                <a:latin typeface="微软雅黑" pitchFamily="34" charset="-122"/>
                <a:ea typeface="微软雅黑" pitchFamily="34" charset="-122"/>
                <a:cs typeface="+mn-cs"/>
              </a:rPr>
              <a:t>来提出</a:t>
            </a:r>
            <a:r>
              <a:rPr kumimoji="0" lang="en-US" altLang="zh-CN" sz="2200" b="1" i="0" u="none" strike="noStrike" kern="0" cap="none" spc="0" normalizeH="0" baseline="0" noProof="0" smtClean="0">
                <a:ln>
                  <a:noFill/>
                </a:ln>
                <a:solidFill>
                  <a:srgbClr val="006600"/>
                </a:solidFill>
                <a:effectLst/>
                <a:uLnTx/>
                <a:uFillTx/>
                <a:latin typeface="微软雅黑" pitchFamily="34" charset="-122"/>
                <a:ea typeface="微软雅黑" pitchFamily="34" charset="-122"/>
                <a:cs typeface="+mn-cs"/>
              </a:rPr>
              <a:t>I/O</a:t>
            </a:r>
            <a:r>
              <a:rPr kumimoji="0" lang="zh-CN" altLang="en-US" sz="2200" b="1" i="0" u="none" strike="noStrike" kern="0" cap="none" spc="0" normalizeH="0" baseline="0" noProof="0" smtClean="0">
                <a:ln>
                  <a:noFill/>
                </a:ln>
                <a:solidFill>
                  <a:srgbClr val="006600"/>
                </a:solidFill>
                <a:effectLst/>
                <a:uLnTx/>
                <a:uFillTx/>
                <a:latin typeface="微软雅黑" pitchFamily="34" charset="-122"/>
                <a:ea typeface="微软雅黑" pitchFamily="34" charset="-122"/>
                <a:cs typeface="+mn-cs"/>
              </a:rPr>
              <a:t>请求。不管是</a:t>
            </a:r>
            <a:r>
              <a:rPr kumimoji="0" lang="en-US" altLang="zh-CN" sz="2200" b="1" i="0" u="none" strike="noStrike" kern="0" cap="none" spc="0" normalizeH="0" baseline="0" noProof="0" smtClean="0">
                <a:ln>
                  <a:noFill/>
                </a:ln>
                <a:solidFill>
                  <a:srgbClr val="006600"/>
                </a:solidFill>
                <a:effectLst/>
                <a:uLnTx/>
                <a:uFillTx/>
                <a:latin typeface="微软雅黑" pitchFamily="34" charset="-122"/>
                <a:ea typeface="微软雅黑" pitchFamily="34" charset="-122"/>
                <a:cs typeface="+mn-cs"/>
              </a:rPr>
              <a:t>C</a:t>
            </a:r>
            <a:r>
              <a:rPr kumimoji="0" lang="zh-CN" altLang="en-US" sz="2200" b="1" i="0" u="none" strike="noStrike" kern="0" cap="none" spc="0" normalizeH="0" baseline="0" noProof="0" smtClean="0">
                <a:ln>
                  <a:noFill/>
                </a:ln>
                <a:solidFill>
                  <a:srgbClr val="006600"/>
                </a:solidFill>
                <a:effectLst/>
                <a:uLnTx/>
                <a:uFillTx/>
                <a:latin typeface="微软雅黑" pitchFamily="34" charset="-122"/>
                <a:ea typeface="微软雅黑" pitchFamily="34" charset="-122"/>
                <a:cs typeface="+mn-cs"/>
              </a:rPr>
              <a:t>库函数、</a:t>
            </a:r>
            <a:r>
              <a:rPr kumimoji="0" lang="en-US" altLang="zh-CN" sz="2200" b="1" i="0" u="none" strike="noStrike" kern="0" cap="none" spc="0" normalizeH="0" baseline="0" noProof="0" smtClean="0">
                <a:ln>
                  <a:noFill/>
                </a:ln>
                <a:solidFill>
                  <a:srgbClr val="006600"/>
                </a:solidFill>
                <a:effectLst/>
                <a:uLnTx/>
                <a:uFillTx/>
                <a:latin typeface="微软雅黑" pitchFamily="34" charset="-122"/>
                <a:ea typeface="微软雅黑" pitchFamily="34" charset="-122"/>
                <a:cs typeface="+mn-cs"/>
              </a:rPr>
              <a:t>API</a:t>
            </a:r>
            <a:r>
              <a:rPr kumimoji="0" lang="zh-CN" altLang="en-US" sz="2200" b="1" i="0" u="none" strike="noStrike" kern="0" cap="none" spc="0" normalizeH="0" baseline="0" noProof="0" smtClean="0">
                <a:ln>
                  <a:noFill/>
                </a:ln>
                <a:solidFill>
                  <a:srgbClr val="006600"/>
                </a:solidFill>
                <a:effectLst/>
                <a:uLnTx/>
                <a:uFillTx/>
                <a:latin typeface="微软雅黑" pitchFamily="34" charset="-122"/>
                <a:ea typeface="微软雅黑" pitchFamily="34" charset="-122"/>
                <a:cs typeface="+mn-cs"/>
              </a:rPr>
              <a:t>函数还是系统调用封装函数，最终都通过操作系统内核提供的系统调用来实现</a:t>
            </a:r>
            <a:r>
              <a:rPr kumimoji="0" lang="en-US" altLang="zh-CN" sz="2200" b="1" i="0" u="none" strike="noStrike" kern="0" cap="none" spc="0" normalizeH="0" baseline="0" noProof="0" smtClean="0">
                <a:ln>
                  <a:noFill/>
                </a:ln>
                <a:solidFill>
                  <a:srgbClr val="006600"/>
                </a:solidFill>
                <a:effectLst/>
                <a:uLnTx/>
                <a:uFillTx/>
                <a:latin typeface="微软雅黑" pitchFamily="34" charset="-122"/>
                <a:ea typeface="微软雅黑" pitchFamily="34" charset="-122"/>
                <a:cs typeface="+mn-cs"/>
              </a:rPr>
              <a:t>I/O</a:t>
            </a:r>
            <a:r>
              <a:rPr kumimoji="0" lang="zh-CN" altLang="en-US" sz="2200" b="1" i="0" u="none" strike="noStrike" kern="0" cap="none" spc="0" normalizeH="0" baseline="0" noProof="0" smtClean="0">
                <a:ln>
                  <a:noFill/>
                </a:ln>
                <a:solidFill>
                  <a:srgbClr val="006600"/>
                </a:solidFill>
                <a:effectLst/>
                <a:uLnTx/>
                <a:uFillTx/>
                <a:latin typeface="微软雅黑" pitchFamily="34" charset="-122"/>
                <a:ea typeface="微软雅黑" pitchFamily="34" charset="-122"/>
                <a:cs typeface="+mn-cs"/>
              </a:rPr>
              <a:t>。</a:t>
            </a:r>
          </a:p>
          <a:p>
            <a:pPr marL="203200" marR="0" lvl="0" indent="-203200" algn="l" defTabSz="914400" rtl="0" eaLnBrk="0" fontAlgn="base" latinLnBrk="0" hangingPunct="0">
              <a:lnSpc>
                <a:spcPct val="110000"/>
              </a:lnSpc>
              <a:spcBef>
                <a:spcPct val="35000"/>
              </a:spcBef>
              <a:spcAft>
                <a:spcPct val="0"/>
              </a:spcAft>
              <a:buClrTx/>
              <a:buSzPct val="100000"/>
              <a:buFontTx/>
              <a:buNone/>
              <a:tabLst/>
              <a:defRPr/>
            </a:pPr>
            <a:r>
              <a:rPr kumimoji="0" lang="en-US" altLang="zh-CN" sz="2200" b="1" i="0" u="none" strike="noStrike" kern="0" cap="none" spc="0" normalizeH="0" baseline="0" noProof="0" smtClean="0">
                <a:ln>
                  <a:noFill/>
                </a:ln>
                <a:solidFill>
                  <a:srgbClr val="A50021"/>
                </a:solidFill>
                <a:effectLst/>
                <a:uLnTx/>
                <a:uFillTx/>
                <a:latin typeface="微软雅黑" pitchFamily="34" charset="-122"/>
                <a:ea typeface="微软雅黑" pitchFamily="34" charset="-122"/>
                <a:cs typeface="+mn-cs"/>
              </a:rPr>
              <a:t>   printf()</a:t>
            </a:r>
            <a:r>
              <a:rPr kumimoji="0" lang="zh-CN" altLang="en-US" sz="2200" b="1" i="0" u="none" strike="noStrike" kern="0" cap="none" spc="0" normalizeH="0" baseline="0" noProof="0" smtClean="0">
                <a:ln>
                  <a:noFill/>
                </a:ln>
                <a:solidFill>
                  <a:srgbClr val="A50021"/>
                </a:solidFill>
                <a:effectLst/>
                <a:uLnTx/>
                <a:uFillTx/>
                <a:latin typeface="微软雅黑" pitchFamily="34" charset="-122"/>
                <a:ea typeface="微软雅黑" pitchFamily="34" charset="-122"/>
                <a:cs typeface="+mn-cs"/>
              </a:rPr>
              <a:t>函数的调用过程如下：</a:t>
            </a:r>
            <a:r>
              <a:rPr kumimoji="0" lang="zh-CN" altLang="en-US" sz="2000" b="1" i="0" u="none" strike="noStrike" kern="0" cap="none" spc="0" normalizeH="0" baseline="0" noProof="0" smtClean="0">
                <a:ln>
                  <a:noFill/>
                </a:ln>
                <a:solidFill>
                  <a:srgbClr val="006600"/>
                </a:solidFill>
                <a:effectLst/>
                <a:uLnTx/>
                <a:uFillTx/>
                <a:latin typeface="微软雅黑" pitchFamily="34" charset="-122"/>
                <a:ea typeface="微软雅黑" pitchFamily="34" charset="-122"/>
                <a:cs typeface="+mn-cs"/>
              </a:rPr>
              <a:t> </a:t>
            </a:r>
            <a:endParaRPr kumimoji="0" lang="zh-CN" altLang="en-US" sz="2000" b="1" i="0" u="none" strike="noStrike" kern="0" cap="none" spc="0" normalizeH="0" baseline="0" noProof="0">
              <a:ln>
                <a:noFill/>
              </a:ln>
              <a:solidFill>
                <a:srgbClr val="006600"/>
              </a:solidFill>
              <a:effectLst/>
              <a:uLnTx/>
              <a:uFillTx/>
              <a:latin typeface="微软雅黑" pitchFamily="34" charset="-122"/>
              <a:ea typeface="微软雅黑" pitchFamily="34" charset="-122"/>
              <a:cs typeface="+mn-cs"/>
            </a:endParaRPr>
          </a:p>
        </p:txBody>
      </p:sp>
      <p:pic>
        <p:nvPicPr>
          <p:cNvPr id="18" name="Picture 4"/>
          <p:cNvPicPr>
            <a:picLocks noChangeAspect="1" noChangeArrowheads="1"/>
          </p:cNvPicPr>
          <p:nvPr/>
        </p:nvPicPr>
        <p:blipFill>
          <a:blip r:embed="rId2"/>
          <a:srcRect/>
          <a:stretch>
            <a:fillRect/>
          </a:stretch>
        </p:blipFill>
        <p:spPr bwMode="auto">
          <a:xfrm>
            <a:off x="241300" y="3709988"/>
            <a:ext cx="8631238" cy="2995612"/>
          </a:xfrm>
          <a:prstGeom prst="rect">
            <a:avLst/>
          </a:prstGeom>
          <a:noFill/>
        </p:spPr>
      </p:pic>
      <p:sp>
        <p:nvSpPr>
          <p:cNvPr id="19" name="Rectangle 5"/>
          <p:cNvSpPr>
            <a:spLocks noChangeArrowheads="1"/>
          </p:cNvSpPr>
          <p:nvPr/>
        </p:nvSpPr>
        <p:spPr bwMode="auto">
          <a:xfrm>
            <a:off x="347663" y="4695825"/>
            <a:ext cx="1349375" cy="987425"/>
          </a:xfrm>
          <a:prstGeom prst="rect">
            <a:avLst/>
          </a:prstGeom>
          <a:solidFill>
            <a:srgbClr val="FC0128">
              <a:alpha val="13000"/>
            </a:srgbClr>
          </a:solidFill>
          <a:ln w="50800">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0" name="Rectangle 6"/>
          <p:cNvSpPr>
            <a:spLocks noChangeArrowheads="1"/>
          </p:cNvSpPr>
          <p:nvPr/>
        </p:nvSpPr>
        <p:spPr bwMode="auto">
          <a:xfrm>
            <a:off x="1901825" y="4681538"/>
            <a:ext cx="4354513" cy="987425"/>
          </a:xfrm>
          <a:prstGeom prst="rect">
            <a:avLst/>
          </a:prstGeom>
          <a:solidFill>
            <a:srgbClr val="063DE8">
              <a:alpha val="28999"/>
            </a:srgbClr>
          </a:solidFill>
          <a:ln w="50800">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1" name="Rectangle 7"/>
          <p:cNvSpPr>
            <a:spLocks noChangeArrowheads="1"/>
          </p:cNvSpPr>
          <p:nvPr/>
        </p:nvSpPr>
        <p:spPr bwMode="auto">
          <a:xfrm>
            <a:off x="7083425" y="4724400"/>
            <a:ext cx="1639888" cy="958850"/>
          </a:xfrm>
          <a:prstGeom prst="rect">
            <a:avLst/>
          </a:prstGeom>
          <a:solidFill>
            <a:srgbClr val="800080">
              <a:alpha val="23000"/>
            </a:srgbClr>
          </a:solidFill>
          <a:ln w="50800">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731623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
                                            <p:txEl>
                                              <p:pRg st="1" end="1"/>
                                            </p:txEl>
                                          </p:spTgt>
                                        </p:tgtEl>
                                        <p:attrNameLst>
                                          <p:attrName>style.visibility</p:attrName>
                                        </p:attrNameLst>
                                      </p:cBhvr>
                                      <p:to>
                                        <p:strVal val="visible"/>
                                      </p:to>
                                    </p:set>
                                    <p:animEffect transition="in" filter="blinds(horizontal)">
                                      <p:cBhvr>
                                        <p:cTn id="7" dur="500"/>
                                        <p:tgtEl>
                                          <p:spTgt spid="1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
                                            <p:txEl>
                                              <p:pRg st="2" end="2"/>
                                            </p:txEl>
                                          </p:spTgt>
                                        </p:tgtEl>
                                        <p:attrNameLst>
                                          <p:attrName>style.visibility</p:attrName>
                                        </p:attrNameLst>
                                      </p:cBhvr>
                                      <p:to>
                                        <p:strVal val="visible"/>
                                      </p:to>
                                    </p:set>
                                    <p:animEffect transition="in" filter="blinds(horizontal)">
                                      <p:cBhvr>
                                        <p:cTn id="12" dur="500"/>
                                        <p:tgtEl>
                                          <p:spTgt spid="17">
                                            <p:txEl>
                                              <p:pRg st="2" end="2"/>
                                            </p:txEl>
                                          </p:spTgt>
                                        </p:tgtEl>
                                      </p:cBhvr>
                                    </p:animEffect>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blinds(horizontal)">
                                      <p:cBhvr>
                                        <p:cTn id="16" dur="5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blinds(horizontal)">
                                      <p:cBhvr>
                                        <p:cTn id="21" dur="500"/>
                                        <p:tgtEl>
                                          <p:spTgt spid="19"/>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blinds(horizontal)">
                                      <p:cBhvr>
                                        <p:cTn id="26" dur="500"/>
                                        <p:tgtEl>
                                          <p:spTgt spid="20"/>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blinds(horizontal)">
                                      <p:cBhvr>
                                        <p:cTn id="3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a:t>
            </a:r>
            <a:endParaRPr lang="en-US" dirty="0"/>
          </a:p>
        </p:txBody>
      </p:sp>
      <p:sp>
        <p:nvSpPr>
          <p:cNvPr id="3" name="Content Placeholder 2"/>
          <p:cNvSpPr>
            <a:spLocks noGrp="1"/>
          </p:cNvSpPr>
          <p:nvPr>
            <p:ph idx="1"/>
          </p:nvPr>
        </p:nvSpPr>
        <p:spPr/>
        <p:txBody>
          <a:bodyPr/>
          <a:lstStyle/>
          <a:p>
            <a:r>
              <a:rPr lang="en-US" dirty="0">
                <a:solidFill>
                  <a:schemeClr val="bg1">
                    <a:lumMod val="50000"/>
                  </a:schemeClr>
                </a:solidFill>
              </a:rPr>
              <a:t>I/O Systems</a:t>
            </a:r>
          </a:p>
          <a:p>
            <a:r>
              <a:rPr lang="en-US" dirty="0" smtClean="0"/>
              <a:t>Unix I/O</a:t>
            </a:r>
          </a:p>
          <a:p>
            <a:r>
              <a:rPr lang="en-US" dirty="0" smtClean="0">
                <a:solidFill>
                  <a:schemeClr val="bg1">
                    <a:lumMod val="50000"/>
                  </a:schemeClr>
                </a:solidFill>
              </a:rPr>
              <a:t>Metadata, sharing, and redirection</a:t>
            </a:r>
          </a:p>
          <a:p>
            <a:r>
              <a:rPr lang="en-US" dirty="0" smtClean="0">
                <a:solidFill>
                  <a:schemeClr val="bg1">
                    <a:lumMod val="50000"/>
                  </a:schemeClr>
                </a:solidFill>
              </a:rPr>
              <a:t>Standard I/O</a:t>
            </a:r>
          </a:p>
          <a:p>
            <a:r>
              <a:rPr lang="en-US" dirty="0" smtClean="0">
                <a:solidFill>
                  <a:schemeClr val="bg1">
                    <a:lumMod val="50000"/>
                  </a:schemeClr>
                </a:solidFill>
              </a:rPr>
              <a:t>Closing remarks</a:t>
            </a:r>
            <a:endParaRPr lang="en-US" dirty="0">
              <a:solidFill>
                <a:schemeClr val="bg1">
                  <a:lumMod val="50000"/>
                </a:schemeClr>
              </a:solidFill>
            </a:endParaRPr>
          </a:p>
        </p:txBody>
      </p:sp>
    </p:spTree>
    <p:extLst>
      <p:ext uri="{BB962C8B-B14F-4D97-AF65-F5344CB8AC3E}">
        <p14:creationId xmlns:p14="http://schemas.microsoft.com/office/powerpoint/2010/main" val="2278819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2"/>
          <p:cNvSpPr>
            <a:spLocks noGrp="1" noChangeArrowheads="1"/>
          </p:cNvSpPr>
          <p:nvPr>
            <p:ph type="title"/>
          </p:nvPr>
        </p:nvSpPr>
        <p:spPr bwMode="auto">
          <a:xfrm>
            <a:off x="236538" y="304800"/>
            <a:ext cx="8807450" cy="574324"/>
          </a:xfrm>
          <a:prstGeom prst="rect">
            <a:avLst/>
          </a:prstGeom>
          <a:noFill/>
          <a:ln w="12700">
            <a:noFill/>
            <a:miter lim="800000"/>
            <a:headEnd/>
            <a:tailEnd/>
          </a:ln>
          <a:effectLst/>
        </p:spPr>
        <p:txBody>
          <a:bodyPr vert="horz" wrap="square" lIns="91440" tIns="45720" rIns="91440" bIns="45720" numCol="1" anchor="ctr" anchorCtr="0" compatLnSpc="1">
            <a:prstTxWarp prst="textNoShape">
              <a:avLst/>
            </a:prstTxWarp>
            <a:spAutoFit/>
          </a:bodyPr>
          <a:lstStyle/>
          <a:p>
            <a:pPr algn="ctr">
              <a:lnSpc>
                <a:spcPct val="87000"/>
              </a:lnSpc>
            </a:pPr>
            <a:r>
              <a:rPr lang="en-US" altLang="zh-CN" dirty="0" smtClean="0">
                <a:solidFill>
                  <a:srgbClr val="CC3300"/>
                </a:solidFill>
                <a:latin typeface="+mj-lt"/>
              </a:rPr>
              <a:t>UNIX/Linux</a:t>
            </a:r>
            <a:r>
              <a:rPr lang="zh-CN" altLang="en-US" dirty="0" smtClean="0">
                <a:solidFill>
                  <a:srgbClr val="CC3300"/>
                </a:solidFill>
                <a:latin typeface="+mj-lt"/>
              </a:rPr>
              <a:t>的</a:t>
            </a:r>
            <a:r>
              <a:rPr lang="en-US" altLang="zh-CN" dirty="0" smtClean="0">
                <a:solidFill>
                  <a:srgbClr val="CC3300"/>
                </a:solidFill>
                <a:latin typeface="+mj-lt"/>
              </a:rPr>
              <a:t>I/O</a:t>
            </a:r>
            <a:endParaRPr lang="zh-CN" altLang="en-US" dirty="0">
              <a:solidFill>
                <a:srgbClr val="CC3300"/>
              </a:solidFill>
              <a:latin typeface="+mj-lt"/>
            </a:endParaRPr>
          </a:p>
        </p:txBody>
      </p:sp>
      <p:sp>
        <p:nvSpPr>
          <p:cNvPr id="20" name="Rectangle 3"/>
          <p:cNvSpPr txBox="1">
            <a:spLocks noChangeArrowheads="1"/>
          </p:cNvSpPr>
          <p:nvPr/>
        </p:nvSpPr>
        <p:spPr bwMode="auto">
          <a:xfrm>
            <a:off x="271463" y="915987"/>
            <a:ext cx="8483600" cy="2397125"/>
          </a:xfrm>
          <a:prstGeom prst="rect">
            <a:avLst/>
          </a:prstGeom>
          <a:noFill/>
          <a:ln w="12700">
            <a:noFill/>
            <a:miter lim="800000"/>
            <a:headEnd/>
            <a:tailEnd/>
          </a:ln>
          <a:effec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spcBef>
                <a:spcPct val="35000"/>
              </a:spcBef>
              <a:spcAft>
                <a:spcPct val="0"/>
              </a:spcAft>
              <a:buSzPct val="100000"/>
              <a:buChar char="°"/>
              <a:defRPr b="1">
                <a:solidFill>
                  <a:schemeClr val="tx1"/>
                </a:solidFill>
                <a:latin typeface="+mn-lt"/>
                <a:ea typeface="+mn-ea"/>
                <a:cs typeface="+mn-cs"/>
              </a:defRPr>
            </a:lvl1pPr>
            <a:lvl2pPr marL="685800" indent="-190500" algn="l" rtl="0" eaLnBrk="0" fontAlgn="base" hangingPunct="0">
              <a:spcBef>
                <a:spcPct val="35000"/>
              </a:spcBef>
              <a:spcAft>
                <a:spcPct val="0"/>
              </a:spcAft>
              <a:buSzPct val="100000"/>
              <a:buChar char="•"/>
              <a:defRPr b="1">
                <a:solidFill>
                  <a:schemeClr val="accent2"/>
                </a:solidFill>
                <a:latin typeface="+mn-lt"/>
              </a:defRPr>
            </a:lvl2pPr>
            <a:lvl3pPr marL="1257300" indent="-342900" algn="l" rtl="0" eaLnBrk="0" fontAlgn="base" hangingPunct="0">
              <a:spcBef>
                <a:spcPct val="35000"/>
              </a:spcBef>
              <a:spcAft>
                <a:spcPct val="0"/>
              </a:spcAft>
              <a:buSzPct val="100000"/>
              <a:buChar char="-"/>
              <a:defRPr b="1">
                <a:solidFill>
                  <a:srgbClr val="B7011F"/>
                </a:solidFill>
                <a:latin typeface="+mn-lt"/>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defRPr>
            </a:lvl9pPr>
          </a:lstStyle>
          <a:p>
            <a:pPr marL="203200" marR="0" lvl="0" indent="-203200" algn="l" defTabSz="914400" rtl="0" eaLnBrk="0" fontAlgn="base" latinLnBrk="0" hangingPunct="0">
              <a:lnSpc>
                <a:spcPct val="100000"/>
              </a:lnSpc>
              <a:spcBef>
                <a:spcPct val="35000"/>
              </a:spcBef>
              <a:spcAft>
                <a:spcPct val="0"/>
              </a:spcAft>
              <a:buClrTx/>
              <a:buSzPct val="100000"/>
              <a:buFontTx/>
              <a:buChar char="°"/>
              <a:tabLst/>
              <a:defRPr/>
            </a:pPr>
            <a:r>
              <a:rPr kumimoji="0" lang="zh-CN" altLang="en-US" sz="20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用户程序可通过调用特定的</a:t>
            </a:r>
            <a:r>
              <a:rPr kumimoji="0" lang="en-US" altLang="zh-CN" sz="20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I/O</a:t>
            </a:r>
            <a:r>
              <a:rPr kumimoji="0" lang="zh-CN" altLang="en-US" sz="20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函数的方式提出</a:t>
            </a:r>
            <a:r>
              <a:rPr kumimoji="0" lang="en-US" altLang="zh-CN" sz="20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I/O</a:t>
            </a:r>
            <a:r>
              <a:rPr kumimoji="0" lang="zh-CN" altLang="en-US" sz="20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请求。</a:t>
            </a:r>
          </a:p>
          <a:p>
            <a:pPr marL="203200" marR="0" lvl="0" indent="-203200" algn="l" defTabSz="914400" rtl="0" eaLnBrk="0" fontAlgn="base" latinLnBrk="0" hangingPunct="0">
              <a:lnSpc>
                <a:spcPct val="100000"/>
              </a:lnSpc>
              <a:spcBef>
                <a:spcPct val="35000"/>
              </a:spcBef>
              <a:spcAft>
                <a:spcPct val="0"/>
              </a:spcAft>
              <a:buClrTx/>
              <a:buSzPct val="100000"/>
              <a:buFontTx/>
              <a:buChar char="°"/>
              <a:tabLst/>
              <a:defRPr/>
            </a:pPr>
            <a:r>
              <a:rPr kumimoji="0" lang="zh-CN" altLang="en-US" sz="20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在</a:t>
            </a:r>
            <a:r>
              <a:rPr kumimoji="0" lang="en-US" altLang="zh-CN" sz="20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UNIX/Linux</a:t>
            </a:r>
            <a:r>
              <a:rPr kumimoji="0" lang="zh-CN" altLang="en-US" sz="20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系统中，可以是</a:t>
            </a:r>
            <a:r>
              <a:rPr kumimoji="0" lang="en-US" altLang="zh-CN" sz="2000" b="1" i="0" u="none" strike="noStrike" kern="0" cap="none" spc="0" normalizeH="0" baseline="0" noProof="0" smtClean="0">
                <a:ln>
                  <a:noFill/>
                </a:ln>
                <a:solidFill>
                  <a:srgbClr val="FC0128"/>
                </a:solidFill>
                <a:effectLst/>
                <a:uLnTx/>
                <a:uFillTx/>
                <a:latin typeface="微软雅黑" pitchFamily="34" charset="-122"/>
                <a:ea typeface="微软雅黑" pitchFamily="34" charset="-122"/>
                <a:cs typeface="+mn-cs"/>
              </a:rPr>
              <a:t>C</a:t>
            </a:r>
            <a:r>
              <a:rPr kumimoji="0" lang="zh-CN" altLang="en-US" sz="2000" b="1" i="0" u="none" strike="noStrike" kern="0" cap="none" spc="0" normalizeH="0" baseline="0" noProof="0" smtClean="0">
                <a:ln>
                  <a:noFill/>
                </a:ln>
                <a:solidFill>
                  <a:srgbClr val="FC0128"/>
                </a:solidFill>
                <a:effectLst/>
                <a:uLnTx/>
                <a:uFillTx/>
                <a:latin typeface="微软雅黑" pitchFamily="34" charset="-122"/>
                <a:ea typeface="微软雅黑" pitchFamily="34" charset="-122"/>
                <a:cs typeface="+mn-cs"/>
              </a:rPr>
              <a:t>标准</a:t>
            </a:r>
            <a:r>
              <a:rPr kumimoji="0" lang="en-US" altLang="zh-CN" sz="2000" b="1" i="0" u="none" strike="noStrike" kern="0" cap="none" spc="0" normalizeH="0" baseline="0" noProof="0" smtClean="0">
                <a:ln>
                  <a:noFill/>
                </a:ln>
                <a:solidFill>
                  <a:srgbClr val="FC0128"/>
                </a:solidFill>
                <a:effectLst/>
                <a:uLnTx/>
                <a:uFillTx/>
                <a:latin typeface="微软雅黑" pitchFamily="34" charset="-122"/>
                <a:ea typeface="微软雅黑" pitchFamily="34" charset="-122"/>
                <a:cs typeface="+mn-cs"/>
              </a:rPr>
              <a:t>I/O</a:t>
            </a:r>
            <a:r>
              <a:rPr kumimoji="0" lang="zh-CN" altLang="en-US" sz="2000" b="1" i="0" u="none" strike="noStrike" kern="0" cap="none" spc="0" normalizeH="0" baseline="0" noProof="0" smtClean="0">
                <a:ln>
                  <a:noFill/>
                </a:ln>
                <a:solidFill>
                  <a:srgbClr val="FC0128"/>
                </a:solidFill>
                <a:effectLst/>
                <a:uLnTx/>
                <a:uFillTx/>
                <a:latin typeface="微软雅黑" pitchFamily="34" charset="-122"/>
                <a:ea typeface="微软雅黑" pitchFamily="34" charset="-122"/>
                <a:cs typeface="+mn-cs"/>
              </a:rPr>
              <a:t>库函数</a:t>
            </a:r>
            <a:r>
              <a:rPr kumimoji="0" lang="zh-CN" altLang="en-US" sz="20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或</a:t>
            </a:r>
            <a:r>
              <a:rPr kumimoji="0" lang="zh-CN" altLang="en-US" sz="2000" b="1" i="0" u="none" strike="noStrike" kern="0" cap="none" spc="0" normalizeH="0" baseline="0" noProof="0" smtClean="0">
                <a:ln>
                  <a:noFill/>
                </a:ln>
                <a:solidFill>
                  <a:srgbClr val="FC0128"/>
                </a:solidFill>
                <a:effectLst/>
                <a:uLnTx/>
                <a:uFillTx/>
                <a:latin typeface="微软雅黑" pitchFamily="34" charset="-122"/>
                <a:ea typeface="微软雅黑" pitchFamily="34" charset="-122"/>
                <a:cs typeface="+mn-cs"/>
              </a:rPr>
              <a:t>系统调用的封装函数</a:t>
            </a:r>
            <a:r>
              <a:rPr kumimoji="0" lang="zh-CN" altLang="en-US" sz="20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，前者如文件</a:t>
            </a:r>
            <a:r>
              <a:rPr kumimoji="0" lang="en-US" altLang="zh-CN" sz="20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I/O</a:t>
            </a:r>
            <a:r>
              <a:rPr kumimoji="0" lang="zh-CN" altLang="en-US" sz="20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函数</a:t>
            </a:r>
            <a:r>
              <a:rPr kumimoji="0" lang="en-US" altLang="zh-CN" sz="20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fopen()</a:t>
            </a:r>
            <a:r>
              <a:rPr kumimoji="0" lang="zh-CN" altLang="en-US" sz="20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a:t>
            </a:r>
            <a:r>
              <a:rPr kumimoji="0" lang="en-US" altLang="zh-CN" sz="20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fread()</a:t>
            </a:r>
            <a:r>
              <a:rPr kumimoji="0" lang="zh-CN" altLang="en-US" sz="20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a:t>
            </a:r>
            <a:r>
              <a:rPr kumimoji="0" lang="en-US" altLang="zh-CN" sz="20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fwrite()</a:t>
            </a:r>
            <a:r>
              <a:rPr kumimoji="0" lang="zh-CN" altLang="en-US" sz="20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和</a:t>
            </a:r>
            <a:r>
              <a:rPr kumimoji="0" lang="en-US" altLang="zh-CN" sz="20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fclose()</a:t>
            </a:r>
            <a:r>
              <a:rPr kumimoji="0" lang="zh-CN" altLang="en-US" sz="20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或控制台</a:t>
            </a:r>
            <a:r>
              <a:rPr kumimoji="0" lang="en-US" altLang="zh-CN" sz="20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I/O</a:t>
            </a:r>
            <a:r>
              <a:rPr kumimoji="0" lang="zh-CN" altLang="en-US" sz="20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函数</a:t>
            </a:r>
            <a:r>
              <a:rPr kumimoji="0" lang="en-US" altLang="zh-CN" sz="20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printf()</a:t>
            </a:r>
            <a:r>
              <a:rPr kumimoji="0" lang="zh-CN" altLang="en-US" sz="20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a:t>
            </a:r>
            <a:r>
              <a:rPr kumimoji="0" lang="en-US" altLang="zh-CN" sz="20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putc()</a:t>
            </a:r>
            <a:r>
              <a:rPr kumimoji="0" lang="zh-CN" altLang="en-US" sz="20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a:t>
            </a:r>
            <a:r>
              <a:rPr kumimoji="0" lang="en-US" altLang="zh-CN" sz="20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scanf()</a:t>
            </a:r>
            <a:r>
              <a:rPr kumimoji="0" lang="zh-CN" altLang="en-US" sz="20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和</a:t>
            </a:r>
            <a:r>
              <a:rPr kumimoji="0" lang="en-US" altLang="zh-CN" sz="20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getc()</a:t>
            </a:r>
            <a:r>
              <a:rPr kumimoji="0" lang="zh-CN" altLang="en-US" sz="20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等；后者如</a:t>
            </a:r>
            <a:r>
              <a:rPr kumimoji="0" lang="en-US" altLang="zh-CN" sz="20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open()</a:t>
            </a:r>
            <a:r>
              <a:rPr kumimoji="0" lang="zh-CN" altLang="en-US" sz="20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a:t>
            </a:r>
            <a:r>
              <a:rPr kumimoji="0" lang="en-US" altLang="zh-CN" sz="20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read()</a:t>
            </a:r>
            <a:r>
              <a:rPr kumimoji="0" lang="zh-CN" altLang="en-US" sz="20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a:t>
            </a:r>
            <a:r>
              <a:rPr kumimoji="0" lang="en-US" altLang="zh-CN" sz="20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write()</a:t>
            </a:r>
            <a:r>
              <a:rPr kumimoji="0" lang="zh-CN" altLang="en-US" sz="20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和</a:t>
            </a:r>
            <a:r>
              <a:rPr kumimoji="0" lang="en-US" altLang="zh-CN" sz="20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close()</a:t>
            </a:r>
            <a:r>
              <a:rPr kumimoji="0" lang="zh-CN" altLang="en-US" sz="20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等。</a:t>
            </a:r>
          </a:p>
          <a:p>
            <a:pPr marL="203200" marR="0" lvl="0" indent="-203200" algn="l" defTabSz="914400" rtl="0" eaLnBrk="0" fontAlgn="base" latinLnBrk="0" hangingPunct="0">
              <a:lnSpc>
                <a:spcPct val="100000"/>
              </a:lnSpc>
              <a:spcBef>
                <a:spcPct val="35000"/>
              </a:spcBef>
              <a:spcAft>
                <a:spcPct val="0"/>
              </a:spcAft>
              <a:buClrTx/>
              <a:buSzPct val="100000"/>
              <a:buFontTx/>
              <a:buChar char="°"/>
              <a:tabLst/>
              <a:defRPr/>
            </a:pPr>
            <a:r>
              <a:rPr kumimoji="0" lang="zh-CN" altLang="en-US" sz="20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标准</a:t>
            </a:r>
            <a:r>
              <a:rPr kumimoji="0" lang="en-US" altLang="zh-CN" sz="20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I/O</a:t>
            </a:r>
            <a:r>
              <a:rPr kumimoji="0" lang="zh-CN" altLang="en-US" sz="20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库函数比系统调用封装函数抽象层次高，后者属于</a:t>
            </a:r>
            <a:r>
              <a:rPr kumimoji="0" lang="zh-CN" altLang="en-US" sz="2000" b="1" i="0" u="none" strike="noStrike" kern="0" cap="none" spc="0" normalizeH="0" baseline="0" noProof="0" smtClean="0">
                <a:ln>
                  <a:noFill/>
                </a:ln>
                <a:solidFill>
                  <a:srgbClr val="FC0128"/>
                </a:solidFill>
                <a:effectLst/>
                <a:uLnTx/>
                <a:uFillTx/>
                <a:latin typeface="微软雅黑" pitchFamily="34" charset="-122"/>
                <a:ea typeface="微软雅黑" pitchFamily="34" charset="-122"/>
                <a:cs typeface="+mn-cs"/>
              </a:rPr>
              <a:t>系统级</a:t>
            </a:r>
            <a:r>
              <a:rPr kumimoji="0" lang="en-US" altLang="zh-CN" sz="2000" b="1" i="0" u="none" strike="noStrike" kern="0" cap="none" spc="0" normalizeH="0" baseline="0" noProof="0" smtClean="0">
                <a:ln>
                  <a:noFill/>
                </a:ln>
                <a:solidFill>
                  <a:srgbClr val="FC0128"/>
                </a:solidFill>
                <a:effectLst/>
                <a:uLnTx/>
                <a:uFillTx/>
                <a:latin typeface="微软雅黑" pitchFamily="34" charset="-122"/>
                <a:ea typeface="微软雅黑" pitchFamily="34" charset="-122"/>
                <a:cs typeface="+mn-cs"/>
              </a:rPr>
              <a:t>I/O</a:t>
            </a:r>
            <a:r>
              <a:rPr kumimoji="0" lang="zh-CN" altLang="en-US" sz="2000" b="1" i="0" u="none" strike="noStrike" kern="0" cap="none" spc="0" normalizeH="0" baseline="0" noProof="0" smtClean="0">
                <a:ln>
                  <a:noFill/>
                </a:ln>
                <a:solidFill>
                  <a:srgbClr val="FC0128"/>
                </a:solidFill>
                <a:effectLst/>
                <a:uLnTx/>
                <a:uFillTx/>
                <a:latin typeface="微软雅黑" pitchFamily="34" charset="-122"/>
                <a:ea typeface="微软雅黑" pitchFamily="34" charset="-122"/>
                <a:cs typeface="+mn-cs"/>
              </a:rPr>
              <a:t>函数</a:t>
            </a:r>
            <a:r>
              <a:rPr kumimoji="0" lang="zh-CN" altLang="en-US" sz="20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。与系统提供的</a:t>
            </a:r>
            <a:r>
              <a:rPr kumimoji="0" lang="en-US" altLang="zh-CN" sz="2000" b="1" i="0" u="none" strike="noStrike" kern="0" cap="none" spc="0" normalizeH="0" baseline="0" noProof="0" smtClean="0">
                <a:ln>
                  <a:noFill/>
                </a:ln>
                <a:solidFill>
                  <a:srgbClr val="FC0128"/>
                </a:solidFill>
                <a:effectLst/>
                <a:uLnTx/>
                <a:uFillTx/>
                <a:latin typeface="微软雅黑" pitchFamily="34" charset="-122"/>
                <a:ea typeface="微软雅黑" pitchFamily="34" charset="-122"/>
                <a:cs typeface="+mn-cs"/>
              </a:rPr>
              <a:t>API</a:t>
            </a:r>
            <a:r>
              <a:rPr kumimoji="0" lang="zh-CN" altLang="en-US" sz="2000" b="1" i="0" u="none" strike="noStrike" kern="0" cap="none" spc="0" normalizeH="0" baseline="0" noProof="0" smtClean="0">
                <a:ln>
                  <a:noFill/>
                </a:ln>
                <a:solidFill>
                  <a:srgbClr val="FC0128"/>
                </a:solidFill>
                <a:effectLst/>
                <a:uLnTx/>
                <a:uFillTx/>
                <a:latin typeface="微软雅黑" pitchFamily="34" charset="-122"/>
                <a:ea typeface="微软雅黑" pitchFamily="34" charset="-122"/>
                <a:cs typeface="+mn-cs"/>
              </a:rPr>
              <a:t>函数</a:t>
            </a:r>
            <a:r>
              <a:rPr kumimoji="0" lang="zh-CN" altLang="en-US" sz="20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一样，前者是基于后者实现的。</a:t>
            </a:r>
            <a:r>
              <a:rPr kumimoji="0" lang="zh-CN" altLang="en-US" sz="1800" b="1" i="0" u="none" strike="noStrike" kern="0" cap="none" spc="0" normalizeH="0" baseline="0" noProof="0" smtClean="0">
                <a:ln>
                  <a:noFill/>
                </a:ln>
                <a:solidFill>
                  <a:srgbClr val="000000"/>
                </a:solidFill>
                <a:effectLst/>
                <a:uLnTx/>
                <a:uFillTx/>
                <a:latin typeface="Arial"/>
                <a:ea typeface="宋体" pitchFamily="2" charset="-122"/>
                <a:cs typeface="+mn-cs"/>
              </a:rPr>
              <a:t> </a:t>
            </a:r>
            <a:endParaRPr kumimoji="0" lang="zh-CN" altLang="en-US" sz="1800" b="1" i="0" u="none" strike="noStrike" kern="0" cap="none" spc="0" normalizeH="0" baseline="0" noProof="0">
              <a:ln>
                <a:noFill/>
              </a:ln>
              <a:solidFill>
                <a:srgbClr val="000000"/>
              </a:solidFill>
              <a:effectLst/>
              <a:uLnTx/>
              <a:uFillTx/>
              <a:latin typeface="Arial"/>
              <a:ea typeface="宋体" pitchFamily="2" charset="-122"/>
              <a:cs typeface="+mn-cs"/>
            </a:endParaRPr>
          </a:p>
        </p:txBody>
      </p:sp>
      <p:pic>
        <p:nvPicPr>
          <p:cNvPr id="21" name="Picture 4"/>
          <p:cNvPicPr>
            <a:picLocks noChangeAspect="1" noChangeArrowheads="1"/>
          </p:cNvPicPr>
          <p:nvPr/>
        </p:nvPicPr>
        <p:blipFill>
          <a:blip r:embed="rId3"/>
          <a:srcRect/>
          <a:stretch>
            <a:fillRect/>
          </a:stretch>
        </p:blipFill>
        <p:spPr bwMode="auto">
          <a:xfrm>
            <a:off x="638175" y="3451225"/>
            <a:ext cx="8013700" cy="3406775"/>
          </a:xfrm>
          <a:prstGeom prst="rect">
            <a:avLst/>
          </a:prstGeom>
          <a:noFill/>
          <a:ln w="9525">
            <a:noFill/>
            <a:miter lim="800000"/>
            <a:headEnd/>
            <a:tailEnd/>
          </a:ln>
        </p:spPr>
      </p:pic>
      <p:sp>
        <p:nvSpPr>
          <p:cNvPr id="22" name="Line 5"/>
          <p:cNvSpPr>
            <a:spLocks noChangeShapeType="1"/>
          </p:cNvSpPr>
          <p:nvPr/>
        </p:nvSpPr>
        <p:spPr bwMode="auto">
          <a:xfrm flipH="1">
            <a:off x="3135313" y="1550987"/>
            <a:ext cx="1597025" cy="2119313"/>
          </a:xfrm>
          <a:prstGeom prst="line">
            <a:avLst/>
          </a:prstGeom>
          <a:noFill/>
          <a:ln w="50800">
            <a:solidFill>
              <a:srgbClr val="FC012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3" name="Line 6"/>
          <p:cNvSpPr>
            <a:spLocks noChangeShapeType="1"/>
          </p:cNvSpPr>
          <p:nvPr/>
        </p:nvSpPr>
        <p:spPr bwMode="auto">
          <a:xfrm flipH="1">
            <a:off x="3048000" y="1638300"/>
            <a:ext cx="4165600" cy="4311650"/>
          </a:xfrm>
          <a:prstGeom prst="line">
            <a:avLst/>
          </a:prstGeom>
          <a:noFill/>
          <a:ln w="50800">
            <a:solidFill>
              <a:srgbClr val="FC012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284350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blinds(horizontal)">
                                      <p:cBhvr>
                                        <p:cTn id="7" dur="500"/>
                                        <p:tgtEl>
                                          <p:spTgt spid="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
                                            <p:txEl>
                                              <p:pRg st="1" end="1"/>
                                            </p:txEl>
                                          </p:spTgt>
                                        </p:tgtEl>
                                        <p:attrNameLst>
                                          <p:attrName>style.visibility</p:attrName>
                                        </p:attrNameLst>
                                      </p:cBhvr>
                                      <p:to>
                                        <p:strVal val="visible"/>
                                      </p:to>
                                    </p:set>
                                    <p:animEffect transition="in" filter="blinds(horizontal)">
                                      <p:cBhvr>
                                        <p:cTn id="12" dur="500"/>
                                        <p:tgtEl>
                                          <p:spTgt spid="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0">
                                            <p:txEl>
                                              <p:pRg st="2" end="2"/>
                                            </p:txEl>
                                          </p:spTgt>
                                        </p:tgtEl>
                                        <p:attrNameLst>
                                          <p:attrName>style.visibility</p:attrName>
                                        </p:attrNameLst>
                                      </p:cBhvr>
                                      <p:to>
                                        <p:strVal val="visible"/>
                                      </p:to>
                                    </p:set>
                                    <p:animEffect transition="in" filter="blinds(horizontal)">
                                      <p:cBhvr>
                                        <p:cTn id="17" dur="500"/>
                                        <p:tgtEl>
                                          <p:spTgt spid="2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blinds(horizontal)">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blinds(horizontal)">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blinds(horizontal)">
                                      <p:cBhvr>
                                        <p:cTn id="3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50" name="Rectangle 2"/>
          <p:cNvSpPr>
            <a:spLocks noGrp="1" noChangeArrowheads="1"/>
          </p:cNvSpPr>
          <p:nvPr>
            <p:ph type="title"/>
          </p:nvPr>
        </p:nvSpPr>
        <p:spPr>
          <a:xfrm>
            <a:off x="457200" y="569913"/>
            <a:ext cx="4953000" cy="573087"/>
          </a:xfrm>
        </p:spPr>
        <p:txBody>
          <a:bodyPr/>
          <a:lstStyle/>
          <a:p>
            <a:r>
              <a:rPr lang="en-US" dirty="0"/>
              <a:t>Unix </a:t>
            </a:r>
            <a:r>
              <a:rPr lang="en-US" dirty="0" smtClean="0"/>
              <a:t>I/O Overview</a:t>
            </a:r>
            <a:endParaRPr lang="en-US" dirty="0"/>
          </a:p>
        </p:txBody>
      </p:sp>
      <p:sp>
        <p:nvSpPr>
          <p:cNvPr id="744451" name="Rectangle 3"/>
          <p:cNvSpPr>
            <a:spLocks noGrp="1" noChangeArrowheads="1"/>
          </p:cNvSpPr>
          <p:nvPr>
            <p:ph type="body" idx="1"/>
          </p:nvPr>
        </p:nvSpPr>
        <p:spPr>
          <a:xfrm>
            <a:off x="396875" y="1362075"/>
            <a:ext cx="8670925" cy="4972050"/>
          </a:xfrm>
        </p:spPr>
        <p:txBody>
          <a:bodyPr/>
          <a:lstStyle/>
          <a:p>
            <a:r>
              <a:rPr lang="en-US" dirty="0"/>
              <a:t>A </a:t>
            </a:r>
            <a:r>
              <a:rPr lang="en-US" dirty="0" smtClean="0"/>
              <a:t>Linux </a:t>
            </a:r>
            <a:r>
              <a:rPr lang="en-US" i="1" dirty="0">
                <a:solidFill>
                  <a:srgbClr val="C00000"/>
                </a:solidFill>
              </a:rPr>
              <a:t>file</a:t>
            </a:r>
            <a:r>
              <a:rPr lang="en-US" dirty="0"/>
              <a:t> is a sequence of </a:t>
            </a:r>
            <a:r>
              <a:rPr lang="en-US" i="1" dirty="0"/>
              <a:t>m</a:t>
            </a:r>
            <a:r>
              <a:rPr lang="en-US" dirty="0"/>
              <a:t> bytes:</a:t>
            </a:r>
          </a:p>
          <a:p>
            <a:pPr lvl="1"/>
            <a:r>
              <a:rPr lang="en-US" i="1" dirty="0" smtClean="0"/>
              <a:t>B</a:t>
            </a:r>
            <a:r>
              <a:rPr lang="en-US" i="1" baseline="-25000" dirty="0" smtClean="0"/>
              <a:t>0 </a:t>
            </a:r>
            <a:r>
              <a:rPr lang="en-US" i="1" dirty="0" smtClean="0"/>
              <a:t>, B</a:t>
            </a:r>
            <a:r>
              <a:rPr lang="en-US" i="1" baseline="-25000" dirty="0" smtClean="0"/>
              <a:t>1 </a:t>
            </a:r>
            <a:r>
              <a:rPr lang="en-US" i="1" dirty="0" smtClean="0"/>
              <a:t>, </a:t>
            </a:r>
            <a:r>
              <a:rPr lang="en-US" i="1" dirty="0"/>
              <a:t>.... , </a:t>
            </a:r>
            <a:r>
              <a:rPr lang="en-US" i="1" dirty="0" err="1"/>
              <a:t>B</a:t>
            </a:r>
            <a:r>
              <a:rPr lang="en-US" i="1" baseline="-25000" dirty="0" err="1"/>
              <a:t>k</a:t>
            </a:r>
            <a:r>
              <a:rPr lang="en-US" i="1" dirty="0"/>
              <a:t> , .... , B</a:t>
            </a:r>
            <a:r>
              <a:rPr lang="en-US" i="1" baseline="-25000" dirty="0"/>
              <a:t>m-1</a:t>
            </a:r>
          </a:p>
          <a:p>
            <a:pPr marL="0" indent="0">
              <a:buNone/>
            </a:pPr>
            <a:endParaRPr lang="en-US" dirty="0" smtClean="0"/>
          </a:p>
          <a:p>
            <a:r>
              <a:rPr lang="en-US" dirty="0" smtClean="0"/>
              <a:t>Cool fact: All </a:t>
            </a:r>
            <a:r>
              <a:rPr lang="en-US" dirty="0"/>
              <a:t>I/O devices are represented as files:</a:t>
            </a:r>
          </a:p>
          <a:p>
            <a:pPr lvl="1"/>
            <a:r>
              <a:rPr lang="en-US" b="1" dirty="0">
                <a:latin typeface="Courier New" pitchFamily="49" charset="0"/>
              </a:rPr>
              <a:t>/dev/sda2</a:t>
            </a:r>
            <a:r>
              <a:rPr lang="en-US" b="1" dirty="0"/>
              <a:t>    </a:t>
            </a:r>
            <a:r>
              <a:rPr lang="en-US" dirty="0"/>
              <a:t>(</a:t>
            </a:r>
            <a:r>
              <a:rPr lang="en-US" b="1" dirty="0">
                <a:latin typeface="Courier New" pitchFamily="49" charset="0"/>
              </a:rPr>
              <a:t>/</a:t>
            </a:r>
            <a:r>
              <a:rPr lang="en-US" b="1" dirty="0" err="1">
                <a:latin typeface="Courier New" pitchFamily="49" charset="0"/>
              </a:rPr>
              <a:t>usr</a:t>
            </a:r>
            <a:r>
              <a:rPr lang="en-US" b="1" dirty="0"/>
              <a:t> </a:t>
            </a:r>
            <a:r>
              <a:rPr lang="en-US" dirty="0"/>
              <a:t>disk partition)</a:t>
            </a:r>
          </a:p>
          <a:p>
            <a:pPr lvl="1"/>
            <a:r>
              <a:rPr lang="en-US" b="1" dirty="0">
                <a:latin typeface="Courier New" pitchFamily="49" charset="0"/>
              </a:rPr>
              <a:t>/dev/tty2</a:t>
            </a:r>
            <a:r>
              <a:rPr lang="en-US" b="1" dirty="0"/>
              <a:t>    </a:t>
            </a:r>
            <a:r>
              <a:rPr lang="en-US" dirty="0"/>
              <a:t>(terminal)</a:t>
            </a:r>
          </a:p>
          <a:p>
            <a:endParaRPr lang="en-US" dirty="0" smtClean="0"/>
          </a:p>
          <a:p>
            <a:r>
              <a:rPr lang="en-US" dirty="0" smtClean="0"/>
              <a:t>Even </a:t>
            </a:r>
            <a:r>
              <a:rPr lang="en-US" dirty="0"/>
              <a:t>the kernel is represented as a file:</a:t>
            </a:r>
          </a:p>
          <a:p>
            <a:pPr lvl="1"/>
            <a:r>
              <a:rPr lang="en-US" b="1" dirty="0" smtClean="0">
                <a:latin typeface="Courier New" pitchFamily="49" charset="0"/>
              </a:rPr>
              <a:t>/boot/</a:t>
            </a:r>
            <a:r>
              <a:rPr lang="en-US" b="1" dirty="0">
                <a:latin typeface="Courier New"/>
                <a:cs typeface="Courier New"/>
              </a:rPr>
              <a:t>vmlinuz-3.13.0-55-</a:t>
            </a:r>
            <a:r>
              <a:rPr lang="en-US" b="1" dirty="0" smtClean="0">
                <a:latin typeface="Courier New"/>
                <a:cs typeface="Courier New"/>
              </a:rPr>
              <a:t>generic </a:t>
            </a:r>
            <a:r>
              <a:rPr lang="en-US" dirty="0" smtClean="0"/>
              <a:t>(</a:t>
            </a:r>
            <a:r>
              <a:rPr lang="en-US" dirty="0"/>
              <a:t>kernel </a:t>
            </a:r>
            <a:r>
              <a:rPr lang="en-US" dirty="0" smtClean="0"/>
              <a:t>image</a:t>
            </a:r>
            <a:r>
              <a:rPr lang="en-US" dirty="0"/>
              <a:t>) </a:t>
            </a:r>
          </a:p>
          <a:p>
            <a:pPr lvl="1"/>
            <a:r>
              <a:rPr lang="en-US" b="1" dirty="0">
                <a:latin typeface="Courier New" pitchFamily="49" charset="0"/>
              </a:rPr>
              <a:t>/proc</a:t>
            </a:r>
            <a:r>
              <a:rPr lang="en-US" b="1" dirty="0"/>
              <a:t>            </a:t>
            </a:r>
            <a:r>
              <a:rPr lang="en-US" b="1" dirty="0" smtClean="0"/>
              <a:t> 	                                                  </a:t>
            </a:r>
            <a:r>
              <a:rPr lang="en-US" dirty="0" smtClean="0"/>
              <a:t>(</a:t>
            </a:r>
            <a:r>
              <a:rPr lang="en-US" dirty="0"/>
              <a:t>kernel data structures)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445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44451">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44451">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44451">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44451">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4445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594" name="Rectangle 2"/>
          <p:cNvSpPr>
            <a:spLocks noGrp="1" noChangeArrowheads="1"/>
          </p:cNvSpPr>
          <p:nvPr>
            <p:ph type="title"/>
          </p:nvPr>
        </p:nvSpPr>
        <p:spPr>
          <a:xfrm>
            <a:off x="503237" y="438150"/>
            <a:ext cx="8716963" cy="781050"/>
          </a:xfrm>
        </p:spPr>
        <p:txBody>
          <a:bodyPr/>
          <a:lstStyle/>
          <a:p>
            <a:r>
              <a:rPr lang="en-US" dirty="0"/>
              <a:t>Unix I/</a:t>
            </a:r>
            <a:r>
              <a:rPr lang="en-US" dirty="0" smtClean="0"/>
              <a:t>O Overview</a:t>
            </a:r>
            <a:endParaRPr lang="en-US" dirty="0"/>
          </a:p>
        </p:txBody>
      </p:sp>
      <p:sp>
        <p:nvSpPr>
          <p:cNvPr id="750595" name="Rectangle 3"/>
          <p:cNvSpPr>
            <a:spLocks noGrp="1" noChangeArrowheads="1"/>
          </p:cNvSpPr>
          <p:nvPr>
            <p:ph type="body" idx="1"/>
          </p:nvPr>
        </p:nvSpPr>
        <p:spPr>
          <a:xfrm>
            <a:off x="381000" y="1327150"/>
            <a:ext cx="8307387" cy="4997450"/>
          </a:xfrm>
        </p:spPr>
        <p:txBody>
          <a:bodyPr/>
          <a:lstStyle/>
          <a:p>
            <a:r>
              <a:rPr lang="en-US" dirty="0" smtClean="0"/>
              <a:t>Elegant </a:t>
            </a:r>
            <a:r>
              <a:rPr lang="en-US" dirty="0"/>
              <a:t>mapping of files to devices allows kernel to export simple interface called </a:t>
            </a:r>
            <a:r>
              <a:rPr lang="en-US" i="1" dirty="0"/>
              <a:t>Unix </a:t>
            </a:r>
            <a:r>
              <a:rPr lang="en-US" i="1" dirty="0" smtClean="0"/>
              <a:t>I/O:</a:t>
            </a:r>
            <a:endParaRPr lang="en-US" i="1" dirty="0"/>
          </a:p>
          <a:p>
            <a:pPr lvl="1"/>
            <a:r>
              <a:rPr lang="en-US" dirty="0" smtClean="0"/>
              <a:t>Opening </a:t>
            </a:r>
            <a:r>
              <a:rPr lang="en-US" dirty="0"/>
              <a:t>and closing files</a:t>
            </a:r>
          </a:p>
          <a:p>
            <a:pPr lvl="2"/>
            <a:r>
              <a:rPr lang="en-US" b="1" dirty="0">
                <a:latin typeface="Courier New" pitchFamily="49" charset="0"/>
              </a:rPr>
              <a:t>open()</a:t>
            </a:r>
            <a:r>
              <a:rPr lang="en-US" dirty="0"/>
              <a:t>and </a:t>
            </a:r>
            <a:r>
              <a:rPr lang="en-US" b="1" dirty="0">
                <a:latin typeface="Courier New" pitchFamily="49" charset="0"/>
              </a:rPr>
              <a:t>close()</a:t>
            </a:r>
          </a:p>
          <a:p>
            <a:pPr lvl="1"/>
            <a:r>
              <a:rPr lang="en-US" dirty="0"/>
              <a:t>Reading and writing a file</a:t>
            </a:r>
          </a:p>
          <a:p>
            <a:pPr lvl="2"/>
            <a:r>
              <a:rPr lang="en-US" b="1" dirty="0">
                <a:latin typeface="Courier New" pitchFamily="49" charset="0"/>
              </a:rPr>
              <a:t>read()</a:t>
            </a:r>
            <a:r>
              <a:rPr lang="en-US" b="1" dirty="0"/>
              <a:t> </a:t>
            </a:r>
            <a:r>
              <a:rPr lang="en-US" dirty="0"/>
              <a:t>and  </a:t>
            </a:r>
            <a:r>
              <a:rPr lang="en-US" b="1" dirty="0">
                <a:latin typeface="Courier New" pitchFamily="49" charset="0"/>
              </a:rPr>
              <a:t>write()</a:t>
            </a:r>
          </a:p>
          <a:p>
            <a:pPr lvl="1"/>
            <a:r>
              <a:rPr lang="en-US" dirty="0"/>
              <a:t>Changing the </a:t>
            </a:r>
            <a:r>
              <a:rPr lang="en-US" b="1" i="1" dirty="0">
                <a:solidFill>
                  <a:srgbClr val="C00000"/>
                </a:solidFill>
              </a:rPr>
              <a:t>current file position</a:t>
            </a:r>
            <a:r>
              <a:rPr lang="en-US" b="1" dirty="0">
                <a:solidFill>
                  <a:srgbClr val="C00000"/>
                </a:solidFill>
              </a:rPr>
              <a:t> </a:t>
            </a:r>
            <a:r>
              <a:rPr lang="en-US" dirty="0"/>
              <a:t>(seek)</a:t>
            </a:r>
          </a:p>
          <a:p>
            <a:pPr lvl="2"/>
            <a:r>
              <a:rPr lang="en-US" dirty="0"/>
              <a:t>indicates next offset into file to read or write</a:t>
            </a:r>
          </a:p>
          <a:p>
            <a:pPr lvl="2"/>
            <a:r>
              <a:rPr lang="en-US" b="1" dirty="0" err="1" smtClean="0">
                <a:latin typeface="Courier New" pitchFamily="49" charset="0"/>
              </a:rPr>
              <a:t>lseek</a:t>
            </a:r>
            <a:r>
              <a:rPr lang="en-US" b="1" dirty="0" smtClean="0">
                <a:latin typeface="Courier New" pitchFamily="49" charset="0"/>
              </a:rPr>
              <a:t>()</a:t>
            </a:r>
            <a:endParaRPr lang="en-US" b="1" dirty="0">
              <a:latin typeface="Courier New" pitchFamily="49" charset="0"/>
            </a:endParaRPr>
          </a:p>
        </p:txBody>
      </p:sp>
      <p:grpSp>
        <p:nvGrpSpPr>
          <p:cNvPr id="13" name="Group 12"/>
          <p:cNvGrpSpPr/>
          <p:nvPr/>
        </p:nvGrpSpPr>
        <p:grpSpPr>
          <a:xfrm>
            <a:off x="1480752" y="4837710"/>
            <a:ext cx="4767648" cy="1258290"/>
            <a:chOff x="3048000" y="5561999"/>
            <a:chExt cx="4767648" cy="1258290"/>
          </a:xfrm>
        </p:grpSpPr>
        <p:sp>
          <p:nvSpPr>
            <p:cNvPr id="750597" name="Rectangle 5"/>
            <p:cNvSpPr>
              <a:spLocks noChangeArrowheads="1"/>
            </p:cNvSpPr>
            <p:nvPr/>
          </p:nvSpPr>
          <p:spPr bwMode="auto">
            <a:xfrm>
              <a:off x="3048000" y="5562600"/>
              <a:ext cx="433388" cy="441325"/>
            </a:xfrm>
            <a:prstGeom prst="rect">
              <a:avLst/>
            </a:prstGeom>
            <a:solidFill>
              <a:srgbClr val="D5F1CF"/>
            </a:solidFill>
            <a:ln w="28575">
              <a:solidFill>
                <a:schemeClr val="tx1"/>
              </a:solidFill>
              <a:miter lim="800000"/>
              <a:headEnd/>
              <a:tailEnd/>
            </a:ln>
            <a:effectLst/>
          </p:spPr>
          <p:txBody>
            <a:bodyPr wrap="none" anchor="ctr"/>
            <a:lstStyle/>
            <a:p>
              <a:r>
                <a:rPr lang="en-US" sz="1800" dirty="0">
                  <a:latin typeface="Calibri" pitchFamily="34" charset="0"/>
                </a:rPr>
                <a:t>B</a:t>
              </a:r>
              <a:r>
                <a:rPr lang="en-US" sz="1800" baseline="-25000" dirty="0">
                  <a:latin typeface="Calibri" pitchFamily="34" charset="0"/>
                </a:rPr>
                <a:t>0</a:t>
              </a:r>
            </a:p>
          </p:txBody>
        </p:sp>
        <p:sp>
          <p:nvSpPr>
            <p:cNvPr id="750598" name="Rectangle 6"/>
            <p:cNvSpPr>
              <a:spLocks noChangeArrowheads="1"/>
            </p:cNvSpPr>
            <p:nvPr/>
          </p:nvSpPr>
          <p:spPr bwMode="auto">
            <a:xfrm>
              <a:off x="3481388" y="5562600"/>
              <a:ext cx="433388" cy="441325"/>
            </a:xfrm>
            <a:prstGeom prst="rect">
              <a:avLst/>
            </a:prstGeom>
            <a:solidFill>
              <a:srgbClr val="D5F1CF"/>
            </a:solidFill>
            <a:ln w="28575">
              <a:solidFill>
                <a:schemeClr val="tx1"/>
              </a:solidFill>
              <a:miter lim="800000"/>
              <a:headEnd/>
              <a:tailEnd/>
            </a:ln>
            <a:effectLst/>
          </p:spPr>
          <p:txBody>
            <a:bodyPr wrap="none" anchor="ctr"/>
            <a:lstStyle/>
            <a:p>
              <a:r>
                <a:rPr lang="en-US" sz="1800" dirty="0">
                  <a:latin typeface="Calibri" pitchFamily="34" charset="0"/>
                </a:rPr>
                <a:t>B</a:t>
              </a:r>
              <a:r>
                <a:rPr lang="en-US" sz="1800" baseline="-25000" dirty="0">
                  <a:latin typeface="Calibri" pitchFamily="34" charset="0"/>
                </a:rPr>
                <a:t>1</a:t>
              </a:r>
            </a:p>
          </p:txBody>
        </p:sp>
        <p:sp>
          <p:nvSpPr>
            <p:cNvPr id="750599" name="Rectangle 7"/>
            <p:cNvSpPr>
              <a:spLocks noChangeArrowheads="1"/>
            </p:cNvSpPr>
            <p:nvPr/>
          </p:nvSpPr>
          <p:spPr bwMode="auto">
            <a:xfrm>
              <a:off x="3914775" y="5562600"/>
              <a:ext cx="1319213" cy="441325"/>
            </a:xfrm>
            <a:prstGeom prst="rect">
              <a:avLst/>
            </a:prstGeom>
            <a:solidFill>
              <a:srgbClr val="D5F1CF"/>
            </a:solidFill>
            <a:ln w="28575">
              <a:solidFill>
                <a:schemeClr val="tx1"/>
              </a:solidFill>
              <a:miter lim="800000"/>
              <a:headEnd/>
              <a:tailEnd/>
            </a:ln>
            <a:effectLst/>
          </p:spPr>
          <p:txBody>
            <a:bodyPr wrap="none" anchor="ctr"/>
            <a:lstStyle/>
            <a:p>
              <a:r>
                <a:rPr lang="en-US" sz="1800" dirty="0">
                  <a:latin typeface="Calibri" pitchFamily="34" charset="0"/>
                </a:rPr>
                <a:t>• • •</a:t>
              </a:r>
            </a:p>
          </p:txBody>
        </p:sp>
        <p:sp>
          <p:nvSpPr>
            <p:cNvPr id="750600" name="Rectangle 8"/>
            <p:cNvSpPr>
              <a:spLocks noChangeArrowheads="1"/>
            </p:cNvSpPr>
            <p:nvPr/>
          </p:nvSpPr>
          <p:spPr bwMode="auto">
            <a:xfrm>
              <a:off x="5214938" y="5562600"/>
              <a:ext cx="433388" cy="441325"/>
            </a:xfrm>
            <a:prstGeom prst="rect">
              <a:avLst/>
            </a:prstGeom>
            <a:solidFill>
              <a:srgbClr val="D5F1CF"/>
            </a:solidFill>
            <a:ln w="28575">
              <a:solidFill>
                <a:schemeClr val="tx1"/>
              </a:solidFill>
              <a:miter lim="800000"/>
              <a:headEnd/>
              <a:tailEnd/>
            </a:ln>
            <a:effectLst/>
          </p:spPr>
          <p:txBody>
            <a:bodyPr wrap="none" anchor="ctr" anchorCtr="1"/>
            <a:lstStyle/>
            <a:p>
              <a:r>
                <a:rPr lang="en-US" sz="1800" dirty="0">
                  <a:latin typeface="Calibri" pitchFamily="34" charset="0"/>
                </a:rPr>
                <a:t>B</a:t>
              </a:r>
              <a:r>
                <a:rPr lang="en-US" sz="1800" baseline="-25000" dirty="0">
                  <a:latin typeface="Calibri" pitchFamily="34" charset="0"/>
                </a:rPr>
                <a:t>k-1</a:t>
              </a:r>
            </a:p>
          </p:txBody>
        </p:sp>
        <p:sp>
          <p:nvSpPr>
            <p:cNvPr id="750601" name="Rectangle 9"/>
            <p:cNvSpPr>
              <a:spLocks noChangeArrowheads="1"/>
            </p:cNvSpPr>
            <p:nvPr/>
          </p:nvSpPr>
          <p:spPr bwMode="auto">
            <a:xfrm>
              <a:off x="5638800" y="5562600"/>
              <a:ext cx="433388" cy="441325"/>
            </a:xfrm>
            <a:prstGeom prst="rect">
              <a:avLst/>
            </a:prstGeom>
            <a:solidFill>
              <a:schemeClr val="bg2">
                <a:lumMod val="20000"/>
                <a:lumOff val="80000"/>
              </a:schemeClr>
            </a:solidFill>
            <a:ln w="28575">
              <a:solidFill>
                <a:schemeClr val="tx1"/>
              </a:solidFill>
              <a:miter lim="800000"/>
              <a:headEnd/>
              <a:tailEnd/>
            </a:ln>
            <a:effectLst/>
          </p:spPr>
          <p:txBody>
            <a:bodyPr wrap="none" anchor="ctr" anchorCtr="1"/>
            <a:lstStyle/>
            <a:p>
              <a:r>
                <a:rPr lang="en-US" sz="1800" dirty="0" err="1">
                  <a:latin typeface="Calibri" pitchFamily="34" charset="0"/>
                </a:rPr>
                <a:t>B</a:t>
              </a:r>
              <a:r>
                <a:rPr lang="en-US" sz="1800" baseline="-25000" dirty="0" err="1">
                  <a:latin typeface="Calibri" pitchFamily="34" charset="0"/>
                </a:rPr>
                <a:t>k</a:t>
              </a:r>
              <a:endParaRPr lang="en-US" sz="1800" baseline="-25000" dirty="0">
                <a:latin typeface="Calibri" pitchFamily="34" charset="0"/>
              </a:endParaRPr>
            </a:p>
          </p:txBody>
        </p:sp>
        <p:sp>
          <p:nvSpPr>
            <p:cNvPr id="750602" name="Rectangle 10"/>
            <p:cNvSpPr>
              <a:spLocks noChangeArrowheads="1"/>
            </p:cNvSpPr>
            <p:nvPr/>
          </p:nvSpPr>
          <p:spPr bwMode="auto">
            <a:xfrm>
              <a:off x="6070384" y="5561999"/>
              <a:ext cx="433388" cy="441325"/>
            </a:xfrm>
            <a:prstGeom prst="rect">
              <a:avLst/>
            </a:prstGeom>
            <a:solidFill>
              <a:schemeClr val="bg2">
                <a:lumMod val="20000"/>
                <a:lumOff val="80000"/>
              </a:schemeClr>
            </a:solidFill>
            <a:ln w="28575">
              <a:solidFill>
                <a:schemeClr val="tx1"/>
              </a:solidFill>
              <a:miter lim="800000"/>
              <a:headEnd/>
              <a:tailEnd/>
            </a:ln>
            <a:effectLst/>
          </p:spPr>
          <p:txBody>
            <a:bodyPr wrap="none" anchor="ctr" anchorCtr="1"/>
            <a:lstStyle/>
            <a:p>
              <a:r>
                <a:rPr lang="en-US" sz="1800" dirty="0">
                  <a:latin typeface="Calibri" pitchFamily="34" charset="0"/>
                </a:rPr>
                <a:t>B</a:t>
              </a:r>
              <a:r>
                <a:rPr lang="en-US" sz="1800" baseline="-25000" dirty="0" err="1">
                  <a:latin typeface="Calibri" pitchFamily="34" charset="0"/>
                </a:rPr>
                <a:t>k+1</a:t>
              </a:r>
            </a:p>
          </p:txBody>
        </p:sp>
        <p:sp>
          <p:nvSpPr>
            <p:cNvPr id="750603" name="Rectangle 11"/>
            <p:cNvSpPr>
              <a:spLocks noChangeArrowheads="1"/>
            </p:cNvSpPr>
            <p:nvPr/>
          </p:nvSpPr>
          <p:spPr bwMode="auto">
            <a:xfrm>
              <a:off x="6496435" y="5562600"/>
              <a:ext cx="1319213" cy="441325"/>
            </a:xfrm>
            <a:prstGeom prst="rect">
              <a:avLst/>
            </a:prstGeom>
            <a:solidFill>
              <a:schemeClr val="bg2">
                <a:lumMod val="20000"/>
                <a:lumOff val="80000"/>
              </a:schemeClr>
            </a:solidFill>
            <a:ln w="28575">
              <a:solidFill>
                <a:schemeClr val="tx1"/>
              </a:solidFill>
              <a:miter lim="800000"/>
              <a:headEnd/>
              <a:tailEnd/>
            </a:ln>
            <a:effectLst/>
          </p:spPr>
          <p:txBody>
            <a:bodyPr wrap="none" anchor="ctr"/>
            <a:lstStyle/>
            <a:p>
              <a:r>
                <a:rPr lang="en-US" sz="1800" dirty="0">
                  <a:latin typeface="Calibri" pitchFamily="34" charset="0"/>
                </a:rPr>
                <a:t>• • •</a:t>
              </a:r>
            </a:p>
          </p:txBody>
        </p:sp>
        <p:sp>
          <p:nvSpPr>
            <p:cNvPr id="750604" name="Line 12"/>
            <p:cNvSpPr>
              <a:spLocks noChangeShapeType="1"/>
            </p:cNvSpPr>
            <p:nvPr/>
          </p:nvSpPr>
          <p:spPr bwMode="auto">
            <a:xfrm flipV="1">
              <a:off x="5851826" y="6011562"/>
              <a:ext cx="0" cy="381000"/>
            </a:xfrm>
            <a:prstGeom prst="line">
              <a:avLst/>
            </a:prstGeom>
            <a:noFill/>
            <a:ln w="57150">
              <a:solidFill>
                <a:schemeClr val="tx1"/>
              </a:solidFill>
              <a:round/>
              <a:headEnd/>
              <a:tailEnd type="triangle" w="med" len="med"/>
            </a:ln>
            <a:effectLst/>
          </p:spPr>
          <p:txBody>
            <a:bodyPr wrap="none" anchor="ctr">
              <a:spAutoFit/>
            </a:bodyPr>
            <a:lstStyle/>
            <a:p>
              <a:endParaRPr lang="en-US" dirty="0">
                <a:latin typeface="Calibri" pitchFamily="34" charset="0"/>
              </a:endParaRPr>
            </a:p>
          </p:txBody>
        </p:sp>
        <p:sp>
          <p:nvSpPr>
            <p:cNvPr id="750605" name="Text Box 13"/>
            <p:cNvSpPr txBox="1">
              <a:spLocks noChangeArrowheads="1"/>
            </p:cNvSpPr>
            <p:nvPr/>
          </p:nvSpPr>
          <p:spPr bwMode="auto">
            <a:xfrm>
              <a:off x="4258962" y="6358624"/>
              <a:ext cx="3175934" cy="461665"/>
            </a:xfrm>
            <a:prstGeom prst="rect">
              <a:avLst/>
            </a:prstGeom>
            <a:noFill/>
            <a:ln w="9525">
              <a:noFill/>
              <a:miter lim="800000"/>
              <a:headEnd/>
              <a:tailEnd/>
            </a:ln>
            <a:effectLst/>
          </p:spPr>
          <p:txBody>
            <a:bodyPr wrap="none">
              <a:spAutoFit/>
            </a:bodyPr>
            <a:lstStyle/>
            <a:p>
              <a:r>
                <a:rPr lang="en-US" dirty="0">
                  <a:latin typeface="Calibri" pitchFamily="34" charset="0"/>
                </a:rPr>
                <a:t>Current </a:t>
              </a:r>
              <a:r>
                <a:rPr lang="en-US" dirty="0" smtClean="0">
                  <a:latin typeface="Calibri" pitchFamily="34" charset="0"/>
                </a:rPr>
                <a:t>file position </a:t>
              </a:r>
              <a:r>
                <a:rPr lang="en-US" dirty="0">
                  <a:latin typeface="Calibri" pitchFamily="34" charset="0"/>
                </a:rPr>
                <a:t>= k</a:t>
              </a:r>
            </a:p>
          </p:txBody>
        </p:sp>
      </p:gr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Types	</a:t>
            </a:r>
            <a:endParaRPr lang="en-US" dirty="0"/>
          </a:p>
        </p:txBody>
      </p:sp>
      <p:sp>
        <p:nvSpPr>
          <p:cNvPr id="3" name="Content Placeholder 2"/>
          <p:cNvSpPr>
            <a:spLocks noGrp="1"/>
          </p:cNvSpPr>
          <p:nvPr>
            <p:ph idx="1"/>
          </p:nvPr>
        </p:nvSpPr>
        <p:spPr/>
        <p:txBody>
          <a:bodyPr/>
          <a:lstStyle/>
          <a:p>
            <a:r>
              <a:rPr lang="en-US" dirty="0" smtClean="0"/>
              <a:t>Each file has a </a:t>
            </a:r>
            <a:r>
              <a:rPr lang="en-US" i="1" dirty="0" smtClean="0"/>
              <a:t>type</a:t>
            </a:r>
            <a:r>
              <a:rPr lang="en-US" dirty="0" smtClean="0"/>
              <a:t> indicating its role in the system</a:t>
            </a:r>
          </a:p>
          <a:p>
            <a:pPr lvl="1"/>
            <a:r>
              <a:rPr lang="en-US" i="1" dirty="0" smtClean="0"/>
              <a:t>Regular file: </a:t>
            </a:r>
            <a:r>
              <a:rPr lang="en-US" dirty="0" smtClean="0"/>
              <a:t>Contains arbitrary data</a:t>
            </a:r>
          </a:p>
          <a:p>
            <a:pPr lvl="1"/>
            <a:r>
              <a:rPr lang="en-US" i="1" dirty="0" smtClean="0"/>
              <a:t>Directory:  </a:t>
            </a:r>
            <a:r>
              <a:rPr lang="en-US" dirty="0" smtClean="0"/>
              <a:t>Index for a related group of files</a:t>
            </a:r>
          </a:p>
          <a:p>
            <a:pPr lvl="1"/>
            <a:r>
              <a:rPr lang="en-US" i="1" dirty="0" smtClean="0"/>
              <a:t>Socket:</a:t>
            </a:r>
            <a:r>
              <a:rPr lang="en-US" dirty="0" smtClean="0"/>
              <a:t> For communicating with a process on another machine</a:t>
            </a:r>
          </a:p>
          <a:p>
            <a:endParaRPr lang="en-US" dirty="0" smtClean="0"/>
          </a:p>
          <a:p>
            <a:r>
              <a:rPr lang="en-US" dirty="0" smtClean="0"/>
              <a:t>Other file types beyond our scope</a:t>
            </a:r>
          </a:p>
          <a:p>
            <a:pPr lvl="1"/>
            <a:r>
              <a:rPr lang="en-US" i="1" dirty="0" smtClean="0"/>
              <a:t>Named pipes (FIFOs)</a:t>
            </a:r>
          </a:p>
          <a:p>
            <a:pPr lvl="1"/>
            <a:r>
              <a:rPr lang="en-US" i="1" dirty="0" smtClean="0"/>
              <a:t>Symbolic links</a:t>
            </a:r>
          </a:p>
          <a:p>
            <a:pPr lvl="1"/>
            <a:r>
              <a:rPr lang="en-US" b="1" i="1" dirty="0" smtClean="0">
                <a:solidFill>
                  <a:srgbClr val="FF0000"/>
                </a:solidFill>
              </a:rPr>
              <a:t>Character</a:t>
            </a:r>
            <a:r>
              <a:rPr lang="en-US" i="1" dirty="0" smtClean="0"/>
              <a:t> and block devices</a:t>
            </a:r>
          </a:p>
        </p:txBody>
      </p:sp>
    </p:spTree>
    <p:extLst>
      <p:ext uri="{BB962C8B-B14F-4D97-AF65-F5344CB8AC3E}">
        <p14:creationId xmlns:p14="http://schemas.microsoft.com/office/powerpoint/2010/main" val="520229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Regular Files</a:t>
            </a:r>
            <a:endParaRPr lang="en-US" dirty="0"/>
          </a:p>
        </p:txBody>
      </p:sp>
      <p:sp>
        <p:nvSpPr>
          <p:cNvPr id="3" name="Content Placeholder 2"/>
          <p:cNvSpPr>
            <a:spLocks noGrp="1"/>
          </p:cNvSpPr>
          <p:nvPr>
            <p:ph idx="1"/>
          </p:nvPr>
        </p:nvSpPr>
        <p:spPr>
          <a:xfrm>
            <a:off x="396875" y="1362074"/>
            <a:ext cx="7896225" cy="5267325"/>
          </a:xfrm>
        </p:spPr>
        <p:txBody>
          <a:bodyPr>
            <a:normAutofit fontScale="92500" lnSpcReduction="10000"/>
          </a:bodyPr>
          <a:lstStyle/>
          <a:p>
            <a:r>
              <a:rPr lang="en-US" dirty="0" smtClean="0"/>
              <a:t>A regular file contains arbitrary data</a:t>
            </a:r>
            <a:endParaRPr lang="en-US" dirty="0"/>
          </a:p>
          <a:p>
            <a:r>
              <a:rPr lang="en-US" dirty="0" smtClean="0"/>
              <a:t>Applications </a:t>
            </a:r>
            <a:r>
              <a:rPr lang="en-US" dirty="0"/>
              <a:t>often distinguish between </a:t>
            </a:r>
            <a:r>
              <a:rPr lang="en-US" i="1" dirty="0"/>
              <a:t>text files </a:t>
            </a:r>
            <a:r>
              <a:rPr lang="en-US" dirty="0"/>
              <a:t>and </a:t>
            </a:r>
            <a:r>
              <a:rPr lang="en-US" i="1" dirty="0"/>
              <a:t>binary files</a:t>
            </a:r>
          </a:p>
          <a:p>
            <a:pPr lvl="1"/>
            <a:r>
              <a:rPr lang="en-US" dirty="0" smtClean="0"/>
              <a:t>Text files are regular files with only ASCII or Unicode characters</a:t>
            </a:r>
          </a:p>
          <a:p>
            <a:pPr lvl="1"/>
            <a:r>
              <a:rPr lang="en-US" dirty="0" smtClean="0"/>
              <a:t>Binary files are everything else</a:t>
            </a:r>
          </a:p>
          <a:p>
            <a:pPr lvl="2"/>
            <a:r>
              <a:rPr lang="en-US" dirty="0" smtClean="0"/>
              <a:t>e.g., object files, JPEG images</a:t>
            </a:r>
          </a:p>
          <a:p>
            <a:pPr lvl="1"/>
            <a:r>
              <a:rPr lang="en-US" b="1" dirty="0" smtClean="0">
                <a:solidFill>
                  <a:srgbClr val="FF0000"/>
                </a:solidFill>
              </a:rPr>
              <a:t>Kernel </a:t>
            </a:r>
            <a:r>
              <a:rPr lang="en-US" b="1" dirty="0" err="1">
                <a:solidFill>
                  <a:srgbClr val="FF0000"/>
                </a:solidFill>
              </a:rPr>
              <a:t>doesn</a:t>
            </a:r>
            <a:r>
              <a:rPr lang="fr-FR" b="1" dirty="0">
                <a:solidFill>
                  <a:srgbClr val="FF0000"/>
                </a:solidFill>
              </a:rPr>
              <a:t>’</a:t>
            </a:r>
            <a:r>
              <a:rPr lang="en-US" b="1" dirty="0">
                <a:solidFill>
                  <a:srgbClr val="FF0000"/>
                </a:solidFill>
              </a:rPr>
              <a:t>t know the </a:t>
            </a:r>
            <a:r>
              <a:rPr lang="en-US" b="1" dirty="0" smtClean="0">
                <a:solidFill>
                  <a:srgbClr val="FF0000"/>
                </a:solidFill>
              </a:rPr>
              <a:t>difference!</a:t>
            </a:r>
          </a:p>
          <a:p>
            <a:r>
              <a:rPr lang="en-US" dirty="0" smtClean="0"/>
              <a:t>Text </a:t>
            </a:r>
            <a:r>
              <a:rPr lang="en-US" dirty="0"/>
              <a:t>file is sequence of </a:t>
            </a:r>
            <a:r>
              <a:rPr lang="en-US" i="1" dirty="0"/>
              <a:t>text lines</a:t>
            </a:r>
          </a:p>
          <a:p>
            <a:pPr lvl="1"/>
            <a:r>
              <a:rPr lang="en-US" dirty="0"/>
              <a:t>Text line is sequence of chars terminated by </a:t>
            </a:r>
            <a:r>
              <a:rPr lang="en-US" i="1" dirty="0"/>
              <a:t>newline char </a:t>
            </a:r>
            <a:r>
              <a:rPr lang="en-US" dirty="0"/>
              <a:t>(</a:t>
            </a:r>
            <a:r>
              <a:rPr lang="en-US" b="1" dirty="0"/>
              <a:t>‘</a:t>
            </a:r>
            <a:r>
              <a:rPr lang="en-US" b="1" dirty="0">
                <a:latin typeface="Courier New"/>
                <a:cs typeface="Courier New"/>
              </a:rPr>
              <a:t>\n</a:t>
            </a:r>
            <a:r>
              <a:rPr lang="en-US" b="1" dirty="0"/>
              <a:t>’)</a:t>
            </a:r>
            <a:r>
              <a:rPr lang="en-US" dirty="0"/>
              <a:t>	</a:t>
            </a:r>
          </a:p>
          <a:p>
            <a:pPr lvl="2"/>
            <a:r>
              <a:rPr lang="en-US" dirty="0"/>
              <a:t>Newline is </a:t>
            </a:r>
            <a:r>
              <a:rPr lang="en-US" b="1" dirty="0" smtClean="0">
                <a:latin typeface="Courier New"/>
                <a:cs typeface="Courier New"/>
              </a:rPr>
              <a:t>0xa</a:t>
            </a:r>
            <a:r>
              <a:rPr lang="en-US" dirty="0"/>
              <a:t>, same as ASCII line feed </a:t>
            </a:r>
            <a:r>
              <a:rPr lang="en-US" dirty="0" smtClean="0"/>
              <a:t>character </a:t>
            </a:r>
            <a:r>
              <a:rPr lang="en-US" dirty="0"/>
              <a:t>(LF</a:t>
            </a:r>
            <a:r>
              <a:rPr lang="en-US" dirty="0" smtClean="0"/>
              <a:t>)</a:t>
            </a:r>
          </a:p>
          <a:p>
            <a:r>
              <a:rPr lang="en-US" dirty="0" smtClean="0"/>
              <a:t>End of line (EOL) indicators in other systems</a:t>
            </a:r>
          </a:p>
          <a:p>
            <a:pPr lvl="1"/>
            <a:r>
              <a:rPr lang="en-US" dirty="0" smtClean="0"/>
              <a:t>Linux and Mac OS: </a:t>
            </a:r>
            <a:r>
              <a:rPr lang="en-US" b="1" dirty="0" smtClean="0"/>
              <a:t>‘</a:t>
            </a:r>
            <a:r>
              <a:rPr lang="en-US" b="1" dirty="0" smtClean="0">
                <a:latin typeface="Courier New"/>
                <a:cs typeface="Courier New"/>
              </a:rPr>
              <a:t>\n</a:t>
            </a:r>
            <a:r>
              <a:rPr lang="en-US" b="1" dirty="0" smtClean="0"/>
              <a:t>’</a:t>
            </a:r>
            <a:r>
              <a:rPr lang="en-US" dirty="0" smtClean="0"/>
              <a:t> (</a:t>
            </a:r>
            <a:r>
              <a:rPr lang="en-US" b="1" dirty="0" smtClean="0">
                <a:latin typeface="Courier New"/>
                <a:cs typeface="Courier New"/>
              </a:rPr>
              <a:t>0xa</a:t>
            </a:r>
            <a:r>
              <a:rPr lang="en-US" dirty="0" smtClean="0"/>
              <a:t>)</a:t>
            </a:r>
          </a:p>
          <a:p>
            <a:pPr lvl="2"/>
            <a:r>
              <a:rPr lang="en-US" dirty="0" smtClean="0"/>
              <a:t>line feed (LF)</a:t>
            </a:r>
          </a:p>
          <a:p>
            <a:pPr lvl="1"/>
            <a:r>
              <a:rPr lang="en-US" dirty="0" smtClean="0"/>
              <a:t>Windows and Internet protocols: </a:t>
            </a:r>
            <a:r>
              <a:rPr lang="en-US" b="1" dirty="0" smtClean="0"/>
              <a:t>‘</a:t>
            </a:r>
            <a:r>
              <a:rPr lang="en-US" b="1" dirty="0" smtClean="0">
                <a:latin typeface="Courier New"/>
                <a:cs typeface="Courier New"/>
              </a:rPr>
              <a:t>\r\n</a:t>
            </a:r>
            <a:r>
              <a:rPr lang="en-US" b="1" dirty="0" smtClean="0"/>
              <a:t>’ </a:t>
            </a:r>
            <a:r>
              <a:rPr lang="en-US" dirty="0" smtClean="0"/>
              <a:t>(</a:t>
            </a:r>
            <a:r>
              <a:rPr lang="en-US" b="1" dirty="0" smtClean="0">
                <a:latin typeface="Courier New"/>
                <a:cs typeface="Courier New"/>
              </a:rPr>
              <a:t>0xd 0xa</a:t>
            </a:r>
            <a:r>
              <a:rPr lang="en-US" dirty="0" smtClean="0"/>
              <a:t>) </a:t>
            </a:r>
          </a:p>
          <a:p>
            <a:pPr lvl="2"/>
            <a:r>
              <a:rPr lang="en-US" dirty="0"/>
              <a:t>C</a:t>
            </a:r>
            <a:r>
              <a:rPr lang="en-US" dirty="0" smtClean="0"/>
              <a:t>arriage return (CR) followed by line feed (LF)</a:t>
            </a:r>
            <a:endParaRPr lang="en-US" dirty="0"/>
          </a:p>
          <a:p>
            <a:endParaRPr lang="en-US" dirty="0"/>
          </a:p>
        </p:txBody>
      </p:sp>
      <p:pic>
        <p:nvPicPr>
          <p:cNvPr id="4" name="Picture 3"/>
          <p:cNvPicPr>
            <a:picLocks noChangeAspect="1"/>
          </p:cNvPicPr>
          <p:nvPr/>
        </p:nvPicPr>
        <p:blipFill>
          <a:blip r:embed="rId3"/>
          <a:stretch>
            <a:fillRect/>
          </a:stretch>
        </p:blipFill>
        <p:spPr>
          <a:xfrm>
            <a:off x="6477000" y="4707457"/>
            <a:ext cx="2590800" cy="1943100"/>
          </a:xfrm>
          <a:prstGeom prst="rect">
            <a:avLst/>
          </a:prstGeom>
        </p:spPr>
      </p:pic>
    </p:spTree>
    <p:extLst>
      <p:ext uri="{BB962C8B-B14F-4D97-AF65-F5344CB8AC3E}">
        <p14:creationId xmlns:p14="http://schemas.microsoft.com/office/powerpoint/2010/main" val="3652522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Directories	</a:t>
            </a:r>
            <a:endParaRPr lang="en-US" dirty="0"/>
          </a:p>
        </p:txBody>
      </p:sp>
      <p:sp>
        <p:nvSpPr>
          <p:cNvPr id="3" name="Content Placeholder 2"/>
          <p:cNvSpPr>
            <a:spLocks noGrp="1"/>
          </p:cNvSpPr>
          <p:nvPr>
            <p:ph idx="1"/>
          </p:nvPr>
        </p:nvSpPr>
        <p:spPr/>
        <p:txBody>
          <a:bodyPr/>
          <a:lstStyle/>
          <a:p>
            <a:r>
              <a:rPr lang="en-US" dirty="0" smtClean="0"/>
              <a:t>Directory consists of an array of </a:t>
            </a:r>
            <a:r>
              <a:rPr lang="en-US" i="1" dirty="0" smtClean="0"/>
              <a:t>links</a:t>
            </a:r>
          </a:p>
          <a:p>
            <a:pPr lvl="1"/>
            <a:r>
              <a:rPr lang="en-US" dirty="0" smtClean="0"/>
              <a:t>Each link maps a </a:t>
            </a:r>
            <a:r>
              <a:rPr lang="en-US" i="1" dirty="0" smtClean="0"/>
              <a:t>filenam</a:t>
            </a:r>
            <a:r>
              <a:rPr lang="en-US" dirty="0" smtClean="0"/>
              <a:t>e to a file</a:t>
            </a:r>
          </a:p>
          <a:p>
            <a:r>
              <a:rPr lang="en-US" dirty="0" smtClean="0"/>
              <a:t>Each directory contains at least two entries</a:t>
            </a:r>
          </a:p>
          <a:p>
            <a:pPr lvl="1"/>
            <a:r>
              <a:rPr lang="en-US" b="1" dirty="0" smtClean="0">
                <a:latin typeface="Courier New"/>
                <a:cs typeface="Courier New"/>
              </a:rPr>
              <a:t>.</a:t>
            </a:r>
            <a:r>
              <a:rPr lang="en-US" dirty="0" smtClean="0"/>
              <a:t> (dot) is  a link to itself</a:t>
            </a:r>
          </a:p>
          <a:p>
            <a:pPr lvl="1"/>
            <a:r>
              <a:rPr lang="en-US" b="1" dirty="0" smtClean="0">
                <a:latin typeface="Courier New"/>
                <a:cs typeface="Courier New"/>
              </a:rPr>
              <a:t>..</a:t>
            </a:r>
            <a:r>
              <a:rPr lang="en-US" dirty="0" smtClean="0"/>
              <a:t> (dot dot) is a link to </a:t>
            </a:r>
            <a:r>
              <a:rPr lang="en-US" i="1" dirty="0" smtClean="0"/>
              <a:t>the parent directory </a:t>
            </a:r>
            <a:r>
              <a:rPr lang="en-US" dirty="0" smtClean="0"/>
              <a:t>in the </a:t>
            </a:r>
            <a:r>
              <a:rPr lang="en-US" i="1" dirty="0" smtClean="0"/>
              <a:t>directory hierarchy</a:t>
            </a:r>
            <a:r>
              <a:rPr lang="en-US" dirty="0" smtClean="0"/>
              <a:t> (next slide)</a:t>
            </a:r>
          </a:p>
          <a:p>
            <a:r>
              <a:rPr lang="en-US" dirty="0" smtClean="0"/>
              <a:t>Commands for manipulating directories</a:t>
            </a:r>
          </a:p>
          <a:p>
            <a:pPr lvl="1"/>
            <a:r>
              <a:rPr lang="en-US" b="1" dirty="0" err="1" smtClean="0">
                <a:latin typeface="Courier New"/>
                <a:cs typeface="Courier New"/>
              </a:rPr>
              <a:t>mkdir</a:t>
            </a:r>
            <a:r>
              <a:rPr lang="en-US" dirty="0" smtClean="0"/>
              <a:t>: create empty directory</a:t>
            </a:r>
          </a:p>
          <a:p>
            <a:pPr lvl="1"/>
            <a:r>
              <a:rPr lang="en-US" b="1" dirty="0" err="1" smtClean="0">
                <a:latin typeface="Courier New"/>
                <a:cs typeface="Courier New"/>
              </a:rPr>
              <a:t>ls</a:t>
            </a:r>
            <a:r>
              <a:rPr lang="en-US" dirty="0" smtClean="0"/>
              <a:t>: view directory contents</a:t>
            </a:r>
          </a:p>
          <a:p>
            <a:pPr lvl="1"/>
            <a:r>
              <a:rPr lang="en-US" b="1" dirty="0" err="1" smtClean="0">
                <a:latin typeface="Courier New"/>
                <a:cs typeface="Courier New"/>
              </a:rPr>
              <a:t>rmdir</a:t>
            </a:r>
            <a:r>
              <a:rPr lang="en-US" dirty="0" smtClean="0"/>
              <a:t>: delete empty directory</a:t>
            </a:r>
            <a:endParaRPr lang="en-US" dirty="0"/>
          </a:p>
        </p:txBody>
      </p:sp>
    </p:spTree>
    <p:extLst>
      <p:ext uri="{BB962C8B-B14F-4D97-AF65-F5344CB8AC3E}">
        <p14:creationId xmlns:p14="http://schemas.microsoft.com/office/powerpoint/2010/main" val="3464487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Directory Hierarchy	</a:t>
            </a:r>
            <a:endParaRPr lang="en-US" dirty="0"/>
          </a:p>
        </p:txBody>
      </p:sp>
      <p:sp>
        <p:nvSpPr>
          <p:cNvPr id="3" name="Content Placeholder 2"/>
          <p:cNvSpPr>
            <a:spLocks noGrp="1"/>
          </p:cNvSpPr>
          <p:nvPr>
            <p:ph idx="1"/>
          </p:nvPr>
        </p:nvSpPr>
        <p:spPr>
          <a:xfrm>
            <a:off x="228600" y="1362075"/>
            <a:ext cx="8899525" cy="5267325"/>
          </a:xfrm>
        </p:spPr>
        <p:txBody>
          <a:bodyPr/>
          <a:lstStyle/>
          <a:p>
            <a:r>
              <a:rPr lang="en-US" dirty="0" smtClean="0"/>
              <a:t>All files are organized as a hierarchy anchored by root directory named </a:t>
            </a:r>
            <a:r>
              <a:rPr lang="en-US" dirty="0" smtClean="0">
                <a:latin typeface="Courier New"/>
                <a:cs typeface="Courier New"/>
              </a:rPr>
              <a:t>/</a:t>
            </a:r>
            <a:r>
              <a:rPr lang="en-US" dirty="0" smtClean="0"/>
              <a:t> (slash)</a:t>
            </a:r>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pPr marL="0" indent="0">
              <a:buNone/>
            </a:pPr>
            <a:endParaRPr lang="en-US" dirty="0" smtClean="0"/>
          </a:p>
          <a:p>
            <a:r>
              <a:rPr lang="en-US" dirty="0" smtClean="0"/>
              <a:t>Kernel maintains </a:t>
            </a:r>
            <a:r>
              <a:rPr lang="en-US" i="1" dirty="0" smtClean="0"/>
              <a:t>current working directory (</a:t>
            </a:r>
            <a:r>
              <a:rPr lang="en-US" i="1" dirty="0" err="1" smtClean="0"/>
              <a:t>cwd</a:t>
            </a:r>
            <a:r>
              <a:rPr lang="en-US" i="1" dirty="0" smtClean="0"/>
              <a:t>) </a:t>
            </a:r>
            <a:r>
              <a:rPr lang="en-US" dirty="0" smtClean="0"/>
              <a:t>for each process</a:t>
            </a:r>
          </a:p>
          <a:p>
            <a:pPr lvl="1"/>
            <a:r>
              <a:rPr lang="en-US" dirty="0" smtClean="0"/>
              <a:t>Modified using the </a:t>
            </a:r>
            <a:r>
              <a:rPr lang="en-US" b="1" dirty="0" smtClean="0">
                <a:latin typeface="Courier New"/>
                <a:cs typeface="Courier New"/>
              </a:rPr>
              <a:t>cd</a:t>
            </a:r>
            <a:r>
              <a:rPr lang="en-US" dirty="0" smtClean="0"/>
              <a:t> command</a:t>
            </a:r>
            <a:endParaRPr lang="en-US" dirty="0"/>
          </a:p>
        </p:txBody>
      </p:sp>
      <p:sp>
        <p:nvSpPr>
          <p:cNvPr id="115" name="TextBox 114"/>
          <p:cNvSpPr txBox="1"/>
          <p:nvPr/>
        </p:nvSpPr>
        <p:spPr>
          <a:xfrm>
            <a:off x="3962400" y="2209800"/>
            <a:ext cx="307797" cy="338554"/>
          </a:xfrm>
          <a:prstGeom prst="rect">
            <a:avLst/>
          </a:prstGeom>
          <a:noFill/>
        </p:spPr>
        <p:txBody>
          <a:bodyPr wrap="none" rtlCol="0">
            <a:spAutoFit/>
          </a:bodyPr>
          <a:lstStyle/>
          <a:p>
            <a:r>
              <a:rPr lang="en-US" sz="1600" dirty="0" smtClean="0">
                <a:latin typeface="Courier New"/>
                <a:cs typeface="Courier New"/>
              </a:rPr>
              <a:t>/</a:t>
            </a:r>
            <a:endParaRPr lang="en-US" sz="1600" dirty="0">
              <a:latin typeface="Courier New"/>
              <a:cs typeface="Courier New"/>
            </a:endParaRPr>
          </a:p>
        </p:txBody>
      </p:sp>
      <p:sp>
        <p:nvSpPr>
          <p:cNvPr id="116" name="TextBox 115"/>
          <p:cNvSpPr txBox="1"/>
          <p:nvPr/>
        </p:nvSpPr>
        <p:spPr>
          <a:xfrm>
            <a:off x="174353" y="2933700"/>
            <a:ext cx="677189" cy="338554"/>
          </a:xfrm>
          <a:prstGeom prst="rect">
            <a:avLst/>
          </a:prstGeom>
          <a:noFill/>
        </p:spPr>
        <p:txBody>
          <a:bodyPr wrap="none" rtlCol="0">
            <a:spAutoFit/>
          </a:bodyPr>
          <a:lstStyle/>
          <a:p>
            <a:r>
              <a:rPr lang="en-US" sz="1600" dirty="0" smtClean="0">
                <a:latin typeface="Courier New"/>
                <a:cs typeface="Courier New"/>
              </a:rPr>
              <a:t>bin/</a:t>
            </a:r>
            <a:endParaRPr lang="en-US" sz="1600" dirty="0">
              <a:latin typeface="Courier New"/>
              <a:cs typeface="Courier New"/>
            </a:endParaRPr>
          </a:p>
        </p:txBody>
      </p:sp>
      <p:sp>
        <p:nvSpPr>
          <p:cNvPr id="117" name="TextBox 116"/>
          <p:cNvSpPr txBox="1"/>
          <p:nvPr/>
        </p:nvSpPr>
        <p:spPr>
          <a:xfrm>
            <a:off x="1143000" y="2933700"/>
            <a:ext cx="677189" cy="338554"/>
          </a:xfrm>
          <a:prstGeom prst="rect">
            <a:avLst/>
          </a:prstGeom>
          <a:noFill/>
        </p:spPr>
        <p:txBody>
          <a:bodyPr wrap="none" rtlCol="0">
            <a:spAutoFit/>
          </a:bodyPr>
          <a:lstStyle/>
          <a:p>
            <a:r>
              <a:rPr lang="en-US" sz="1600" dirty="0" err="1" smtClean="0">
                <a:latin typeface="Courier New"/>
                <a:cs typeface="Courier New"/>
              </a:rPr>
              <a:t>dev</a:t>
            </a:r>
            <a:r>
              <a:rPr lang="en-US" sz="1600" dirty="0" smtClean="0">
                <a:latin typeface="Courier New"/>
                <a:cs typeface="Courier New"/>
              </a:rPr>
              <a:t>/</a:t>
            </a:r>
            <a:endParaRPr lang="en-US" sz="1600" dirty="0">
              <a:latin typeface="Courier New"/>
              <a:cs typeface="Courier New"/>
            </a:endParaRPr>
          </a:p>
        </p:txBody>
      </p:sp>
      <p:sp>
        <p:nvSpPr>
          <p:cNvPr id="118" name="TextBox 117"/>
          <p:cNvSpPr txBox="1"/>
          <p:nvPr/>
        </p:nvSpPr>
        <p:spPr>
          <a:xfrm>
            <a:off x="2376835" y="2933700"/>
            <a:ext cx="677189" cy="338554"/>
          </a:xfrm>
          <a:prstGeom prst="rect">
            <a:avLst/>
          </a:prstGeom>
          <a:noFill/>
        </p:spPr>
        <p:txBody>
          <a:bodyPr wrap="none" rtlCol="0">
            <a:spAutoFit/>
          </a:bodyPr>
          <a:lstStyle/>
          <a:p>
            <a:r>
              <a:rPr lang="en-US" sz="1600" dirty="0" err="1" smtClean="0">
                <a:latin typeface="Courier New"/>
                <a:cs typeface="Courier New"/>
              </a:rPr>
              <a:t>etc</a:t>
            </a:r>
            <a:r>
              <a:rPr lang="en-US" sz="1600" dirty="0" smtClean="0">
                <a:latin typeface="Courier New"/>
                <a:cs typeface="Courier New"/>
              </a:rPr>
              <a:t>/</a:t>
            </a:r>
            <a:endParaRPr lang="en-US" sz="1600" dirty="0">
              <a:latin typeface="Courier New"/>
              <a:cs typeface="Courier New"/>
            </a:endParaRPr>
          </a:p>
        </p:txBody>
      </p:sp>
      <p:sp>
        <p:nvSpPr>
          <p:cNvPr id="119" name="TextBox 118"/>
          <p:cNvSpPr txBox="1"/>
          <p:nvPr/>
        </p:nvSpPr>
        <p:spPr>
          <a:xfrm>
            <a:off x="4457480" y="2933700"/>
            <a:ext cx="800319" cy="338554"/>
          </a:xfrm>
          <a:prstGeom prst="rect">
            <a:avLst/>
          </a:prstGeom>
          <a:noFill/>
        </p:spPr>
        <p:txBody>
          <a:bodyPr wrap="none" rtlCol="0">
            <a:spAutoFit/>
          </a:bodyPr>
          <a:lstStyle/>
          <a:p>
            <a:r>
              <a:rPr lang="en-US" sz="1600" dirty="0" smtClean="0">
                <a:latin typeface="Courier New"/>
                <a:cs typeface="Courier New"/>
              </a:rPr>
              <a:t>home/</a:t>
            </a:r>
            <a:endParaRPr lang="en-US" sz="1600" dirty="0">
              <a:latin typeface="Courier New"/>
              <a:cs typeface="Courier New"/>
            </a:endParaRPr>
          </a:p>
        </p:txBody>
      </p:sp>
      <p:sp>
        <p:nvSpPr>
          <p:cNvPr id="120" name="TextBox 119"/>
          <p:cNvSpPr txBox="1"/>
          <p:nvPr/>
        </p:nvSpPr>
        <p:spPr>
          <a:xfrm>
            <a:off x="7095211" y="2933700"/>
            <a:ext cx="677189" cy="338554"/>
          </a:xfrm>
          <a:prstGeom prst="rect">
            <a:avLst/>
          </a:prstGeom>
          <a:noFill/>
        </p:spPr>
        <p:txBody>
          <a:bodyPr wrap="none" rtlCol="0">
            <a:spAutoFit/>
          </a:bodyPr>
          <a:lstStyle/>
          <a:p>
            <a:r>
              <a:rPr lang="en-US" sz="1600" dirty="0" err="1">
                <a:latin typeface="Courier New"/>
                <a:cs typeface="Courier New"/>
              </a:rPr>
              <a:t>u</a:t>
            </a:r>
            <a:r>
              <a:rPr lang="en-US" sz="1600" dirty="0" err="1" smtClean="0">
                <a:latin typeface="Courier New"/>
                <a:cs typeface="Courier New"/>
              </a:rPr>
              <a:t>sr</a:t>
            </a:r>
            <a:r>
              <a:rPr lang="en-US" sz="1600" dirty="0" smtClean="0">
                <a:latin typeface="Courier New"/>
                <a:cs typeface="Courier New"/>
              </a:rPr>
              <a:t>/</a:t>
            </a:r>
            <a:endParaRPr lang="en-US" sz="1600" dirty="0">
              <a:latin typeface="Courier New"/>
              <a:cs typeface="Courier New"/>
            </a:endParaRPr>
          </a:p>
        </p:txBody>
      </p:sp>
      <p:sp>
        <p:nvSpPr>
          <p:cNvPr id="121" name="TextBox 120"/>
          <p:cNvSpPr txBox="1"/>
          <p:nvPr/>
        </p:nvSpPr>
        <p:spPr>
          <a:xfrm>
            <a:off x="174353" y="3581400"/>
            <a:ext cx="677189" cy="338554"/>
          </a:xfrm>
          <a:prstGeom prst="rect">
            <a:avLst/>
          </a:prstGeom>
          <a:noFill/>
        </p:spPr>
        <p:txBody>
          <a:bodyPr wrap="none" rtlCol="0">
            <a:spAutoFit/>
          </a:bodyPr>
          <a:lstStyle/>
          <a:p>
            <a:r>
              <a:rPr lang="en-US" sz="1600" dirty="0" smtClean="0">
                <a:latin typeface="Courier New"/>
                <a:cs typeface="Courier New"/>
              </a:rPr>
              <a:t>bash</a:t>
            </a:r>
            <a:endParaRPr lang="en-US" sz="1600" dirty="0">
              <a:latin typeface="Courier New"/>
              <a:cs typeface="Courier New"/>
            </a:endParaRPr>
          </a:p>
        </p:txBody>
      </p:sp>
      <p:sp>
        <p:nvSpPr>
          <p:cNvPr id="122" name="TextBox 121"/>
          <p:cNvSpPr txBox="1"/>
          <p:nvPr/>
        </p:nvSpPr>
        <p:spPr>
          <a:xfrm>
            <a:off x="1143000" y="3581400"/>
            <a:ext cx="677189" cy="338554"/>
          </a:xfrm>
          <a:prstGeom prst="rect">
            <a:avLst/>
          </a:prstGeom>
          <a:noFill/>
        </p:spPr>
        <p:txBody>
          <a:bodyPr wrap="none" rtlCol="0">
            <a:spAutoFit/>
          </a:bodyPr>
          <a:lstStyle/>
          <a:p>
            <a:r>
              <a:rPr lang="en-US" sz="1600" dirty="0" smtClean="0">
                <a:latin typeface="Courier New"/>
                <a:cs typeface="Courier New"/>
              </a:rPr>
              <a:t>tty1</a:t>
            </a:r>
            <a:endParaRPr lang="en-US" sz="1600" dirty="0">
              <a:latin typeface="Courier New"/>
              <a:cs typeface="Courier New"/>
            </a:endParaRPr>
          </a:p>
        </p:txBody>
      </p:sp>
      <p:sp>
        <p:nvSpPr>
          <p:cNvPr id="123" name="TextBox 122"/>
          <p:cNvSpPr txBox="1"/>
          <p:nvPr/>
        </p:nvSpPr>
        <p:spPr>
          <a:xfrm>
            <a:off x="1957514" y="3581400"/>
            <a:ext cx="800319" cy="338554"/>
          </a:xfrm>
          <a:prstGeom prst="rect">
            <a:avLst/>
          </a:prstGeom>
          <a:noFill/>
        </p:spPr>
        <p:txBody>
          <a:bodyPr wrap="none" rtlCol="0">
            <a:spAutoFit/>
          </a:bodyPr>
          <a:lstStyle/>
          <a:p>
            <a:r>
              <a:rPr lang="en-US" sz="1600" dirty="0" smtClean="0">
                <a:latin typeface="Courier New"/>
                <a:cs typeface="Courier New"/>
              </a:rPr>
              <a:t>group</a:t>
            </a:r>
            <a:endParaRPr lang="en-US" sz="1600" dirty="0">
              <a:latin typeface="Courier New"/>
              <a:cs typeface="Courier New"/>
            </a:endParaRPr>
          </a:p>
        </p:txBody>
      </p:sp>
      <p:sp>
        <p:nvSpPr>
          <p:cNvPr id="124" name="TextBox 123"/>
          <p:cNvSpPr txBox="1"/>
          <p:nvPr/>
        </p:nvSpPr>
        <p:spPr>
          <a:xfrm>
            <a:off x="2734150" y="3581400"/>
            <a:ext cx="923450" cy="338554"/>
          </a:xfrm>
          <a:prstGeom prst="rect">
            <a:avLst/>
          </a:prstGeom>
          <a:noFill/>
        </p:spPr>
        <p:txBody>
          <a:bodyPr wrap="none" rtlCol="0">
            <a:spAutoFit/>
          </a:bodyPr>
          <a:lstStyle/>
          <a:p>
            <a:r>
              <a:rPr lang="en-US" sz="1600" dirty="0" err="1" smtClean="0">
                <a:latin typeface="Courier New"/>
                <a:cs typeface="Courier New"/>
              </a:rPr>
              <a:t>passwd</a:t>
            </a:r>
            <a:endParaRPr lang="en-US" sz="1600" dirty="0">
              <a:latin typeface="Courier New"/>
              <a:cs typeface="Courier New"/>
            </a:endParaRPr>
          </a:p>
        </p:txBody>
      </p:sp>
      <p:sp>
        <p:nvSpPr>
          <p:cNvPr id="125" name="TextBox 124"/>
          <p:cNvSpPr txBox="1"/>
          <p:nvPr/>
        </p:nvSpPr>
        <p:spPr>
          <a:xfrm>
            <a:off x="4029550" y="3581400"/>
            <a:ext cx="800319" cy="338554"/>
          </a:xfrm>
          <a:prstGeom prst="rect">
            <a:avLst/>
          </a:prstGeom>
          <a:noFill/>
        </p:spPr>
        <p:txBody>
          <a:bodyPr wrap="none" rtlCol="0">
            <a:spAutoFit/>
          </a:bodyPr>
          <a:lstStyle/>
          <a:p>
            <a:r>
              <a:rPr lang="en-US" sz="1600" smtClean="0">
                <a:latin typeface="Courier New"/>
                <a:cs typeface="Courier New"/>
              </a:rPr>
              <a:t>droh</a:t>
            </a:r>
            <a:r>
              <a:rPr lang="en-US" sz="1600" dirty="0" smtClean="0">
                <a:latin typeface="Courier New"/>
                <a:cs typeface="Courier New"/>
              </a:rPr>
              <a:t>/</a:t>
            </a:r>
            <a:endParaRPr lang="en-US" sz="1600" dirty="0">
              <a:latin typeface="Courier New"/>
              <a:cs typeface="Courier New"/>
            </a:endParaRPr>
          </a:p>
        </p:txBody>
      </p:sp>
      <p:sp>
        <p:nvSpPr>
          <p:cNvPr id="126" name="TextBox 125"/>
          <p:cNvSpPr txBox="1"/>
          <p:nvPr/>
        </p:nvSpPr>
        <p:spPr>
          <a:xfrm>
            <a:off x="4897019" y="3581400"/>
            <a:ext cx="1046581" cy="338554"/>
          </a:xfrm>
          <a:prstGeom prst="rect">
            <a:avLst/>
          </a:prstGeom>
          <a:noFill/>
        </p:spPr>
        <p:txBody>
          <a:bodyPr wrap="none" rtlCol="0">
            <a:spAutoFit/>
          </a:bodyPr>
          <a:lstStyle/>
          <a:p>
            <a:r>
              <a:rPr lang="en-US" sz="1600" dirty="0" err="1" smtClean="0">
                <a:latin typeface="Courier New"/>
                <a:cs typeface="Courier New"/>
              </a:rPr>
              <a:t>bryant</a:t>
            </a:r>
            <a:r>
              <a:rPr lang="en-US" sz="1600" dirty="0" smtClean="0">
                <a:latin typeface="Courier New"/>
                <a:cs typeface="Courier New"/>
              </a:rPr>
              <a:t>/</a:t>
            </a:r>
            <a:endParaRPr lang="en-US" sz="1600" dirty="0">
              <a:latin typeface="Courier New"/>
              <a:cs typeface="Courier New"/>
            </a:endParaRPr>
          </a:p>
        </p:txBody>
      </p:sp>
      <p:sp>
        <p:nvSpPr>
          <p:cNvPr id="127" name="TextBox 126"/>
          <p:cNvSpPr txBox="1"/>
          <p:nvPr/>
        </p:nvSpPr>
        <p:spPr>
          <a:xfrm>
            <a:off x="6096000" y="3581400"/>
            <a:ext cx="1169711" cy="338554"/>
          </a:xfrm>
          <a:prstGeom prst="rect">
            <a:avLst/>
          </a:prstGeom>
          <a:noFill/>
        </p:spPr>
        <p:txBody>
          <a:bodyPr wrap="none" rtlCol="0">
            <a:spAutoFit/>
          </a:bodyPr>
          <a:lstStyle/>
          <a:p>
            <a:r>
              <a:rPr lang="en-US" sz="1600" dirty="0" smtClean="0">
                <a:latin typeface="Courier New"/>
                <a:cs typeface="Courier New"/>
              </a:rPr>
              <a:t>include/</a:t>
            </a:r>
            <a:endParaRPr lang="en-US" sz="1600" dirty="0">
              <a:latin typeface="Courier New"/>
              <a:cs typeface="Courier New"/>
            </a:endParaRPr>
          </a:p>
        </p:txBody>
      </p:sp>
      <p:sp>
        <p:nvSpPr>
          <p:cNvPr id="128" name="TextBox 127"/>
          <p:cNvSpPr txBox="1"/>
          <p:nvPr/>
        </p:nvSpPr>
        <p:spPr>
          <a:xfrm>
            <a:off x="7781011" y="3581400"/>
            <a:ext cx="677189" cy="338554"/>
          </a:xfrm>
          <a:prstGeom prst="rect">
            <a:avLst/>
          </a:prstGeom>
          <a:noFill/>
        </p:spPr>
        <p:txBody>
          <a:bodyPr wrap="none" rtlCol="0">
            <a:spAutoFit/>
          </a:bodyPr>
          <a:lstStyle/>
          <a:p>
            <a:r>
              <a:rPr lang="en-US" sz="1600" dirty="0" smtClean="0">
                <a:latin typeface="Courier New"/>
                <a:cs typeface="Courier New"/>
              </a:rPr>
              <a:t>bin/</a:t>
            </a:r>
            <a:endParaRPr lang="en-US" sz="1600" dirty="0">
              <a:latin typeface="Courier New"/>
              <a:cs typeface="Courier New"/>
            </a:endParaRPr>
          </a:p>
        </p:txBody>
      </p:sp>
      <p:sp>
        <p:nvSpPr>
          <p:cNvPr id="129" name="TextBox 128"/>
          <p:cNvSpPr txBox="1"/>
          <p:nvPr/>
        </p:nvSpPr>
        <p:spPr>
          <a:xfrm>
            <a:off x="5638800" y="4419600"/>
            <a:ext cx="1046581" cy="338554"/>
          </a:xfrm>
          <a:prstGeom prst="rect">
            <a:avLst/>
          </a:prstGeom>
          <a:noFill/>
        </p:spPr>
        <p:txBody>
          <a:bodyPr wrap="none" rtlCol="0">
            <a:spAutoFit/>
          </a:bodyPr>
          <a:lstStyle/>
          <a:p>
            <a:r>
              <a:rPr lang="en-US" sz="1600" dirty="0" err="1" smtClean="0">
                <a:latin typeface="Courier New"/>
                <a:cs typeface="Courier New"/>
              </a:rPr>
              <a:t>stdio.h</a:t>
            </a:r>
            <a:endParaRPr lang="en-US" sz="1600" dirty="0">
              <a:latin typeface="Courier New"/>
              <a:cs typeface="Courier New"/>
            </a:endParaRPr>
          </a:p>
        </p:txBody>
      </p:sp>
      <p:sp>
        <p:nvSpPr>
          <p:cNvPr id="130" name="TextBox 129"/>
          <p:cNvSpPr txBox="1"/>
          <p:nvPr/>
        </p:nvSpPr>
        <p:spPr>
          <a:xfrm>
            <a:off x="7842576" y="4419600"/>
            <a:ext cx="554058" cy="338554"/>
          </a:xfrm>
          <a:prstGeom prst="rect">
            <a:avLst/>
          </a:prstGeom>
          <a:noFill/>
        </p:spPr>
        <p:txBody>
          <a:bodyPr wrap="none" rtlCol="0">
            <a:spAutoFit/>
          </a:bodyPr>
          <a:lstStyle/>
          <a:p>
            <a:r>
              <a:rPr lang="en-US" sz="1600" dirty="0" smtClean="0">
                <a:latin typeface="Courier New"/>
                <a:cs typeface="Courier New"/>
              </a:rPr>
              <a:t>vim</a:t>
            </a:r>
            <a:endParaRPr lang="en-US" sz="1600" dirty="0">
              <a:latin typeface="Courier New"/>
              <a:cs typeface="Courier New"/>
            </a:endParaRPr>
          </a:p>
        </p:txBody>
      </p:sp>
      <p:sp>
        <p:nvSpPr>
          <p:cNvPr id="131" name="TextBox 130"/>
          <p:cNvSpPr txBox="1"/>
          <p:nvPr/>
        </p:nvSpPr>
        <p:spPr>
          <a:xfrm>
            <a:off x="6875661" y="4419600"/>
            <a:ext cx="677189" cy="338554"/>
          </a:xfrm>
          <a:prstGeom prst="rect">
            <a:avLst/>
          </a:prstGeom>
          <a:noFill/>
        </p:spPr>
        <p:txBody>
          <a:bodyPr wrap="none" rtlCol="0">
            <a:spAutoFit/>
          </a:bodyPr>
          <a:lstStyle/>
          <a:p>
            <a:r>
              <a:rPr lang="en-US" sz="1600" dirty="0" smtClean="0">
                <a:latin typeface="Courier New"/>
                <a:cs typeface="Courier New"/>
              </a:rPr>
              <a:t>sys/</a:t>
            </a:r>
            <a:endParaRPr lang="en-US" sz="1600" dirty="0">
              <a:latin typeface="Courier New"/>
              <a:cs typeface="Courier New"/>
            </a:endParaRPr>
          </a:p>
        </p:txBody>
      </p:sp>
      <p:sp>
        <p:nvSpPr>
          <p:cNvPr id="132" name="TextBox 131"/>
          <p:cNvSpPr txBox="1"/>
          <p:nvPr/>
        </p:nvSpPr>
        <p:spPr>
          <a:xfrm>
            <a:off x="6629400" y="5300246"/>
            <a:ext cx="1169711" cy="338554"/>
          </a:xfrm>
          <a:prstGeom prst="rect">
            <a:avLst/>
          </a:prstGeom>
          <a:noFill/>
        </p:spPr>
        <p:txBody>
          <a:bodyPr wrap="none" rtlCol="0">
            <a:spAutoFit/>
          </a:bodyPr>
          <a:lstStyle/>
          <a:p>
            <a:r>
              <a:rPr lang="en-US" sz="1600" dirty="0" err="1" smtClean="0">
                <a:latin typeface="Courier New"/>
                <a:cs typeface="Courier New"/>
              </a:rPr>
              <a:t>unistd.h</a:t>
            </a:r>
            <a:endParaRPr lang="en-US" sz="1600" dirty="0">
              <a:latin typeface="Courier New"/>
              <a:cs typeface="Courier New"/>
            </a:endParaRPr>
          </a:p>
        </p:txBody>
      </p:sp>
      <p:cxnSp>
        <p:nvCxnSpPr>
          <p:cNvPr id="133" name="Straight Connector 132"/>
          <p:cNvCxnSpPr>
            <a:stCxn id="115" idx="2"/>
            <a:endCxn id="116" idx="0"/>
          </p:cNvCxnSpPr>
          <p:nvPr/>
        </p:nvCxnSpPr>
        <p:spPr bwMode="auto">
          <a:xfrm flipH="1">
            <a:off x="512948" y="2548354"/>
            <a:ext cx="3603351" cy="385346"/>
          </a:xfrm>
          <a:prstGeom prst="line">
            <a:avLst/>
          </a:prstGeom>
          <a:noFill/>
          <a:ln w="12700" cap="flat"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34" name="Straight Connector 133"/>
          <p:cNvCxnSpPr>
            <a:stCxn id="115" idx="2"/>
            <a:endCxn id="117" idx="0"/>
          </p:cNvCxnSpPr>
          <p:nvPr/>
        </p:nvCxnSpPr>
        <p:spPr bwMode="auto">
          <a:xfrm flipH="1">
            <a:off x="1481595" y="2548354"/>
            <a:ext cx="2634704" cy="385346"/>
          </a:xfrm>
          <a:prstGeom prst="line">
            <a:avLst/>
          </a:prstGeom>
          <a:noFill/>
          <a:ln w="12700" cap="flat"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35" name="Straight Connector 134"/>
          <p:cNvCxnSpPr>
            <a:stCxn id="115" idx="2"/>
            <a:endCxn id="118" idx="0"/>
          </p:cNvCxnSpPr>
          <p:nvPr/>
        </p:nvCxnSpPr>
        <p:spPr bwMode="auto">
          <a:xfrm flipH="1">
            <a:off x="2715430" y="2548354"/>
            <a:ext cx="1400869" cy="385346"/>
          </a:xfrm>
          <a:prstGeom prst="line">
            <a:avLst/>
          </a:prstGeom>
          <a:noFill/>
          <a:ln w="12700" cap="flat"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36" name="Straight Connector 135"/>
          <p:cNvCxnSpPr>
            <a:stCxn id="115" idx="2"/>
            <a:endCxn id="119" idx="0"/>
          </p:cNvCxnSpPr>
          <p:nvPr/>
        </p:nvCxnSpPr>
        <p:spPr bwMode="auto">
          <a:xfrm>
            <a:off x="4116299" y="2548354"/>
            <a:ext cx="741341" cy="385346"/>
          </a:xfrm>
          <a:prstGeom prst="line">
            <a:avLst/>
          </a:prstGeom>
          <a:noFill/>
          <a:ln w="12700" cap="flat"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37" name="Straight Connector 136"/>
          <p:cNvCxnSpPr>
            <a:stCxn id="115" idx="2"/>
            <a:endCxn id="120" idx="0"/>
          </p:cNvCxnSpPr>
          <p:nvPr/>
        </p:nvCxnSpPr>
        <p:spPr bwMode="auto">
          <a:xfrm>
            <a:off x="4116299" y="2548354"/>
            <a:ext cx="3317507" cy="385346"/>
          </a:xfrm>
          <a:prstGeom prst="line">
            <a:avLst/>
          </a:prstGeom>
          <a:noFill/>
          <a:ln w="12700" cap="flat"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38" name="Straight Connector 137"/>
          <p:cNvCxnSpPr>
            <a:stCxn id="119" idx="2"/>
            <a:endCxn id="125" idx="0"/>
          </p:cNvCxnSpPr>
          <p:nvPr/>
        </p:nvCxnSpPr>
        <p:spPr bwMode="auto">
          <a:xfrm flipH="1">
            <a:off x="4429710" y="3272254"/>
            <a:ext cx="427930" cy="309146"/>
          </a:xfrm>
          <a:prstGeom prst="line">
            <a:avLst/>
          </a:prstGeom>
          <a:noFill/>
          <a:ln w="12700" cap="flat"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39" name="Straight Connector 138"/>
          <p:cNvCxnSpPr>
            <a:stCxn id="119" idx="2"/>
            <a:endCxn id="126" idx="0"/>
          </p:cNvCxnSpPr>
          <p:nvPr/>
        </p:nvCxnSpPr>
        <p:spPr bwMode="auto">
          <a:xfrm>
            <a:off x="4857640" y="3272254"/>
            <a:ext cx="562670" cy="309146"/>
          </a:xfrm>
          <a:prstGeom prst="line">
            <a:avLst/>
          </a:prstGeom>
          <a:noFill/>
          <a:ln w="12700" cap="flat"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40" name="Straight Connector 139"/>
          <p:cNvCxnSpPr>
            <a:stCxn id="125" idx="2"/>
          </p:cNvCxnSpPr>
          <p:nvPr/>
        </p:nvCxnSpPr>
        <p:spPr bwMode="auto">
          <a:xfrm>
            <a:off x="4429710" y="3919954"/>
            <a:ext cx="0" cy="537746"/>
          </a:xfrm>
          <a:prstGeom prst="line">
            <a:avLst/>
          </a:prstGeom>
          <a:noFill/>
          <a:ln w="12700" cap="flat"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41" name="Straight Connector 140"/>
          <p:cNvCxnSpPr>
            <a:stCxn id="116" idx="2"/>
            <a:endCxn id="121" idx="0"/>
          </p:cNvCxnSpPr>
          <p:nvPr/>
        </p:nvCxnSpPr>
        <p:spPr bwMode="auto">
          <a:xfrm>
            <a:off x="512948" y="3272254"/>
            <a:ext cx="0" cy="309146"/>
          </a:xfrm>
          <a:prstGeom prst="line">
            <a:avLst/>
          </a:prstGeom>
          <a:noFill/>
          <a:ln w="12700" cap="flat"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42" name="Straight Connector 141"/>
          <p:cNvCxnSpPr>
            <a:stCxn id="117" idx="2"/>
            <a:endCxn id="122" idx="0"/>
          </p:cNvCxnSpPr>
          <p:nvPr/>
        </p:nvCxnSpPr>
        <p:spPr bwMode="auto">
          <a:xfrm>
            <a:off x="1481595" y="3272254"/>
            <a:ext cx="0" cy="309146"/>
          </a:xfrm>
          <a:prstGeom prst="line">
            <a:avLst/>
          </a:prstGeom>
          <a:noFill/>
          <a:ln w="12700" cap="flat"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43" name="Straight Connector 142"/>
          <p:cNvCxnSpPr>
            <a:stCxn id="118" idx="2"/>
            <a:endCxn id="123" idx="0"/>
          </p:cNvCxnSpPr>
          <p:nvPr/>
        </p:nvCxnSpPr>
        <p:spPr bwMode="auto">
          <a:xfrm flipH="1">
            <a:off x="2357674" y="3272254"/>
            <a:ext cx="357756" cy="309146"/>
          </a:xfrm>
          <a:prstGeom prst="line">
            <a:avLst/>
          </a:prstGeom>
          <a:noFill/>
          <a:ln w="12700" cap="flat"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44" name="Straight Connector 143"/>
          <p:cNvCxnSpPr>
            <a:stCxn id="118" idx="2"/>
            <a:endCxn id="124" idx="0"/>
          </p:cNvCxnSpPr>
          <p:nvPr/>
        </p:nvCxnSpPr>
        <p:spPr bwMode="auto">
          <a:xfrm>
            <a:off x="2715430" y="3272254"/>
            <a:ext cx="480445" cy="309146"/>
          </a:xfrm>
          <a:prstGeom prst="line">
            <a:avLst/>
          </a:prstGeom>
          <a:noFill/>
          <a:ln w="12700" cap="flat"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45" name="Straight Connector 144"/>
          <p:cNvCxnSpPr>
            <a:stCxn id="120" idx="2"/>
            <a:endCxn id="127" idx="0"/>
          </p:cNvCxnSpPr>
          <p:nvPr/>
        </p:nvCxnSpPr>
        <p:spPr bwMode="auto">
          <a:xfrm flipH="1">
            <a:off x="6680856" y="3272254"/>
            <a:ext cx="752950" cy="309146"/>
          </a:xfrm>
          <a:prstGeom prst="line">
            <a:avLst/>
          </a:prstGeom>
          <a:noFill/>
          <a:ln w="12700" cap="flat"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46" name="Straight Connector 145"/>
          <p:cNvCxnSpPr>
            <a:stCxn id="120" idx="2"/>
            <a:endCxn id="128" idx="0"/>
          </p:cNvCxnSpPr>
          <p:nvPr/>
        </p:nvCxnSpPr>
        <p:spPr bwMode="auto">
          <a:xfrm>
            <a:off x="7433806" y="3272254"/>
            <a:ext cx="685800" cy="309146"/>
          </a:xfrm>
          <a:prstGeom prst="line">
            <a:avLst/>
          </a:prstGeom>
          <a:noFill/>
          <a:ln w="12700" cap="flat"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47" name="Straight Connector 146"/>
          <p:cNvCxnSpPr>
            <a:stCxn id="127" idx="2"/>
            <a:endCxn id="129" idx="0"/>
          </p:cNvCxnSpPr>
          <p:nvPr/>
        </p:nvCxnSpPr>
        <p:spPr bwMode="auto">
          <a:xfrm flipH="1">
            <a:off x="6162091" y="3919954"/>
            <a:ext cx="518765" cy="499646"/>
          </a:xfrm>
          <a:prstGeom prst="line">
            <a:avLst/>
          </a:prstGeom>
          <a:noFill/>
          <a:ln w="12700" cap="flat"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48" name="Straight Connector 147"/>
          <p:cNvCxnSpPr>
            <a:stCxn id="127" idx="2"/>
            <a:endCxn id="131" idx="0"/>
          </p:cNvCxnSpPr>
          <p:nvPr/>
        </p:nvCxnSpPr>
        <p:spPr bwMode="auto">
          <a:xfrm>
            <a:off x="6680856" y="3919954"/>
            <a:ext cx="533400" cy="499646"/>
          </a:xfrm>
          <a:prstGeom prst="line">
            <a:avLst/>
          </a:prstGeom>
          <a:noFill/>
          <a:ln w="12700" cap="flat"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49" name="Straight Connector 148"/>
          <p:cNvCxnSpPr>
            <a:stCxn id="128" idx="2"/>
            <a:endCxn id="130" idx="0"/>
          </p:cNvCxnSpPr>
          <p:nvPr/>
        </p:nvCxnSpPr>
        <p:spPr bwMode="auto">
          <a:xfrm flipH="1">
            <a:off x="8119605" y="3919954"/>
            <a:ext cx="1" cy="499646"/>
          </a:xfrm>
          <a:prstGeom prst="line">
            <a:avLst/>
          </a:prstGeom>
          <a:noFill/>
          <a:ln w="12700" cap="flat"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50" name="Straight Connector 149"/>
          <p:cNvCxnSpPr>
            <a:stCxn id="131" idx="2"/>
            <a:endCxn id="132" idx="0"/>
          </p:cNvCxnSpPr>
          <p:nvPr/>
        </p:nvCxnSpPr>
        <p:spPr bwMode="auto">
          <a:xfrm>
            <a:off x="7214256" y="4758154"/>
            <a:ext cx="0" cy="542092"/>
          </a:xfrm>
          <a:prstGeom prst="line">
            <a:avLst/>
          </a:prstGeom>
          <a:noFill/>
          <a:ln w="12700" cap="flat"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cxnSp>
      <p:sp>
        <p:nvSpPr>
          <p:cNvPr id="151" name="TextBox 150"/>
          <p:cNvSpPr txBox="1"/>
          <p:nvPr/>
        </p:nvSpPr>
        <p:spPr>
          <a:xfrm>
            <a:off x="3906419" y="4419600"/>
            <a:ext cx="1046581" cy="338554"/>
          </a:xfrm>
          <a:prstGeom prst="rect">
            <a:avLst/>
          </a:prstGeom>
          <a:noFill/>
        </p:spPr>
        <p:txBody>
          <a:bodyPr wrap="none" rtlCol="0">
            <a:spAutoFit/>
          </a:bodyPr>
          <a:lstStyle/>
          <a:p>
            <a:r>
              <a:rPr lang="en-US" sz="1600" dirty="0" err="1" smtClean="0">
                <a:latin typeface="Courier New"/>
                <a:cs typeface="Courier New"/>
              </a:rPr>
              <a:t>hello.c</a:t>
            </a:r>
            <a:endParaRPr lang="en-US" sz="1600" dirty="0">
              <a:latin typeface="Courier New"/>
              <a:cs typeface="Courier New"/>
            </a:endParaRPr>
          </a:p>
        </p:txBody>
      </p:sp>
    </p:spTree>
    <p:extLst>
      <p:ext uri="{BB962C8B-B14F-4D97-AF65-F5344CB8AC3E}">
        <p14:creationId xmlns:p14="http://schemas.microsoft.com/office/powerpoint/2010/main" val="4704647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Pathnames	</a:t>
            </a:r>
            <a:endParaRPr lang="en-US" dirty="0"/>
          </a:p>
        </p:txBody>
      </p:sp>
      <p:sp>
        <p:nvSpPr>
          <p:cNvPr id="3" name="Content Placeholder 2"/>
          <p:cNvSpPr>
            <a:spLocks noGrp="1"/>
          </p:cNvSpPr>
          <p:nvPr>
            <p:ph idx="1"/>
          </p:nvPr>
        </p:nvSpPr>
        <p:spPr>
          <a:xfrm>
            <a:off x="396875" y="1362075"/>
            <a:ext cx="8518525" cy="1914525"/>
          </a:xfrm>
        </p:spPr>
        <p:txBody>
          <a:bodyPr/>
          <a:lstStyle/>
          <a:p>
            <a:r>
              <a:rPr lang="en-US" dirty="0" smtClean="0"/>
              <a:t>Locations of files in the hierarchy denoted by </a:t>
            </a:r>
            <a:r>
              <a:rPr lang="en-US" i="1" dirty="0" smtClean="0"/>
              <a:t>pathnames</a:t>
            </a:r>
          </a:p>
          <a:p>
            <a:pPr lvl="1"/>
            <a:r>
              <a:rPr lang="en-US" i="1" dirty="0" smtClean="0"/>
              <a:t>Absolute pathname </a:t>
            </a:r>
            <a:r>
              <a:rPr lang="en-US" dirty="0" smtClean="0"/>
              <a:t>starts with ‘/’ and denotes path from root</a:t>
            </a:r>
          </a:p>
          <a:p>
            <a:pPr lvl="2"/>
            <a:r>
              <a:rPr lang="en-US" b="1" dirty="0" smtClean="0">
                <a:latin typeface="Courier New"/>
                <a:cs typeface="Courier New"/>
              </a:rPr>
              <a:t>/home/</a:t>
            </a:r>
            <a:r>
              <a:rPr lang="en-US" b="1" dirty="0" err="1" smtClean="0">
                <a:latin typeface="Courier New"/>
                <a:cs typeface="Courier New"/>
              </a:rPr>
              <a:t>droh</a:t>
            </a:r>
            <a:r>
              <a:rPr lang="en-US" b="1" dirty="0" smtClean="0">
                <a:latin typeface="Courier New"/>
                <a:cs typeface="Courier New"/>
              </a:rPr>
              <a:t>/</a:t>
            </a:r>
            <a:r>
              <a:rPr lang="en-US" b="1" dirty="0" err="1" smtClean="0">
                <a:latin typeface="Courier New"/>
                <a:cs typeface="Courier New"/>
              </a:rPr>
              <a:t>hello.c</a:t>
            </a:r>
            <a:endParaRPr lang="en-US" b="1" dirty="0">
              <a:latin typeface="Courier New"/>
              <a:cs typeface="Courier New"/>
            </a:endParaRPr>
          </a:p>
          <a:p>
            <a:pPr lvl="1"/>
            <a:r>
              <a:rPr lang="en-US" i="1" dirty="0" smtClean="0">
                <a:latin typeface="+mn-lt"/>
                <a:cs typeface="Courier New"/>
              </a:rPr>
              <a:t>Relative pathname </a:t>
            </a:r>
            <a:r>
              <a:rPr lang="en-US" dirty="0" smtClean="0">
                <a:latin typeface="+mn-lt"/>
                <a:cs typeface="Courier New"/>
              </a:rPr>
              <a:t>denotes path from current working directory</a:t>
            </a:r>
          </a:p>
          <a:p>
            <a:pPr lvl="2"/>
            <a:r>
              <a:rPr lang="en-US" b="1" dirty="0" smtClean="0">
                <a:latin typeface="Courier New"/>
                <a:cs typeface="Courier New"/>
              </a:rPr>
              <a:t>../</a:t>
            </a:r>
            <a:r>
              <a:rPr lang="en-US" b="1" dirty="0" err="1" smtClean="0">
                <a:latin typeface="Courier New"/>
                <a:cs typeface="Courier New"/>
              </a:rPr>
              <a:t>droh</a:t>
            </a:r>
            <a:r>
              <a:rPr lang="en-US" b="1" dirty="0" smtClean="0">
                <a:latin typeface="Courier New"/>
                <a:cs typeface="Courier New"/>
              </a:rPr>
              <a:t>/</a:t>
            </a:r>
            <a:r>
              <a:rPr lang="en-US" b="1" dirty="0" err="1" smtClean="0">
                <a:latin typeface="Courier New"/>
                <a:cs typeface="Courier New"/>
              </a:rPr>
              <a:t>hello.c</a:t>
            </a:r>
            <a:endParaRPr lang="en-US" b="1" dirty="0">
              <a:latin typeface="Courier New"/>
              <a:cs typeface="Courier New"/>
            </a:endParaRPr>
          </a:p>
          <a:p>
            <a:pPr marL="0" indent="0">
              <a:buNone/>
            </a:pPr>
            <a:endParaRPr lang="en-US" dirty="0" smtClean="0"/>
          </a:p>
          <a:p>
            <a:endParaRPr lang="en-US" dirty="0"/>
          </a:p>
          <a:p>
            <a:endParaRPr lang="en-US" dirty="0" smtClean="0"/>
          </a:p>
          <a:p>
            <a:endParaRPr lang="en-US" dirty="0"/>
          </a:p>
          <a:p>
            <a:endParaRPr lang="en-US" dirty="0" smtClean="0"/>
          </a:p>
          <a:p>
            <a:endParaRPr lang="en-US" dirty="0" smtClean="0"/>
          </a:p>
          <a:p>
            <a:pPr marL="0" indent="0">
              <a:buNone/>
            </a:pPr>
            <a:endParaRPr lang="en-US" dirty="0" smtClean="0"/>
          </a:p>
        </p:txBody>
      </p:sp>
      <p:sp>
        <p:nvSpPr>
          <p:cNvPr id="115" name="TextBox 114"/>
          <p:cNvSpPr txBox="1"/>
          <p:nvPr/>
        </p:nvSpPr>
        <p:spPr>
          <a:xfrm>
            <a:off x="3962400" y="3505200"/>
            <a:ext cx="307797" cy="338554"/>
          </a:xfrm>
          <a:prstGeom prst="rect">
            <a:avLst/>
          </a:prstGeom>
          <a:noFill/>
        </p:spPr>
        <p:txBody>
          <a:bodyPr wrap="none" rtlCol="0">
            <a:spAutoFit/>
          </a:bodyPr>
          <a:lstStyle/>
          <a:p>
            <a:r>
              <a:rPr lang="en-US" sz="1600" dirty="0" smtClean="0">
                <a:latin typeface="Courier New"/>
                <a:cs typeface="Courier New"/>
              </a:rPr>
              <a:t>/</a:t>
            </a:r>
            <a:endParaRPr lang="en-US" sz="1600" dirty="0">
              <a:latin typeface="Courier New"/>
              <a:cs typeface="Courier New"/>
            </a:endParaRPr>
          </a:p>
        </p:txBody>
      </p:sp>
      <p:sp>
        <p:nvSpPr>
          <p:cNvPr id="116" name="TextBox 115"/>
          <p:cNvSpPr txBox="1"/>
          <p:nvPr/>
        </p:nvSpPr>
        <p:spPr>
          <a:xfrm>
            <a:off x="174353" y="4229100"/>
            <a:ext cx="677189" cy="338554"/>
          </a:xfrm>
          <a:prstGeom prst="rect">
            <a:avLst/>
          </a:prstGeom>
          <a:noFill/>
        </p:spPr>
        <p:txBody>
          <a:bodyPr wrap="none" rtlCol="0">
            <a:spAutoFit/>
          </a:bodyPr>
          <a:lstStyle/>
          <a:p>
            <a:r>
              <a:rPr lang="en-US" sz="1600" dirty="0" smtClean="0">
                <a:latin typeface="Courier New"/>
                <a:cs typeface="Courier New"/>
              </a:rPr>
              <a:t>bin/</a:t>
            </a:r>
            <a:endParaRPr lang="en-US" sz="1600" dirty="0">
              <a:latin typeface="Courier New"/>
              <a:cs typeface="Courier New"/>
            </a:endParaRPr>
          </a:p>
        </p:txBody>
      </p:sp>
      <p:sp>
        <p:nvSpPr>
          <p:cNvPr id="117" name="TextBox 116"/>
          <p:cNvSpPr txBox="1"/>
          <p:nvPr/>
        </p:nvSpPr>
        <p:spPr>
          <a:xfrm>
            <a:off x="1143000" y="4229100"/>
            <a:ext cx="677189" cy="338554"/>
          </a:xfrm>
          <a:prstGeom prst="rect">
            <a:avLst/>
          </a:prstGeom>
          <a:noFill/>
        </p:spPr>
        <p:txBody>
          <a:bodyPr wrap="none" rtlCol="0">
            <a:spAutoFit/>
          </a:bodyPr>
          <a:lstStyle/>
          <a:p>
            <a:r>
              <a:rPr lang="en-US" sz="1600" dirty="0" err="1" smtClean="0">
                <a:latin typeface="Courier New"/>
                <a:cs typeface="Courier New"/>
              </a:rPr>
              <a:t>dev</a:t>
            </a:r>
            <a:r>
              <a:rPr lang="en-US" sz="1600" dirty="0" smtClean="0">
                <a:latin typeface="Courier New"/>
                <a:cs typeface="Courier New"/>
              </a:rPr>
              <a:t>/</a:t>
            </a:r>
            <a:endParaRPr lang="en-US" sz="1600" dirty="0">
              <a:latin typeface="Courier New"/>
              <a:cs typeface="Courier New"/>
            </a:endParaRPr>
          </a:p>
        </p:txBody>
      </p:sp>
      <p:sp>
        <p:nvSpPr>
          <p:cNvPr id="118" name="TextBox 117"/>
          <p:cNvSpPr txBox="1"/>
          <p:nvPr/>
        </p:nvSpPr>
        <p:spPr>
          <a:xfrm>
            <a:off x="2376835" y="4229100"/>
            <a:ext cx="677189" cy="338554"/>
          </a:xfrm>
          <a:prstGeom prst="rect">
            <a:avLst/>
          </a:prstGeom>
          <a:noFill/>
        </p:spPr>
        <p:txBody>
          <a:bodyPr wrap="none" rtlCol="0">
            <a:spAutoFit/>
          </a:bodyPr>
          <a:lstStyle/>
          <a:p>
            <a:r>
              <a:rPr lang="en-US" sz="1600" dirty="0" err="1" smtClean="0">
                <a:latin typeface="Courier New"/>
                <a:cs typeface="Courier New"/>
              </a:rPr>
              <a:t>etc</a:t>
            </a:r>
            <a:r>
              <a:rPr lang="en-US" sz="1600" dirty="0" smtClean="0">
                <a:latin typeface="Courier New"/>
                <a:cs typeface="Courier New"/>
              </a:rPr>
              <a:t>/</a:t>
            </a:r>
            <a:endParaRPr lang="en-US" sz="1600" dirty="0">
              <a:latin typeface="Courier New"/>
              <a:cs typeface="Courier New"/>
            </a:endParaRPr>
          </a:p>
        </p:txBody>
      </p:sp>
      <p:sp>
        <p:nvSpPr>
          <p:cNvPr id="119" name="TextBox 118"/>
          <p:cNvSpPr txBox="1"/>
          <p:nvPr/>
        </p:nvSpPr>
        <p:spPr>
          <a:xfrm>
            <a:off x="4457480" y="4229100"/>
            <a:ext cx="800319" cy="338554"/>
          </a:xfrm>
          <a:prstGeom prst="rect">
            <a:avLst/>
          </a:prstGeom>
          <a:noFill/>
        </p:spPr>
        <p:txBody>
          <a:bodyPr wrap="none" rtlCol="0">
            <a:spAutoFit/>
          </a:bodyPr>
          <a:lstStyle/>
          <a:p>
            <a:r>
              <a:rPr lang="en-US" sz="1600" dirty="0" smtClean="0">
                <a:latin typeface="Courier New"/>
                <a:cs typeface="Courier New"/>
              </a:rPr>
              <a:t>home/</a:t>
            </a:r>
            <a:endParaRPr lang="en-US" sz="1600" dirty="0">
              <a:latin typeface="Courier New"/>
              <a:cs typeface="Courier New"/>
            </a:endParaRPr>
          </a:p>
        </p:txBody>
      </p:sp>
      <p:sp>
        <p:nvSpPr>
          <p:cNvPr id="120" name="TextBox 119"/>
          <p:cNvSpPr txBox="1"/>
          <p:nvPr/>
        </p:nvSpPr>
        <p:spPr>
          <a:xfrm>
            <a:off x="7095211" y="4229100"/>
            <a:ext cx="677189" cy="338554"/>
          </a:xfrm>
          <a:prstGeom prst="rect">
            <a:avLst/>
          </a:prstGeom>
          <a:noFill/>
        </p:spPr>
        <p:txBody>
          <a:bodyPr wrap="none" rtlCol="0">
            <a:spAutoFit/>
          </a:bodyPr>
          <a:lstStyle/>
          <a:p>
            <a:r>
              <a:rPr lang="en-US" sz="1600" dirty="0" err="1">
                <a:latin typeface="Courier New"/>
                <a:cs typeface="Courier New"/>
              </a:rPr>
              <a:t>u</a:t>
            </a:r>
            <a:r>
              <a:rPr lang="en-US" sz="1600" dirty="0" err="1" smtClean="0">
                <a:latin typeface="Courier New"/>
                <a:cs typeface="Courier New"/>
              </a:rPr>
              <a:t>sr</a:t>
            </a:r>
            <a:r>
              <a:rPr lang="en-US" sz="1600" dirty="0" smtClean="0">
                <a:latin typeface="Courier New"/>
                <a:cs typeface="Courier New"/>
              </a:rPr>
              <a:t>/</a:t>
            </a:r>
            <a:endParaRPr lang="en-US" sz="1600" dirty="0">
              <a:latin typeface="Courier New"/>
              <a:cs typeface="Courier New"/>
            </a:endParaRPr>
          </a:p>
        </p:txBody>
      </p:sp>
      <p:sp>
        <p:nvSpPr>
          <p:cNvPr id="121" name="TextBox 120"/>
          <p:cNvSpPr txBox="1"/>
          <p:nvPr/>
        </p:nvSpPr>
        <p:spPr>
          <a:xfrm>
            <a:off x="174353" y="4876800"/>
            <a:ext cx="677189" cy="338554"/>
          </a:xfrm>
          <a:prstGeom prst="rect">
            <a:avLst/>
          </a:prstGeom>
          <a:noFill/>
        </p:spPr>
        <p:txBody>
          <a:bodyPr wrap="none" rtlCol="0">
            <a:spAutoFit/>
          </a:bodyPr>
          <a:lstStyle/>
          <a:p>
            <a:r>
              <a:rPr lang="en-US" sz="1600" dirty="0" smtClean="0">
                <a:latin typeface="Courier New"/>
                <a:cs typeface="Courier New"/>
              </a:rPr>
              <a:t>bash</a:t>
            </a:r>
            <a:endParaRPr lang="en-US" sz="1600" dirty="0">
              <a:latin typeface="Courier New"/>
              <a:cs typeface="Courier New"/>
            </a:endParaRPr>
          </a:p>
        </p:txBody>
      </p:sp>
      <p:sp>
        <p:nvSpPr>
          <p:cNvPr id="122" name="TextBox 121"/>
          <p:cNvSpPr txBox="1"/>
          <p:nvPr/>
        </p:nvSpPr>
        <p:spPr>
          <a:xfrm>
            <a:off x="1143000" y="4876800"/>
            <a:ext cx="677189" cy="338554"/>
          </a:xfrm>
          <a:prstGeom prst="rect">
            <a:avLst/>
          </a:prstGeom>
          <a:noFill/>
        </p:spPr>
        <p:txBody>
          <a:bodyPr wrap="none" rtlCol="0">
            <a:spAutoFit/>
          </a:bodyPr>
          <a:lstStyle/>
          <a:p>
            <a:r>
              <a:rPr lang="en-US" sz="1600" dirty="0" smtClean="0">
                <a:latin typeface="Courier New"/>
                <a:cs typeface="Courier New"/>
              </a:rPr>
              <a:t>tty1</a:t>
            </a:r>
            <a:endParaRPr lang="en-US" sz="1600" dirty="0">
              <a:latin typeface="Courier New"/>
              <a:cs typeface="Courier New"/>
            </a:endParaRPr>
          </a:p>
        </p:txBody>
      </p:sp>
      <p:sp>
        <p:nvSpPr>
          <p:cNvPr id="123" name="TextBox 122"/>
          <p:cNvSpPr txBox="1"/>
          <p:nvPr/>
        </p:nvSpPr>
        <p:spPr>
          <a:xfrm>
            <a:off x="1957514" y="4876800"/>
            <a:ext cx="800319" cy="338554"/>
          </a:xfrm>
          <a:prstGeom prst="rect">
            <a:avLst/>
          </a:prstGeom>
          <a:noFill/>
        </p:spPr>
        <p:txBody>
          <a:bodyPr wrap="none" rtlCol="0">
            <a:spAutoFit/>
          </a:bodyPr>
          <a:lstStyle/>
          <a:p>
            <a:r>
              <a:rPr lang="en-US" sz="1600" dirty="0" smtClean="0">
                <a:latin typeface="Courier New"/>
                <a:cs typeface="Courier New"/>
              </a:rPr>
              <a:t>group</a:t>
            </a:r>
            <a:endParaRPr lang="en-US" sz="1600" dirty="0">
              <a:latin typeface="Courier New"/>
              <a:cs typeface="Courier New"/>
            </a:endParaRPr>
          </a:p>
        </p:txBody>
      </p:sp>
      <p:sp>
        <p:nvSpPr>
          <p:cNvPr id="124" name="TextBox 123"/>
          <p:cNvSpPr txBox="1"/>
          <p:nvPr/>
        </p:nvSpPr>
        <p:spPr>
          <a:xfrm>
            <a:off x="2734150" y="4876800"/>
            <a:ext cx="923450" cy="338554"/>
          </a:xfrm>
          <a:prstGeom prst="rect">
            <a:avLst/>
          </a:prstGeom>
          <a:noFill/>
        </p:spPr>
        <p:txBody>
          <a:bodyPr wrap="none" rtlCol="0">
            <a:spAutoFit/>
          </a:bodyPr>
          <a:lstStyle/>
          <a:p>
            <a:r>
              <a:rPr lang="en-US" sz="1600" dirty="0" err="1" smtClean="0">
                <a:latin typeface="Courier New"/>
                <a:cs typeface="Courier New"/>
              </a:rPr>
              <a:t>passwd</a:t>
            </a:r>
            <a:endParaRPr lang="en-US" sz="1600" dirty="0">
              <a:latin typeface="Courier New"/>
              <a:cs typeface="Courier New"/>
            </a:endParaRPr>
          </a:p>
        </p:txBody>
      </p:sp>
      <p:sp>
        <p:nvSpPr>
          <p:cNvPr id="125" name="TextBox 124"/>
          <p:cNvSpPr txBox="1"/>
          <p:nvPr/>
        </p:nvSpPr>
        <p:spPr>
          <a:xfrm>
            <a:off x="4029550" y="4876800"/>
            <a:ext cx="800319" cy="338554"/>
          </a:xfrm>
          <a:prstGeom prst="rect">
            <a:avLst/>
          </a:prstGeom>
          <a:noFill/>
        </p:spPr>
        <p:txBody>
          <a:bodyPr wrap="none" rtlCol="0">
            <a:spAutoFit/>
          </a:bodyPr>
          <a:lstStyle/>
          <a:p>
            <a:r>
              <a:rPr lang="en-US" sz="1600" smtClean="0">
                <a:latin typeface="Courier New"/>
                <a:cs typeface="Courier New"/>
              </a:rPr>
              <a:t>droh</a:t>
            </a:r>
            <a:r>
              <a:rPr lang="en-US" sz="1600" dirty="0" smtClean="0">
                <a:latin typeface="Courier New"/>
                <a:cs typeface="Courier New"/>
              </a:rPr>
              <a:t>/</a:t>
            </a:r>
            <a:endParaRPr lang="en-US" sz="1600" dirty="0">
              <a:latin typeface="Courier New"/>
              <a:cs typeface="Courier New"/>
            </a:endParaRPr>
          </a:p>
        </p:txBody>
      </p:sp>
      <p:sp>
        <p:nvSpPr>
          <p:cNvPr id="126" name="TextBox 125"/>
          <p:cNvSpPr txBox="1"/>
          <p:nvPr/>
        </p:nvSpPr>
        <p:spPr>
          <a:xfrm>
            <a:off x="4897019" y="4876800"/>
            <a:ext cx="1046581" cy="338554"/>
          </a:xfrm>
          <a:prstGeom prst="rect">
            <a:avLst/>
          </a:prstGeom>
          <a:noFill/>
        </p:spPr>
        <p:txBody>
          <a:bodyPr wrap="none" rtlCol="0">
            <a:spAutoFit/>
          </a:bodyPr>
          <a:lstStyle/>
          <a:p>
            <a:r>
              <a:rPr lang="en-US" sz="1600" dirty="0" err="1" smtClean="0">
                <a:solidFill>
                  <a:srgbClr val="3333CC"/>
                </a:solidFill>
                <a:latin typeface="Courier New"/>
                <a:cs typeface="Courier New"/>
              </a:rPr>
              <a:t>bryant</a:t>
            </a:r>
            <a:r>
              <a:rPr lang="en-US" sz="1600" dirty="0" smtClean="0">
                <a:solidFill>
                  <a:srgbClr val="3333CC"/>
                </a:solidFill>
                <a:latin typeface="Courier New"/>
                <a:cs typeface="Courier New"/>
              </a:rPr>
              <a:t>/</a:t>
            </a:r>
            <a:endParaRPr lang="en-US" sz="1600" dirty="0">
              <a:solidFill>
                <a:srgbClr val="3333CC"/>
              </a:solidFill>
              <a:latin typeface="Courier New"/>
              <a:cs typeface="Courier New"/>
            </a:endParaRPr>
          </a:p>
        </p:txBody>
      </p:sp>
      <p:sp>
        <p:nvSpPr>
          <p:cNvPr id="127" name="TextBox 126"/>
          <p:cNvSpPr txBox="1"/>
          <p:nvPr/>
        </p:nvSpPr>
        <p:spPr>
          <a:xfrm>
            <a:off x="6096000" y="4876800"/>
            <a:ext cx="1169711" cy="338554"/>
          </a:xfrm>
          <a:prstGeom prst="rect">
            <a:avLst/>
          </a:prstGeom>
          <a:noFill/>
        </p:spPr>
        <p:txBody>
          <a:bodyPr wrap="none" rtlCol="0">
            <a:spAutoFit/>
          </a:bodyPr>
          <a:lstStyle/>
          <a:p>
            <a:r>
              <a:rPr lang="en-US" sz="1600" dirty="0" smtClean="0">
                <a:latin typeface="Courier New"/>
                <a:cs typeface="Courier New"/>
              </a:rPr>
              <a:t>include/</a:t>
            </a:r>
            <a:endParaRPr lang="en-US" sz="1600" dirty="0">
              <a:latin typeface="Courier New"/>
              <a:cs typeface="Courier New"/>
            </a:endParaRPr>
          </a:p>
        </p:txBody>
      </p:sp>
      <p:sp>
        <p:nvSpPr>
          <p:cNvPr id="128" name="TextBox 127"/>
          <p:cNvSpPr txBox="1"/>
          <p:nvPr/>
        </p:nvSpPr>
        <p:spPr>
          <a:xfrm>
            <a:off x="7781011" y="4876800"/>
            <a:ext cx="677189" cy="338554"/>
          </a:xfrm>
          <a:prstGeom prst="rect">
            <a:avLst/>
          </a:prstGeom>
          <a:noFill/>
        </p:spPr>
        <p:txBody>
          <a:bodyPr wrap="none" rtlCol="0">
            <a:spAutoFit/>
          </a:bodyPr>
          <a:lstStyle/>
          <a:p>
            <a:r>
              <a:rPr lang="en-US" sz="1600" dirty="0" smtClean="0">
                <a:latin typeface="Courier New"/>
                <a:cs typeface="Courier New"/>
              </a:rPr>
              <a:t>bin/</a:t>
            </a:r>
            <a:endParaRPr lang="en-US" sz="1600" dirty="0">
              <a:latin typeface="Courier New"/>
              <a:cs typeface="Courier New"/>
            </a:endParaRPr>
          </a:p>
        </p:txBody>
      </p:sp>
      <p:sp>
        <p:nvSpPr>
          <p:cNvPr id="129" name="TextBox 128"/>
          <p:cNvSpPr txBox="1"/>
          <p:nvPr/>
        </p:nvSpPr>
        <p:spPr>
          <a:xfrm>
            <a:off x="5638800" y="5715000"/>
            <a:ext cx="1046581" cy="338554"/>
          </a:xfrm>
          <a:prstGeom prst="rect">
            <a:avLst/>
          </a:prstGeom>
          <a:noFill/>
        </p:spPr>
        <p:txBody>
          <a:bodyPr wrap="none" rtlCol="0">
            <a:spAutoFit/>
          </a:bodyPr>
          <a:lstStyle/>
          <a:p>
            <a:r>
              <a:rPr lang="en-US" sz="1600" dirty="0" err="1" smtClean="0">
                <a:latin typeface="Courier New"/>
                <a:cs typeface="Courier New"/>
              </a:rPr>
              <a:t>stdio.h</a:t>
            </a:r>
            <a:endParaRPr lang="en-US" sz="1600" dirty="0">
              <a:latin typeface="Courier New"/>
              <a:cs typeface="Courier New"/>
            </a:endParaRPr>
          </a:p>
        </p:txBody>
      </p:sp>
      <p:sp>
        <p:nvSpPr>
          <p:cNvPr id="130" name="TextBox 129"/>
          <p:cNvSpPr txBox="1"/>
          <p:nvPr/>
        </p:nvSpPr>
        <p:spPr>
          <a:xfrm>
            <a:off x="7842576" y="5715000"/>
            <a:ext cx="554058" cy="338554"/>
          </a:xfrm>
          <a:prstGeom prst="rect">
            <a:avLst/>
          </a:prstGeom>
          <a:noFill/>
        </p:spPr>
        <p:txBody>
          <a:bodyPr wrap="none" rtlCol="0">
            <a:spAutoFit/>
          </a:bodyPr>
          <a:lstStyle/>
          <a:p>
            <a:r>
              <a:rPr lang="en-US" sz="1600" dirty="0" smtClean="0">
                <a:latin typeface="Courier New"/>
                <a:cs typeface="Courier New"/>
              </a:rPr>
              <a:t>vim</a:t>
            </a:r>
            <a:endParaRPr lang="en-US" sz="1600" dirty="0">
              <a:latin typeface="Courier New"/>
              <a:cs typeface="Courier New"/>
            </a:endParaRPr>
          </a:p>
        </p:txBody>
      </p:sp>
      <p:sp>
        <p:nvSpPr>
          <p:cNvPr id="131" name="TextBox 130"/>
          <p:cNvSpPr txBox="1"/>
          <p:nvPr/>
        </p:nvSpPr>
        <p:spPr>
          <a:xfrm>
            <a:off x="6875661" y="5715000"/>
            <a:ext cx="677189" cy="338554"/>
          </a:xfrm>
          <a:prstGeom prst="rect">
            <a:avLst/>
          </a:prstGeom>
          <a:noFill/>
        </p:spPr>
        <p:txBody>
          <a:bodyPr wrap="none" rtlCol="0">
            <a:spAutoFit/>
          </a:bodyPr>
          <a:lstStyle/>
          <a:p>
            <a:r>
              <a:rPr lang="en-US" sz="1600" dirty="0" smtClean="0">
                <a:latin typeface="Courier New"/>
                <a:cs typeface="Courier New"/>
              </a:rPr>
              <a:t>sys/</a:t>
            </a:r>
            <a:endParaRPr lang="en-US" sz="1600" dirty="0">
              <a:latin typeface="Courier New"/>
              <a:cs typeface="Courier New"/>
            </a:endParaRPr>
          </a:p>
        </p:txBody>
      </p:sp>
      <p:sp>
        <p:nvSpPr>
          <p:cNvPr id="132" name="TextBox 131"/>
          <p:cNvSpPr txBox="1"/>
          <p:nvPr/>
        </p:nvSpPr>
        <p:spPr>
          <a:xfrm>
            <a:off x="6629400" y="6595646"/>
            <a:ext cx="1169711" cy="338554"/>
          </a:xfrm>
          <a:prstGeom prst="rect">
            <a:avLst/>
          </a:prstGeom>
          <a:noFill/>
        </p:spPr>
        <p:txBody>
          <a:bodyPr wrap="none" rtlCol="0">
            <a:spAutoFit/>
          </a:bodyPr>
          <a:lstStyle/>
          <a:p>
            <a:r>
              <a:rPr lang="en-US" sz="1600" dirty="0" err="1" smtClean="0">
                <a:latin typeface="Courier New"/>
                <a:cs typeface="Courier New"/>
              </a:rPr>
              <a:t>unistd.h</a:t>
            </a:r>
            <a:endParaRPr lang="en-US" sz="1600" dirty="0">
              <a:latin typeface="Courier New"/>
              <a:cs typeface="Courier New"/>
            </a:endParaRPr>
          </a:p>
        </p:txBody>
      </p:sp>
      <p:cxnSp>
        <p:nvCxnSpPr>
          <p:cNvPr id="133" name="Straight Connector 132"/>
          <p:cNvCxnSpPr>
            <a:stCxn id="115" idx="2"/>
            <a:endCxn id="116" idx="0"/>
          </p:cNvCxnSpPr>
          <p:nvPr/>
        </p:nvCxnSpPr>
        <p:spPr bwMode="auto">
          <a:xfrm flipH="1">
            <a:off x="512948" y="3843754"/>
            <a:ext cx="3603351" cy="385346"/>
          </a:xfrm>
          <a:prstGeom prst="line">
            <a:avLst/>
          </a:prstGeom>
          <a:noFill/>
          <a:ln w="12700" cap="flat"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34" name="Straight Connector 133"/>
          <p:cNvCxnSpPr>
            <a:stCxn id="115" idx="2"/>
            <a:endCxn id="117" idx="0"/>
          </p:cNvCxnSpPr>
          <p:nvPr/>
        </p:nvCxnSpPr>
        <p:spPr bwMode="auto">
          <a:xfrm flipH="1">
            <a:off x="1481595" y="3843754"/>
            <a:ext cx="2634704" cy="385346"/>
          </a:xfrm>
          <a:prstGeom prst="line">
            <a:avLst/>
          </a:prstGeom>
          <a:noFill/>
          <a:ln w="12700" cap="flat"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35" name="Straight Connector 134"/>
          <p:cNvCxnSpPr>
            <a:stCxn id="115" idx="2"/>
            <a:endCxn id="118" idx="0"/>
          </p:cNvCxnSpPr>
          <p:nvPr/>
        </p:nvCxnSpPr>
        <p:spPr bwMode="auto">
          <a:xfrm flipH="1">
            <a:off x="2715430" y="3843754"/>
            <a:ext cx="1400869" cy="385346"/>
          </a:xfrm>
          <a:prstGeom prst="line">
            <a:avLst/>
          </a:prstGeom>
          <a:noFill/>
          <a:ln w="12700" cap="flat"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36" name="Straight Connector 135"/>
          <p:cNvCxnSpPr>
            <a:stCxn id="115" idx="2"/>
            <a:endCxn id="119" idx="0"/>
          </p:cNvCxnSpPr>
          <p:nvPr/>
        </p:nvCxnSpPr>
        <p:spPr bwMode="auto">
          <a:xfrm>
            <a:off x="4116299" y="3843754"/>
            <a:ext cx="741341" cy="385346"/>
          </a:xfrm>
          <a:prstGeom prst="line">
            <a:avLst/>
          </a:prstGeom>
          <a:noFill/>
          <a:ln w="12700" cap="flat"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37" name="Straight Connector 136"/>
          <p:cNvCxnSpPr>
            <a:stCxn id="115" idx="2"/>
            <a:endCxn id="120" idx="0"/>
          </p:cNvCxnSpPr>
          <p:nvPr/>
        </p:nvCxnSpPr>
        <p:spPr bwMode="auto">
          <a:xfrm>
            <a:off x="4116299" y="3843754"/>
            <a:ext cx="3317507" cy="385346"/>
          </a:xfrm>
          <a:prstGeom prst="line">
            <a:avLst/>
          </a:prstGeom>
          <a:noFill/>
          <a:ln w="12700" cap="flat"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38" name="Straight Connector 137"/>
          <p:cNvCxnSpPr>
            <a:stCxn id="119" idx="2"/>
            <a:endCxn id="125" idx="0"/>
          </p:cNvCxnSpPr>
          <p:nvPr/>
        </p:nvCxnSpPr>
        <p:spPr bwMode="auto">
          <a:xfrm flipH="1">
            <a:off x="4429710" y="4567654"/>
            <a:ext cx="427930" cy="309146"/>
          </a:xfrm>
          <a:prstGeom prst="line">
            <a:avLst/>
          </a:prstGeom>
          <a:noFill/>
          <a:ln w="12700" cap="flat"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39" name="Straight Connector 138"/>
          <p:cNvCxnSpPr>
            <a:stCxn id="119" idx="2"/>
            <a:endCxn id="126" idx="0"/>
          </p:cNvCxnSpPr>
          <p:nvPr/>
        </p:nvCxnSpPr>
        <p:spPr bwMode="auto">
          <a:xfrm>
            <a:off x="4857640" y="4567654"/>
            <a:ext cx="562670" cy="309146"/>
          </a:xfrm>
          <a:prstGeom prst="line">
            <a:avLst/>
          </a:prstGeom>
          <a:noFill/>
          <a:ln w="12700" cap="flat"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40" name="Straight Connector 139"/>
          <p:cNvCxnSpPr>
            <a:stCxn id="125" idx="2"/>
          </p:cNvCxnSpPr>
          <p:nvPr/>
        </p:nvCxnSpPr>
        <p:spPr bwMode="auto">
          <a:xfrm>
            <a:off x="4429710" y="5215354"/>
            <a:ext cx="0" cy="537746"/>
          </a:xfrm>
          <a:prstGeom prst="line">
            <a:avLst/>
          </a:prstGeom>
          <a:noFill/>
          <a:ln w="12700" cap="flat"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41" name="Straight Connector 140"/>
          <p:cNvCxnSpPr>
            <a:stCxn id="116" idx="2"/>
            <a:endCxn id="121" idx="0"/>
          </p:cNvCxnSpPr>
          <p:nvPr/>
        </p:nvCxnSpPr>
        <p:spPr bwMode="auto">
          <a:xfrm>
            <a:off x="512948" y="4567654"/>
            <a:ext cx="0" cy="309146"/>
          </a:xfrm>
          <a:prstGeom prst="line">
            <a:avLst/>
          </a:prstGeom>
          <a:noFill/>
          <a:ln w="12700" cap="flat"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42" name="Straight Connector 141"/>
          <p:cNvCxnSpPr>
            <a:stCxn id="117" idx="2"/>
            <a:endCxn id="122" idx="0"/>
          </p:cNvCxnSpPr>
          <p:nvPr/>
        </p:nvCxnSpPr>
        <p:spPr bwMode="auto">
          <a:xfrm>
            <a:off x="1481595" y="4567654"/>
            <a:ext cx="0" cy="309146"/>
          </a:xfrm>
          <a:prstGeom prst="line">
            <a:avLst/>
          </a:prstGeom>
          <a:noFill/>
          <a:ln w="12700" cap="flat"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43" name="Straight Connector 142"/>
          <p:cNvCxnSpPr>
            <a:stCxn id="118" idx="2"/>
            <a:endCxn id="123" idx="0"/>
          </p:cNvCxnSpPr>
          <p:nvPr/>
        </p:nvCxnSpPr>
        <p:spPr bwMode="auto">
          <a:xfrm flipH="1">
            <a:off x="2357674" y="4567654"/>
            <a:ext cx="357756" cy="309146"/>
          </a:xfrm>
          <a:prstGeom prst="line">
            <a:avLst/>
          </a:prstGeom>
          <a:noFill/>
          <a:ln w="12700" cap="flat"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44" name="Straight Connector 143"/>
          <p:cNvCxnSpPr>
            <a:stCxn id="118" idx="2"/>
            <a:endCxn id="124" idx="0"/>
          </p:cNvCxnSpPr>
          <p:nvPr/>
        </p:nvCxnSpPr>
        <p:spPr bwMode="auto">
          <a:xfrm>
            <a:off x="2715430" y="4567654"/>
            <a:ext cx="480445" cy="309146"/>
          </a:xfrm>
          <a:prstGeom prst="line">
            <a:avLst/>
          </a:prstGeom>
          <a:noFill/>
          <a:ln w="12700" cap="flat"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45" name="Straight Connector 144"/>
          <p:cNvCxnSpPr>
            <a:stCxn id="120" idx="2"/>
            <a:endCxn id="127" idx="0"/>
          </p:cNvCxnSpPr>
          <p:nvPr/>
        </p:nvCxnSpPr>
        <p:spPr bwMode="auto">
          <a:xfrm flipH="1">
            <a:off x="6680856" y="4567654"/>
            <a:ext cx="752950" cy="309146"/>
          </a:xfrm>
          <a:prstGeom prst="line">
            <a:avLst/>
          </a:prstGeom>
          <a:noFill/>
          <a:ln w="12700" cap="flat"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46" name="Straight Connector 145"/>
          <p:cNvCxnSpPr>
            <a:stCxn id="120" idx="2"/>
            <a:endCxn id="128" idx="0"/>
          </p:cNvCxnSpPr>
          <p:nvPr/>
        </p:nvCxnSpPr>
        <p:spPr bwMode="auto">
          <a:xfrm>
            <a:off x="7433806" y="4567654"/>
            <a:ext cx="685800" cy="309146"/>
          </a:xfrm>
          <a:prstGeom prst="line">
            <a:avLst/>
          </a:prstGeom>
          <a:noFill/>
          <a:ln w="12700" cap="flat"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47" name="Straight Connector 146"/>
          <p:cNvCxnSpPr>
            <a:stCxn id="127" idx="2"/>
            <a:endCxn id="129" idx="0"/>
          </p:cNvCxnSpPr>
          <p:nvPr/>
        </p:nvCxnSpPr>
        <p:spPr bwMode="auto">
          <a:xfrm flipH="1">
            <a:off x="6162091" y="5215354"/>
            <a:ext cx="518765" cy="499646"/>
          </a:xfrm>
          <a:prstGeom prst="line">
            <a:avLst/>
          </a:prstGeom>
          <a:noFill/>
          <a:ln w="12700" cap="flat"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48" name="Straight Connector 147"/>
          <p:cNvCxnSpPr>
            <a:stCxn id="127" idx="2"/>
            <a:endCxn id="131" idx="0"/>
          </p:cNvCxnSpPr>
          <p:nvPr/>
        </p:nvCxnSpPr>
        <p:spPr bwMode="auto">
          <a:xfrm>
            <a:off x="6680856" y="5215354"/>
            <a:ext cx="533400" cy="499646"/>
          </a:xfrm>
          <a:prstGeom prst="line">
            <a:avLst/>
          </a:prstGeom>
          <a:noFill/>
          <a:ln w="12700" cap="flat"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49" name="Straight Connector 148"/>
          <p:cNvCxnSpPr>
            <a:stCxn id="128" idx="2"/>
            <a:endCxn id="130" idx="0"/>
          </p:cNvCxnSpPr>
          <p:nvPr/>
        </p:nvCxnSpPr>
        <p:spPr bwMode="auto">
          <a:xfrm flipH="1">
            <a:off x="8119605" y="5215354"/>
            <a:ext cx="1" cy="499646"/>
          </a:xfrm>
          <a:prstGeom prst="line">
            <a:avLst/>
          </a:prstGeom>
          <a:noFill/>
          <a:ln w="12700" cap="flat"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50" name="Straight Connector 149"/>
          <p:cNvCxnSpPr>
            <a:stCxn id="131" idx="2"/>
            <a:endCxn id="132" idx="0"/>
          </p:cNvCxnSpPr>
          <p:nvPr/>
        </p:nvCxnSpPr>
        <p:spPr bwMode="auto">
          <a:xfrm>
            <a:off x="7214256" y="6053554"/>
            <a:ext cx="0" cy="542092"/>
          </a:xfrm>
          <a:prstGeom prst="line">
            <a:avLst/>
          </a:prstGeom>
          <a:noFill/>
          <a:ln w="12700" cap="flat"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cxnSp>
      <p:sp>
        <p:nvSpPr>
          <p:cNvPr id="151" name="TextBox 150"/>
          <p:cNvSpPr txBox="1"/>
          <p:nvPr/>
        </p:nvSpPr>
        <p:spPr>
          <a:xfrm>
            <a:off x="3906419" y="5715000"/>
            <a:ext cx="1046581" cy="338554"/>
          </a:xfrm>
          <a:prstGeom prst="rect">
            <a:avLst/>
          </a:prstGeom>
          <a:noFill/>
        </p:spPr>
        <p:txBody>
          <a:bodyPr wrap="none" rtlCol="0">
            <a:spAutoFit/>
          </a:bodyPr>
          <a:lstStyle/>
          <a:p>
            <a:r>
              <a:rPr lang="en-US" sz="1600" dirty="0" err="1" smtClean="0">
                <a:solidFill>
                  <a:srgbClr val="FF0000"/>
                </a:solidFill>
                <a:latin typeface="Courier New"/>
                <a:cs typeface="Courier New"/>
              </a:rPr>
              <a:t>hello.c</a:t>
            </a:r>
            <a:endParaRPr lang="en-US" sz="1600" dirty="0">
              <a:solidFill>
                <a:srgbClr val="FF0000"/>
              </a:solidFill>
              <a:latin typeface="Courier New"/>
              <a:cs typeface="Courier New"/>
            </a:endParaRPr>
          </a:p>
        </p:txBody>
      </p:sp>
      <p:sp>
        <p:nvSpPr>
          <p:cNvPr id="4" name="TextBox 3"/>
          <p:cNvSpPr txBox="1"/>
          <p:nvPr/>
        </p:nvSpPr>
        <p:spPr>
          <a:xfrm>
            <a:off x="6227506" y="3474422"/>
            <a:ext cx="2441594" cy="369332"/>
          </a:xfrm>
          <a:prstGeom prst="rect">
            <a:avLst/>
          </a:prstGeom>
          <a:noFill/>
        </p:spPr>
        <p:txBody>
          <a:bodyPr wrap="none" rtlCol="0">
            <a:spAutoFit/>
          </a:bodyPr>
          <a:lstStyle/>
          <a:p>
            <a:r>
              <a:rPr lang="en-US" sz="1800" dirty="0" err="1" smtClean="0">
                <a:latin typeface="+mn-lt"/>
                <a:cs typeface="Courier New"/>
              </a:rPr>
              <a:t>cwd</a:t>
            </a:r>
            <a:r>
              <a:rPr lang="en-US" sz="1800" dirty="0" smtClean="0">
                <a:latin typeface="+mn-lt"/>
                <a:cs typeface="Courier New"/>
              </a:rPr>
              <a:t>:</a:t>
            </a:r>
            <a:r>
              <a:rPr lang="en-US" sz="1800" dirty="0" smtClean="0">
                <a:latin typeface="Courier New"/>
                <a:cs typeface="Courier New"/>
              </a:rPr>
              <a:t> </a:t>
            </a:r>
            <a:r>
              <a:rPr lang="en-US" sz="1800" dirty="0" smtClean="0">
                <a:solidFill>
                  <a:schemeClr val="accent2"/>
                </a:solidFill>
                <a:latin typeface="Courier New"/>
                <a:cs typeface="Courier New"/>
              </a:rPr>
              <a:t>/home/</a:t>
            </a:r>
            <a:r>
              <a:rPr lang="en-US" sz="1800" dirty="0" err="1" smtClean="0">
                <a:solidFill>
                  <a:schemeClr val="accent2"/>
                </a:solidFill>
                <a:latin typeface="Courier New"/>
                <a:cs typeface="Courier New"/>
              </a:rPr>
              <a:t>bryant</a:t>
            </a:r>
            <a:endParaRPr lang="en-US" sz="1800" dirty="0" smtClean="0">
              <a:solidFill>
                <a:schemeClr val="accent2"/>
              </a:solidFill>
              <a:latin typeface="Courier New"/>
              <a:cs typeface="Courier New"/>
            </a:endParaRPr>
          </a:p>
        </p:txBody>
      </p:sp>
    </p:spTree>
    <p:extLst>
      <p:ext uri="{BB962C8B-B14F-4D97-AF65-F5344CB8AC3E}">
        <p14:creationId xmlns:p14="http://schemas.microsoft.com/office/powerpoint/2010/main" val="27299296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a:t>
            </a:r>
            <a:endParaRPr lang="en-US" dirty="0"/>
          </a:p>
        </p:txBody>
      </p:sp>
      <p:sp>
        <p:nvSpPr>
          <p:cNvPr id="3" name="Content Placeholder 2"/>
          <p:cNvSpPr>
            <a:spLocks noGrp="1"/>
          </p:cNvSpPr>
          <p:nvPr>
            <p:ph idx="1"/>
          </p:nvPr>
        </p:nvSpPr>
        <p:spPr/>
        <p:txBody>
          <a:bodyPr/>
          <a:lstStyle/>
          <a:p>
            <a:r>
              <a:rPr lang="en-US" dirty="0" smtClean="0"/>
              <a:t>I/O Systems</a:t>
            </a:r>
          </a:p>
          <a:p>
            <a:r>
              <a:rPr lang="en-US" dirty="0">
                <a:solidFill>
                  <a:schemeClr val="bg1">
                    <a:lumMod val="50000"/>
                  </a:schemeClr>
                </a:solidFill>
              </a:rPr>
              <a:t>Unix I/O</a:t>
            </a:r>
          </a:p>
          <a:p>
            <a:r>
              <a:rPr lang="en-US" dirty="0" smtClean="0">
                <a:solidFill>
                  <a:schemeClr val="bg1">
                    <a:lumMod val="50000"/>
                  </a:schemeClr>
                </a:solidFill>
              </a:rPr>
              <a:t>Metadata, sharing, and redirection</a:t>
            </a:r>
          </a:p>
          <a:p>
            <a:r>
              <a:rPr lang="en-US" dirty="0" smtClean="0">
                <a:solidFill>
                  <a:schemeClr val="bg1">
                    <a:lumMod val="50000"/>
                  </a:schemeClr>
                </a:solidFill>
              </a:rPr>
              <a:t>Standard I/O</a:t>
            </a:r>
          </a:p>
          <a:p>
            <a:r>
              <a:rPr lang="en-US" dirty="0" smtClean="0">
                <a:solidFill>
                  <a:schemeClr val="bg1">
                    <a:lumMod val="50000"/>
                  </a:schemeClr>
                </a:solidFill>
              </a:rPr>
              <a:t>Closing remarks</a:t>
            </a:r>
            <a:endParaRPr lang="en-US" dirty="0">
              <a:solidFill>
                <a:schemeClr val="bg1">
                  <a:lumMod val="50000"/>
                </a:schemeClr>
              </a:solidFill>
            </a:endParaRPr>
          </a:p>
        </p:txBody>
      </p:sp>
    </p:spTree>
    <p:extLst>
      <p:ext uri="{BB962C8B-B14F-4D97-AF65-F5344CB8AC3E}">
        <p14:creationId xmlns:p14="http://schemas.microsoft.com/office/powerpoint/2010/main" val="12574997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58" name="Rectangle 2"/>
          <p:cNvSpPr>
            <a:spLocks noGrp="1" noChangeArrowheads="1"/>
          </p:cNvSpPr>
          <p:nvPr>
            <p:ph type="title"/>
          </p:nvPr>
        </p:nvSpPr>
        <p:spPr>
          <a:xfrm>
            <a:off x="356286" y="493712"/>
            <a:ext cx="6496050" cy="573088"/>
          </a:xfrm>
        </p:spPr>
        <p:txBody>
          <a:bodyPr/>
          <a:lstStyle/>
          <a:p>
            <a:r>
              <a:rPr lang="en-US" dirty="0"/>
              <a:t>Opening Files</a:t>
            </a:r>
          </a:p>
        </p:txBody>
      </p:sp>
      <p:sp>
        <p:nvSpPr>
          <p:cNvPr id="633859" name="Rectangle 3"/>
          <p:cNvSpPr>
            <a:spLocks noGrp="1" noChangeArrowheads="1"/>
          </p:cNvSpPr>
          <p:nvPr>
            <p:ph type="body" idx="1"/>
          </p:nvPr>
        </p:nvSpPr>
        <p:spPr>
          <a:xfrm>
            <a:off x="366713" y="1296988"/>
            <a:ext cx="8624887" cy="5256212"/>
          </a:xfrm>
        </p:spPr>
        <p:txBody>
          <a:bodyPr/>
          <a:lstStyle/>
          <a:p>
            <a:pPr>
              <a:lnSpc>
                <a:spcPct val="85000"/>
              </a:lnSpc>
            </a:pPr>
            <a:r>
              <a:rPr lang="en-US" dirty="0"/>
              <a:t>Opening a file informs the kernel that you are getting ready to access that file</a:t>
            </a:r>
          </a:p>
          <a:p>
            <a:pPr>
              <a:lnSpc>
                <a:spcPct val="85000"/>
              </a:lnSpc>
            </a:pPr>
            <a:endParaRPr lang="en-US" dirty="0"/>
          </a:p>
          <a:p>
            <a:pPr>
              <a:lnSpc>
                <a:spcPct val="85000"/>
              </a:lnSpc>
            </a:pPr>
            <a:endParaRPr lang="en-US" dirty="0"/>
          </a:p>
          <a:p>
            <a:pPr>
              <a:lnSpc>
                <a:spcPct val="85000"/>
              </a:lnSpc>
            </a:pPr>
            <a:endParaRPr lang="en-US" dirty="0"/>
          </a:p>
          <a:p>
            <a:pPr>
              <a:lnSpc>
                <a:spcPct val="85000"/>
              </a:lnSpc>
            </a:pPr>
            <a:endParaRPr lang="en-US" dirty="0"/>
          </a:p>
          <a:p>
            <a:pPr>
              <a:lnSpc>
                <a:spcPct val="85000"/>
              </a:lnSpc>
            </a:pPr>
            <a:endParaRPr lang="en-US" dirty="0" smtClean="0"/>
          </a:p>
          <a:p>
            <a:pPr>
              <a:lnSpc>
                <a:spcPct val="85000"/>
              </a:lnSpc>
            </a:pPr>
            <a:r>
              <a:rPr lang="en-US" dirty="0" smtClean="0"/>
              <a:t>Returns </a:t>
            </a:r>
            <a:r>
              <a:rPr lang="en-US" dirty="0"/>
              <a:t>a small identifying integer </a:t>
            </a:r>
            <a:r>
              <a:rPr lang="en-US" i="1" dirty="0">
                <a:solidFill>
                  <a:srgbClr val="C00000"/>
                </a:solidFill>
              </a:rPr>
              <a:t>file descriptor</a:t>
            </a:r>
          </a:p>
          <a:p>
            <a:pPr lvl="1">
              <a:lnSpc>
                <a:spcPct val="90000"/>
              </a:lnSpc>
            </a:pPr>
            <a:r>
              <a:rPr lang="en-US" b="1" dirty="0" err="1">
                <a:latin typeface="Courier New" pitchFamily="49" charset="0"/>
              </a:rPr>
              <a:t>fd</a:t>
            </a:r>
            <a:r>
              <a:rPr lang="en-US" b="1" dirty="0">
                <a:latin typeface="Courier New" pitchFamily="49" charset="0"/>
              </a:rPr>
              <a:t> == -1</a:t>
            </a:r>
            <a:r>
              <a:rPr lang="en-US" b="1" dirty="0"/>
              <a:t> </a:t>
            </a:r>
            <a:r>
              <a:rPr lang="en-US" dirty="0"/>
              <a:t>indicates that an error occurred</a:t>
            </a:r>
          </a:p>
          <a:p>
            <a:pPr>
              <a:lnSpc>
                <a:spcPct val="85000"/>
              </a:lnSpc>
              <a:spcBef>
                <a:spcPts val="1200"/>
              </a:spcBef>
            </a:pPr>
            <a:r>
              <a:rPr lang="en-US" dirty="0">
                <a:solidFill>
                  <a:srgbClr val="FF0000"/>
                </a:solidFill>
              </a:rPr>
              <a:t>Each process</a:t>
            </a:r>
            <a:r>
              <a:rPr lang="en-US" dirty="0"/>
              <a:t> created by a </a:t>
            </a:r>
            <a:r>
              <a:rPr lang="en-US" dirty="0" smtClean="0"/>
              <a:t>Linux </a:t>
            </a:r>
            <a:r>
              <a:rPr lang="en-US" dirty="0"/>
              <a:t>shell begins life with </a:t>
            </a:r>
            <a:r>
              <a:rPr lang="en-US" dirty="0">
                <a:solidFill>
                  <a:srgbClr val="FF0000"/>
                </a:solidFill>
              </a:rPr>
              <a:t>three open files associated with a terminal</a:t>
            </a:r>
            <a:r>
              <a:rPr lang="en-US" dirty="0"/>
              <a:t>:</a:t>
            </a:r>
          </a:p>
          <a:p>
            <a:pPr lvl="1">
              <a:lnSpc>
                <a:spcPct val="90000"/>
              </a:lnSpc>
            </a:pPr>
            <a:r>
              <a:rPr lang="en-US" dirty="0"/>
              <a:t>0: standard </a:t>
            </a:r>
            <a:r>
              <a:rPr lang="en-US" dirty="0" smtClean="0"/>
              <a:t>input (</a:t>
            </a:r>
            <a:r>
              <a:rPr lang="en-US" dirty="0" err="1" smtClean="0"/>
              <a:t>stdin</a:t>
            </a:r>
            <a:r>
              <a:rPr lang="en-US" dirty="0" smtClean="0"/>
              <a:t>)</a:t>
            </a:r>
            <a:endParaRPr lang="en-US" dirty="0"/>
          </a:p>
          <a:p>
            <a:pPr lvl="1">
              <a:lnSpc>
                <a:spcPct val="90000"/>
              </a:lnSpc>
            </a:pPr>
            <a:r>
              <a:rPr lang="en-US" dirty="0"/>
              <a:t>1: standard </a:t>
            </a:r>
            <a:r>
              <a:rPr lang="en-US" dirty="0" smtClean="0"/>
              <a:t>output (</a:t>
            </a:r>
            <a:r>
              <a:rPr lang="en-US" dirty="0" err="1" smtClean="0"/>
              <a:t>stdout</a:t>
            </a:r>
            <a:r>
              <a:rPr lang="en-US" dirty="0" smtClean="0"/>
              <a:t>)</a:t>
            </a:r>
            <a:endParaRPr lang="en-US" dirty="0"/>
          </a:p>
          <a:p>
            <a:pPr lvl="1">
              <a:lnSpc>
                <a:spcPct val="90000"/>
              </a:lnSpc>
            </a:pPr>
            <a:r>
              <a:rPr lang="en-US" dirty="0"/>
              <a:t>2: standard </a:t>
            </a:r>
            <a:r>
              <a:rPr lang="en-US" dirty="0" smtClean="0"/>
              <a:t>error (</a:t>
            </a:r>
            <a:r>
              <a:rPr lang="en-US" dirty="0" err="1" smtClean="0"/>
              <a:t>stderr</a:t>
            </a:r>
            <a:r>
              <a:rPr lang="en-US" dirty="0" smtClean="0"/>
              <a:t>)</a:t>
            </a:r>
            <a:endParaRPr lang="en-US" dirty="0"/>
          </a:p>
        </p:txBody>
      </p:sp>
      <p:sp>
        <p:nvSpPr>
          <p:cNvPr id="633860" name="Text Box 4"/>
          <p:cNvSpPr txBox="1">
            <a:spLocks noChangeArrowheads="1"/>
          </p:cNvSpPr>
          <p:nvPr/>
        </p:nvSpPr>
        <p:spPr bwMode="auto">
          <a:xfrm>
            <a:off x="821724" y="2057400"/>
            <a:ext cx="6324600" cy="1584325"/>
          </a:xfrm>
          <a:prstGeom prst="rect">
            <a:avLst/>
          </a:prstGeom>
          <a:solidFill>
            <a:srgbClr val="F6F5BD"/>
          </a:solidFill>
          <a:ln w="12700">
            <a:solidFill>
              <a:schemeClr val="tx1"/>
            </a:solidFill>
            <a:miter lim="800000"/>
            <a:headEnd/>
            <a:tailEnd/>
          </a:ln>
          <a:effectLst/>
        </p:spPr>
        <p:txBody>
          <a:bodyPr>
            <a:spAutoFit/>
          </a:bodyPr>
          <a:lstStyle/>
          <a:p>
            <a:pPr algn="l">
              <a:lnSpc>
                <a:spcPct val="100000"/>
              </a:lnSpc>
            </a:pPr>
            <a:r>
              <a:rPr lang="en-US" sz="1600" dirty="0" err="1">
                <a:latin typeface="Courier New" pitchFamily="49" charset="0"/>
              </a:rPr>
              <a:t>int</a:t>
            </a:r>
            <a:r>
              <a:rPr lang="en-US" sz="1600" dirty="0">
                <a:latin typeface="Courier New" pitchFamily="49" charset="0"/>
              </a:rPr>
              <a:t> </a:t>
            </a:r>
            <a:r>
              <a:rPr lang="en-US" sz="1600" dirty="0" err="1">
                <a:latin typeface="Courier New" pitchFamily="49" charset="0"/>
              </a:rPr>
              <a:t>fd</a:t>
            </a:r>
            <a:r>
              <a:rPr lang="en-US" sz="1600" dirty="0">
                <a:latin typeface="Courier New" pitchFamily="49" charset="0"/>
              </a:rPr>
              <a:t>;   </a:t>
            </a:r>
            <a:r>
              <a:rPr lang="en-US" sz="1600" dirty="0">
                <a:solidFill>
                  <a:srgbClr val="990000"/>
                </a:solidFill>
                <a:latin typeface="Courier New" pitchFamily="49" charset="0"/>
              </a:rPr>
              <a:t>/* file descriptor */</a:t>
            </a:r>
          </a:p>
          <a:p>
            <a:pPr algn="l">
              <a:lnSpc>
                <a:spcPct val="100000"/>
              </a:lnSpc>
            </a:pPr>
            <a:endParaRPr lang="en-US" sz="1600" dirty="0">
              <a:latin typeface="Courier New" pitchFamily="49" charset="0"/>
            </a:endParaRPr>
          </a:p>
          <a:p>
            <a:pPr algn="l">
              <a:lnSpc>
                <a:spcPct val="100000"/>
              </a:lnSpc>
            </a:pPr>
            <a:r>
              <a:rPr lang="en-US" sz="1600" dirty="0">
                <a:latin typeface="Courier New" pitchFamily="49" charset="0"/>
              </a:rPr>
              <a:t>if ((</a:t>
            </a:r>
            <a:r>
              <a:rPr lang="en-US" sz="1600" dirty="0" err="1">
                <a:latin typeface="Courier New" pitchFamily="49" charset="0"/>
              </a:rPr>
              <a:t>fd</a:t>
            </a:r>
            <a:r>
              <a:rPr lang="en-US" sz="1600" dirty="0">
                <a:latin typeface="Courier New" pitchFamily="49" charset="0"/>
              </a:rPr>
              <a:t> = open("/etc/hosts", O_RDONLY)) &lt; 0) {</a:t>
            </a:r>
          </a:p>
          <a:p>
            <a:pPr algn="l">
              <a:lnSpc>
                <a:spcPct val="100000"/>
              </a:lnSpc>
            </a:pPr>
            <a:r>
              <a:rPr lang="en-US" sz="1600" dirty="0">
                <a:latin typeface="Courier New" pitchFamily="49" charset="0"/>
              </a:rPr>
              <a:t>   </a:t>
            </a:r>
            <a:r>
              <a:rPr lang="en-US" sz="1600" dirty="0" err="1">
                <a:latin typeface="Courier New" pitchFamily="49" charset="0"/>
              </a:rPr>
              <a:t>perror</a:t>
            </a:r>
            <a:r>
              <a:rPr lang="en-US" sz="1600" dirty="0">
                <a:latin typeface="Courier New" pitchFamily="49" charset="0"/>
              </a:rPr>
              <a:t>("open");</a:t>
            </a:r>
          </a:p>
          <a:p>
            <a:pPr algn="l">
              <a:lnSpc>
                <a:spcPct val="100000"/>
              </a:lnSpc>
            </a:pPr>
            <a:r>
              <a:rPr lang="en-US" sz="1600" dirty="0">
                <a:latin typeface="Courier New" pitchFamily="49" charset="0"/>
              </a:rPr>
              <a:t>   exit(1);</a:t>
            </a:r>
          </a:p>
          <a:p>
            <a:pPr algn="l">
              <a:lnSpc>
                <a:spcPct val="100000"/>
              </a:lnSpc>
            </a:pPr>
            <a:r>
              <a:rPr lang="en-US" sz="1600" dirty="0">
                <a:latin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3859">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3859">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33859">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3385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2" name="Rectangle 2"/>
          <p:cNvSpPr>
            <a:spLocks noGrp="1" noChangeArrowheads="1"/>
          </p:cNvSpPr>
          <p:nvPr>
            <p:ph type="title"/>
          </p:nvPr>
        </p:nvSpPr>
        <p:spPr>
          <a:xfrm>
            <a:off x="381000" y="435678"/>
            <a:ext cx="7592093" cy="762000"/>
          </a:xfrm>
        </p:spPr>
        <p:txBody>
          <a:bodyPr/>
          <a:lstStyle/>
          <a:p>
            <a:r>
              <a:rPr lang="en-US" dirty="0"/>
              <a:t>Closing Files</a:t>
            </a:r>
          </a:p>
        </p:txBody>
      </p:sp>
      <p:sp>
        <p:nvSpPr>
          <p:cNvPr id="752643" name="Rectangle 3"/>
          <p:cNvSpPr>
            <a:spLocks noGrp="1" noChangeArrowheads="1"/>
          </p:cNvSpPr>
          <p:nvPr>
            <p:ph type="body" idx="1"/>
          </p:nvPr>
        </p:nvSpPr>
        <p:spPr/>
        <p:txBody>
          <a:bodyPr/>
          <a:lstStyle/>
          <a:p>
            <a:r>
              <a:rPr lang="en-US" dirty="0"/>
              <a:t>Closing a file informs the kernel that you are finished accessing that file</a:t>
            </a:r>
          </a:p>
          <a:p>
            <a:endParaRPr lang="en-US" dirty="0"/>
          </a:p>
          <a:p>
            <a:endParaRPr lang="en-US" dirty="0"/>
          </a:p>
          <a:p>
            <a:endParaRPr lang="en-US" dirty="0"/>
          </a:p>
          <a:p>
            <a:endParaRPr lang="en-US" dirty="0"/>
          </a:p>
          <a:p>
            <a:endParaRPr lang="en-US" dirty="0" smtClean="0"/>
          </a:p>
          <a:p>
            <a:r>
              <a:rPr lang="en-US" dirty="0" smtClean="0">
                <a:solidFill>
                  <a:srgbClr val="FF0000"/>
                </a:solidFill>
              </a:rPr>
              <a:t>Closing </a:t>
            </a:r>
            <a:r>
              <a:rPr lang="en-US" dirty="0">
                <a:solidFill>
                  <a:srgbClr val="FF0000"/>
                </a:solidFill>
              </a:rPr>
              <a:t>an already closed file </a:t>
            </a:r>
            <a:r>
              <a:rPr lang="en-US" dirty="0"/>
              <a:t>is a recipe for disaster in </a:t>
            </a:r>
            <a:r>
              <a:rPr lang="en-US" dirty="0">
                <a:solidFill>
                  <a:srgbClr val="FF0000"/>
                </a:solidFill>
              </a:rPr>
              <a:t>threaded programs </a:t>
            </a:r>
            <a:endParaRPr lang="en-US" dirty="0"/>
          </a:p>
          <a:p>
            <a:r>
              <a:rPr lang="en-US" dirty="0">
                <a:solidFill>
                  <a:srgbClr val="FF0000"/>
                </a:solidFill>
              </a:rPr>
              <a:t>Moral</a:t>
            </a:r>
            <a:r>
              <a:rPr lang="en-US" dirty="0"/>
              <a:t>: Always check return codes, even for seemingly benign functions such as </a:t>
            </a:r>
            <a:r>
              <a:rPr lang="en-US" dirty="0">
                <a:latin typeface="Courier New" pitchFamily="49" charset="0"/>
              </a:rPr>
              <a:t>close()</a:t>
            </a:r>
          </a:p>
        </p:txBody>
      </p:sp>
      <p:sp>
        <p:nvSpPr>
          <p:cNvPr id="752644" name="Text Box 4"/>
          <p:cNvSpPr txBox="1">
            <a:spLocks noChangeArrowheads="1"/>
          </p:cNvSpPr>
          <p:nvPr/>
        </p:nvSpPr>
        <p:spPr bwMode="auto">
          <a:xfrm>
            <a:off x="838200" y="2286000"/>
            <a:ext cx="6324600" cy="1828800"/>
          </a:xfrm>
          <a:prstGeom prst="rect">
            <a:avLst/>
          </a:prstGeom>
          <a:solidFill>
            <a:srgbClr val="F6F5BD"/>
          </a:solidFill>
          <a:ln w="12700">
            <a:solidFill>
              <a:schemeClr val="tx1"/>
            </a:solidFill>
            <a:miter lim="800000"/>
            <a:headEnd/>
            <a:tailEnd/>
          </a:ln>
          <a:effectLst/>
        </p:spPr>
        <p:txBody>
          <a:bodyPr>
            <a:spAutoFit/>
          </a:bodyPr>
          <a:lstStyle/>
          <a:p>
            <a:r>
              <a:rPr lang="en-US" sz="1600" dirty="0" err="1">
                <a:latin typeface="Courier New" pitchFamily="49" charset="0"/>
              </a:rPr>
              <a:t>int fd;     </a:t>
            </a:r>
            <a:r>
              <a:rPr lang="en-US" sz="1600" dirty="0" err="1">
                <a:solidFill>
                  <a:srgbClr val="990000"/>
                </a:solidFill>
                <a:latin typeface="Courier New" pitchFamily="49" charset="0"/>
              </a:rPr>
              <a:t>/* file descriptor */</a:t>
            </a:r>
          </a:p>
          <a:p>
            <a:r>
              <a:rPr lang="en-US" sz="1600" dirty="0" err="1">
                <a:latin typeface="Courier New" pitchFamily="49" charset="0"/>
              </a:rPr>
              <a:t>int retval; </a:t>
            </a:r>
            <a:r>
              <a:rPr lang="en-US" sz="1600" dirty="0" err="1">
                <a:solidFill>
                  <a:srgbClr val="990000"/>
                </a:solidFill>
                <a:latin typeface="Courier New" pitchFamily="49" charset="0"/>
              </a:rPr>
              <a:t>/* return value */</a:t>
            </a:r>
          </a:p>
          <a:p>
            <a:endParaRPr lang="en-US" sz="1600" dirty="0" err="1">
              <a:latin typeface="Courier New" pitchFamily="49" charset="0"/>
            </a:endParaRPr>
          </a:p>
          <a:p>
            <a:r>
              <a:rPr lang="en-US" sz="1600" dirty="0" err="1">
                <a:latin typeface="Courier New" pitchFamily="49" charset="0"/>
              </a:rPr>
              <a:t>if ((retval = close(fd)) &lt; 0) {</a:t>
            </a:r>
          </a:p>
          <a:p>
            <a:r>
              <a:rPr lang="en-US" sz="1600" dirty="0" err="1">
                <a:latin typeface="Courier New" pitchFamily="49" charset="0"/>
              </a:rPr>
              <a:t>   perror("close");</a:t>
            </a:r>
          </a:p>
          <a:p>
            <a:r>
              <a:rPr lang="en-US" sz="1600" dirty="0" err="1">
                <a:latin typeface="Courier New" pitchFamily="49" charset="0"/>
              </a:rPr>
              <a:t>   exit(1);</a:t>
            </a:r>
          </a:p>
          <a:p>
            <a:r>
              <a:rPr lang="en-US" sz="1600" dirty="0" err="1">
                <a:latin typeface="Courier New" pitchFamily="49"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264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5264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p:cNvSpPr>
            <a:spLocks noGrp="1" noChangeArrowheads="1"/>
          </p:cNvSpPr>
          <p:nvPr>
            <p:ph type="title"/>
          </p:nvPr>
        </p:nvSpPr>
        <p:spPr>
          <a:xfrm>
            <a:off x="381000" y="457200"/>
            <a:ext cx="6496050" cy="573087"/>
          </a:xfrm>
        </p:spPr>
        <p:txBody>
          <a:bodyPr/>
          <a:lstStyle/>
          <a:p>
            <a:r>
              <a:rPr lang="en-US" dirty="0"/>
              <a:t>Reading Files</a:t>
            </a:r>
          </a:p>
        </p:txBody>
      </p:sp>
      <p:sp>
        <p:nvSpPr>
          <p:cNvPr id="634883" name="Rectangle 3"/>
          <p:cNvSpPr>
            <a:spLocks noGrp="1" noChangeArrowheads="1"/>
          </p:cNvSpPr>
          <p:nvPr>
            <p:ph type="body" idx="1"/>
          </p:nvPr>
        </p:nvSpPr>
        <p:spPr>
          <a:xfrm>
            <a:off x="379413" y="1219200"/>
            <a:ext cx="8307387" cy="5257800"/>
          </a:xfrm>
        </p:spPr>
        <p:txBody>
          <a:bodyPr/>
          <a:lstStyle/>
          <a:p>
            <a:pPr>
              <a:lnSpc>
                <a:spcPct val="85000"/>
              </a:lnSpc>
            </a:pPr>
            <a:r>
              <a:rPr lang="en-US" dirty="0"/>
              <a:t>Reading a file copies bytes from the current file position to memory, and then updates file position</a:t>
            </a:r>
          </a:p>
          <a:p>
            <a:pPr>
              <a:lnSpc>
                <a:spcPct val="85000"/>
              </a:lnSpc>
            </a:pPr>
            <a:endParaRPr lang="en-US" dirty="0"/>
          </a:p>
          <a:p>
            <a:pPr>
              <a:lnSpc>
                <a:spcPct val="85000"/>
              </a:lnSpc>
            </a:pPr>
            <a:endParaRPr lang="en-US" dirty="0"/>
          </a:p>
          <a:p>
            <a:pPr>
              <a:lnSpc>
                <a:spcPct val="85000"/>
              </a:lnSpc>
            </a:pPr>
            <a:endParaRPr lang="en-US" dirty="0"/>
          </a:p>
          <a:p>
            <a:pPr>
              <a:lnSpc>
                <a:spcPct val="85000"/>
              </a:lnSpc>
            </a:pPr>
            <a:endParaRPr lang="en-US" dirty="0"/>
          </a:p>
          <a:p>
            <a:pPr>
              <a:lnSpc>
                <a:spcPct val="85000"/>
              </a:lnSpc>
            </a:pPr>
            <a:endParaRPr lang="en-US" dirty="0"/>
          </a:p>
          <a:p>
            <a:pPr>
              <a:lnSpc>
                <a:spcPct val="85000"/>
              </a:lnSpc>
            </a:pPr>
            <a:endParaRPr lang="en-US" dirty="0"/>
          </a:p>
          <a:p>
            <a:pPr>
              <a:lnSpc>
                <a:spcPct val="85000"/>
              </a:lnSpc>
            </a:pPr>
            <a:endParaRPr lang="en-US" dirty="0" smtClean="0"/>
          </a:p>
          <a:p>
            <a:pPr>
              <a:lnSpc>
                <a:spcPct val="85000"/>
              </a:lnSpc>
            </a:pPr>
            <a:endParaRPr lang="en-US" dirty="0" smtClean="0"/>
          </a:p>
          <a:p>
            <a:pPr>
              <a:lnSpc>
                <a:spcPct val="85000"/>
              </a:lnSpc>
            </a:pPr>
            <a:r>
              <a:rPr lang="en-US" dirty="0" smtClean="0"/>
              <a:t>Returns </a:t>
            </a:r>
            <a:r>
              <a:rPr lang="en-US" dirty="0"/>
              <a:t>number of bytes read from file </a:t>
            </a:r>
            <a:r>
              <a:rPr lang="en-US" dirty="0" err="1">
                <a:latin typeface="Courier New" pitchFamily="49" charset="0"/>
              </a:rPr>
              <a:t>fd</a:t>
            </a:r>
            <a:r>
              <a:rPr lang="en-US" dirty="0"/>
              <a:t> into </a:t>
            </a:r>
            <a:r>
              <a:rPr lang="en-US" dirty="0" err="1">
                <a:latin typeface="Courier New" pitchFamily="49" charset="0"/>
              </a:rPr>
              <a:t>buf</a:t>
            </a:r>
            <a:endParaRPr lang="en-US" dirty="0">
              <a:latin typeface="Courier New" pitchFamily="49" charset="0"/>
            </a:endParaRPr>
          </a:p>
          <a:p>
            <a:pPr lvl="1">
              <a:lnSpc>
                <a:spcPct val="90000"/>
              </a:lnSpc>
            </a:pPr>
            <a:r>
              <a:rPr lang="en-US" dirty="0"/>
              <a:t>Return type </a:t>
            </a:r>
            <a:r>
              <a:rPr lang="en-US" b="1" dirty="0" err="1">
                <a:latin typeface="Courier New" pitchFamily="49" charset="0"/>
              </a:rPr>
              <a:t>ssize_t</a:t>
            </a:r>
            <a:r>
              <a:rPr lang="en-US" dirty="0"/>
              <a:t> is </a:t>
            </a:r>
            <a:r>
              <a:rPr lang="en-US" dirty="0">
                <a:solidFill>
                  <a:srgbClr val="FF0000"/>
                </a:solidFill>
              </a:rPr>
              <a:t>signed</a:t>
            </a:r>
            <a:r>
              <a:rPr lang="en-US" dirty="0"/>
              <a:t> integer</a:t>
            </a:r>
            <a:endParaRPr lang="en-US" dirty="0">
              <a:latin typeface="Courier New" pitchFamily="49" charset="0"/>
            </a:endParaRPr>
          </a:p>
          <a:p>
            <a:pPr lvl="1">
              <a:lnSpc>
                <a:spcPct val="90000"/>
              </a:lnSpc>
            </a:pPr>
            <a:r>
              <a:rPr lang="en-US" b="1" dirty="0" err="1">
                <a:latin typeface="Courier New" pitchFamily="49" charset="0"/>
              </a:rPr>
              <a:t>nbytes</a:t>
            </a:r>
            <a:r>
              <a:rPr lang="en-US" b="1" dirty="0">
                <a:latin typeface="Courier New" pitchFamily="49" charset="0"/>
              </a:rPr>
              <a:t> &lt; 0</a:t>
            </a:r>
            <a:r>
              <a:rPr lang="en-US" b="1" dirty="0"/>
              <a:t> </a:t>
            </a:r>
            <a:r>
              <a:rPr lang="en-US" dirty="0"/>
              <a:t>indicates that an error occurred</a:t>
            </a:r>
          </a:p>
          <a:p>
            <a:pPr lvl="1">
              <a:lnSpc>
                <a:spcPct val="90000"/>
              </a:lnSpc>
            </a:pPr>
            <a:r>
              <a:rPr lang="en-US" b="1" i="1" dirty="0">
                <a:solidFill>
                  <a:srgbClr val="C00000"/>
                </a:solidFill>
              </a:rPr>
              <a:t>S</a:t>
            </a:r>
            <a:r>
              <a:rPr lang="en-US" b="1" i="1" dirty="0" smtClean="0">
                <a:solidFill>
                  <a:srgbClr val="C00000"/>
                </a:solidFill>
              </a:rPr>
              <a:t>hort </a:t>
            </a:r>
            <a:r>
              <a:rPr lang="en-US" b="1" i="1" dirty="0">
                <a:solidFill>
                  <a:srgbClr val="C00000"/>
                </a:solidFill>
              </a:rPr>
              <a:t>counts</a:t>
            </a:r>
            <a:r>
              <a:rPr lang="en-US" b="1" dirty="0">
                <a:solidFill>
                  <a:srgbClr val="C00000"/>
                </a:solidFill>
              </a:rPr>
              <a:t> </a:t>
            </a:r>
            <a:r>
              <a:rPr lang="en-US" dirty="0"/>
              <a:t>(</a:t>
            </a:r>
            <a:r>
              <a:rPr lang="en-US" b="1" dirty="0" err="1">
                <a:latin typeface="Courier New" pitchFamily="49" charset="0"/>
              </a:rPr>
              <a:t>nbytes</a:t>
            </a:r>
            <a:r>
              <a:rPr lang="en-US" b="1" dirty="0">
                <a:latin typeface="Courier New" pitchFamily="49" charset="0"/>
              </a:rPr>
              <a:t> &lt; </a:t>
            </a:r>
            <a:r>
              <a:rPr lang="en-US" b="1" dirty="0" err="1">
                <a:latin typeface="Courier New" pitchFamily="49" charset="0"/>
              </a:rPr>
              <a:t>sizeof</a:t>
            </a:r>
            <a:r>
              <a:rPr lang="en-US" b="1" dirty="0">
                <a:latin typeface="Courier New" pitchFamily="49" charset="0"/>
              </a:rPr>
              <a:t>(</a:t>
            </a:r>
            <a:r>
              <a:rPr lang="en-US" b="1" dirty="0" err="1">
                <a:latin typeface="Courier New" pitchFamily="49" charset="0"/>
              </a:rPr>
              <a:t>buf</a:t>
            </a:r>
            <a:r>
              <a:rPr lang="en-US" b="1" dirty="0">
                <a:latin typeface="Courier New" pitchFamily="49" charset="0"/>
              </a:rPr>
              <a:t>)</a:t>
            </a:r>
            <a:r>
              <a:rPr lang="en-US" b="1" dirty="0"/>
              <a:t> </a:t>
            </a:r>
            <a:r>
              <a:rPr lang="en-US" dirty="0"/>
              <a:t>) are possible and are not errors!</a:t>
            </a:r>
          </a:p>
        </p:txBody>
      </p:sp>
      <p:sp>
        <p:nvSpPr>
          <p:cNvPr id="634884" name="Text Box 4"/>
          <p:cNvSpPr txBox="1">
            <a:spLocks noChangeArrowheads="1"/>
          </p:cNvSpPr>
          <p:nvPr/>
        </p:nvSpPr>
        <p:spPr bwMode="auto">
          <a:xfrm>
            <a:off x="834424" y="2085975"/>
            <a:ext cx="6076950" cy="2562225"/>
          </a:xfrm>
          <a:prstGeom prst="rect">
            <a:avLst/>
          </a:prstGeom>
          <a:solidFill>
            <a:srgbClr val="F6F5BD"/>
          </a:solidFill>
          <a:ln w="12700">
            <a:solidFill>
              <a:schemeClr val="tx1"/>
            </a:solidFill>
            <a:miter lim="800000"/>
            <a:headEnd/>
            <a:tailEnd/>
          </a:ln>
          <a:effectLst/>
        </p:spPr>
        <p:txBody>
          <a:bodyPr>
            <a:spAutoFit/>
          </a:bodyPr>
          <a:lstStyle/>
          <a:p>
            <a:pPr>
              <a:lnSpc>
                <a:spcPct val="100000"/>
              </a:lnSpc>
            </a:pPr>
            <a:r>
              <a:rPr lang="en-US" sz="1600" dirty="0" err="1">
                <a:latin typeface="Courier New" pitchFamily="49" charset="0"/>
              </a:rPr>
              <a:t>char buf[512];</a:t>
            </a:r>
          </a:p>
          <a:p>
            <a:pPr>
              <a:lnSpc>
                <a:spcPct val="100000"/>
              </a:lnSpc>
            </a:pPr>
            <a:r>
              <a:rPr lang="en-US" sz="1600" dirty="0" err="1">
                <a:latin typeface="Courier New" pitchFamily="49" charset="0"/>
              </a:rPr>
              <a:t>int fd;       </a:t>
            </a:r>
            <a:r>
              <a:rPr lang="en-US" sz="1600" dirty="0" err="1">
                <a:solidFill>
                  <a:srgbClr val="990000"/>
                </a:solidFill>
                <a:latin typeface="Courier New" pitchFamily="49" charset="0"/>
              </a:rPr>
              <a:t>/* file descriptor */</a:t>
            </a:r>
          </a:p>
          <a:p>
            <a:pPr>
              <a:lnSpc>
                <a:spcPct val="100000"/>
              </a:lnSpc>
            </a:pPr>
            <a:r>
              <a:rPr lang="en-US" sz="1600" dirty="0" err="1">
                <a:latin typeface="Courier New" pitchFamily="49" charset="0"/>
              </a:rPr>
              <a:t>int nbytes;   </a:t>
            </a:r>
            <a:r>
              <a:rPr lang="en-US" sz="1600" dirty="0" err="1">
                <a:solidFill>
                  <a:srgbClr val="990000"/>
                </a:solidFill>
                <a:latin typeface="Courier New" pitchFamily="49" charset="0"/>
              </a:rPr>
              <a:t>/* number of bytes read */</a:t>
            </a:r>
          </a:p>
          <a:p>
            <a:pPr>
              <a:lnSpc>
                <a:spcPct val="100000"/>
              </a:lnSpc>
            </a:pPr>
            <a:endParaRPr lang="en-US" sz="1600" dirty="0" err="1">
              <a:latin typeface="Courier New" pitchFamily="49" charset="0"/>
            </a:endParaRPr>
          </a:p>
          <a:p>
            <a:pPr>
              <a:lnSpc>
                <a:spcPct val="100000"/>
              </a:lnSpc>
            </a:pPr>
            <a:r>
              <a:rPr lang="en-US" sz="1600" dirty="0" err="1">
                <a:solidFill>
                  <a:srgbClr val="990000"/>
                </a:solidFill>
                <a:latin typeface="Courier New" pitchFamily="49" charset="0"/>
              </a:rPr>
              <a:t>/* Open file fd ...  */</a:t>
            </a:r>
          </a:p>
          <a:p>
            <a:pPr>
              <a:lnSpc>
                <a:spcPct val="100000"/>
              </a:lnSpc>
            </a:pPr>
            <a:r>
              <a:rPr lang="en-US" sz="1600" dirty="0" err="1">
                <a:solidFill>
                  <a:srgbClr val="990000"/>
                </a:solidFill>
                <a:latin typeface="Courier New" pitchFamily="49" charset="0"/>
              </a:rPr>
              <a:t>/* Then read up to 512 bytes from file fd */</a:t>
            </a:r>
          </a:p>
          <a:p>
            <a:pPr>
              <a:lnSpc>
                <a:spcPct val="100000"/>
              </a:lnSpc>
            </a:pPr>
            <a:r>
              <a:rPr lang="en-US" sz="1600" dirty="0" err="1">
                <a:latin typeface="Courier New" pitchFamily="49" charset="0"/>
              </a:rPr>
              <a:t>if ((nbytes = read(fd, buf, sizeof(buf))) &lt; 0) {</a:t>
            </a:r>
          </a:p>
          <a:p>
            <a:pPr>
              <a:lnSpc>
                <a:spcPct val="100000"/>
              </a:lnSpc>
            </a:pPr>
            <a:r>
              <a:rPr lang="en-US" sz="1600" dirty="0" err="1">
                <a:latin typeface="Courier New" pitchFamily="49" charset="0"/>
              </a:rPr>
              <a:t>   perror("read");</a:t>
            </a:r>
          </a:p>
          <a:p>
            <a:pPr>
              <a:lnSpc>
                <a:spcPct val="100000"/>
              </a:lnSpc>
            </a:pPr>
            <a:r>
              <a:rPr lang="en-US" sz="1600" dirty="0" err="1">
                <a:latin typeface="Courier New" pitchFamily="49" charset="0"/>
              </a:rPr>
              <a:t>   exit(1);</a:t>
            </a:r>
          </a:p>
          <a:p>
            <a:pPr>
              <a:lnSpc>
                <a:spcPct val="100000"/>
              </a:lnSpc>
            </a:pPr>
            <a:r>
              <a:rPr lang="en-US" sz="1600" dirty="0" err="1">
                <a:latin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4883">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4883">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34883">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3488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Rectangle 2"/>
          <p:cNvSpPr>
            <a:spLocks noGrp="1" noChangeArrowheads="1"/>
          </p:cNvSpPr>
          <p:nvPr>
            <p:ph type="title"/>
          </p:nvPr>
        </p:nvSpPr>
        <p:spPr>
          <a:xfrm>
            <a:off x="381000" y="457200"/>
            <a:ext cx="6634163" cy="573088"/>
          </a:xfrm>
        </p:spPr>
        <p:txBody>
          <a:bodyPr/>
          <a:lstStyle/>
          <a:p>
            <a:r>
              <a:rPr lang="en-US" dirty="0"/>
              <a:t>Writing Files</a:t>
            </a:r>
          </a:p>
        </p:txBody>
      </p:sp>
      <p:sp>
        <p:nvSpPr>
          <p:cNvPr id="635907" name="Rectangle 3"/>
          <p:cNvSpPr>
            <a:spLocks noGrp="1" noChangeArrowheads="1"/>
          </p:cNvSpPr>
          <p:nvPr>
            <p:ph type="body" idx="1"/>
          </p:nvPr>
        </p:nvSpPr>
        <p:spPr>
          <a:xfrm>
            <a:off x="381000" y="1143000"/>
            <a:ext cx="8548687" cy="5562600"/>
          </a:xfrm>
        </p:spPr>
        <p:txBody>
          <a:bodyPr/>
          <a:lstStyle/>
          <a:p>
            <a:r>
              <a:rPr lang="en-US" dirty="0"/>
              <a:t>Writing a file copies bytes from memory to the current file position, and then updates current file position</a:t>
            </a:r>
          </a:p>
          <a:p>
            <a:endParaRPr lang="en-US" dirty="0"/>
          </a:p>
          <a:p>
            <a:endParaRPr lang="en-US" dirty="0"/>
          </a:p>
          <a:p>
            <a:endParaRPr lang="en-US" dirty="0"/>
          </a:p>
          <a:p>
            <a:endParaRPr lang="en-US" dirty="0"/>
          </a:p>
          <a:p>
            <a:endParaRPr lang="en-US" dirty="0"/>
          </a:p>
          <a:p>
            <a:endParaRPr lang="en-US" dirty="0" smtClean="0"/>
          </a:p>
          <a:p>
            <a:endParaRPr lang="en-US" dirty="0" smtClean="0"/>
          </a:p>
          <a:p>
            <a:r>
              <a:rPr lang="en-US" dirty="0" smtClean="0"/>
              <a:t>Returns </a:t>
            </a:r>
            <a:r>
              <a:rPr lang="en-US" dirty="0"/>
              <a:t>number of bytes written from </a:t>
            </a:r>
            <a:r>
              <a:rPr lang="en-US" dirty="0" err="1">
                <a:latin typeface="Courier New" pitchFamily="49" charset="0"/>
              </a:rPr>
              <a:t>buf</a:t>
            </a:r>
            <a:r>
              <a:rPr lang="en-US" dirty="0"/>
              <a:t> to file </a:t>
            </a:r>
            <a:r>
              <a:rPr lang="en-US" dirty="0" err="1">
                <a:latin typeface="Courier New" pitchFamily="49" charset="0"/>
              </a:rPr>
              <a:t>fd</a:t>
            </a:r>
            <a:endParaRPr lang="en-US" dirty="0"/>
          </a:p>
          <a:p>
            <a:pPr lvl="1"/>
            <a:r>
              <a:rPr lang="en-US" b="1" dirty="0" err="1">
                <a:latin typeface="Courier New" pitchFamily="49" charset="0"/>
              </a:rPr>
              <a:t>nbytes</a:t>
            </a:r>
            <a:r>
              <a:rPr lang="en-US" b="1" dirty="0">
                <a:latin typeface="Courier New" pitchFamily="49" charset="0"/>
              </a:rPr>
              <a:t> &lt; 0</a:t>
            </a:r>
            <a:r>
              <a:rPr lang="en-US" b="1" dirty="0"/>
              <a:t> </a:t>
            </a:r>
            <a:r>
              <a:rPr lang="en-US" dirty="0"/>
              <a:t>indicates that an error occurred</a:t>
            </a:r>
          </a:p>
          <a:p>
            <a:pPr lvl="1"/>
            <a:r>
              <a:rPr lang="en-US" dirty="0"/>
              <a:t>As with reads, short counts are possible and are not errors!</a:t>
            </a:r>
          </a:p>
        </p:txBody>
      </p:sp>
      <p:sp>
        <p:nvSpPr>
          <p:cNvPr id="635908" name="Text Box 4"/>
          <p:cNvSpPr txBox="1">
            <a:spLocks noChangeArrowheads="1"/>
          </p:cNvSpPr>
          <p:nvPr/>
        </p:nvSpPr>
        <p:spPr bwMode="auto">
          <a:xfrm>
            <a:off x="831549" y="2133600"/>
            <a:ext cx="6565900" cy="2562225"/>
          </a:xfrm>
          <a:prstGeom prst="rect">
            <a:avLst/>
          </a:prstGeom>
          <a:solidFill>
            <a:srgbClr val="F6F5BD"/>
          </a:solidFill>
          <a:ln w="12700">
            <a:solidFill>
              <a:schemeClr val="tx1"/>
            </a:solidFill>
            <a:miter lim="800000"/>
            <a:headEnd/>
            <a:tailEnd/>
          </a:ln>
          <a:effectLst/>
        </p:spPr>
        <p:txBody>
          <a:bodyPr>
            <a:spAutoFit/>
          </a:bodyPr>
          <a:lstStyle/>
          <a:p>
            <a:r>
              <a:rPr lang="en-US" sz="1600" dirty="0" err="1">
                <a:latin typeface="Courier New" pitchFamily="49" charset="0"/>
              </a:rPr>
              <a:t>char buf[512];</a:t>
            </a:r>
          </a:p>
          <a:p>
            <a:r>
              <a:rPr lang="en-US" sz="1600" dirty="0" err="1">
                <a:latin typeface="Courier New" pitchFamily="49" charset="0"/>
              </a:rPr>
              <a:t>int fd;       </a:t>
            </a:r>
            <a:r>
              <a:rPr lang="en-US" sz="1600" dirty="0" err="1">
                <a:solidFill>
                  <a:srgbClr val="990000"/>
                </a:solidFill>
                <a:latin typeface="Courier New" pitchFamily="49" charset="0"/>
              </a:rPr>
              <a:t>/* file descriptor */</a:t>
            </a:r>
          </a:p>
          <a:p>
            <a:r>
              <a:rPr lang="en-US" sz="1600" dirty="0" err="1">
                <a:latin typeface="Courier New" pitchFamily="49" charset="0"/>
              </a:rPr>
              <a:t>int nbytes;   </a:t>
            </a:r>
            <a:r>
              <a:rPr lang="en-US" sz="1600" dirty="0" err="1">
                <a:solidFill>
                  <a:srgbClr val="990000"/>
                </a:solidFill>
                <a:latin typeface="Courier New" pitchFamily="49" charset="0"/>
              </a:rPr>
              <a:t>/* number of bytes read */</a:t>
            </a:r>
          </a:p>
          <a:p>
            <a:endParaRPr lang="en-US" sz="1600" dirty="0" err="1">
              <a:latin typeface="Courier New" pitchFamily="49" charset="0"/>
            </a:endParaRPr>
          </a:p>
          <a:p>
            <a:r>
              <a:rPr lang="en-US" sz="1600" dirty="0" err="1">
                <a:solidFill>
                  <a:srgbClr val="990000"/>
                </a:solidFill>
                <a:latin typeface="Courier New" pitchFamily="49" charset="0"/>
              </a:rPr>
              <a:t>/* Open the file fd ... */</a:t>
            </a:r>
          </a:p>
          <a:p>
            <a:r>
              <a:rPr lang="en-US" sz="1600" dirty="0" err="1">
                <a:solidFill>
                  <a:srgbClr val="990000"/>
                </a:solidFill>
                <a:latin typeface="Courier New" pitchFamily="49" charset="0"/>
              </a:rPr>
              <a:t>/* Then write up to 512 bytes from buf to file fd */</a:t>
            </a:r>
          </a:p>
          <a:p>
            <a:r>
              <a:rPr lang="en-US" sz="1600" dirty="0" err="1">
                <a:latin typeface="Courier New" pitchFamily="49" charset="0"/>
              </a:rPr>
              <a:t>if ((nbytes = write(fd, buf, sizeof(buf)) &lt; 0) {</a:t>
            </a:r>
          </a:p>
          <a:p>
            <a:r>
              <a:rPr lang="en-US" sz="1600" dirty="0" err="1">
                <a:latin typeface="Courier New" pitchFamily="49" charset="0"/>
              </a:rPr>
              <a:t>   perror("write");</a:t>
            </a:r>
          </a:p>
          <a:p>
            <a:r>
              <a:rPr lang="en-US" sz="1600" dirty="0" err="1">
                <a:latin typeface="Courier New" pitchFamily="49" charset="0"/>
              </a:rPr>
              <a:t>   exit(1);</a:t>
            </a:r>
          </a:p>
          <a:p>
            <a:r>
              <a:rPr lang="en-US" sz="1600" dirty="0" err="1">
                <a:latin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5907">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5907">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3590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506" name="Rectangle 2"/>
          <p:cNvSpPr>
            <a:spLocks noGrp="1" noChangeArrowheads="1"/>
          </p:cNvSpPr>
          <p:nvPr>
            <p:ph type="title"/>
          </p:nvPr>
        </p:nvSpPr>
        <p:spPr/>
        <p:txBody>
          <a:bodyPr/>
          <a:lstStyle/>
          <a:p>
            <a:r>
              <a:rPr lang="en-US" dirty="0"/>
              <a:t>Simple Unix I/O example</a:t>
            </a:r>
          </a:p>
        </p:txBody>
      </p:sp>
      <p:sp>
        <p:nvSpPr>
          <p:cNvPr id="661507" name="Rectangle 3"/>
          <p:cNvSpPr>
            <a:spLocks noGrp="1" noChangeArrowheads="1"/>
          </p:cNvSpPr>
          <p:nvPr>
            <p:ph type="body" idx="1"/>
          </p:nvPr>
        </p:nvSpPr>
        <p:spPr>
          <a:xfrm>
            <a:off x="381000" y="1143000"/>
            <a:ext cx="8610600" cy="5410200"/>
          </a:xfrm>
        </p:spPr>
        <p:txBody>
          <a:bodyPr/>
          <a:lstStyle/>
          <a:p>
            <a:r>
              <a:rPr lang="en-US" dirty="0"/>
              <a:t>Copying </a:t>
            </a:r>
            <a:r>
              <a:rPr lang="en-US" dirty="0" err="1" smtClean="0"/>
              <a:t>stdin</a:t>
            </a:r>
            <a:r>
              <a:rPr lang="en-US" dirty="0" smtClean="0"/>
              <a:t> to </a:t>
            </a:r>
            <a:r>
              <a:rPr lang="en-US" dirty="0" err="1" smtClean="0"/>
              <a:t>stdout</a:t>
            </a:r>
            <a:r>
              <a:rPr lang="en-US" dirty="0" smtClean="0"/>
              <a:t>, </a:t>
            </a:r>
            <a:r>
              <a:rPr lang="en-US" dirty="0"/>
              <a:t>one byte at a time</a:t>
            </a:r>
          </a:p>
          <a:p>
            <a:endParaRPr lang="en-US" dirty="0"/>
          </a:p>
          <a:p>
            <a:endParaRPr lang="en-US" dirty="0"/>
          </a:p>
          <a:p>
            <a:endParaRPr lang="en-US" dirty="0"/>
          </a:p>
          <a:p>
            <a:endParaRPr lang="en-US" dirty="0"/>
          </a:p>
        </p:txBody>
      </p:sp>
      <p:sp>
        <p:nvSpPr>
          <p:cNvPr id="661508" name="Text Box 4"/>
          <p:cNvSpPr txBox="1">
            <a:spLocks noChangeArrowheads="1"/>
          </p:cNvSpPr>
          <p:nvPr/>
        </p:nvSpPr>
        <p:spPr bwMode="auto">
          <a:xfrm>
            <a:off x="990600" y="2057400"/>
            <a:ext cx="6461125" cy="2554545"/>
          </a:xfrm>
          <a:prstGeom prst="rect">
            <a:avLst/>
          </a:prstGeom>
          <a:solidFill>
            <a:srgbClr val="F6F5BD"/>
          </a:solidFill>
          <a:ln w="12700">
            <a:solidFill>
              <a:schemeClr val="tx2"/>
            </a:solidFill>
            <a:miter lim="800000"/>
            <a:headEnd/>
            <a:tailEnd type="none" w="sm" len="sm"/>
          </a:ln>
          <a:effectLst/>
        </p:spPr>
        <p:txBody>
          <a:bodyPr wrap="square" lIns="45720" rIns="45720">
            <a:prstTxWarp prst="textNoShape">
              <a:avLst/>
            </a:prstTxWarp>
            <a:spAutoFit/>
          </a:bodyPr>
          <a:lstStyle/>
          <a:p>
            <a:r>
              <a:rPr lang="en-US" sz="1600" dirty="0">
                <a:solidFill>
                  <a:srgbClr val="926492"/>
                </a:solidFill>
                <a:latin typeface="Courier New"/>
                <a:cs typeface="Courier New"/>
              </a:rPr>
              <a:t>#include</a:t>
            </a:r>
            <a:r>
              <a:rPr lang="en-US" sz="1600" dirty="0">
                <a:solidFill>
                  <a:srgbClr val="000000"/>
                </a:solidFill>
                <a:latin typeface="Courier New"/>
                <a:cs typeface="Courier New"/>
              </a:rPr>
              <a:t> </a:t>
            </a:r>
            <a:r>
              <a:rPr lang="en-US" sz="1600" dirty="0">
                <a:solidFill>
                  <a:srgbClr val="9D206F"/>
                </a:solidFill>
                <a:latin typeface="Courier New"/>
                <a:cs typeface="Courier New"/>
              </a:rPr>
              <a:t>"</a:t>
            </a:r>
            <a:r>
              <a:rPr lang="en-US" sz="1600" dirty="0" err="1">
                <a:solidFill>
                  <a:srgbClr val="9D206F"/>
                </a:solidFill>
                <a:latin typeface="Courier New"/>
                <a:cs typeface="Courier New"/>
              </a:rPr>
              <a:t>csapp.h</a:t>
            </a:r>
            <a:r>
              <a:rPr lang="en-US" sz="1600" dirty="0">
                <a:solidFill>
                  <a:srgbClr val="9D206F"/>
                </a:solidFill>
                <a:latin typeface="Courier New"/>
                <a:cs typeface="Courier New"/>
              </a:rPr>
              <a:t>"</a:t>
            </a:r>
            <a:endParaRPr lang="en-US" sz="1600" dirty="0">
              <a:solidFill>
                <a:srgbClr val="000000"/>
              </a:solidFill>
              <a:latin typeface="Courier New"/>
              <a:cs typeface="Courier New"/>
            </a:endParaRPr>
          </a:p>
          <a:p>
            <a:endParaRPr lang="en-US" sz="1600" dirty="0">
              <a:solidFill>
                <a:srgbClr val="000000"/>
              </a:solidFill>
              <a:latin typeface="Courier New"/>
              <a:cs typeface="Courier New"/>
            </a:endParaRPr>
          </a:p>
          <a:p>
            <a:r>
              <a:rPr lang="en-US" sz="1600" dirty="0" err="1">
                <a:solidFill>
                  <a:srgbClr val="2D961E"/>
                </a:solidFill>
                <a:latin typeface="Courier New"/>
                <a:cs typeface="Courier New"/>
              </a:rPr>
              <a:t>int</a:t>
            </a:r>
            <a:r>
              <a:rPr lang="en-US" sz="1600" dirty="0">
                <a:solidFill>
                  <a:srgbClr val="000000"/>
                </a:solidFill>
                <a:latin typeface="Courier New"/>
                <a:cs typeface="Courier New"/>
              </a:rPr>
              <a:t> </a:t>
            </a:r>
            <a:r>
              <a:rPr lang="en-US" sz="1600" dirty="0">
                <a:solidFill>
                  <a:srgbClr val="4A00FF"/>
                </a:solidFill>
                <a:latin typeface="Courier New"/>
                <a:cs typeface="Courier New"/>
              </a:rPr>
              <a:t>main</a:t>
            </a:r>
            <a:r>
              <a:rPr lang="en-US" sz="1600" dirty="0">
                <a:solidFill>
                  <a:srgbClr val="000000"/>
                </a:solidFill>
                <a:latin typeface="Courier New"/>
                <a:cs typeface="Courier New"/>
              </a:rPr>
              <a:t>(</a:t>
            </a:r>
            <a:r>
              <a:rPr lang="en-US" sz="1600" dirty="0">
                <a:solidFill>
                  <a:srgbClr val="2D961E"/>
                </a:solidFill>
                <a:latin typeface="Courier New"/>
                <a:cs typeface="Courier New"/>
              </a:rPr>
              <a:t>void</a:t>
            </a:r>
            <a:r>
              <a:rPr lang="en-US" sz="1600" dirty="0">
                <a:solidFill>
                  <a:srgbClr val="000000"/>
                </a:solidFill>
                <a:latin typeface="Courier New"/>
                <a:cs typeface="Courier New"/>
              </a:rPr>
              <a:t>)</a:t>
            </a:r>
          </a:p>
          <a:p>
            <a:r>
              <a:rPr lang="en-US" sz="1600" dirty="0">
                <a:solidFill>
                  <a:srgbClr val="000000"/>
                </a:solidFill>
                <a:latin typeface="Courier New"/>
                <a:cs typeface="Courier New"/>
              </a:rPr>
              <a:t>{</a:t>
            </a:r>
          </a:p>
          <a:p>
            <a:r>
              <a:rPr lang="da-DK" sz="1600" dirty="0">
                <a:solidFill>
                  <a:srgbClr val="000000"/>
                </a:solidFill>
                <a:latin typeface="Courier New"/>
                <a:cs typeface="Courier New"/>
              </a:rPr>
              <a:t>    </a:t>
            </a:r>
            <a:r>
              <a:rPr lang="da-DK" sz="1600" dirty="0" err="1">
                <a:solidFill>
                  <a:srgbClr val="2D961E"/>
                </a:solidFill>
                <a:latin typeface="Courier New"/>
                <a:cs typeface="Courier New"/>
              </a:rPr>
              <a:t>char</a:t>
            </a:r>
            <a:r>
              <a:rPr lang="da-DK" sz="1600" dirty="0">
                <a:solidFill>
                  <a:srgbClr val="000000"/>
                </a:solidFill>
                <a:latin typeface="Courier New"/>
                <a:cs typeface="Courier New"/>
              </a:rPr>
              <a:t> </a:t>
            </a:r>
            <a:r>
              <a:rPr lang="da-DK" sz="1600" dirty="0">
                <a:solidFill>
                  <a:srgbClr val="C1651C"/>
                </a:solidFill>
                <a:latin typeface="Courier New"/>
                <a:cs typeface="Courier New"/>
              </a:rPr>
              <a:t>c</a:t>
            </a:r>
            <a:r>
              <a:rPr lang="da-DK" sz="1600" dirty="0">
                <a:solidFill>
                  <a:srgbClr val="000000"/>
                </a:solidFill>
                <a:latin typeface="Courier New"/>
                <a:cs typeface="Courier New"/>
              </a:rPr>
              <a:t>;</a:t>
            </a:r>
          </a:p>
          <a:p>
            <a:endParaRPr lang="da-DK"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a:solidFill>
                  <a:srgbClr val="C200FF"/>
                </a:solidFill>
                <a:latin typeface="Courier New"/>
                <a:cs typeface="Courier New"/>
              </a:rPr>
              <a:t>while</a:t>
            </a:r>
            <a:r>
              <a:rPr lang="en-US" sz="1600" dirty="0">
                <a:solidFill>
                  <a:srgbClr val="000000"/>
                </a:solidFill>
                <a:latin typeface="Courier New"/>
                <a:cs typeface="Courier New"/>
              </a:rPr>
              <a:t>(Read(STDIN_FILENO, &amp;c, 1) != 0)</a:t>
            </a:r>
          </a:p>
          <a:p>
            <a:r>
              <a:rPr lang="en-US" sz="1600" dirty="0">
                <a:solidFill>
                  <a:srgbClr val="000000"/>
                </a:solidFill>
                <a:latin typeface="Courier New"/>
                <a:cs typeface="Courier New"/>
              </a:rPr>
              <a:t>        Write(STDOUT_FILENO, &amp;c, 1);</a:t>
            </a:r>
          </a:p>
          <a:p>
            <a:r>
              <a:rPr lang="en-US" sz="1600" dirty="0">
                <a:solidFill>
                  <a:srgbClr val="000000"/>
                </a:solidFill>
                <a:latin typeface="Courier New"/>
                <a:cs typeface="Courier New"/>
              </a:rPr>
              <a:t>    exit(0);</a:t>
            </a:r>
          </a:p>
          <a:p>
            <a:r>
              <a:rPr lang="en-US" sz="1600" dirty="0" smtClean="0">
                <a:solidFill>
                  <a:srgbClr val="000000"/>
                </a:solidFill>
                <a:latin typeface="Courier New"/>
                <a:cs typeface="Courier New"/>
              </a:rPr>
              <a:t>}</a:t>
            </a:r>
            <a:endParaRPr lang="en-US" sz="1600" dirty="0">
              <a:solidFill>
                <a:srgbClr val="000000"/>
              </a:solidFill>
              <a:latin typeface="Courier New"/>
              <a:cs typeface="Courier New"/>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2" name="Rectangle 4"/>
          <p:cNvSpPr>
            <a:spLocks noGrp="1" noChangeArrowheads="1"/>
          </p:cNvSpPr>
          <p:nvPr>
            <p:ph type="title"/>
          </p:nvPr>
        </p:nvSpPr>
        <p:spPr>
          <a:xfrm>
            <a:off x="381000" y="457200"/>
            <a:ext cx="7592093" cy="762000"/>
          </a:xfrm>
        </p:spPr>
        <p:txBody>
          <a:bodyPr/>
          <a:lstStyle/>
          <a:p>
            <a:r>
              <a:rPr lang="en-US" dirty="0" smtClean="0"/>
              <a:t>On Short Counts</a:t>
            </a:r>
            <a:endParaRPr lang="en-US" dirty="0"/>
          </a:p>
        </p:txBody>
      </p:sp>
      <p:sp>
        <p:nvSpPr>
          <p:cNvPr id="636933" name="Rectangle 5"/>
          <p:cNvSpPr>
            <a:spLocks noGrp="1" noChangeArrowheads="1"/>
          </p:cNvSpPr>
          <p:nvPr>
            <p:ph type="body" idx="1"/>
          </p:nvPr>
        </p:nvSpPr>
        <p:spPr>
          <a:xfrm>
            <a:off x="388637" y="1295400"/>
            <a:ext cx="7896225" cy="4972050"/>
          </a:xfrm>
        </p:spPr>
        <p:txBody>
          <a:bodyPr/>
          <a:lstStyle/>
          <a:p>
            <a:r>
              <a:rPr lang="en-US" dirty="0"/>
              <a:t>Short counts can occur in these situations:</a:t>
            </a:r>
          </a:p>
          <a:p>
            <a:pPr lvl="1"/>
            <a:r>
              <a:rPr lang="en-US" dirty="0"/>
              <a:t>Encountering (end-of-file) EOF on reads</a:t>
            </a:r>
          </a:p>
          <a:p>
            <a:pPr lvl="1"/>
            <a:r>
              <a:rPr lang="en-US" dirty="0"/>
              <a:t>Reading text lines from a terminal</a:t>
            </a:r>
          </a:p>
          <a:p>
            <a:pPr lvl="1"/>
            <a:r>
              <a:rPr lang="en-US" dirty="0"/>
              <a:t>Reading and writing network </a:t>
            </a:r>
            <a:r>
              <a:rPr lang="en-US" dirty="0" smtClean="0"/>
              <a:t>sockets</a:t>
            </a:r>
            <a:endParaRPr lang="en-US" dirty="0"/>
          </a:p>
          <a:p>
            <a:endParaRPr lang="en-US" dirty="0" smtClean="0"/>
          </a:p>
          <a:p>
            <a:r>
              <a:rPr lang="en-US" dirty="0" smtClean="0"/>
              <a:t>Short </a:t>
            </a:r>
            <a:r>
              <a:rPr lang="en-US" dirty="0"/>
              <a:t>counts never occur in these situations:</a:t>
            </a:r>
          </a:p>
          <a:p>
            <a:pPr lvl="1"/>
            <a:r>
              <a:rPr lang="en-US" dirty="0">
                <a:solidFill>
                  <a:srgbClr val="FF0000"/>
                </a:solidFill>
              </a:rPr>
              <a:t>Reading from disk files (except for EOF)</a:t>
            </a:r>
          </a:p>
          <a:p>
            <a:pPr lvl="1"/>
            <a:r>
              <a:rPr lang="en-US" dirty="0"/>
              <a:t>Writing to disk files</a:t>
            </a:r>
            <a:endParaRPr lang="en-US" dirty="0" smtClean="0"/>
          </a:p>
          <a:p>
            <a:endParaRPr lang="en-US" dirty="0" smtClean="0"/>
          </a:p>
          <a:p>
            <a:r>
              <a:rPr lang="en-US" dirty="0" smtClean="0"/>
              <a:t>Best practice is to always allow for short counts.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a:t>
            </a:r>
            <a:endParaRPr lang="en-US" dirty="0"/>
          </a:p>
        </p:txBody>
      </p:sp>
      <p:sp>
        <p:nvSpPr>
          <p:cNvPr id="3" name="Content Placeholder 2"/>
          <p:cNvSpPr>
            <a:spLocks noGrp="1"/>
          </p:cNvSpPr>
          <p:nvPr>
            <p:ph idx="1"/>
          </p:nvPr>
        </p:nvSpPr>
        <p:spPr/>
        <p:txBody>
          <a:bodyPr/>
          <a:lstStyle/>
          <a:p>
            <a:r>
              <a:rPr lang="en-US" dirty="0">
                <a:solidFill>
                  <a:srgbClr val="7F7F7F"/>
                </a:solidFill>
              </a:rPr>
              <a:t>I/O </a:t>
            </a:r>
            <a:r>
              <a:rPr lang="en-US" dirty="0" smtClean="0">
                <a:solidFill>
                  <a:srgbClr val="7F7F7F"/>
                </a:solidFill>
              </a:rPr>
              <a:t>Systems</a:t>
            </a:r>
          </a:p>
          <a:p>
            <a:r>
              <a:rPr lang="en-US" dirty="0" smtClean="0">
                <a:solidFill>
                  <a:srgbClr val="7F7F7F"/>
                </a:solidFill>
              </a:rPr>
              <a:t>Unix I/O</a:t>
            </a:r>
          </a:p>
          <a:p>
            <a:r>
              <a:rPr lang="en-US" dirty="0" smtClean="0"/>
              <a:t>Metadata, sharing, and redirection</a:t>
            </a:r>
          </a:p>
          <a:p>
            <a:r>
              <a:rPr lang="en-US" dirty="0" smtClean="0">
                <a:solidFill>
                  <a:schemeClr val="bg1">
                    <a:lumMod val="50000"/>
                  </a:schemeClr>
                </a:solidFill>
              </a:rPr>
              <a:t>Standard I/O</a:t>
            </a:r>
            <a:endParaRPr lang="en-US" dirty="0">
              <a:solidFill>
                <a:srgbClr val="7F7F7F"/>
              </a:solidFill>
            </a:endParaRPr>
          </a:p>
          <a:p>
            <a:r>
              <a:rPr lang="en-US" dirty="0" smtClean="0">
                <a:solidFill>
                  <a:schemeClr val="bg1">
                    <a:lumMod val="50000"/>
                  </a:schemeClr>
                </a:solidFill>
              </a:rPr>
              <a:t>Closing remarks</a:t>
            </a:r>
            <a:endParaRPr lang="en-US" dirty="0">
              <a:solidFill>
                <a:schemeClr val="bg1">
                  <a:lumMod val="50000"/>
                </a:schemeClr>
              </a:solidFill>
            </a:endParaRPr>
          </a:p>
        </p:txBody>
      </p:sp>
    </p:spTree>
    <p:extLst>
      <p:ext uri="{BB962C8B-B14F-4D97-AF65-F5344CB8AC3E}">
        <p14:creationId xmlns:p14="http://schemas.microsoft.com/office/powerpoint/2010/main" val="12579008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8" name="Rectangle 4"/>
          <p:cNvSpPr>
            <a:spLocks noGrp="1" noChangeArrowheads="1"/>
          </p:cNvSpPr>
          <p:nvPr>
            <p:ph type="title"/>
          </p:nvPr>
        </p:nvSpPr>
        <p:spPr/>
        <p:txBody>
          <a:bodyPr/>
          <a:lstStyle/>
          <a:p>
            <a:r>
              <a:rPr lang="en-US" dirty="0"/>
              <a:t>File Metadata</a:t>
            </a:r>
            <a:endParaRPr lang="en-US" dirty="0">
              <a:latin typeface="Courier New" pitchFamily="49" charset="0"/>
            </a:endParaRPr>
          </a:p>
        </p:txBody>
      </p:sp>
      <p:sp>
        <p:nvSpPr>
          <p:cNvPr id="630789" name="Rectangle 5"/>
          <p:cNvSpPr>
            <a:spLocks noGrp="1" noChangeArrowheads="1"/>
          </p:cNvSpPr>
          <p:nvPr>
            <p:ph type="body" idx="1"/>
          </p:nvPr>
        </p:nvSpPr>
        <p:spPr>
          <a:xfrm>
            <a:off x="372161" y="1123950"/>
            <a:ext cx="7896225" cy="4972050"/>
          </a:xfrm>
        </p:spPr>
        <p:txBody>
          <a:bodyPr/>
          <a:lstStyle/>
          <a:p>
            <a:r>
              <a:rPr lang="en-US" i="1" dirty="0">
                <a:solidFill>
                  <a:srgbClr val="C00000"/>
                </a:solidFill>
              </a:rPr>
              <a:t>Metadata</a:t>
            </a:r>
            <a:r>
              <a:rPr lang="en-US" dirty="0"/>
              <a:t> is data about data, in this case file data</a:t>
            </a:r>
          </a:p>
          <a:p>
            <a:r>
              <a:rPr lang="en-US" dirty="0"/>
              <a:t>Per-file metadata maintained by kernel</a:t>
            </a:r>
          </a:p>
          <a:p>
            <a:pPr lvl="1">
              <a:buFont typeface="Wingdings" pitchFamily="2" charset="2"/>
              <a:buChar char="§"/>
            </a:pPr>
            <a:r>
              <a:rPr lang="en-US" dirty="0"/>
              <a:t>accessed by users with the </a:t>
            </a:r>
            <a:r>
              <a:rPr lang="en-US" b="1" dirty="0">
                <a:solidFill>
                  <a:srgbClr val="FF0000"/>
                </a:solidFill>
                <a:latin typeface="Courier New" pitchFamily="49" charset="0"/>
              </a:rPr>
              <a:t>stat</a:t>
            </a:r>
            <a:r>
              <a:rPr lang="en-US" dirty="0">
                <a:latin typeface="Courier New" pitchFamily="49" charset="0"/>
              </a:rPr>
              <a:t> </a:t>
            </a:r>
            <a:r>
              <a:rPr lang="en-US" dirty="0"/>
              <a:t>and </a:t>
            </a:r>
            <a:r>
              <a:rPr lang="en-US" b="1" dirty="0" err="1">
                <a:solidFill>
                  <a:srgbClr val="FF0000"/>
                </a:solidFill>
                <a:latin typeface="Courier New" pitchFamily="49" charset="0"/>
              </a:rPr>
              <a:t>fstat</a:t>
            </a:r>
            <a:r>
              <a:rPr lang="en-US" dirty="0"/>
              <a:t> functions</a:t>
            </a:r>
          </a:p>
        </p:txBody>
      </p:sp>
      <p:sp>
        <p:nvSpPr>
          <p:cNvPr id="630787" name="Rectangle 3"/>
          <p:cNvSpPr>
            <a:spLocks noChangeArrowheads="1"/>
          </p:cNvSpPr>
          <p:nvPr/>
        </p:nvSpPr>
        <p:spPr bwMode="auto">
          <a:xfrm>
            <a:off x="473761" y="2590800"/>
            <a:ext cx="8264525" cy="4016375"/>
          </a:xfrm>
          <a:prstGeom prst="rect">
            <a:avLst/>
          </a:prstGeom>
          <a:solidFill>
            <a:srgbClr val="F6F5BD"/>
          </a:solidFill>
          <a:ln w="12700">
            <a:solidFill>
              <a:schemeClr val="tx1"/>
            </a:solidFill>
            <a:miter lim="800000"/>
            <a:headEnd/>
            <a:tailEnd/>
          </a:ln>
          <a:effectLst/>
        </p:spPr>
        <p:txBody>
          <a:bodyPr>
            <a:spAutoFit/>
          </a:bodyPr>
          <a:lstStyle/>
          <a:p>
            <a:pPr>
              <a:lnSpc>
                <a:spcPct val="100000"/>
              </a:lnSpc>
            </a:pPr>
            <a:r>
              <a:rPr lang="en-US" sz="1600" dirty="0" err="1">
                <a:solidFill>
                  <a:srgbClr val="990000"/>
                </a:solidFill>
                <a:latin typeface="Courier New" pitchFamily="49" charset="0"/>
              </a:rPr>
              <a:t>/* Metadata returned by the stat and fstat functions */</a:t>
            </a:r>
          </a:p>
          <a:p>
            <a:pPr>
              <a:lnSpc>
                <a:spcPct val="100000"/>
              </a:lnSpc>
            </a:pPr>
            <a:r>
              <a:rPr lang="en-US" sz="1600" dirty="0" err="1">
                <a:latin typeface="Courier New" pitchFamily="49" charset="0"/>
              </a:rPr>
              <a:t>struct stat {</a:t>
            </a:r>
          </a:p>
          <a:p>
            <a:pPr>
              <a:lnSpc>
                <a:spcPct val="100000"/>
              </a:lnSpc>
            </a:pPr>
            <a:r>
              <a:rPr lang="en-US" sz="1600" dirty="0">
                <a:latin typeface="Courier New" pitchFamily="49" charset="0"/>
              </a:rPr>
              <a:t>    </a:t>
            </a:r>
            <a:r>
              <a:rPr lang="en-US" sz="1600" dirty="0" err="1">
                <a:latin typeface="Courier New" pitchFamily="49" charset="0"/>
              </a:rPr>
              <a:t>dev_t</a:t>
            </a:r>
            <a:r>
              <a:rPr lang="en-US" sz="1600" dirty="0">
                <a:latin typeface="Courier New" pitchFamily="49" charset="0"/>
              </a:rPr>
              <a:t>         </a:t>
            </a:r>
            <a:r>
              <a:rPr lang="en-US" sz="1600" dirty="0" err="1">
                <a:latin typeface="Courier New" pitchFamily="49" charset="0"/>
              </a:rPr>
              <a:t>st_dev</a:t>
            </a:r>
            <a:r>
              <a:rPr lang="en-US" sz="1600" dirty="0">
                <a:latin typeface="Courier New" pitchFamily="49" charset="0"/>
              </a:rPr>
              <a:t>;      </a:t>
            </a:r>
            <a:r>
              <a:rPr lang="en-US" sz="1600" dirty="0">
                <a:solidFill>
                  <a:srgbClr val="990000"/>
                </a:solidFill>
                <a:latin typeface="Courier New" pitchFamily="49" charset="0"/>
              </a:rPr>
              <a:t>/* </a:t>
            </a:r>
            <a:r>
              <a:rPr lang="en-US" sz="1600" dirty="0" smtClean="0">
                <a:solidFill>
                  <a:srgbClr val="990000"/>
                </a:solidFill>
                <a:latin typeface="Courier New" pitchFamily="49" charset="0"/>
              </a:rPr>
              <a:t>Device </a:t>
            </a:r>
            <a:r>
              <a:rPr lang="en-US" sz="1600" dirty="0">
                <a:solidFill>
                  <a:srgbClr val="990000"/>
                </a:solidFill>
                <a:latin typeface="Courier New" pitchFamily="49" charset="0"/>
              </a:rPr>
              <a:t>*/</a:t>
            </a:r>
          </a:p>
          <a:p>
            <a:pPr>
              <a:lnSpc>
                <a:spcPct val="100000"/>
              </a:lnSpc>
            </a:pPr>
            <a:r>
              <a:rPr lang="en-US" sz="1600" dirty="0" err="1">
                <a:latin typeface="Courier New" pitchFamily="49" charset="0"/>
              </a:rPr>
              <a:t>    ino_t         st_ino;      </a:t>
            </a:r>
            <a:r>
              <a:rPr lang="en-US" sz="1600" dirty="0" err="1">
                <a:solidFill>
                  <a:srgbClr val="990000"/>
                </a:solidFill>
                <a:latin typeface="Courier New" pitchFamily="49" charset="0"/>
              </a:rPr>
              <a:t>/* inode */</a:t>
            </a:r>
          </a:p>
          <a:p>
            <a:pPr>
              <a:lnSpc>
                <a:spcPct val="100000"/>
              </a:lnSpc>
            </a:pPr>
            <a:r>
              <a:rPr lang="en-US" sz="1600" dirty="0">
                <a:latin typeface="Courier New" pitchFamily="49" charset="0"/>
              </a:rPr>
              <a:t>    </a:t>
            </a:r>
            <a:r>
              <a:rPr lang="en-US" sz="1600" dirty="0" err="1">
                <a:latin typeface="Courier New" pitchFamily="49" charset="0"/>
              </a:rPr>
              <a:t>mode_t</a:t>
            </a:r>
            <a:r>
              <a:rPr lang="en-US" sz="1600" dirty="0">
                <a:latin typeface="Courier New" pitchFamily="49" charset="0"/>
              </a:rPr>
              <a:t>        </a:t>
            </a:r>
            <a:r>
              <a:rPr lang="en-US" sz="1600" dirty="0" err="1">
                <a:latin typeface="Courier New" pitchFamily="49" charset="0"/>
              </a:rPr>
              <a:t>st_mode</a:t>
            </a:r>
            <a:r>
              <a:rPr lang="en-US" sz="1600" dirty="0">
                <a:latin typeface="Courier New" pitchFamily="49" charset="0"/>
              </a:rPr>
              <a:t>;     </a:t>
            </a:r>
            <a:r>
              <a:rPr lang="en-US" sz="1600" dirty="0">
                <a:solidFill>
                  <a:srgbClr val="990000"/>
                </a:solidFill>
                <a:latin typeface="Courier New" pitchFamily="49" charset="0"/>
              </a:rPr>
              <a:t>/* </a:t>
            </a:r>
            <a:r>
              <a:rPr lang="en-US" sz="1600" dirty="0" smtClean="0">
                <a:solidFill>
                  <a:srgbClr val="990000"/>
                </a:solidFill>
                <a:latin typeface="Courier New" pitchFamily="49" charset="0"/>
              </a:rPr>
              <a:t>Protection </a:t>
            </a:r>
            <a:r>
              <a:rPr lang="en-US" sz="1600" dirty="0">
                <a:solidFill>
                  <a:srgbClr val="990000"/>
                </a:solidFill>
                <a:latin typeface="Courier New" pitchFamily="49" charset="0"/>
              </a:rPr>
              <a:t>and file type */</a:t>
            </a:r>
          </a:p>
          <a:p>
            <a:pPr>
              <a:lnSpc>
                <a:spcPct val="100000"/>
              </a:lnSpc>
            </a:pPr>
            <a:r>
              <a:rPr lang="en-US" sz="1600" dirty="0">
                <a:latin typeface="Courier New" pitchFamily="49" charset="0"/>
              </a:rPr>
              <a:t>    </a:t>
            </a:r>
            <a:r>
              <a:rPr lang="en-US" sz="1600" dirty="0" err="1">
                <a:latin typeface="Courier New" pitchFamily="49" charset="0"/>
              </a:rPr>
              <a:t>nlink_t</a:t>
            </a:r>
            <a:r>
              <a:rPr lang="en-US" sz="1600" dirty="0">
                <a:latin typeface="Courier New" pitchFamily="49" charset="0"/>
              </a:rPr>
              <a:t>       </a:t>
            </a:r>
            <a:r>
              <a:rPr lang="en-US" sz="1600" dirty="0" err="1">
                <a:latin typeface="Courier New" pitchFamily="49" charset="0"/>
              </a:rPr>
              <a:t>st_nlink</a:t>
            </a:r>
            <a:r>
              <a:rPr lang="en-US" sz="1600" dirty="0">
                <a:latin typeface="Courier New" pitchFamily="49" charset="0"/>
              </a:rPr>
              <a:t>;    </a:t>
            </a:r>
            <a:r>
              <a:rPr lang="en-US" sz="1600" dirty="0">
                <a:solidFill>
                  <a:srgbClr val="990000"/>
                </a:solidFill>
                <a:latin typeface="Courier New" pitchFamily="49" charset="0"/>
              </a:rPr>
              <a:t>/* </a:t>
            </a:r>
            <a:r>
              <a:rPr lang="en-US" sz="1600" dirty="0" smtClean="0">
                <a:solidFill>
                  <a:srgbClr val="990000"/>
                </a:solidFill>
                <a:latin typeface="Courier New" pitchFamily="49" charset="0"/>
              </a:rPr>
              <a:t>Number </a:t>
            </a:r>
            <a:r>
              <a:rPr lang="en-US" sz="1600" dirty="0">
                <a:solidFill>
                  <a:srgbClr val="990000"/>
                </a:solidFill>
                <a:latin typeface="Courier New" pitchFamily="49" charset="0"/>
              </a:rPr>
              <a:t>of hard links */</a:t>
            </a:r>
          </a:p>
          <a:p>
            <a:pPr>
              <a:lnSpc>
                <a:spcPct val="100000"/>
              </a:lnSpc>
            </a:pPr>
            <a:r>
              <a:rPr lang="en-US" sz="1600" dirty="0">
                <a:latin typeface="Courier New" pitchFamily="49" charset="0"/>
              </a:rPr>
              <a:t>    </a:t>
            </a:r>
            <a:r>
              <a:rPr lang="en-US" sz="1600" dirty="0" err="1">
                <a:latin typeface="Courier New" pitchFamily="49" charset="0"/>
              </a:rPr>
              <a:t>uid_t</a:t>
            </a:r>
            <a:r>
              <a:rPr lang="en-US" sz="1600" dirty="0">
                <a:latin typeface="Courier New" pitchFamily="49" charset="0"/>
              </a:rPr>
              <a:t>         </a:t>
            </a:r>
            <a:r>
              <a:rPr lang="en-US" sz="1600" dirty="0" err="1">
                <a:latin typeface="Courier New" pitchFamily="49" charset="0"/>
              </a:rPr>
              <a:t>st_uid</a:t>
            </a:r>
            <a:r>
              <a:rPr lang="en-US" sz="1600" dirty="0">
                <a:latin typeface="Courier New" pitchFamily="49" charset="0"/>
              </a:rPr>
              <a:t>;      </a:t>
            </a:r>
            <a:r>
              <a:rPr lang="en-US" sz="1600" dirty="0">
                <a:solidFill>
                  <a:srgbClr val="990000"/>
                </a:solidFill>
                <a:latin typeface="Courier New" pitchFamily="49" charset="0"/>
              </a:rPr>
              <a:t>/* </a:t>
            </a:r>
            <a:r>
              <a:rPr lang="en-US" sz="1600" dirty="0" smtClean="0">
                <a:solidFill>
                  <a:srgbClr val="990000"/>
                </a:solidFill>
                <a:latin typeface="Courier New" pitchFamily="49" charset="0"/>
              </a:rPr>
              <a:t>User </a:t>
            </a:r>
            <a:r>
              <a:rPr lang="en-US" sz="1600" dirty="0">
                <a:solidFill>
                  <a:srgbClr val="990000"/>
                </a:solidFill>
                <a:latin typeface="Courier New" pitchFamily="49" charset="0"/>
              </a:rPr>
              <a:t>ID of owner */</a:t>
            </a:r>
          </a:p>
          <a:p>
            <a:pPr>
              <a:lnSpc>
                <a:spcPct val="100000"/>
              </a:lnSpc>
            </a:pPr>
            <a:r>
              <a:rPr lang="en-US" sz="1600" dirty="0">
                <a:latin typeface="Courier New" pitchFamily="49" charset="0"/>
              </a:rPr>
              <a:t>    </a:t>
            </a:r>
            <a:r>
              <a:rPr lang="en-US" sz="1600" dirty="0" err="1">
                <a:latin typeface="Courier New" pitchFamily="49" charset="0"/>
              </a:rPr>
              <a:t>gid_t</a:t>
            </a:r>
            <a:r>
              <a:rPr lang="en-US" sz="1600" dirty="0">
                <a:latin typeface="Courier New" pitchFamily="49" charset="0"/>
              </a:rPr>
              <a:t>         </a:t>
            </a:r>
            <a:r>
              <a:rPr lang="en-US" sz="1600" dirty="0" err="1">
                <a:latin typeface="Courier New" pitchFamily="49" charset="0"/>
              </a:rPr>
              <a:t>st_gid</a:t>
            </a:r>
            <a:r>
              <a:rPr lang="en-US" sz="1600" dirty="0">
                <a:latin typeface="Courier New" pitchFamily="49" charset="0"/>
              </a:rPr>
              <a:t>;      </a:t>
            </a:r>
            <a:r>
              <a:rPr lang="en-US" sz="1600" dirty="0">
                <a:solidFill>
                  <a:srgbClr val="990000"/>
                </a:solidFill>
                <a:latin typeface="Courier New" pitchFamily="49" charset="0"/>
              </a:rPr>
              <a:t>/* </a:t>
            </a:r>
            <a:r>
              <a:rPr lang="en-US" sz="1600" dirty="0" smtClean="0">
                <a:solidFill>
                  <a:srgbClr val="990000"/>
                </a:solidFill>
                <a:latin typeface="Courier New" pitchFamily="49" charset="0"/>
              </a:rPr>
              <a:t>Group </a:t>
            </a:r>
            <a:r>
              <a:rPr lang="en-US" sz="1600" dirty="0">
                <a:solidFill>
                  <a:srgbClr val="990000"/>
                </a:solidFill>
                <a:latin typeface="Courier New" pitchFamily="49" charset="0"/>
              </a:rPr>
              <a:t>ID of owner */</a:t>
            </a:r>
          </a:p>
          <a:p>
            <a:pPr>
              <a:lnSpc>
                <a:spcPct val="100000"/>
              </a:lnSpc>
            </a:pPr>
            <a:r>
              <a:rPr lang="en-US" sz="1600" dirty="0">
                <a:latin typeface="Courier New" pitchFamily="49" charset="0"/>
              </a:rPr>
              <a:t>    </a:t>
            </a:r>
            <a:r>
              <a:rPr lang="en-US" sz="1600" dirty="0" err="1">
                <a:latin typeface="Courier New" pitchFamily="49" charset="0"/>
              </a:rPr>
              <a:t>dev_t</a:t>
            </a:r>
            <a:r>
              <a:rPr lang="en-US" sz="1600" dirty="0">
                <a:latin typeface="Courier New" pitchFamily="49" charset="0"/>
              </a:rPr>
              <a:t>         </a:t>
            </a:r>
            <a:r>
              <a:rPr lang="en-US" sz="1600" dirty="0" err="1">
                <a:latin typeface="Courier New" pitchFamily="49" charset="0"/>
              </a:rPr>
              <a:t>st_rdev</a:t>
            </a:r>
            <a:r>
              <a:rPr lang="en-US" sz="1600" dirty="0">
                <a:latin typeface="Courier New" pitchFamily="49" charset="0"/>
              </a:rPr>
              <a:t>;     </a:t>
            </a:r>
            <a:r>
              <a:rPr lang="en-US" sz="1600" dirty="0">
                <a:solidFill>
                  <a:srgbClr val="990000"/>
                </a:solidFill>
                <a:latin typeface="Courier New" pitchFamily="49" charset="0"/>
              </a:rPr>
              <a:t>/* </a:t>
            </a:r>
            <a:r>
              <a:rPr lang="en-US" sz="1600" dirty="0" smtClean="0">
                <a:solidFill>
                  <a:srgbClr val="990000"/>
                </a:solidFill>
                <a:latin typeface="Courier New" pitchFamily="49" charset="0"/>
              </a:rPr>
              <a:t>Device </a:t>
            </a:r>
            <a:r>
              <a:rPr lang="en-US" sz="1600" dirty="0">
                <a:solidFill>
                  <a:srgbClr val="990000"/>
                </a:solidFill>
                <a:latin typeface="Courier New" pitchFamily="49" charset="0"/>
              </a:rPr>
              <a:t>type (if </a:t>
            </a:r>
            <a:r>
              <a:rPr lang="en-US" sz="1600" dirty="0" err="1">
                <a:solidFill>
                  <a:srgbClr val="990000"/>
                </a:solidFill>
                <a:latin typeface="Courier New" pitchFamily="49" charset="0"/>
              </a:rPr>
              <a:t>inode</a:t>
            </a:r>
            <a:r>
              <a:rPr lang="en-US" sz="1600" dirty="0">
                <a:solidFill>
                  <a:srgbClr val="990000"/>
                </a:solidFill>
                <a:latin typeface="Courier New" pitchFamily="49" charset="0"/>
              </a:rPr>
              <a:t> device) */</a:t>
            </a:r>
          </a:p>
          <a:p>
            <a:pPr>
              <a:lnSpc>
                <a:spcPct val="100000"/>
              </a:lnSpc>
            </a:pPr>
            <a:r>
              <a:rPr lang="en-US" sz="1600" dirty="0">
                <a:latin typeface="Courier New" pitchFamily="49" charset="0"/>
              </a:rPr>
              <a:t>    </a:t>
            </a:r>
            <a:r>
              <a:rPr lang="en-US" sz="1600" dirty="0" err="1">
                <a:latin typeface="Courier New" pitchFamily="49" charset="0"/>
              </a:rPr>
              <a:t>off_t</a:t>
            </a:r>
            <a:r>
              <a:rPr lang="en-US" sz="1600" dirty="0">
                <a:latin typeface="Courier New" pitchFamily="49" charset="0"/>
              </a:rPr>
              <a:t>         </a:t>
            </a:r>
            <a:r>
              <a:rPr lang="en-US" sz="1600" dirty="0" err="1">
                <a:latin typeface="Courier New" pitchFamily="49" charset="0"/>
              </a:rPr>
              <a:t>st_size</a:t>
            </a:r>
            <a:r>
              <a:rPr lang="en-US" sz="1600" dirty="0">
                <a:latin typeface="Courier New" pitchFamily="49" charset="0"/>
              </a:rPr>
              <a:t>;     </a:t>
            </a:r>
            <a:r>
              <a:rPr lang="en-US" sz="1600" dirty="0">
                <a:solidFill>
                  <a:srgbClr val="990000"/>
                </a:solidFill>
                <a:latin typeface="Courier New" pitchFamily="49" charset="0"/>
              </a:rPr>
              <a:t>/* </a:t>
            </a:r>
            <a:r>
              <a:rPr lang="en-US" sz="1600" dirty="0" smtClean="0">
                <a:solidFill>
                  <a:srgbClr val="990000"/>
                </a:solidFill>
                <a:latin typeface="Courier New" pitchFamily="49" charset="0"/>
              </a:rPr>
              <a:t>Total </a:t>
            </a:r>
            <a:r>
              <a:rPr lang="en-US" sz="1600" dirty="0">
                <a:solidFill>
                  <a:srgbClr val="990000"/>
                </a:solidFill>
                <a:latin typeface="Courier New" pitchFamily="49" charset="0"/>
              </a:rPr>
              <a:t>size, in bytes */</a:t>
            </a:r>
          </a:p>
          <a:p>
            <a:pPr>
              <a:lnSpc>
                <a:spcPct val="100000"/>
              </a:lnSpc>
            </a:pPr>
            <a:r>
              <a:rPr lang="en-US" sz="1600" dirty="0">
                <a:latin typeface="Courier New" pitchFamily="49" charset="0"/>
              </a:rPr>
              <a:t>    unsigned long </a:t>
            </a:r>
            <a:r>
              <a:rPr lang="en-US" sz="1600" dirty="0" err="1">
                <a:latin typeface="Courier New" pitchFamily="49" charset="0"/>
              </a:rPr>
              <a:t>st_blksize</a:t>
            </a:r>
            <a:r>
              <a:rPr lang="en-US" sz="1600" dirty="0">
                <a:latin typeface="Courier New" pitchFamily="49" charset="0"/>
              </a:rPr>
              <a:t>;  </a:t>
            </a:r>
            <a:r>
              <a:rPr lang="en-US" sz="1600" dirty="0">
                <a:solidFill>
                  <a:srgbClr val="990000"/>
                </a:solidFill>
                <a:latin typeface="Courier New" pitchFamily="49" charset="0"/>
              </a:rPr>
              <a:t>/* </a:t>
            </a:r>
            <a:r>
              <a:rPr lang="en-US" sz="1600" dirty="0" err="1" smtClean="0">
                <a:solidFill>
                  <a:srgbClr val="990000"/>
                </a:solidFill>
                <a:latin typeface="Courier New" pitchFamily="49" charset="0"/>
              </a:rPr>
              <a:t>Blocksize</a:t>
            </a:r>
            <a:r>
              <a:rPr lang="en-US" sz="1600" dirty="0" smtClean="0">
                <a:solidFill>
                  <a:srgbClr val="990000"/>
                </a:solidFill>
                <a:latin typeface="Courier New" pitchFamily="49" charset="0"/>
              </a:rPr>
              <a:t> </a:t>
            </a:r>
            <a:r>
              <a:rPr lang="en-US" sz="1600" dirty="0">
                <a:solidFill>
                  <a:srgbClr val="990000"/>
                </a:solidFill>
                <a:latin typeface="Courier New" pitchFamily="49" charset="0"/>
              </a:rPr>
              <a:t>for </a:t>
            </a:r>
            <a:r>
              <a:rPr lang="en-US" sz="1600" dirty="0" err="1">
                <a:solidFill>
                  <a:srgbClr val="990000"/>
                </a:solidFill>
                <a:latin typeface="Courier New" pitchFamily="49" charset="0"/>
              </a:rPr>
              <a:t>filesystem</a:t>
            </a:r>
            <a:r>
              <a:rPr lang="en-US" sz="1600" dirty="0">
                <a:solidFill>
                  <a:srgbClr val="990000"/>
                </a:solidFill>
                <a:latin typeface="Courier New" pitchFamily="49" charset="0"/>
              </a:rPr>
              <a:t> I/O */</a:t>
            </a:r>
          </a:p>
          <a:p>
            <a:pPr>
              <a:lnSpc>
                <a:spcPct val="100000"/>
              </a:lnSpc>
            </a:pPr>
            <a:r>
              <a:rPr lang="en-US" sz="1600" dirty="0">
                <a:latin typeface="Courier New" pitchFamily="49" charset="0"/>
              </a:rPr>
              <a:t>    unsigned long </a:t>
            </a:r>
            <a:r>
              <a:rPr lang="en-US" sz="1600" dirty="0" err="1">
                <a:latin typeface="Courier New" pitchFamily="49" charset="0"/>
              </a:rPr>
              <a:t>st_blocks</a:t>
            </a:r>
            <a:r>
              <a:rPr lang="en-US" sz="1600" dirty="0">
                <a:latin typeface="Courier New" pitchFamily="49" charset="0"/>
              </a:rPr>
              <a:t>;   </a:t>
            </a:r>
            <a:r>
              <a:rPr lang="en-US" sz="1600" dirty="0">
                <a:solidFill>
                  <a:srgbClr val="990000"/>
                </a:solidFill>
                <a:latin typeface="Courier New" pitchFamily="49" charset="0"/>
              </a:rPr>
              <a:t>/* </a:t>
            </a:r>
            <a:r>
              <a:rPr lang="en-US" sz="1600" dirty="0" smtClean="0">
                <a:solidFill>
                  <a:srgbClr val="990000"/>
                </a:solidFill>
                <a:latin typeface="Courier New" pitchFamily="49" charset="0"/>
              </a:rPr>
              <a:t>Number </a:t>
            </a:r>
            <a:r>
              <a:rPr lang="en-US" sz="1600" dirty="0">
                <a:solidFill>
                  <a:srgbClr val="990000"/>
                </a:solidFill>
                <a:latin typeface="Courier New" pitchFamily="49" charset="0"/>
              </a:rPr>
              <a:t>of blocks allocated */</a:t>
            </a:r>
          </a:p>
          <a:p>
            <a:pPr>
              <a:lnSpc>
                <a:spcPct val="100000"/>
              </a:lnSpc>
            </a:pPr>
            <a:r>
              <a:rPr lang="en-US" sz="1600" dirty="0">
                <a:latin typeface="Courier New" pitchFamily="49" charset="0"/>
              </a:rPr>
              <a:t>    </a:t>
            </a:r>
            <a:r>
              <a:rPr lang="en-US" sz="1600" dirty="0" err="1">
                <a:latin typeface="Courier New" pitchFamily="49" charset="0"/>
              </a:rPr>
              <a:t>time_t</a:t>
            </a:r>
            <a:r>
              <a:rPr lang="en-US" sz="1600" dirty="0">
                <a:latin typeface="Courier New" pitchFamily="49" charset="0"/>
              </a:rPr>
              <a:t>        </a:t>
            </a:r>
            <a:r>
              <a:rPr lang="en-US" sz="1600" dirty="0" err="1">
                <a:latin typeface="Courier New" pitchFamily="49" charset="0"/>
              </a:rPr>
              <a:t>st_atime</a:t>
            </a:r>
            <a:r>
              <a:rPr lang="en-US" sz="1600" dirty="0">
                <a:latin typeface="Courier New" pitchFamily="49" charset="0"/>
              </a:rPr>
              <a:t>;    </a:t>
            </a:r>
            <a:r>
              <a:rPr lang="en-US" sz="1600" dirty="0">
                <a:solidFill>
                  <a:srgbClr val="990000"/>
                </a:solidFill>
                <a:latin typeface="Courier New" pitchFamily="49" charset="0"/>
              </a:rPr>
              <a:t>/* </a:t>
            </a:r>
            <a:r>
              <a:rPr lang="en-US" sz="1600" dirty="0" smtClean="0">
                <a:solidFill>
                  <a:srgbClr val="990000"/>
                </a:solidFill>
                <a:latin typeface="Courier New" pitchFamily="49" charset="0"/>
              </a:rPr>
              <a:t>Time </a:t>
            </a:r>
            <a:r>
              <a:rPr lang="en-US" sz="1600" dirty="0">
                <a:solidFill>
                  <a:srgbClr val="990000"/>
                </a:solidFill>
                <a:latin typeface="Courier New" pitchFamily="49" charset="0"/>
              </a:rPr>
              <a:t>of last access */</a:t>
            </a:r>
          </a:p>
          <a:p>
            <a:pPr>
              <a:lnSpc>
                <a:spcPct val="100000"/>
              </a:lnSpc>
            </a:pPr>
            <a:r>
              <a:rPr lang="en-US" sz="1600" dirty="0">
                <a:latin typeface="Courier New" pitchFamily="49" charset="0"/>
              </a:rPr>
              <a:t>    </a:t>
            </a:r>
            <a:r>
              <a:rPr lang="en-US" sz="1600" dirty="0" err="1">
                <a:latin typeface="Courier New" pitchFamily="49" charset="0"/>
              </a:rPr>
              <a:t>time_t</a:t>
            </a:r>
            <a:r>
              <a:rPr lang="en-US" sz="1600" dirty="0">
                <a:latin typeface="Courier New" pitchFamily="49" charset="0"/>
              </a:rPr>
              <a:t>        </a:t>
            </a:r>
            <a:r>
              <a:rPr lang="en-US" sz="1600" dirty="0" err="1">
                <a:latin typeface="Courier New" pitchFamily="49" charset="0"/>
              </a:rPr>
              <a:t>st_mtime</a:t>
            </a:r>
            <a:r>
              <a:rPr lang="en-US" sz="1600" dirty="0">
                <a:latin typeface="Courier New" pitchFamily="49" charset="0"/>
              </a:rPr>
              <a:t>;    </a:t>
            </a:r>
            <a:r>
              <a:rPr lang="en-US" sz="1600" dirty="0">
                <a:solidFill>
                  <a:srgbClr val="990000"/>
                </a:solidFill>
                <a:latin typeface="Courier New" pitchFamily="49" charset="0"/>
              </a:rPr>
              <a:t>/* </a:t>
            </a:r>
            <a:r>
              <a:rPr lang="en-US" sz="1600" dirty="0" smtClean="0">
                <a:solidFill>
                  <a:srgbClr val="990000"/>
                </a:solidFill>
                <a:latin typeface="Courier New" pitchFamily="49" charset="0"/>
              </a:rPr>
              <a:t>Time </a:t>
            </a:r>
            <a:r>
              <a:rPr lang="en-US" sz="1600" dirty="0">
                <a:solidFill>
                  <a:srgbClr val="990000"/>
                </a:solidFill>
                <a:latin typeface="Courier New" pitchFamily="49" charset="0"/>
              </a:rPr>
              <a:t>of last </a:t>
            </a:r>
            <a:r>
              <a:rPr lang="en-US" sz="1600" dirty="0" smtClean="0">
                <a:solidFill>
                  <a:srgbClr val="990000"/>
                </a:solidFill>
                <a:latin typeface="Courier New" pitchFamily="49" charset="0"/>
              </a:rPr>
              <a:t>modification */</a:t>
            </a:r>
          </a:p>
          <a:p>
            <a:pPr>
              <a:lnSpc>
                <a:spcPct val="100000"/>
              </a:lnSpc>
            </a:pPr>
            <a:r>
              <a:rPr lang="en-US" sz="1600" dirty="0" smtClean="0">
                <a:latin typeface="Courier New" pitchFamily="49" charset="0"/>
              </a:rPr>
              <a:t>    </a:t>
            </a:r>
            <a:r>
              <a:rPr lang="en-US" sz="1600" dirty="0" err="1" smtClean="0">
                <a:latin typeface="Courier New" pitchFamily="49" charset="0"/>
              </a:rPr>
              <a:t>time_t</a:t>
            </a:r>
            <a:r>
              <a:rPr lang="en-US" sz="1600" dirty="0" smtClean="0">
                <a:latin typeface="Courier New" pitchFamily="49" charset="0"/>
              </a:rPr>
              <a:t>        </a:t>
            </a:r>
            <a:r>
              <a:rPr lang="en-US" sz="1600" dirty="0" err="1" smtClean="0">
                <a:latin typeface="Courier New" pitchFamily="49" charset="0"/>
              </a:rPr>
              <a:t>st_ctime</a:t>
            </a:r>
            <a:r>
              <a:rPr lang="en-US" sz="1600" dirty="0" smtClean="0">
                <a:latin typeface="Courier New" pitchFamily="49" charset="0"/>
              </a:rPr>
              <a:t>;    </a:t>
            </a:r>
            <a:r>
              <a:rPr lang="en-US" sz="1600" dirty="0" smtClean="0">
                <a:solidFill>
                  <a:srgbClr val="990000"/>
                </a:solidFill>
                <a:latin typeface="Courier New" pitchFamily="49" charset="0"/>
              </a:rPr>
              <a:t>/* Time of last change */</a:t>
            </a:r>
          </a:p>
          <a:p>
            <a:pPr>
              <a:lnSpc>
                <a:spcPct val="100000"/>
              </a:lnSpc>
            </a:pPr>
            <a:r>
              <a:rPr lang="en-US" sz="1600" dirty="0" smtClean="0">
                <a:latin typeface="Courier New" pitchFamily="49" charset="0"/>
              </a:rPr>
              <a:t>};</a:t>
            </a:r>
            <a:endParaRPr lang="en-US" sz="1600" dirty="0">
              <a:latin typeface="Courier New" pitchFamily="49"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618" name="Rectangle 42"/>
          <p:cNvSpPr>
            <a:spLocks noGrp="1" noChangeArrowheads="1"/>
          </p:cNvSpPr>
          <p:nvPr>
            <p:ph type="title"/>
          </p:nvPr>
        </p:nvSpPr>
        <p:spPr>
          <a:xfrm>
            <a:off x="357018" y="435678"/>
            <a:ext cx="8710782" cy="762000"/>
          </a:xfrm>
        </p:spPr>
        <p:txBody>
          <a:bodyPr/>
          <a:lstStyle/>
          <a:p>
            <a:r>
              <a:rPr lang="en-US"/>
              <a:t>How the Unix Kernel Represents Open Files</a:t>
            </a:r>
          </a:p>
        </p:txBody>
      </p:sp>
      <p:sp>
        <p:nvSpPr>
          <p:cNvPr id="664619" name="Rectangle 43"/>
          <p:cNvSpPr>
            <a:spLocks noGrp="1" noChangeArrowheads="1"/>
          </p:cNvSpPr>
          <p:nvPr>
            <p:ph type="body" idx="1"/>
          </p:nvPr>
        </p:nvSpPr>
        <p:spPr>
          <a:xfrm>
            <a:off x="362937" y="1295400"/>
            <a:ext cx="8307387" cy="1295400"/>
          </a:xfrm>
        </p:spPr>
        <p:txBody>
          <a:bodyPr/>
          <a:lstStyle/>
          <a:p>
            <a:r>
              <a:rPr lang="en-US" dirty="0"/>
              <a:t>Two descriptors referencing two distinct open </a:t>
            </a:r>
            <a:r>
              <a:rPr lang="en-US" dirty="0" smtClean="0"/>
              <a:t>files</a:t>
            </a:r>
            <a:r>
              <a:rPr lang="en-US" dirty="0"/>
              <a:t>. Descriptor 1 (</a:t>
            </a:r>
            <a:r>
              <a:rPr lang="en-US" dirty="0" err="1"/>
              <a:t>stdout</a:t>
            </a:r>
            <a:r>
              <a:rPr lang="en-US" dirty="0"/>
              <a:t>) points to terminal, and descriptor 4 points to open disk file</a:t>
            </a:r>
          </a:p>
        </p:txBody>
      </p:sp>
      <p:sp>
        <p:nvSpPr>
          <p:cNvPr id="664580" name="Rectangle 4"/>
          <p:cNvSpPr>
            <a:spLocks noChangeArrowheads="1"/>
          </p:cNvSpPr>
          <p:nvPr/>
        </p:nvSpPr>
        <p:spPr bwMode="auto">
          <a:xfrm>
            <a:off x="1506538" y="36703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dirty="0">
              <a:latin typeface="Calibri" pitchFamily="34" charset="0"/>
            </a:endParaRPr>
          </a:p>
        </p:txBody>
      </p:sp>
      <p:sp>
        <p:nvSpPr>
          <p:cNvPr id="664581" name="Rectangle 5"/>
          <p:cNvSpPr>
            <a:spLocks noChangeArrowheads="1"/>
          </p:cNvSpPr>
          <p:nvPr/>
        </p:nvSpPr>
        <p:spPr bwMode="auto">
          <a:xfrm>
            <a:off x="1506538" y="38989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dirty="0">
              <a:latin typeface="Calibri" pitchFamily="34" charset="0"/>
            </a:endParaRPr>
          </a:p>
        </p:txBody>
      </p:sp>
      <p:sp>
        <p:nvSpPr>
          <p:cNvPr id="664582" name="Rectangle 6"/>
          <p:cNvSpPr>
            <a:spLocks noChangeArrowheads="1"/>
          </p:cNvSpPr>
          <p:nvPr/>
        </p:nvSpPr>
        <p:spPr bwMode="auto">
          <a:xfrm>
            <a:off x="1506538" y="41275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dirty="0">
              <a:latin typeface="Calibri" pitchFamily="34" charset="0"/>
            </a:endParaRPr>
          </a:p>
        </p:txBody>
      </p:sp>
      <p:sp>
        <p:nvSpPr>
          <p:cNvPr id="664583" name="Rectangle 7"/>
          <p:cNvSpPr>
            <a:spLocks noChangeArrowheads="1"/>
          </p:cNvSpPr>
          <p:nvPr/>
        </p:nvSpPr>
        <p:spPr bwMode="auto">
          <a:xfrm>
            <a:off x="1506538" y="43561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dirty="0">
              <a:latin typeface="Calibri" pitchFamily="34" charset="0"/>
            </a:endParaRPr>
          </a:p>
        </p:txBody>
      </p:sp>
      <p:sp>
        <p:nvSpPr>
          <p:cNvPr id="664584" name="Rectangle 8"/>
          <p:cNvSpPr>
            <a:spLocks noChangeArrowheads="1"/>
          </p:cNvSpPr>
          <p:nvPr/>
        </p:nvSpPr>
        <p:spPr bwMode="auto">
          <a:xfrm>
            <a:off x="1506538" y="45847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dirty="0">
              <a:latin typeface="Calibri" pitchFamily="34" charset="0"/>
            </a:endParaRPr>
          </a:p>
        </p:txBody>
      </p:sp>
      <p:sp>
        <p:nvSpPr>
          <p:cNvPr id="664585" name="Rectangle 9"/>
          <p:cNvSpPr>
            <a:spLocks noChangeArrowheads="1"/>
          </p:cNvSpPr>
          <p:nvPr/>
        </p:nvSpPr>
        <p:spPr bwMode="auto">
          <a:xfrm>
            <a:off x="896938" y="3670300"/>
            <a:ext cx="609600" cy="228600"/>
          </a:xfrm>
          <a:prstGeom prst="rect">
            <a:avLst/>
          </a:prstGeom>
          <a:noFill/>
          <a:ln w="12700">
            <a:noFill/>
            <a:miter lim="800000"/>
            <a:headEnd/>
            <a:tailEnd/>
          </a:ln>
          <a:effectLst/>
        </p:spPr>
        <p:txBody>
          <a:bodyPr wrap="none" anchor="ctr"/>
          <a:lstStyle/>
          <a:p>
            <a:pPr algn="r">
              <a:lnSpc>
                <a:spcPct val="100000"/>
              </a:lnSpc>
            </a:pPr>
            <a:r>
              <a:rPr lang="en-US" sz="1400" dirty="0" err="1">
                <a:latin typeface="Calibri" pitchFamily="34" charset="0"/>
              </a:rPr>
              <a:t>fd</a:t>
            </a:r>
            <a:r>
              <a:rPr lang="en-US" sz="1400" dirty="0">
                <a:latin typeface="Calibri" pitchFamily="34" charset="0"/>
              </a:rPr>
              <a:t> 0</a:t>
            </a:r>
          </a:p>
        </p:txBody>
      </p:sp>
      <p:sp>
        <p:nvSpPr>
          <p:cNvPr id="664586" name="Rectangle 10"/>
          <p:cNvSpPr>
            <a:spLocks noChangeArrowheads="1"/>
          </p:cNvSpPr>
          <p:nvPr/>
        </p:nvSpPr>
        <p:spPr bwMode="auto">
          <a:xfrm>
            <a:off x="896938" y="3898900"/>
            <a:ext cx="609600" cy="228600"/>
          </a:xfrm>
          <a:prstGeom prst="rect">
            <a:avLst/>
          </a:prstGeom>
          <a:noFill/>
          <a:ln w="12700">
            <a:noFill/>
            <a:miter lim="800000"/>
            <a:headEnd/>
            <a:tailEnd/>
          </a:ln>
          <a:effectLst/>
        </p:spPr>
        <p:txBody>
          <a:bodyPr wrap="none" anchor="ctr"/>
          <a:lstStyle/>
          <a:p>
            <a:pPr algn="r">
              <a:lnSpc>
                <a:spcPct val="100000"/>
              </a:lnSpc>
            </a:pPr>
            <a:r>
              <a:rPr lang="en-US" sz="1400" dirty="0" err="1">
                <a:latin typeface="Calibri" pitchFamily="34" charset="0"/>
              </a:rPr>
              <a:t>fd</a:t>
            </a:r>
            <a:r>
              <a:rPr lang="en-US" sz="1400" dirty="0">
                <a:latin typeface="Calibri" pitchFamily="34" charset="0"/>
              </a:rPr>
              <a:t> 1</a:t>
            </a:r>
          </a:p>
        </p:txBody>
      </p:sp>
      <p:sp>
        <p:nvSpPr>
          <p:cNvPr id="664587" name="Rectangle 11"/>
          <p:cNvSpPr>
            <a:spLocks noChangeArrowheads="1"/>
          </p:cNvSpPr>
          <p:nvPr/>
        </p:nvSpPr>
        <p:spPr bwMode="auto">
          <a:xfrm>
            <a:off x="896938" y="4127500"/>
            <a:ext cx="609600" cy="228600"/>
          </a:xfrm>
          <a:prstGeom prst="rect">
            <a:avLst/>
          </a:prstGeom>
          <a:noFill/>
          <a:ln w="12700">
            <a:noFill/>
            <a:miter lim="800000"/>
            <a:headEnd/>
            <a:tailEnd/>
          </a:ln>
          <a:effectLst/>
        </p:spPr>
        <p:txBody>
          <a:bodyPr wrap="none" anchor="ctr"/>
          <a:lstStyle/>
          <a:p>
            <a:pPr algn="r">
              <a:lnSpc>
                <a:spcPct val="100000"/>
              </a:lnSpc>
            </a:pPr>
            <a:r>
              <a:rPr lang="en-US" sz="1400" dirty="0" err="1">
                <a:latin typeface="Calibri" pitchFamily="34" charset="0"/>
              </a:rPr>
              <a:t>fd</a:t>
            </a:r>
            <a:r>
              <a:rPr lang="en-US" sz="1400" dirty="0">
                <a:latin typeface="Calibri" pitchFamily="34" charset="0"/>
              </a:rPr>
              <a:t> 2</a:t>
            </a:r>
          </a:p>
        </p:txBody>
      </p:sp>
      <p:sp>
        <p:nvSpPr>
          <p:cNvPr id="664588" name="Rectangle 12"/>
          <p:cNvSpPr>
            <a:spLocks noChangeArrowheads="1"/>
          </p:cNvSpPr>
          <p:nvPr/>
        </p:nvSpPr>
        <p:spPr bwMode="auto">
          <a:xfrm>
            <a:off x="896938" y="4356100"/>
            <a:ext cx="609600" cy="228600"/>
          </a:xfrm>
          <a:prstGeom prst="rect">
            <a:avLst/>
          </a:prstGeom>
          <a:noFill/>
          <a:ln w="12700">
            <a:noFill/>
            <a:miter lim="800000"/>
            <a:headEnd/>
            <a:tailEnd/>
          </a:ln>
          <a:effectLst/>
        </p:spPr>
        <p:txBody>
          <a:bodyPr wrap="none" anchor="ctr"/>
          <a:lstStyle/>
          <a:p>
            <a:pPr algn="r">
              <a:lnSpc>
                <a:spcPct val="100000"/>
              </a:lnSpc>
            </a:pPr>
            <a:r>
              <a:rPr lang="en-US" sz="1400" dirty="0" err="1">
                <a:latin typeface="Calibri" pitchFamily="34" charset="0"/>
              </a:rPr>
              <a:t>fd</a:t>
            </a:r>
            <a:r>
              <a:rPr lang="en-US" sz="1400" dirty="0">
                <a:latin typeface="Calibri" pitchFamily="34" charset="0"/>
              </a:rPr>
              <a:t> 3</a:t>
            </a:r>
          </a:p>
        </p:txBody>
      </p:sp>
      <p:sp>
        <p:nvSpPr>
          <p:cNvPr id="664589" name="Rectangle 13"/>
          <p:cNvSpPr>
            <a:spLocks noChangeArrowheads="1"/>
          </p:cNvSpPr>
          <p:nvPr/>
        </p:nvSpPr>
        <p:spPr bwMode="auto">
          <a:xfrm>
            <a:off x="896938" y="4584700"/>
            <a:ext cx="609600" cy="228600"/>
          </a:xfrm>
          <a:prstGeom prst="rect">
            <a:avLst/>
          </a:prstGeom>
          <a:noFill/>
          <a:ln w="12700">
            <a:noFill/>
            <a:miter lim="800000"/>
            <a:headEnd/>
            <a:tailEnd/>
          </a:ln>
          <a:effectLst/>
        </p:spPr>
        <p:txBody>
          <a:bodyPr wrap="none" anchor="ctr"/>
          <a:lstStyle/>
          <a:p>
            <a:pPr algn="r">
              <a:lnSpc>
                <a:spcPct val="100000"/>
              </a:lnSpc>
            </a:pPr>
            <a:r>
              <a:rPr lang="en-US" sz="1400" dirty="0" err="1">
                <a:latin typeface="Calibri" pitchFamily="34" charset="0"/>
              </a:rPr>
              <a:t>fd</a:t>
            </a:r>
            <a:r>
              <a:rPr lang="en-US" sz="1400" dirty="0">
                <a:latin typeface="Calibri" pitchFamily="34" charset="0"/>
              </a:rPr>
              <a:t> 4</a:t>
            </a:r>
          </a:p>
        </p:txBody>
      </p:sp>
      <p:sp>
        <p:nvSpPr>
          <p:cNvPr id="664590" name="Text Box 14"/>
          <p:cNvSpPr txBox="1">
            <a:spLocks noChangeArrowheads="1"/>
          </p:cNvSpPr>
          <p:nvPr/>
        </p:nvSpPr>
        <p:spPr bwMode="auto">
          <a:xfrm>
            <a:off x="610550" y="2636222"/>
            <a:ext cx="2390085" cy="646331"/>
          </a:xfrm>
          <a:prstGeom prst="rect">
            <a:avLst/>
          </a:prstGeom>
          <a:noFill/>
          <a:ln w="12700">
            <a:noFill/>
            <a:miter lim="800000"/>
            <a:headEnd/>
            <a:tailEnd/>
          </a:ln>
          <a:effectLst/>
        </p:spPr>
        <p:txBody>
          <a:bodyPr wrap="none" anchor="ctr">
            <a:spAutoFit/>
          </a:bodyPr>
          <a:lstStyle/>
          <a:p>
            <a:pPr algn="ctr">
              <a:lnSpc>
                <a:spcPct val="100000"/>
              </a:lnSpc>
            </a:pPr>
            <a:r>
              <a:rPr lang="en-US" sz="1800" dirty="0">
                <a:solidFill>
                  <a:srgbClr val="C00000"/>
                </a:solidFill>
                <a:latin typeface="Calibri" pitchFamily="34" charset="0"/>
              </a:rPr>
              <a:t>Descriptor table</a:t>
            </a:r>
          </a:p>
          <a:p>
            <a:pPr algn="ctr">
              <a:lnSpc>
                <a:spcPct val="100000"/>
              </a:lnSpc>
            </a:pPr>
            <a:r>
              <a:rPr lang="en-US" sz="1800" dirty="0">
                <a:solidFill>
                  <a:schemeClr val="bg1">
                    <a:lumMod val="50000"/>
                  </a:schemeClr>
                </a:solidFill>
                <a:latin typeface="Calibri" pitchFamily="34" charset="0"/>
              </a:rPr>
              <a:t>[one table per process]</a:t>
            </a:r>
          </a:p>
        </p:txBody>
      </p:sp>
      <p:sp>
        <p:nvSpPr>
          <p:cNvPr id="664591" name="Text Box 15"/>
          <p:cNvSpPr txBox="1">
            <a:spLocks noChangeArrowheads="1"/>
          </p:cNvSpPr>
          <p:nvPr/>
        </p:nvSpPr>
        <p:spPr bwMode="auto">
          <a:xfrm>
            <a:off x="3159491" y="2636222"/>
            <a:ext cx="2532326" cy="646331"/>
          </a:xfrm>
          <a:prstGeom prst="rect">
            <a:avLst/>
          </a:prstGeom>
          <a:noFill/>
          <a:ln w="12700">
            <a:noFill/>
            <a:miter lim="800000"/>
            <a:headEnd/>
            <a:tailEnd/>
          </a:ln>
          <a:effectLst/>
        </p:spPr>
        <p:txBody>
          <a:bodyPr wrap="none" anchor="ctr">
            <a:spAutoFit/>
          </a:bodyPr>
          <a:lstStyle/>
          <a:p>
            <a:pPr algn="ctr">
              <a:lnSpc>
                <a:spcPct val="100000"/>
              </a:lnSpc>
            </a:pPr>
            <a:r>
              <a:rPr lang="en-US" sz="1800" dirty="0">
                <a:solidFill>
                  <a:srgbClr val="C00000"/>
                </a:solidFill>
                <a:latin typeface="Calibri" pitchFamily="34" charset="0"/>
              </a:rPr>
              <a:t>Open file table </a:t>
            </a:r>
          </a:p>
          <a:p>
            <a:pPr algn="ctr">
              <a:lnSpc>
                <a:spcPct val="100000"/>
              </a:lnSpc>
            </a:pPr>
            <a:r>
              <a:rPr lang="en-US" sz="1800" dirty="0">
                <a:solidFill>
                  <a:schemeClr val="bg1">
                    <a:lumMod val="50000"/>
                  </a:schemeClr>
                </a:solidFill>
                <a:latin typeface="Calibri" pitchFamily="34" charset="0"/>
              </a:rPr>
              <a:t>[shared by all processes]</a:t>
            </a:r>
          </a:p>
        </p:txBody>
      </p:sp>
      <p:sp>
        <p:nvSpPr>
          <p:cNvPr id="664592" name="Text Box 16"/>
          <p:cNvSpPr txBox="1">
            <a:spLocks noChangeArrowheads="1"/>
          </p:cNvSpPr>
          <p:nvPr/>
        </p:nvSpPr>
        <p:spPr bwMode="auto">
          <a:xfrm>
            <a:off x="5750291" y="2636222"/>
            <a:ext cx="2532326" cy="646331"/>
          </a:xfrm>
          <a:prstGeom prst="rect">
            <a:avLst/>
          </a:prstGeom>
          <a:noFill/>
          <a:ln w="12700">
            <a:noFill/>
            <a:miter lim="800000"/>
            <a:headEnd/>
            <a:tailEnd/>
          </a:ln>
          <a:effectLst/>
        </p:spPr>
        <p:txBody>
          <a:bodyPr wrap="none" anchor="ctr">
            <a:spAutoFit/>
          </a:bodyPr>
          <a:lstStyle/>
          <a:p>
            <a:pPr algn="ctr">
              <a:lnSpc>
                <a:spcPct val="100000"/>
              </a:lnSpc>
            </a:pPr>
            <a:r>
              <a:rPr lang="en-US" sz="1800" dirty="0">
                <a:solidFill>
                  <a:srgbClr val="C00000"/>
                </a:solidFill>
                <a:latin typeface="Calibri" pitchFamily="34" charset="0"/>
              </a:rPr>
              <a:t>v-node table</a:t>
            </a:r>
          </a:p>
          <a:p>
            <a:pPr algn="ctr">
              <a:lnSpc>
                <a:spcPct val="100000"/>
              </a:lnSpc>
            </a:pPr>
            <a:r>
              <a:rPr lang="en-US" sz="1800" dirty="0">
                <a:solidFill>
                  <a:schemeClr val="bg1">
                    <a:lumMod val="50000"/>
                  </a:schemeClr>
                </a:solidFill>
                <a:latin typeface="Calibri" pitchFamily="34" charset="0"/>
              </a:rPr>
              <a:t>[shared by all processes]</a:t>
            </a:r>
          </a:p>
        </p:txBody>
      </p:sp>
      <p:sp>
        <p:nvSpPr>
          <p:cNvPr id="664593" name="Rectangle 17"/>
          <p:cNvSpPr>
            <a:spLocks noChangeArrowheads="1"/>
          </p:cNvSpPr>
          <p:nvPr/>
        </p:nvSpPr>
        <p:spPr bwMode="auto">
          <a:xfrm>
            <a:off x="3868738" y="39624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lnSpc>
                <a:spcPct val="100000"/>
              </a:lnSpc>
            </a:pPr>
            <a:r>
              <a:rPr lang="en-US" sz="1600" dirty="0">
                <a:solidFill>
                  <a:srgbClr val="0070C0"/>
                </a:solidFill>
                <a:latin typeface="Calibri" pitchFamily="34" charset="0"/>
              </a:rPr>
              <a:t>File pos</a:t>
            </a:r>
          </a:p>
        </p:txBody>
      </p:sp>
      <p:sp>
        <p:nvSpPr>
          <p:cNvPr id="664594" name="Rectangle 18"/>
          <p:cNvSpPr>
            <a:spLocks noChangeArrowheads="1"/>
          </p:cNvSpPr>
          <p:nvPr/>
        </p:nvSpPr>
        <p:spPr bwMode="auto">
          <a:xfrm>
            <a:off x="3868738" y="42672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lnSpc>
                <a:spcPct val="100000"/>
              </a:lnSpc>
            </a:pPr>
            <a:r>
              <a:rPr lang="en-US" sz="1400">
                <a:latin typeface="Courier New" pitchFamily="49" charset="0"/>
              </a:rPr>
              <a:t>refcnt=1</a:t>
            </a:r>
          </a:p>
        </p:txBody>
      </p:sp>
      <p:sp>
        <p:nvSpPr>
          <p:cNvPr id="664595" name="Rectangle 19"/>
          <p:cNvSpPr>
            <a:spLocks noChangeArrowheads="1"/>
          </p:cNvSpPr>
          <p:nvPr/>
        </p:nvSpPr>
        <p:spPr bwMode="auto">
          <a:xfrm>
            <a:off x="3868738" y="45720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vert="eaVert" wrap="none" anchor="ctr"/>
          <a:lstStyle/>
          <a:p>
            <a:pPr>
              <a:lnSpc>
                <a:spcPct val="100000"/>
              </a:lnSpc>
            </a:pPr>
            <a:r>
              <a:rPr lang="en-US" sz="1600" dirty="0">
                <a:latin typeface="Calibri" pitchFamily="34" charset="0"/>
              </a:rPr>
              <a:t>...</a:t>
            </a:r>
          </a:p>
        </p:txBody>
      </p:sp>
      <p:sp>
        <p:nvSpPr>
          <p:cNvPr id="664596" name="Line 20"/>
          <p:cNvSpPr>
            <a:spLocks noChangeShapeType="1"/>
          </p:cNvSpPr>
          <p:nvPr/>
        </p:nvSpPr>
        <p:spPr bwMode="auto">
          <a:xfrm flipV="1">
            <a:off x="1828800" y="3657599"/>
            <a:ext cx="2039938" cy="352425"/>
          </a:xfrm>
          <a:prstGeom prst="line">
            <a:avLst/>
          </a:prstGeom>
          <a:noFill/>
          <a:ln w="25400">
            <a:solidFill>
              <a:schemeClr val="bg2">
                <a:lumMod val="75000"/>
              </a:schemeClr>
            </a:solidFill>
            <a:round/>
            <a:headEnd/>
            <a:tailEnd type="stealth" w="med" len="med"/>
          </a:ln>
          <a:effectLst/>
        </p:spPr>
        <p:txBody>
          <a:bodyPr wrap="none" anchor="ctr"/>
          <a:lstStyle/>
          <a:p>
            <a:endParaRPr lang="en-US" dirty="0">
              <a:latin typeface="Calibri" pitchFamily="34" charset="0"/>
            </a:endParaRPr>
          </a:p>
        </p:txBody>
      </p:sp>
      <p:sp>
        <p:nvSpPr>
          <p:cNvPr id="664598" name="Rectangle 22"/>
          <p:cNvSpPr>
            <a:spLocks noChangeArrowheads="1"/>
          </p:cNvSpPr>
          <p:nvPr/>
        </p:nvSpPr>
        <p:spPr bwMode="auto">
          <a:xfrm>
            <a:off x="3868738" y="36576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lnSpc>
                <a:spcPct val="100000"/>
              </a:lnSpc>
            </a:pPr>
            <a:endParaRPr lang="en-US" sz="1600" dirty="0">
              <a:latin typeface="Calibri" pitchFamily="34" charset="0"/>
            </a:endParaRPr>
          </a:p>
        </p:txBody>
      </p:sp>
      <p:sp>
        <p:nvSpPr>
          <p:cNvPr id="664599" name="Rectangle 23"/>
          <p:cNvSpPr>
            <a:spLocks noChangeArrowheads="1"/>
          </p:cNvSpPr>
          <p:nvPr/>
        </p:nvSpPr>
        <p:spPr bwMode="auto">
          <a:xfrm>
            <a:off x="3868738" y="56388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lnSpc>
                <a:spcPct val="100000"/>
              </a:lnSpc>
            </a:pPr>
            <a:r>
              <a:rPr lang="en-US" sz="1600" dirty="0">
                <a:solidFill>
                  <a:srgbClr val="0070C0"/>
                </a:solidFill>
                <a:latin typeface="Calibri" pitchFamily="34" charset="0"/>
              </a:rPr>
              <a:t>File pos</a:t>
            </a:r>
          </a:p>
        </p:txBody>
      </p:sp>
      <p:sp>
        <p:nvSpPr>
          <p:cNvPr id="664600" name="Rectangle 24"/>
          <p:cNvSpPr>
            <a:spLocks noChangeArrowheads="1"/>
          </p:cNvSpPr>
          <p:nvPr/>
        </p:nvSpPr>
        <p:spPr bwMode="auto">
          <a:xfrm>
            <a:off x="3868738" y="59436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lnSpc>
                <a:spcPct val="100000"/>
              </a:lnSpc>
            </a:pPr>
            <a:r>
              <a:rPr lang="en-US" sz="1400">
                <a:latin typeface="Courier New" pitchFamily="49" charset="0"/>
              </a:rPr>
              <a:t>refcnt=1</a:t>
            </a:r>
          </a:p>
        </p:txBody>
      </p:sp>
      <p:sp>
        <p:nvSpPr>
          <p:cNvPr id="664601" name="Rectangle 25"/>
          <p:cNvSpPr>
            <a:spLocks noChangeArrowheads="1"/>
          </p:cNvSpPr>
          <p:nvPr/>
        </p:nvSpPr>
        <p:spPr bwMode="auto">
          <a:xfrm>
            <a:off x="3868738" y="62484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vert="eaVert" wrap="none" anchor="ctr"/>
          <a:lstStyle/>
          <a:p>
            <a:pPr>
              <a:lnSpc>
                <a:spcPct val="100000"/>
              </a:lnSpc>
            </a:pPr>
            <a:r>
              <a:rPr lang="en-US" sz="1600" dirty="0">
                <a:latin typeface="Calibri" pitchFamily="34" charset="0"/>
              </a:rPr>
              <a:t>...</a:t>
            </a:r>
          </a:p>
        </p:txBody>
      </p:sp>
      <p:sp>
        <p:nvSpPr>
          <p:cNvPr id="664602" name="Rectangle 26"/>
          <p:cNvSpPr>
            <a:spLocks noChangeArrowheads="1"/>
          </p:cNvSpPr>
          <p:nvPr/>
        </p:nvSpPr>
        <p:spPr bwMode="auto">
          <a:xfrm>
            <a:off x="3868738" y="53340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lnSpc>
                <a:spcPct val="100000"/>
              </a:lnSpc>
            </a:pPr>
            <a:endParaRPr lang="en-US" sz="1600" dirty="0">
              <a:latin typeface="Calibri" pitchFamily="34" charset="0"/>
            </a:endParaRPr>
          </a:p>
        </p:txBody>
      </p:sp>
      <p:sp>
        <p:nvSpPr>
          <p:cNvPr id="664603" name="Line 27"/>
          <p:cNvSpPr>
            <a:spLocks noChangeShapeType="1"/>
          </p:cNvSpPr>
          <p:nvPr/>
        </p:nvSpPr>
        <p:spPr bwMode="auto">
          <a:xfrm>
            <a:off x="1828800" y="4683125"/>
            <a:ext cx="2057400" cy="698500"/>
          </a:xfrm>
          <a:prstGeom prst="line">
            <a:avLst/>
          </a:prstGeom>
          <a:noFill/>
          <a:ln w="25400">
            <a:solidFill>
              <a:schemeClr val="bg2">
                <a:lumMod val="75000"/>
              </a:schemeClr>
            </a:solidFill>
            <a:round/>
            <a:headEnd/>
            <a:tailEnd type="stealth" w="med" len="med"/>
          </a:ln>
          <a:effectLst/>
        </p:spPr>
        <p:txBody>
          <a:bodyPr wrap="none" anchor="ctr"/>
          <a:lstStyle/>
          <a:p>
            <a:endParaRPr lang="en-US" dirty="0">
              <a:latin typeface="Calibri" pitchFamily="34" charset="0"/>
            </a:endParaRPr>
          </a:p>
        </p:txBody>
      </p:sp>
      <p:sp>
        <p:nvSpPr>
          <p:cNvPr id="664604" name="Text Box 28"/>
          <p:cNvSpPr txBox="1">
            <a:spLocks noChangeArrowheads="1"/>
          </p:cNvSpPr>
          <p:nvPr/>
        </p:nvSpPr>
        <p:spPr bwMode="auto">
          <a:xfrm>
            <a:off x="228600" y="4086225"/>
            <a:ext cx="822325" cy="304800"/>
          </a:xfrm>
          <a:prstGeom prst="rect">
            <a:avLst/>
          </a:prstGeom>
          <a:noFill/>
          <a:ln w="12700">
            <a:noFill/>
            <a:miter lim="800000"/>
            <a:headEnd/>
            <a:tailEnd/>
          </a:ln>
          <a:effectLst/>
        </p:spPr>
        <p:txBody>
          <a:bodyPr wrap="none" anchor="ctr">
            <a:spAutoFit/>
          </a:bodyPr>
          <a:lstStyle/>
          <a:p>
            <a:pPr algn="l">
              <a:lnSpc>
                <a:spcPct val="100000"/>
              </a:lnSpc>
            </a:pPr>
            <a:r>
              <a:rPr lang="en-US" sz="1400">
                <a:latin typeface="Courier New" pitchFamily="49" charset="0"/>
              </a:rPr>
              <a:t>stderr</a:t>
            </a:r>
          </a:p>
        </p:txBody>
      </p:sp>
      <p:sp>
        <p:nvSpPr>
          <p:cNvPr id="664605" name="Text Box 29"/>
          <p:cNvSpPr txBox="1">
            <a:spLocks noChangeArrowheads="1"/>
          </p:cNvSpPr>
          <p:nvPr/>
        </p:nvSpPr>
        <p:spPr bwMode="auto">
          <a:xfrm>
            <a:off x="228600" y="3857625"/>
            <a:ext cx="822325" cy="304800"/>
          </a:xfrm>
          <a:prstGeom prst="rect">
            <a:avLst/>
          </a:prstGeom>
          <a:noFill/>
          <a:ln w="12700">
            <a:noFill/>
            <a:miter lim="800000"/>
            <a:headEnd/>
            <a:tailEnd/>
          </a:ln>
          <a:effectLst/>
        </p:spPr>
        <p:txBody>
          <a:bodyPr wrap="none" anchor="ctr">
            <a:spAutoFit/>
          </a:bodyPr>
          <a:lstStyle/>
          <a:p>
            <a:pPr algn="l">
              <a:lnSpc>
                <a:spcPct val="100000"/>
              </a:lnSpc>
            </a:pPr>
            <a:r>
              <a:rPr lang="en-US" sz="1400">
                <a:latin typeface="Courier New" pitchFamily="49" charset="0"/>
              </a:rPr>
              <a:t>stdout</a:t>
            </a:r>
          </a:p>
        </p:txBody>
      </p:sp>
      <p:sp>
        <p:nvSpPr>
          <p:cNvPr id="664606" name="Text Box 30"/>
          <p:cNvSpPr txBox="1">
            <a:spLocks noChangeArrowheads="1"/>
          </p:cNvSpPr>
          <p:nvPr/>
        </p:nvSpPr>
        <p:spPr bwMode="auto">
          <a:xfrm>
            <a:off x="334963" y="3629025"/>
            <a:ext cx="715962" cy="304800"/>
          </a:xfrm>
          <a:prstGeom prst="rect">
            <a:avLst/>
          </a:prstGeom>
          <a:noFill/>
          <a:ln w="12700">
            <a:noFill/>
            <a:miter lim="800000"/>
            <a:headEnd/>
            <a:tailEnd/>
          </a:ln>
          <a:effectLst/>
        </p:spPr>
        <p:txBody>
          <a:bodyPr wrap="none" anchor="ctr">
            <a:spAutoFit/>
          </a:bodyPr>
          <a:lstStyle/>
          <a:p>
            <a:pPr algn="l">
              <a:lnSpc>
                <a:spcPct val="100000"/>
              </a:lnSpc>
            </a:pPr>
            <a:r>
              <a:rPr lang="en-US" sz="1400">
                <a:latin typeface="Courier New" pitchFamily="49" charset="0"/>
              </a:rPr>
              <a:t>stdin</a:t>
            </a:r>
          </a:p>
        </p:txBody>
      </p:sp>
      <p:sp>
        <p:nvSpPr>
          <p:cNvPr id="664607" name="Line 31"/>
          <p:cNvSpPr>
            <a:spLocks noChangeShapeType="1"/>
          </p:cNvSpPr>
          <p:nvPr/>
        </p:nvSpPr>
        <p:spPr bwMode="auto">
          <a:xfrm flipV="1">
            <a:off x="4786313" y="3641725"/>
            <a:ext cx="1690687" cy="153988"/>
          </a:xfrm>
          <a:prstGeom prst="line">
            <a:avLst/>
          </a:prstGeom>
          <a:noFill/>
          <a:ln w="25400">
            <a:solidFill>
              <a:schemeClr val="bg2">
                <a:lumMod val="75000"/>
              </a:schemeClr>
            </a:solidFill>
            <a:round/>
            <a:headEnd/>
            <a:tailEnd type="stealth" w="med" len="med"/>
          </a:ln>
          <a:effectLst/>
        </p:spPr>
        <p:txBody>
          <a:bodyPr wrap="none" anchor="ctr"/>
          <a:lstStyle/>
          <a:p>
            <a:endParaRPr lang="en-US" dirty="0">
              <a:latin typeface="Calibri" pitchFamily="34" charset="0"/>
            </a:endParaRPr>
          </a:p>
        </p:txBody>
      </p:sp>
      <p:sp>
        <p:nvSpPr>
          <p:cNvPr id="664608" name="Rectangle 32"/>
          <p:cNvSpPr>
            <a:spLocks noChangeArrowheads="1"/>
          </p:cNvSpPr>
          <p:nvPr/>
        </p:nvSpPr>
        <p:spPr bwMode="auto">
          <a:xfrm>
            <a:off x="6477000" y="36290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lnSpc>
                <a:spcPct val="100000"/>
              </a:lnSpc>
            </a:pPr>
            <a:r>
              <a:rPr lang="en-US" sz="1600" dirty="0">
                <a:latin typeface="Calibri" pitchFamily="34" charset="0"/>
              </a:rPr>
              <a:t>File access</a:t>
            </a:r>
          </a:p>
        </p:txBody>
      </p:sp>
      <p:sp>
        <p:nvSpPr>
          <p:cNvPr id="664609" name="Rectangle 33"/>
          <p:cNvSpPr>
            <a:spLocks noChangeArrowheads="1"/>
          </p:cNvSpPr>
          <p:nvPr/>
        </p:nvSpPr>
        <p:spPr bwMode="auto">
          <a:xfrm>
            <a:off x="6477000" y="45434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vert="eaVert" wrap="none" anchor="ctr"/>
          <a:lstStyle/>
          <a:p>
            <a:pPr>
              <a:lnSpc>
                <a:spcPct val="100000"/>
              </a:lnSpc>
            </a:pPr>
            <a:r>
              <a:rPr lang="en-US" sz="1600" dirty="0">
                <a:latin typeface="Calibri" pitchFamily="34" charset="0"/>
              </a:rPr>
              <a:t>...</a:t>
            </a:r>
          </a:p>
        </p:txBody>
      </p:sp>
      <p:sp>
        <p:nvSpPr>
          <p:cNvPr id="664610" name="Rectangle 34"/>
          <p:cNvSpPr>
            <a:spLocks noChangeArrowheads="1"/>
          </p:cNvSpPr>
          <p:nvPr/>
        </p:nvSpPr>
        <p:spPr bwMode="auto">
          <a:xfrm>
            <a:off x="6477000" y="39338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lnSpc>
                <a:spcPct val="100000"/>
              </a:lnSpc>
            </a:pPr>
            <a:r>
              <a:rPr lang="en-US" sz="1600" dirty="0">
                <a:latin typeface="Calibri" pitchFamily="34" charset="0"/>
              </a:rPr>
              <a:t>File size</a:t>
            </a:r>
          </a:p>
        </p:txBody>
      </p:sp>
      <p:sp>
        <p:nvSpPr>
          <p:cNvPr id="664611" name="Rectangle 35"/>
          <p:cNvSpPr>
            <a:spLocks noChangeArrowheads="1"/>
          </p:cNvSpPr>
          <p:nvPr/>
        </p:nvSpPr>
        <p:spPr bwMode="auto">
          <a:xfrm>
            <a:off x="6477000" y="42386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lnSpc>
                <a:spcPct val="100000"/>
              </a:lnSpc>
            </a:pPr>
            <a:r>
              <a:rPr lang="en-US" sz="1600" dirty="0">
                <a:latin typeface="Calibri" pitchFamily="34" charset="0"/>
              </a:rPr>
              <a:t>File type</a:t>
            </a:r>
          </a:p>
        </p:txBody>
      </p:sp>
      <p:sp>
        <p:nvSpPr>
          <p:cNvPr id="664612" name="Rectangle 36"/>
          <p:cNvSpPr>
            <a:spLocks noChangeArrowheads="1"/>
          </p:cNvSpPr>
          <p:nvPr/>
        </p:nvSpPr>
        <p:spPr bwMode="auto">
          <a:xfrm>
            <a:off x="6477000" y="52292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lnSpc>
                <a:spcPct val="100000"/>
              </a:lnSpc>
            </a:pPr>
            <a:r>
              <a:rPr lang="en-US" sz="1600" dirty="0">
                <a:latin typeface="Calibri" pitchFamily="34" charset="0"/>
              </a:rPr>
              <a:t>File access</a:t>
            </a:r>
          </a:p>
        </p:txBody>
      </p:sp>
      <p:sp>
        <p:nvSpPr>
          <p:cNvPr id="664613" name="Rectangle 37"/>
          <p:cNvSpPr>
            <a:spLocks noChangeArrowheads="1"/>
          </p:cNvSpPr>
          <p:nvPr/>
        </p:nvSpPr>
        <p:spPr bwMode="auto">
          <a:xfrm>
            <a:off x="6477000" y="61436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vert="eaVert" wrap="none" anchor="ctr"/>
          <a:lstStyle/>
          <a:p>
            <a:pPr>
              <a:lnSpc>
                <a:spcPct val="100000"/>
              </a:lnSpc>
            </a:pPr>
            <a:r>
              <a:rPr lang="en-US" sz="1600" dirty="0">
                <a:latin typeface="Calibri" pitchFamily="34" charset="0"/>
              </a:rPr>
              <a:t>...</a:t>
            </a:r>
          </a:p>
        </p:txBody>
      </p:sp>
      <p:sp>
        <p:nvSpPr>
          <p:cNvPr id="664614" name="Rectangle 38"/>
          <p:cNvSpPr>
            <a:spLocks noChangeArrowheads="1"/>
          </p:cNvSpPr>
          <p:nvPr/>
        </p:nvSpPr>
        <p:spPr bwMode="auto">
          <a:xfrm>
            <a:off x="6477000" y="55340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lnSpc>
                <a:spcPct val="100000"/>
              </a:lnSpc>
            </a:pPr>
            <a:r>
              <a:rPr lang="en-US" sz="1600" dirty="0">
                <a:latin typeface="Calibri" pitchFamily="34" charset="0"/>
              </a:rPr>
              <a:t>File size</a:t>
            </a:r>
          </a:p>
        </p:txBody>
      </p:sp>
      <p:sp>
        <p:nvSpPr>
          <p:cNvPr id="664615" name="Rectangle 39"/>
          <p:cNvSpPr>
            <a:spLocks noChangeArrowheads="1"/>
          </p:cNvSpPr>
          <p:nvPr/>
        </p:nvSpPr>
        <p:spPr bwMode="auto">
          <a:xfrm>
            <a:off x="6477000" y="58388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lnSpc>
                <a:spcPct val="100000"/>
              </a:lnSpc>
            </a:pPr>
            <a:r>
              <a:rPr lang="en-US" sz="1600" dirty="0">
                <a:latin typeface="Calibri" pitchFamily="34" charset="0"/>
              </a:rPr>
              <a:t>File type</a:t>
            </a:r>
          </a:p>
        </p:txBody>
      </p:sp>
      <p:sp>
        <p:nvSpPr>
          <p:cNvPr id="664616" name="Text Box 40"/>
          <p:cNvSpPr txBox="1">
            <a:spLocks noChangeArrowheads="1"/>
          </p:cNvSpPr>
          <p:nvPr/>
        </p:nvSpPr>
        <p:spPr bwMode="auto">
          <a:xfrm>
            <a:off x="3758514" y="3352800"/>
            <a:ext cx="1549527" cy="338554"/>
          </a:xfrm>
          <a:prstGeom prst="rect">
            <a:avLst/>
          </a:prstGeom>
          <a:noFill/>
          <a:ln w="12700">
            <a:noFill/>
            <a:miter lim="800000"/>
            <a:headEnd/>
            <a:tailEnd/>
          </a:ln>
          <a:effectLst/>
        </p:spPr>
        <p:txBody>
          <a:bodyPr wrap="none" anchor="ctr">
            <a:spAutoFit/>
          </a:bodyPr>
          <a:lstStyle/>
          <a:p>
            <a:pPr>
              <a:lnSpc>
                <a:spcPct val="100000"/>
              </a:lnSpc>
            </a:pPr>
            <a:r>
              <a:rPr lang="en-US" sz="1600" dirty="0">
                <a:latin typeface="Calibri" pitchFamily="34" charset="0"/>
              </a:rPr>
              <a:t>File </a:t>
            </a:r>
            <a:r>
              <a:rPr lang="en-US" sz="1600" dirty="0" smtClean="0">
                <a:latin typeface="Calibri" pitchFamily="34" charset="0"/>
              </a:rPr>
              <a:t>A (terminal)</a:t>
            </a:r>
            <a:endParaRPr lang="en-US" sz="1600" dirty="0">
              <a:latin typeface="Calibri" pitchFamily="34" charset="0"/>
            </a:endParaRPr>
          </a:p>
        </p:txBody>
      </p:sp>
      <p:sp>
        <p:nvSpPr>
          <p:cNvPr id="664617" name="Text Box 41"/>
          <p:cNvSpPr txBox="1">
            <a:spLocks noChangeArrowheads="1"/>
          </p:cNvSpPr>
          <p:nvPr/>
        </p:nvSpPr>
        <p:spPr bwMode="auto">
          <a:xfrm>
            <a:off x="3766752" y="5029200"/>
            <a:ext cx="1157689" cy="338554"/>
          </a:xfrm>
          <a:prstGeom prst="rect">
            <a:avLst/>
          </a:prstGeom>
          <a:noFill/>
          <a:ln w="12700">
            <a:noFill/>
            <a:miter lim="800000"/>
            <a:headEnd/>
            <a:tailEnd/>
          </a:ln>
          <a:effectLst/>
        </p:spPr>
        <p:txBody>
          <a:bodyPr wrap="none" anchor="ctr">
            <a:spAutoFit/>
          </a:bodyPr>
          <a:lstStyle/>
          <a:p>
            <a:pPr>
              <a:lnSpc>
                <a:spcPct val="100000"/>
              </a:lnSpc>
            </a:pPr>
            <a:r>
              <a:rPr lang="en-US" sz="1600" dirty="0">
                <a:latin typeface="Calibri" pitchFamily="34" charset="0"/>
              </a:rPr>
              <a:t>File </a:t>
            </a:r>
            <a:r>
              <a:rPr lang="en-US" sz="1600" dirty="0" smtClean="0">
                <a:latin typeface="Calibri" pitchFamily="34" charset="0"/>
              </a:rPr>
              <a:t>B (disk)</a:t>
            </a:r>
            <a:endParaRPr lang="en-US" sz="1600" dirty="0">
              <a:latin typeface="Calibri" pitchFamily="34" charset="0"/>
            </a:endParaRPr>
          </a:p>
        </p:txBody>
      </p:sp>
      <p:sp>
        <p:nvSpPr>
          <p:cNvPr id="664621" name="Text Box 45"/>
          <p:cNvSpPr txBox="1">
            <a:spLocks noChangeArrowheads="1"/>
          </p:cNvSpPr>
          <p:nvPr/>
        </p:nvSpPr>
        <p:spPr bwMode="auto">
          <a:xfrm>
            <a:off x="7975600" y="3886200"/>
            <a:ext cx="914400" cy="830997"/>
          </a:xfrm>
          <a:prstGeom prst="rect">
            <a:avLst/>
          </a:prstGeom>
          <a:noFill/>
          <a:ln w="9525">
            <a:noFill/>
            <a:miter lim="800000"/>
            <a:headEnd/>
            <a:tailEnd/>
          </a:ln>
          <a:effectLst/>
        </p:spPr>
        <p:txBody>
          <a:bodyPr>
            <a:spAutoFit/>
          </a:bodyPr>
          <a:lstStyle/>
          <a:p>
            <a:pPr algn="l"/>
            <a:r>
              <a:rPr lang="en-US" sz="1600" i="1" dirty="0">
                <a:latin typeface="Calibri" pitchFamily="34" charset="0"/>
              </a:rPr>
              <a:t>Info in </a:t>
            </a:r>
          </a:p>
          <a:p>
            <a:pPr algn="l"/>
            <a:r>
              <a:rPr lang="en-US" sz="1600" dirty="0">
                <a:latin typeface="Courier New" pitchFamily="49" charset="0"/>
              </a:rPr>
              <a:t>stat</a:t>
            </a:r>
            <a:r>
              <a:rPr lang="en-US" sz="1600" i="1" dirty="0">
                <a:latin typeface="Calibri" pitchFamily="34" charset="0"/>
              </a:rPr>
              <a:t> </a:t>
            </a:r>
            <a:r>
              <a:rPr lang="en-US" sz="1600" i="1" dirty="0" err="1">
                <a:latin typeface="Calibri" pitchFamily="34" charset="0"/>
              </a:rPr>
              <a:t>struct</a:t>
            </a:r>
            <a:endParaRPr lang="en-US" sz="1600" i="1" dirty="0">
              <a:latin typeface="Calibri" pitchFamily="34" charset="0"/>
            </a:endParaRPr>
          </a:p>
        </p:txBody>
      </p:sp>
      <p:sp>
        <p:nvSpPr>
          <p:cNvPr id="664622" name="AutoShape 46"/>
          <p:cNvSpPr>
            <a:spLocks/>
          </p:cNvSpPr>
          <p:nvPr/>
        </p:nvSpPr>
        <p:spPr bwMode="auto">
          <a:xfrm>
            <a:off x="7611076" y="3649361"/>
            <a:ext cx="366418" cy="1188720"/>
          </a:xfrm>
          <a:prstGeom prst="rightBrace">
            <a:avLst>
              <a:gd name="adj1" fmla="val 133333"/>
              <a:gd name="adj2" fmla="val 50000"/>
            </a:avLst>
          </a:prstGeom>
          <a:noFill/>
          <a:ln w="19050">
            <a:solidFill>
              <a:schemeClr val="tx1"/>
            </a:solidFill>
            <a:round/>
            <a:headEnd/>
            <a:tailEnd/>
          </a:ln>
          <a:effectLst/>
        </p:spPr>
        <p:txBody>
          <a:bodyPr wrap="square" anchor="ctr">
            <a:spAutoFit/>
          </a:bodyPr>
          <a:lstStyle/>
          <a:p>
            <a:endParaRPr lang="en-US" dirty="0">
              <a:latin typeface="Calibri" pitchFamily="34" charset="0"/>
            </a:endParaRPr>
          </a:p>
        </p:txBody>
      </p:sp>
      <p:sp>
        <p:nvSpPr>
          <p:cNvPr id="664597" name="Line 21"/>
          <p:cNvSpPr>
            <a:spLocks noChangeShapeType="1"/>
          </p:cNvSpPr>
          <p:nvPr/>
        </p:nvSpPr>
        <p:spPr bwMode="auto">
          <a:xfrm flipV="1">
            <a:off x="4706938" y="5229224"/>
            <a:ext cx="1770062" cy="257175"/>
          </a:xfrm>
          <a:prstGeom prst="line">
            <a:avLst/>
          </a:prstGeom>
          <a:noFill/>
          <a:ln w="25400">
            <a:solidFill>
              <a:schemeClr val="bg2">
                <a:lumMod val="75000"/>
              </a:schemeClr>
            </a:solidFill>
            <a:round/>
            <a:headEnd/>
            <a:tailEnd type="stealth" w="med" len="med"/>
          </a:ln>
          <a:effectLst/>
        </p:spPr>
        <p:txBody>
          <a:bodyPr wrap="none" anchor="ctr"/>
          <a:lstStyle/>
          <a:p>
            <a:endParaRPr lang="en-US" dirty="0">
              <a:latin typeface="Calibri" pitchFamily="34" charset="0"/>
            </a:endParaRPr>
          </a:p>
        </p:txBody>
      </p:sp>
      <p:sp>
        <p:nvSpPr>
          <p:cNvPr id="44" name="Text Box 14"/>
          <p:cNvSpPr txBox="1">
            <a:spLocks noChangeArrowheads="1"/>
          </p:cNvSpPr>
          <p:nvPr/>
        </p:nvSpPr>
        <p:spPr bwMode="auto">
          <a:xfrm>
            <a:off x="76200" y="6248400"/>
            <a:ext cx="3517759" cy="369332"/>
          </a:xfrm>
          <a:prstGeom prst="rect">
            <a:avLst/>
          </a:prstGeom>
          <a:noFill/>
          <a:ln w="12700">
            <a:noFill/>
            <a:miter lim="800000"/>
            <a:headEnd/>
            <a:tailEnd/>
          </a:ln>
          <a:effectLst/>
        </p:spPr>
        <p:txBody>
          <a:bodyPr wrap="none" anchor="ctr">
            <a:spAutoFit/>
          </a:bodyPr>
          <a:lstStyle/>
          <a:p>
            <a:pPr algn="ctr">
              <a:lnSpc>
                <a:spcPct val="100000"/>
              </a:lnSpc>
            </a:pPr>
            <a:r>
              <a:rPr lang="en-US" sz="1800" i="1" dirty="0" smtClean="0">
                <a:solidFill>
                  <a:srgbClr val="0070C0"/>
                </a:solidFill>
                <a:latin typeface="Calibri" pitchFamily="34" charset="0"/>
              </a:rPr>
              <a:t>File </a:t>
            </a:r>
            <a:r>
              <a:rPr lang="en-US" sz="1800" i="1" dirty="0" err="1" smtClean="0">
                <a:solidFill>
                  <a:srgbClr val="0070C0"/>
                </a:solidFill>
                <a:latin typeface="Calibri" pitchFamily="34" charset="0"/>
              </a:rPr>
              <a:t>pos</a:t>
            </a:r>
            <a:r>
              <a:rPr lang="en-US" sz="1800" i="1" dirty="0" smtClean="0">
                <a:solidFill>
                  <a:srgbClr val="0070C0"/>
                </a:solidFill>
                <a:latin typeface="Calibri" pitchFamily="34" charset="0"/>
              </a:rPr>
              <a:t> is maintained per open file</a:t>
            </a:r>
            <a:endParaRPr lang="en-US" sz="1800" i="1" dirty="0">
              <a:solidFill>
                <a:srgbClr val="0070C0"/>
              </a:solidFill>
              <a:latin typeface="Calibri" pitchFamily="34" charset="0"/>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02" name="Rectangle 2"/>
          <p:cNvSpPr>
            <a:spLocks noGrp="1" noChangeArrowheads="1"/>
          </p:cNvSpPr>
          <p:nvPr>
            <p:ph type="title"/>
          </p:nvPr>
        </p:nvSpPr>
        <p:spPr/>
        <p:txBody>
          <a:bodyPr/>
          <a:lstStyle/>
          <a:p>
            <a:r>
              <a:rPr lang="en-US"/>
              <a:t>File Sharing</a:t>
            </a:r>
          </a:p>
        </p:txBody>
      </p:sp>
      <p:sp>
        <p:nvSpPr>
          <p:cNvPr id="665603" name="Rectangle 3"/>
          <p:cNvSpPr>
            <a:spLocks noGrp="1" noChangeArrowheads="1"/>
          </p:cNvSpPr>
          <p:nvPr>
            <p:ph type="body" idx="1"/>
          </p:nvPr>
        </p:nvSpPr>
        <p:spPr>
          <a:xfrm>
            <a:off x="371175" y="1220788"/>
            <a:ext cx="8307387" cy="1141412"/>
          </a:xfrm>
        </p:spPr>
        <p:txBody>
          <a:bodyPr/>
          <a:lstStyle/>
          <a:p>
            <a:pPr>
              <a:lnSpc>
                <a:spcPct val="85000"/>
              </a:lnSpc>
            </a:pPr>
            <a:r>
              <a:rPr lang="en-US" dirty="0"/>
              <a:t>Two distinct descriptors sharing the same disk file through two distinct open file table entries</a:t>
            </a:r>
          </a:p>
          <a:p>
            <a:pPr lvl="1">
              <a:lnSpc>
                <a:spcPct val="90000"/>
              </a:lnSpc>
            </a:pPr>
            <a:r>
              <a:rPr lang="en-US" dirty="0"/>
              <a:t>E.g., Calling </a:t>
            </a:r>
            <a:r>
              <a:rPr lang="en-US" b="1" dirty="0">
                <a:latin typeface="Courier New" pitchFamily="49" charset="0"/>
              </a:rPr>
              <a:t>open</a:t>
            </a:r>
            <a:r>
              <a:rPr lang="en-US" dirty="0">
                <a:latin typeface="Courier New" pitchFamily="49" charset="0"/>
              </a:rPr>
              <a:t> </a:t>
            </a:r>
            <a:r>
              <a:rPr lang="en-US" dirty="0"/>
              <a:t>twice with the same </a:t>
            </a:r>
            <a:r>
              <a:rPr lang="en-US" b="1" dirty="0">
                <a:latin typeface="Courier New" pitchFamily="49" charset="0"/>
              </a:rPr>
              <a:t>filename</a:t>
            </a:r>
            <a:r>
              <a:rPr lang="en-US" dirty="0">
                <a:latin typeface="Courier New" pitchFamily="49" charset="0"/>
              </a:rPr>
              <a:t> </a:t>
            </a:r>
            <a:r>
              <a:rPr lang="en-US" dirty="0"/>
              <a:t>argument</a:t>
            </a:r>
            <a:endParaRPr lang="en-US" dirty="0">
              <a:latin typeface="Courier New" pitchFamily="49" charset="0"/>
            </a:endParaRPr>
          </a:p>
        </p:txBody>
      </p:sp>
      <p:sp>
        <p:nvSpPr>
          <p:cNvPr id="35" name="Rectangle 4"/>
          <p:cNvSpPr>
            <a:spLocks noChangeArrowheads="1"/>
          </p:cNvSpPr>
          <p:nvPr/>
        </p:nvSpPr>
        <p:spPr bwMode="auto">
          <a:xfrm>
            <a:off x="1506538" y="36703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dirty="0">
              <a:latin typeface="Calibri" pitchFamily="34" charset="0"/>
            </a:endParaRPr>
          </a:p>
        </p:txBody>
      </p:sp>
      <p:sp>
        <p:nvSpPr>
          <p:cNvPr id="36" name="Rectangle 5"/>
          <p:cNvSpPr>
            <a:spLocks noChangeArrowheads="1"/>
          </p:cNvSpPr>
          <p:nvPr/>
        </p:nvSpPr>
        <p:spPr bwMode="auto">
          <a:xfrm>
            <a:off x="1506538" y="38989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dirty="0">
              <a:latin typeface="Calibri" pitchFamily="34" charset="0"/>
            </a:endParaRPr>
          </a:p>
        </p:txBody>
      </p:sp>
      <p:sp>
        <p:nvSpPr>
          <p:cNvPr id="37" name="Rectangle 6"/>
          <p:cNvSpPr>
            <a:spLocks noChangeArrowheads="1"/>
          </p:cNvSpPr>
          <p:nvPr/>
        </p:nvSpPr>
        <p:spPr bwMode="auto">
          <a:xfrm>
            <a:off x="1506538" y="41275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dirty="0">
              <a:latin typeface="Calibri" pitchFamily="34" charset="0"/>
            </a:endParaRPr>
          </a:p>
        </p:txBody>
      </p:sp>
      <p:sp>
        <p:nvSpPr>
          <p:cNvPr id="38" name="Rectangle 7"/>
          <p:cNvSpPr>
            <a:spLocks noChangeArrowheads="1"/>
          </p:cNvSpPr>
          <p:nvPr/>
        </p:nvSpPr>
        <p:spPr bwMode="auto">
          <a:xfrm>
            <a:off x="1506538" y="43561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dirty="0">
              <a:latin typeface="Calibri" pitchFamily="34" charset="0"/>
            </a:endParaRPr>
          </a:p>
        </p:txBody>
      </p:sp>
      <p:sp>
        <p:nvSpPr>
          <p:cNvPr id="39" name="Rectangle 8"/>
          <p:cNvSpPr>
            <a:spLocks noChangeArrowheads="1"/>
          </p:cNvSpPr>
          <p:nvPr/>
        </p:nvSpPr>
        <p:spPr bwMode="auto">
          <a:xfrm>
            <a:off x="1506538" y="45847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dirty="0">
              <a:latin typeface="Calibri" pitchFamily="34" charset="0"/>
            </a:endParaRPr>
          </a:p>
        </p:txBody>
      </p:sp>
      <p:sp>
        <p:nvSpPr>
          <p:cNvPr id="40" name="Rectangle 9"/>
          <p:cNvSpPr>
            <a:spLocks noChangeArrowheads="1"/>
          </p:cNvSpPr>
          <p:nvPr/>
        </p:nvSpPr>
        <p:spPr bwMode="auto">
          <a:xfrm>
            <a:off x="896938" y="3670300"/>
            <a:ext cx="609600" cy="228600"/>
          </a:xfrm>
          <a:prstGeom prst="rect">
            <a:avLst/>
          </a:prstGeom>
          <a:noFill/>
          <a:ln w="12700">
            <a:noFill/>
            <a:miter lim="800000"/>
            <a:headEnd/>
            <a:tailEnd/>
          </a:ln>
          <a:effectLst/>
        </p:spPr>
        <p:txBody>
          <a:bodyPr wrap="none" anchor="ctr"/>
          <a:lstStyle/>
          <a:p>
            <a:pPr algn="r">
              <a:lnSpc>
                <a:spcPct val="100000"/>
              </a:lnSpc>
            </a:pPr>
            <a:r>
              <a:rPr lang="en-US" sz="1400" dirty="0" err="1">
                <a:latin typeface="Calibri" pitchFamily="34" charset="0"/>
              </a:rPr>
              <a:t>fd</a:t>
            </a:r>
            <a:r>
              <a:rPr lang="en-US" sz="1400" dirty="0">
                <a:latin typeface="Calibri" pitchFamily="34" charset="0"/>
              </a:rPr>
              <a:t> 0</a:t>
            </a:r>
          </a:p>
        </p:txBody>
      </p:sp>
      <p:sp>
        <p:nvSpPr>
          <p:cNvPr id="41" name="Rectangle 10"/>
          <p:cNvSpPr>
            <a:spLocks noChangeArrowheads="1"/>
          </p:cNvSpPr>
          <p:nvPr/>
        </p:nvSpPr>
        <p:spPr bwMode="auto">
          <a:xfrm>
            <a:off x="896938" y="3898900"/>
            <a:ext cx="609600" cy="228600"/>
          </a:xfrm>
          <a:prstGeom prst="rect">
            <a:avLst/>
          </a:prstGeom>
          <a:noFill/>
          <a:ln w="12700">
            <a:noFill/>
            <a:miter lim="800000"/>
            <a:headEnd/>
            <a:tailEnd/>
          </a:ln>
          <a:effectLst/>
        </p:spPr>
        <p:txBody>
          <a:bodyPr wrap="none" anchor="ctr"/>
          <a:lstStyle/>
          <a:p>
            <a:pPr algn="r">
              <a:lnSpc>
                <a:spcPct val="100000"/>
              </a:lnSpc>
            </a:pPr>
            <a:r>
              <a:rPr lang="en-US" sz="1400" dirty="0" err="1">
                <a:latin typeface="Calibri" pitchFamily="34" charset="0"/>
              </a:rPr>
              <a:t>fd</a:t>
            </a:r>
            <a:r>
              <a:rPr lang="en-US" sz="1400" dirty="0">
                <a:latin typeface="Calibri" pitchFamily="34" charset="0"/>
              </a:rPr>
              <a:t> 1</a:t>
            </a:r>
          </a:p>
        </p:txBody>
      </p:sp>
      <p:sp>
        <p:nvSpPr>
          <p:cNvPr id="42" name="Rectangle 11"/>
          <p:cNvSpPr>
            <a:spLocks noChangeArrowheads="1"/>
          </p:cNvSpPr>
          <p:nvPr/>
        </p:nvSpPr>
        <p:spPr bwMode="auto">
          <a:xfrm>
            <a:off x="896938" y="4127500"/>
            <a:ext cx="609600" cy="228600"/>
          </a:xfrm>
          <a:prstGeom prst="rect">
            <a:avLst/>
          </a:prstGeom>
          <a:noFill/>
          <a:ln w="12700">
            <a:noFill/>
            <a:miter lim="800000"/>
            <a:headEnd/>
            <a:tailEnd/>
          </a:ln>
          <a:effectLst/>
        </p:spPr>
        <p:txBody>
          <a:bodyPr wrap="none" anchor="ctr"/>
          <a:lstStyle/>
          <a:p>
            <a:pPr algn="r">
              <a:lnSpc>
                <a:spcPct val="100000"/>
              </a:lnSpc>
            </a:pPr>
            <a:r>
              <a:rPr lang="en-US" sz="1400" dirty="0" err="1">
                <a:latin typeface="Calibri" pitchFamily="34" charset="0"/>
              </a:rPr>
              <a:t>fd</a:t>
            </a:r>
            <a:r>
              <a:rPr lang="en-US" sz="1400" dirty="0">
                <a:latin typeface="Calibri" pitchFamily="34" charset="0"/>
              </a:rPr>
              <a:t> 2</a:t>
            </a:r>
          </a:p>
        </p:txBody>
      </p:sp>
      <p:sp>
        <p:nvSpPr>
          <p:cNvPr id="43" name="Rectangle 12"/>
          <p:cNvSpPr>
            <a:spLocks noChangeArrowheads="1"/>
          </p:cNvSpPr>
          <p:nvPr/>
        </p:nvSpPr>
        <p:spPr bwMode="auto">
          <a:xfrm>
            <a:off x="896938" y="4356100"/>
            <a:ext cx="609600" cy="228600"/>
          </a:xfrm>
          <a:prstGeom prst="rect">
            <a:avLst/>
          </a:prstGeom>
          <a:noFill/>
          <a:ln w="12700">
            <a:noFill/>
            <a:miter lim="800000"/>
            <a:headEnd/>
            <a:tailEnd/>
          </a:ln>
          <a:effectLst/>
        </p:spPr>
        <p:txBody>
          <a:bodyPr wrap="none" anchor="ctr"/>
          <a:lstStyle/>
          <a:p>
            <a:pPr algn="r">
              <a:lnSpc>
                <a:spcPct val="100000"/>
              </a:lnSpc>
            </a:pPr>
            <a:r>
              <a:rPr lang="en-US" sz="1400" dirty="0" err="1">
                <a:latin typeface="Calibri" pitchFamily="34" charset="0"/>
              </a:rPr>
              <a:t>fd</a:t>
            </a:r>
            <a:r>
              <a:rPr lang="en-US" sz="1400" dirty="0">
                <a:latin typeface="Calibri" pitchFamily="34" charset="0"/>
              </a:rPr>
              <a:t> 3</a:t>
            </a:r>
          </a:p>
        </p:txBody>
      </p:sp>
      <p:sp>
        <p:nvSpPr>
          <p:cNvPr id="44" name="Rectangle 13"/>
          <p:cNvSpPr>
            <a:spLocks noChangeArrowheads="1"/>
          </p:cNvSpPr>
          <p:nvPr/>
        </p:nvSpPr>
        <p:spPr bwMode="auto">
          <a:xfrm>
            <a:off x="896938" y="4584700"/>
            <a:ext cx="609600" cy="228600"/>
          </a:xfrm>
          <a:prstGeom prst="rect">
            <a:avLst/>
          </a:prstGeom>
          <a:noFill/>
          <a:ln w="12700">
            <a:noFill/>
            <a:miter lim="800000"/>
            <a:headEnd/>
            <a:tailEnd/>
          </a:ln>
          <a:effectLst/>
        </p:spPr>
        <p:txBody>
          <a:bodyPr wrap="none" anchor="ctr"/>
          <a:lstStyle/>
          <a:p>
            <a:pPr algn="r">
              <a:lnSpc>
                <a:spcPct val="100000"/>
              </a:lnSpc>
            </a:pPr>
            <a:r>
              <a:rPr lang="en-US" sz="1400" dirty="0" err="1">
                <a:latin typeface="Calibri" pitchFamily="34" charset="0"/>
              </a:rPr>
              <a:t>fd</a:t>
            </a:r>
            <a:r>
              <a:rPr lang="en-US" sz="1400" dirty="0">
                <a:latin typeface="Calibri" pitchFamily="34" charset="0"/>
              </a:rPr>
              <a:t> 4</a:t>
            </a:r>
          </a:p>
        </p:txBody>
      </p:sp>
      <p:sp>
        <p:nvSpPr>
          <p:cNvPr id="45" name="Text Box 14"/>
          <p:cNvSpPr txBox="1">
            <a:spLocks noChangeArrowheads="1"/>
          </p:cNvSpPr>
          <p:nvPr/>
        </p:nvSpPr>
        <p:spPr bwMode="auto">
          <a:xfrm>
            <a:off x="610550" y="2636222"/>
            <a:ext cx="2390085" cy="646331"/>
          </a:xfrm>
          <a:prstGeom prst="rect">
            <a:avLst/>
          </a:prstGeom>
          <a:noFill/>
          <a:ln w="12700">
            <a:noFill/>
            <a:miter lim="800000"/>
            <a:headEnd/>
            <a:tailEnd/>
          </a:ln>
          <a:effectLst/>
        </p:spPr>
        <p:txBody>
          <a:bodyPr wrap="none" anchor="ctr">
            <a:spAutoFit/>
          </a:bodyPr>
          <a:lstStyle/>
          <a:p>
            <a:pPr algn="ctr">
              <a:lnSpc>
                <a:spcPct val="100000"/>
              </a:lnSpc>
            </a:pPr>
            <a:r>
              <a:rPr lang="en-US" sz="1800" dirty="0">
                <a:solidFill>
                  <a:srgbClr val="C00000"/>
                </a:solidFill>
                <a:latin typeface="Calibri" pitchFamily="34" charset="0"/>
              </a:rPr>
              <a:t>Descriptor table</a:t>
            </a:r>
          </a:p>
          <a:p>
            <a:pPr algn="ctr">
              <a:lnSpc>
                <a:spcPct val="100000"/>
              </a:lnSpc>
            </a:pPr>
            <a:r>
              <a:rPr lang="en-US" sz="1800" dirty="0">
                <a:solidFill>
                  <a:schemeClr val="bg1">
                    <a:lumMod val="50000"/>
                  </a:schemeClr>
                </a:solidFill>
                <a:latin typeface="Calibri" pitchFamily="34" charset="0"/>
              </a:rPr>
              <a:t>[one table per process]</a:t>
            </a:r>
          </a:p>
        </p:txBody>
      </p:sp>
      <p:sp>
        <p:nvSpPr>
          <p:cNvPr id="46" name="Text Box 15"/>
          <p:cNvSpPr txBox="1">
            <a:spLocks noChangeArrowheads="1"/>
          </p:cNvSpPr>
          <p:nvPr/>
        </p:nvSpPr>
        <p:spPr bwMode="auto">
          <a:xfrm>
            <a:off x="3159491" y="2636222"/>
            <a:ext cx="2532326" cy="646331"/>
          </a:xfrm>
          <a:prstGeom prst="rect">
            <a:avLst/>
          </a:prstGeom>
          <a:noFill/>
          <a:ln w="12700">
            <a:noFill/>
            <a:miter lim="800000"/>
            <a:headEnd/>
            <a:tailEnd/>
          </a:ln>
          <a:effectLst/>
        </p:spPr>
        <p:txBody>
          <a:bodyPr wrap="none" anchor="ctr">
            <a:spAutoFit/>
          </a:bodyPr>
          <a:lstStyle/>
          <a:p>
            <a:pPr algn="ctr">
              <a:lnSpc>
                <a:spcPct val="100000"/>
              </a:lnSpc>
            </a:pPr>
            <a:r>
              <a:rPr lang="en-US" sz="1800" dirty="0">
                <a:solidFill>
                  <a:srgbClr val="C00000"/>
                </a:solidFill>
                <a:latin typeface="Calibri" pitchFamily="34" charset="0"/>
              </a:rPr>
              <a:t>Open file table </a:t>
            </a:r>
          </a:p>
          <a:p>
            <a:pPr algn="ctr">
              <a:lnSpc>
                <a:spcPct val="100000"/>
              </a:lnSpc>
            </a:pPr>
            <a:r>
              <a:rPr lang="en-US" sz="1800" dirty="0">
                <a:solidFill>
                  <a:schemeClr val="bg1">
                    <a:lumMod val="50000"/>
                  </a:schemeClr>
                </a:solidFill>
                <a:latin typeface="Calibri" pitchFamily="34" charset="0"/>
              </a:rPr>
              <a:t>[shared by all processes]</a:t>
            </a:r>
          </a:p>
        </p:txBody>
      </p:sp>
      <p:sp>
        <p:nvSpPr>
          <p:cNvPr id="47" name="Text Box 16"/>
          <p:cNvSpPr txBox="1">
            <a:spLocks noChangeArrowheads="1"/>
          </p:cNvSpPr>
          <p:nvPr/>
        </p:nvSpPr>
        <p:spPr bwMode="auto">
          <a:xfrm>
            <a:off x="5750291" y="2636222"/>
            <a:ext cx="2532326" cy="646331"/>
          </a:xfrm>
          <a:prstGeom prst="rect">
            <a:avLst/>
          </a:prstGeom>
          <a:noFill/>
          <a:ln w="12700">
            <a:noFill/>
            <a:miter lim="800000"/>
            <a:headEnd/>
            <a:tailEnd/>
          </a:ln>
          <a:effectLst/>
        </p:spPr>
        <p:txBody>
          <a:bodyPr wrap="none" anchor="ctr">
            <a:spAutoFit/>
          </a:bodyPr>
          <a:lstStyle/>
          <a:p>
            <a:pPr algn="ctr">
              <a:lnSpc>
                <a:spcPct val="100000"/>
              </a:lnSpc>
            </a:pPr>
            <a:r>
              <a:rPr lang="en-US" sz="1800" dirty="0">
                <a:solidFill>
                  <a:srgbClr val="C00000"/>
                </a:solidFill>
                <a:latin typeface="Calibri" pitchFamily="34" charset="0"/>
              </a:rPr>
              <a:t>v-node table</a:t>
            </a:r>
          </a:p>
          <a:p>
            <a:pPr algn="ctr">
              <a:lnSpc>
                <a:spcPct val="100000"/>
              </a:lnSpc>
            </a:pPr>
            <a:r>
              <a:rPr lang="en-US" sz="1800" dirty="0">
                <a:solidFill>
                  <a:schemeClr val="bg1">
                    <a:lumMod val="50000"/>
                  </a:schemeClr>
                </a:solidFill>
                <a:latin typeface="Calibri" pitchFamily="34" charset="0"/>
              </a:rPr>
              <a:t>[shared by all processes]</a:t>
            </a:r>
          </a:p>
        </p:txBody>
      </p:sp>
      <p:sp>
        <p:nvSpPr>
          <p:cNvPr id="48" name="Rectangle 17"/>
          <p:cNvSpPr>
            <a:spLocks noChangeArrowheads="1"/>
          </p:cNvSpPr>
          <p:nvPr/>
        </p:nvSpPr>
        <p:spPr bwMode="auto">
          <a:xfrm>
            <a:off x="3868738" y="39624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lnSpc>
                <a:spcPct val="100000"/>
              </a:lnSpc>
            </a:pPr>
            <a:r>
              <a:rPr lang="en-US" sz="1600" dirty="0">
                <a:latin typeface="Calibri" pitchFamily="34" charset="0"/>
              </a:rPr>
              <a:t>File pos</a:t>
            </a:r>
          </a:p>
        </p:txBody>
      </p:sp>
      <p:sp>
        <p:nvSpPr>
          <p:cNvPr id="49" name="Rectangle 18"/>
          <p:cNvSpPr>
            <a:spLocks noChangeArrowheads="1"/>
          </p:cNvSpPr>
          <p:nvPr/>
        </p:nvSpPr>
        <p:spPr bwMode="auto">
          <a:xfrm>
            <a:off x="3868738" y="42672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lnSpc>
                <a:spcPct val="100000"/>
              </a:lnSpc>
            </a:pPr>
            <a:r>
              <a:rPr lang="en-US" sz="1400">
                <a:latin typeface="Courier New" pitchFamily="49" charset="0"/>
              </a:rPr>
              <a:t>refcnt=1</a:t>
            </a:r>
          </a:p>
        </p:txBody>
      </p:sp>
      <p:sp>
        <p:nvSpPr>
          <p:cNvPr id="50" name="Rectangle 19"/>
          <p:cNvSpPr>
            <a:spLocks noChangeArrowheads="1"/>
          </p:cNvSpPr>
          <p:nvPr/>
        </p:nvSpPr>
        <p:spPr bwMode="auto">
          <a:xfrm>
            <a:off x="3868738" y="45720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vert="eaVert" wrap="none" anchor="ctr"/>
          <a:lstStyle/>
          <a:p>
            <a:pPr>
              <a:lnSpc>
                <a:spcPct val="100000"/>
              </a:lnSpc>
            </a:pPr>
            <a:r>
              <a:rPr lang="en-US" sz="1600" dirty="0">
                <a:latin typeface="Calibri" pitchFamily="34" charset="0"/>
              </a:rPr>
              <a:t>...</a:t>
            </a:r>
          </a:p>
        </p:txBody>
      </p:sp>
      <p:sp>
        <p:nvSpPr>
          <p:cNvPr id="51" name="Line 20"/>
          <p:cNvSpPr>
            <a:spLocks noChangeShapeType="1"/>
          </p:cNvSpPr>
          <p:nvPr/>
        </p:nvSpPr>
        <p:spPr bwMode="auto">
          <a:xfrm flipV="1">
            <a:off x="2116138" y="3657595"/>
            <a:ext cx="1752600" cy="733429"/>
          </a:xfrm>
          <a:prstGeom prst="line">
            <a:avLst/>
          </a:prstGeom>
          <a:noFill/>
          <a:ln w="25400">
            <a:solidFill>
              <a:schemeClr val="bg2">
                <a:lumMod val="75000"/>
              </a:schemeClr>
            </a:solidFill>
            <a:round/>
            <a:headEnd/>
            <a:tailEnd type="stealth" w="med" len="med"/>
          </a:ln>
          <a:effectLst/>
        </p:spPr>
        <p:txBody>
          <a:bodyPr wrap="none" anchor="ctr"/>
          <a:lstStyle/>
          <a:p>
            <a:endParaRPr lang="en-US" dirty="0">
              <a:latin typeface="Calibri" pitchFamily="34" charset="0"/>
            </a:endParaRPr>
          </a:p>
        </p:txBody>
      </p:sp>
      <p:sp>
        <p:nvSpPr>
          <p:cNvPr id="52" name="Rectangle 22"/>
          <p:cNvSpPr>
            <a:spLocks noChangeArrowheads="1"/>
          </p:cNvSpPr>
          <p:nvPr/>
        </p:nvSpPr>
        <p:spPr bwMode="auto">
          <a:xfrm>
            <a:off x="3868738" y="36576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lnSpc>
                <a:spcPct val="100000"/>
              </a:lnSpc>
            </a:pPr>
            <a:endParaRPr lang="en-US" sz="1600" dirty="0">
              <a:latin typeface="Calibri" pitchFamily="34" charset="0"/>
            </a:endParaRPr>
          </a:p>
        </p:txBody>
      </p:sp>
      <p:sp>
        <p:nvSpPr>
          <p:cNvPr id="53" name="Rectangle 23"/>
          <p:cNvSpPr>
            <a:spLocks noChangeArrowheads="1"/>
          </p:cNvSpPr>
          <p:nvPr/>
        </p:nvSpPr>
        <p:spPr bwMode="auto">
          <a:xfrm>
            <a:off x="3868738" y="56388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lnSpc>
                <a:spcPct val="100000"/>
              </a:lnSpc>
            </a:pPr>
            <a:r>
              <a:rPr lang="en-US" sz="1600" dirty="0">
                <a:latin typeface="Calibri" pitchFamily="34" charset="0"/>
              </a:rPr>
              <a:t>File pos</a:t>
            </a:r>
          </a:p>
        </p:txBody>
      </p:sp>
      <p:sp>
        <p:nvSpPr>
          <p:cNvPr id="54" name="Rectangle 24"/>
          <p:cNvSpPr>
            <a:spLocks noChangeArrowheads="1"/>
          </p:cNvSpPr>
          <p:nvPr/>
        </p:nvSpPr>
        <p:spPr bwMode="auto">
          <a:xfrm>
            <a:off x="3868738" y="59436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lnSpc>
                <a:spcPct val="100000"/>
              </a:lnSpc>
            </a:pPr>
            <a:r>
              <a:rPr lang="en-US" sz="1400">
                <a:latin typeface="Courier New" pitchFamily="49" charset="0"/>
              </a:rPr>
              <a:t>refcnt=1</a:t>
            </a:r>
          </a:p>
        </p:txBody>
      </p:sp>
      <p:sp>
        <p:nvSpPr>
          <p:cNvPr id="55" name="Rectangle 25"/>
          <p:cNvSpPr>
            <a:spLocks noChangeArrowheads="1"/>
          </p:cNvSpPr>
          <p:nvPr/>
        </p:nvSpPr>
        <p:spPr bwMode="auto">
          <a:xfrm>
            <a:off x="3868738" y="62484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vert="eaVert" wrap="none" anchor="ctr"/>
          <a:lstStyle/>
          <a:p>
            <a:pPr>
              <a:lnSpc>
                <a:spcPct val="100000"/>
              </a:lnSpc>
            </a:pPr>
            <a:r>
              <a:rPr lang="en-US" sz="1600" dirty="0">
                <a:latin typeface="Calibri" pitchFamily="34" charset="0"/>
              </a:rPr>
              <a:t>...</a:t>
            </a:r>
          </a:p>
        </p:txBody>
      </p:sp>
      <p:sp>
        <p:nvSpPr>
          <p:cNvPr id="56" name="Rectangle 26"/>
          <p:cNvSpPr>
            <a:spLocks noChangeArrowheads="1"/>
          </p:cNvSpPr>
          <p:nvPr/>
        </p:nvSpPr>
        <p:spPr bwMode="auto">
          <a:xfrm>
            <a:off x="3868738" y="53340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lnSpc>
                <a:spcPct val="100000"/>
              </a:lnSpc>
            </a:pPr>
            <a:endParaRPr lang="en-US" sz="1600" dirty="0">
              <a:latin typeface="Calibri" pitchFamily="34" charset="0"/>
            </a:endParaRPr>
          </a:p>
        </p:txBody>
      </p:sp>
      <p:sp>
        <p:nvSpPr>
          <p:cNvPr id="57" name="Line 27"/>
          <p:cNvSpPr>
            <a:spLocks noChangeShapeType="1"/>
          </p:cNvSpPr>
          <p:nvPr/>
        </p:nvSpPr>
        <p:spPr bwMode="auto">
          <a:xfrm>
            <a:off x="2116138" y="4683125"/>
            <a:ext cx="1770062" cy="698500"/>
          </a:xfrm>
          <a:prstGeom prst="line">
            <a:avLst/>
          </a:prstGeom>
          <a:noFill/>
          <a:ln w="25400">
            <a:solidFill>
              <a:schemeClr val="bg2">
                <a:lumMod val="75000"/>
              </a:schemeClr>
            </a:solidFill>
            <a:round/>
            <a:headEnd/>
            <a:tailEnd type="stealth" w="med" len="med"/>
          </a:ln>
          <a:effectLst/>
        </p:spPr>
        <p:txBody>
          <a:bodyPr wrap="none" anchor="ctr"/>
          <a:lstStyle/>
          <a:p>
            <a:endParaRPr lang="en-US" dirty="0">
              <a:latin typeface="Calibri" pitchFamily="34" charset="0"/>
            </a:endParaRPr>
          </a:p>
        </p:txBody>
      </p:sp>
      <p:sp>
        <p:nvSpPr>
          <p:cNvPr id="58" name="Text Box 28"/>
          <p:cNvSpPr txBox="1">
            <a:spLocks noChangeArrowheads="1"/>
          </p:cNvSpPr>
          <p:nvPr/>
        </p:nvSpPr>
        <p:spPr bwMode="auto">
          <a:xfrm>
            <a:off x="228600" y="4086225"/>
            <a:ext cx="822325" cy="304800"/>
          </a:xfrm>
          <a:prstGeom prst="rect">
            <a:avLst/>
          </a:prstGeom>
          <a:noFill/>
          <a:ln w="12700">
            <a:noFill/>
            <a:miter lim="800000"/>
            <a:headEnd/>
            <a:tailEnd/>
          </a:ln>
          <a:effectLst/>
        </p:spPr>
        <p:txBody>
          <a:bodyPr wrap="none" anchor="ctr">
            <a:spAutoFit/>
          </a:bodyPr>
          <a:lstStyle/>
          <a:p>
            <a:pPr algn="l">
              <a:lnSpc>
                <a:spcPct val="100000"/>
              </a:lnSpc>
            </a:pPr>
            <a:r>
              <a:rPr lang="en-US" sz="1400">
                <a:latin typeface="Courier New" pitchFamily="49" charset="0"/>
              </a:rPr>
              <a:t>stderr</a:t>
            </a:r>
          </a:p>
        </p:txBody>
      </p:sp>
      <p:sp>
        <p:nvSpPr>
          <p:cNvPr id="59" name="Text Box 29"/>
          <p:cNvSpPr txBox="1">
            <a:spLocks noChangeArrowheads="1"/>
          </p:cNvSpPr>
          <p:nvPr/>
        </p:nvSpPr>
        <p:spPr bwMode="auto">
          <a:xfrm>
            <a:off x="228600" y="3857625"/>
            <a:ext cx="822325" cy="304800"/>
          </a:xfrm>
          <a:prstGeom prst="rect">
            <a:avLst/>
          </a:prstGeom>
          <a:noFill/>
          <a:ln w="12700">
            <a:noFill/>
            <a:miter lim="800000"/>
            <a:headEnd/>
            <a:tailEnd/>
          </a:ln>
          <a:effectLst/>
        </p:spPr>
        <p:txBody>
          <a:bodyPr wrap="none" anchor="ctr">
            <a:spAutoFit/>
          </a:bodyPr>
          <a:lstStyle/>
          <a:p>
            <a:pPr algn="l">
              <a:lnSpc>
                <a:spcPct val="100000"/>
              </a:lnSpc>
            </a:pPr>
            <a:r>
              <a:rPr lang="en-US" sz="1400">
                <a:latin typeface="Courier New" pitchFamily="49" charset="0"/>
              </a:rPr>
              <a:t>stdout</a:t>
            </a:r>
          </a:p>
        </p:txBody>
      </p:sp>
      <p:sp>
        <p:nvSpPr>
          <p:cNvPr id="60" name="Text Box 30"/>
          <p:cNvSpPr txBox="1">
            <a:spLocks noChangeArrowheads="1"/>
          </p:cNvSpPr>
          <p:nvPr/>
        </p:nvSpPr>
        <p:spPr bwMode="auto">
          <a:xfrm>
            <a:off x="334963" y="3629025"/>
            <a:ext cx="715962" cy="304800"/>
          </a:xfrm>
          <a:prstGeom prst="rect">
            <a:avLst/>
          </a:prstGeom>
          <a:noFill/>
          <a:ln w="12700">
            <a:noFill/>
            <a:miter lim="800000"/>
            <a:headEnd/>
            <a:tailEnd/>
          </a:ln>
          <a:effectLst/>
        </p:spPr>
        <p:txBody>
          <a:bodyPr wrap="none" anchor="ctr">
            <a:spAutoFit/>
          </a:bodyPr>
          <a:lstStyle/>
          <a:p>
            <a:pPr algn="l">
              <a:lnSpc>
                <a:spcPct val="100000"/>
              </a:lnSpc>
            </a:pPr>
            <a:r>
              <a:rPr lang="en-US" sz="1400">
                <a:latin typeface="Courier New" pitchFamily="49" charset="0"/>
              </a:rPr>
              <a:t>stdin</a:t>
            </a:r>
          </a:p>
        </p:txBody>
      </p:sp>
      <p:sp>
        <p:nvSpPr>
          <p:cNvPr id="61" name="Line 31"/>
          <p:cNvSpPr>
            <a:spLocks noChangeShapeType="1"/>
          </p:cNvSpPr>
          <p:nvPr/>
        </p:nvSpPr>
        <p:spPr bwMode="auto">
          <a:xfrm flipV="1">
            <a:off x="4786313" y="3641725"/>
            <a:ext cx="1690687" cy="153988"/>
          </a:xfrm>
          <a:prstGeom prst="line">
            <a:avLst/>
          </a:prstGeom>
          <a:noFill/>
          <a:ln w="25400">
            <a:solidFill>
              <a:srgbClr val="0070C0"/>
            </a:solidFill>
            <a:round/>
            <a:headEnd/>
            <a:tailEnd type="stealth" w="med" len="med"/>
          </a:ln>
          <a:effectLst/>
        </p:spPr>
        <p:txBody>
          <a:bodyPr wrap="none" anchor="ctr"/>
          <a:lstStyle/>
          <a:p>
            <a:endParaRPr lang="en-US" dirty="0">
              <a:latin typeface="Calibri" pitchFamily="34" charset="0"/>
            </a:endParaRPr>
          </a:p>
        </p:txBody>
      </p:sp>
      <p:sp>
        <p:nvSpPr>
          <p:cNvPr id="62" name="Rectangle 32"/>
          <p:cNvSpPr>
            <a:spLocks noChangeArrowheads="1"/>
          </p:cNvSpPr>
          <p:nvPr/>
        </p:nvSpPr>
        <p:spPr bwMode="auto">
          <a:xfrm>
            <a:off x="6477000" y="36290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lnSpc>
                <a:spcPct val="100000"/>
              </a:lnSpc>
            </a:pPr>
            <a:r>
              <a:rPr lang="en-US" sz="1600" dirty="0">
                <a:latin typeface="Calibri" pitchFamily="34" charset="0"/>
              </a:rPr>
              <a:t>File access</a:t>
            </a:r>
          </a:p>
        </p:txBody>
      </p:sp>
      <p:sp>
        <p:nvSpPr>
          <p:cNvPr id="63" name="Rectangle 33"/>
          <p:cNvSpPr>
            <a:spLocks noChangeArrowheads="1"/>
          </p:cNvSpPr>
          <p:nvPr/>
        </p:nvSpPr>
        <p:spPr bwMode="auto">
          <a:xfrm>
            <a:off x="6477000" y="45434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vert="eaVert" wrap="none" anchor="ctr"/>
          <a:lstStyle/>
          <a:p>
            <a:pPr>
              <a:lnSpc>
                <a:spcPct val="100000"/>
              </a:lnSpc>
            </a:pPr>
            <a:r>
              <a:rPr lang="en-US" sz="1600" dirty="0">
                <a:latin typeface="Calibri" pitchFamily="34" charset="0"/>
              </a:rPr>
              <a:t>...</a:t>
            </a:r>
          </a:p>
        </p:txBody>
      </p:sp>
      <p:sp>
        <p:nvSpPr>
          <p:cNvPr id="64" name="Rectangle 34"/>
          <p:cNvSpPr>
            <a:spLocks noChangeArrowheads="1"/>
          </p:cNvSpPr>
          <p:nvPr/>
        </p:nvSpPr>
        <p:spPr bwMode="auto">
          <a:xfrm>
            <a:off x="6477000" y="39338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lnSpc>
                <a:spcPct val="100000"/>
              </a:lnSpc>
            </a:pPr>
            <a:r>
              <a:rPr lang="en-US" sz="1600" dirty="0">
                <a:latin typeface="Calibri" pitchFamily="34" charset="0"/>
              </a:rPr>
              <a:t>File size</a:t>
            </a:r>
          </a:p>
        </p:txBody>
      </p:sp>
      <p:sp>
        <p:nvSpPr>
          <p:cNvPr id="65" name="Rectangle 35"/>
          <p:cNvSpPr>
            <a:spLocks noChangeArrowheads="1"/>
          </p:cNvSpPr>
          <p:nvPr/>
        </p:nvSpPr>
        <p:spPr bwMode="auto">
          <a:xfrm>
            <a:off x="6477000" y="42386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lnSpc>
                <a:spcPct val="100000"/>
              </a:lnSpc>
            </a:pPr>
            <a:r>
              <a:rPr lang="en-US" sz="1600" dirty="0">
                <a:latin typeface="Calibri" pitchFamily="34" charset="0"/>
              </a:rPr>
              <a:t>File type</a:t>
            </a:r>
          </a:p>
        </p:txBody>
      </p:sp>
      <p:sp>
        <p:nvSpPr>
          <p:cNvPr id="70" name="Text Box 40"/>
          <p:cNvSpPr txBox="1">
            <a:spLocks noChangeArrowheads="1"/>
          </p:cNvSpPr>
          <p:nvPr/>
        </p:nvSpPr>
        <p:spPr bwMode="auto">
          <a:xfrm>
            <a:off x="3758514" y="3352800"/>
            <a:ext cx="1168709" cy="338554"/>
          </a:xfrm>
          <a:prstGeom prst="rect">
            <a:avLst/>
          </a:prstGeom>
          <a:noFill/>
          <a:ln w="12700">
            <a:noFill/>
            <a:miter lim="800000"/>
            <a:headEnd/>
            <a:tailEnd/>
          </a:ln>
          <a:effectLst/>
        </p:spPr>
        <p:txBody>
          <a:bodyPr wrap="none" anchor="ctr">
            <a:spAutoFit/>
          </a:bodyPr>
          <a:lstStyle/>
          <a:p>
            <a:pPr>
              <a:lnSpc>
                <a:spcPct val="100000"/>
              </a:lnSpc>
            </a:pPr>
            <a:r>
              <a:rPr lang="en-US" sz="1600" dirty="0">
                <a:latin typeface="Calibri" pitchFamily="34" charset="0"/>
              </a:rPr>
              <a:t>File A </a:t>
            </a:r>
            <a:r>
              <a:rPr lang="en-US" sz="1600" dirty="0" smtClean="0">
                <a:latin typeface="Calibri" pitchFamily="34" charset="0"/>
              </a:rPr>
              <a:t>(disk)</a:t>
            </a:r>
            <a:endParaRPr lang="en-US" sz="1600" dirty="0">
              <a:latin typeface="Calibri" pitchFamily="34" charset="0"/>
            </a:endParaRPr>
          </a:p>
        </p:txBody>
      </p:sp>
      <p:sp>
        <p:nvSpPr>
          <p:cNvPr id="71" name="Text Box 41"/>
          <p:cNvSpPr txBox="1">
            <a:spLocks noChangeArrowheads="1"/>
          </p:cNvSpPr>
          <p:nvPr/>
        </p:nvSpPr>
        <p:spPr bwMode="auto">
          <a:xfrm>
            <a:off x="3766752" y="5029200"/>
            <a:ext cx="1157689" cy="338554"/>
          </a:xfrm>
          <a:prstGeom prst="rect">
            <a:avLst/>
          </a:prstGeom>
          <a:noFill/>
          <a:ln w="12700">
            <a:noFill/>
            <a:miter lim="800000"/>
            <a:headEnd/>
            <a:tailEnd/>
          </a:ln>
          <a:effectLst/>
        </p:spPr>
        <p:txBody>
          <a:bodyPr wrap="none" anchor="ctr">
            <a:spAutoFit/>
          </a:bodyPr>
          <a:lstStyle/>
          <a:p>
            <a:pPr>
              <a:lnSpc>
                <a:spcPct val="100000"/>
              </a:lnSpc>
            </a:pPr>
            <a:r>
              <a:rPr lang="en-US" sz="1600" dirty="0">
                <a:latin typeface="Calibri" pitchFamily="34" charset="0"/>
              </a:rPr>
              <a:t>File B (disk)</a:t>
            </a:r>
          </a:p>
        </p:txBody>
      </p:sp>
      <p:sp>
        <p:nvSpPr>
          <p:cNvPr id="74" name="Line 21"/>
          <p:cNvSpPr>
            <a:spLocks noChangeShapeType="1"/>
          </p:cNvSpPr>
          <p:nvPr/>
        </p:nvSpPr>
        <p:spPr bwMode="auto">
          <a:xfrm flipV="1">
            <a:off x="4706938" y="3641725"/>
            <a:ext cx="1770062" cy="1844674"/>
          </a:xfrm>
          <a:prstGeom prst="line">
            <a:avLst/>
          </a:prstGeom>
          <a:noFill/>
          <a:ln w="25400">
            <a:solidFill>
              <a:srgbClr val="0070C0"/>
            </a:solidFill>
            <a:round/>
            <a:headEnd/>
            <a:tailEnd type="stealth" w="med" len="med"/>
          </a:ln>
          <a:effectLst/>
        </p:spPr>
        <p:txBody>
          <a:bodyPr wrap="none" anchor="ctr"/>
          <a:lstStyle/>
          <a:p>
            <a:endParaRPr lang="en-US" dirty="0">
              <a:latin typeface="Calibri" pitchFamily="34" charset="0"/>
            </a:endParaRPr>
          </a:p>
        </p:txBody>
      </p:sp>
      <p:sp>
        <p:nvSpPr>
          <p:cNvPr id="66" name="Text Box 14"/>
          <p:cNvSpPr txBox="1">
            <a:spLocks noChangeArrowheads="1"/>
          </p:cNvSpPr>
          <p:nvPr/>
        </p:nvSpPr>
        <p:spPr bwMode="auto">
          <a:xfrm>
            <a:off x="5091797" y="6203484"/>
            <a:ext cx="3837205" cy="369332"/>
          </a:xfrm>
          <a:prstGeom prst="rect">
            <a:avLst/>
          </a:prstGeom>
          <a:noFill/>
          <a:ln w="12700">
            <a:noFill/>
            <a:miter lim="800000"/>
            <a:headEnd/>
            <a:tailEnd/>
          </a:ln>
          <a:effectLst/>
        </p:spPr>
        <p:txBody>
          <a:bodyPr wrap="none" anchor="ctr">
            <a:spAutoFit/>
          </a:bodyPr>
          <a:lstStyle/>
          <a:p>
            <a:pPr algn="ctr">
              <a:lnSpc>
                <a:spcPct val="100000"/>
              </a:lnSpc>
            </a:pPr>
            <a:r>
              <a:rPr lang="en-US" sz="1800" i="1" dirty="0" smtClean="0">
                <a:solidFill>
                  <a:srgbClr val="0070C0"/>
                </a:solidFill>
                <a:latin typeface="Calibri" pitchFamily="34" charset="0"/>
              </a:rPr>
              <a:t>Different logical but same physical file</a:t>
            </a:r>
            <a:endParaRPr lang="en-US" sz="1800" i="1" dirty="0">
              <a:solidFill>
                <a:srgbClr val="0070C0"/>
              </a:solidFill>
              <a:latin typeface="Calibri" pitchFamily="34"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50" name="Rectangle 2"/>
          <p:cNvSpPr>
            <a:spLocks noGrp="1" noChangeArrowheads="1"/>
          </p:cNvSpPr>
          <p:nvPr>
            <p:ph type="title"/>
          </p:nvPr>
        </p:nvSpPr>
        <p:spPr>
          <a:xfrm>
            <a:off x="457200" y="569913"/>
            <a:ext cx="4953000" cy="573087"/>
          </a:xfrm>
        </p:spPr>
        <p:txBody>
          <a:bodyPr/>
          <a:lstStyle/>
          <a:p>
            <a:r>
              <a:rPr lang="en-US" dirty="0" smtClean="0"/>
              <a:t>Overview</a:t>
            </a:r>
            <a:endParaRPr lang="en-US" dirty="0"/>
          </a:p>
        </p:txBody>
      </p:sp>
      <p:sp>
        <p:nvSpPr>
          <p:cNvPr id="744451" name="Rectangle 3"/>
          <p:cNvSpPr>
            <a:spLocks noGrp="1" noChangeArrowheads="1"/>
          </p:cNvSpPr>
          <p:nvPr>
            <p:ph type="body" idx="1"/>
          </p:nvPr>
        </p:nvSpPr>
        <p:spPr>
          <a:xfrm>
            <a:off x="396875" y="1362075"/>
            <a:ext cx="8366125" cy="4972050"/>
          </a:xfrm>
        </p:spPr>
        <p:txBody>
          <a:bodyPr/>
          <a:lstStyle/>
          <a:p>
            <a:r>
              <a:rPr lang="en-US" altLang="zh-CN" dirty="0" smtClean="0">
                <a:ea typeface="ＭＳ Ｐゴシック" panose="020B0600070205080204" pitchFamily="34" charset="-128"/>
              </a:rPr>
              <a:t>A computer’s job is to process data</a:t>
            </a:r>
            <a:endParaRPr lang="en-US" altLang="zh-CN" dirty="0">
              <a:ea typeface="ＭＳ Ｐゴシック" panose="020B0600070205080204" pitchFamily="34" charset="-128"/>
            </a:endParaRPr>
          </a:p>
          <a:p>
            <a:pPr lvl="1"/>
            <a:r>
              <a:rPr lang="en-US" altLang="zh-CN" dirty="0" smtClean="0">
                <a:ea typeface="ＭＳ Ｐゴシック" panose="020B0600070205080204" pitchFamily="34" charset="-128"/>
              </a:rPr>
              <a:t>Computer (CPU, cache, and memory)</a:t>
            </a:r>
            <a:endParaRPr lang="en-US" altLang="zh-CN" dirty="0">
              <a:ea typeface="ＭＳ Ｐゴシック" panose="020B0600070205080204" pitchFamily="34" charset="-128"/>
            </a:endParaRPr>
          </a:p>
          <a:p>
            <a:pPr lvl="1"/>
            <a:r>
              <a:rPr lang="en-US" altLang="zh-CN" dirty="0" smtClean="0">
                <a:ea typeface="ＭＳ Ｐゴシック" panose="020B0600070205080204" pitchFamily="34" charset="-128"/>
              </a:rPr>
              <a:t>Move data into and out of a system (between I/O devices and memory)</a:t>
            </a:r>
            <a:endParaRPr lang="en-US" altLang="zh-CN" dirty="0">
              <a:ea typeface="ＭＳ Ｐゴシック" panose="020B0600070205080204" pitchFamily="34" charset="-128"/>
            </a:endParaRPr>
          </a:p>
          <a:p>
            <a:r>
              <a:rPr lang="en-US" altLang="zh-CN" dirty="0" smtClean="0">
                <a:ea typeface="ＭＳ Ｐゴシック" panose="020B0600070205080204" pitchFamily="34" charset="-128"/>
              </a:rPr>
              <a:t>Challenges with I/O devices</a:t>
            </a:r>
          </a:p>
          <a:p>
            <a:pPr lvl="1"/>
            <a:r>
              <a:rPr lang="en-US" altLang="zh-CN" dirty="0" smtClean="0">
                <a:ea typeface="ＭＳ Ｐゴシック" panose="020B0600070205080204" pitchFamily="34" charset="-128"/>
              </a:rPr>
              <a:t>Different categories: storage, networking, displays, etc.</a:t>
            </a:r>
          </a:p>
          <a:p>
            <a:pPr lvl="1"/>
            <a:r>
              <a:rPr lang="en-US" altLang="zh-CN" dirty="0" smtClean="0">
                <a:ea typeface="ＭＳ Ｐゴシック" panose="020B0600070205080204" pitchFamily="34" charset="-128"/>
              </a:rPr>
              <a:t>Large number of device drivers to support</a:t>
            </a:r>
          </a:p>
          <a:p>
            <a:pPr lvl="1"/>
            <a:r>
              <a:rPr lang="en-US" altLang="zh-CN" dirty="0" smtClean="0">
                <a:ea typeface="ＭＳ Ｐゴシック" panose="020B0600070205080204" pitchFamily="34" charset="-128"/>
              </a:rPr>
              <a:t>Device driver run in kernel mode and can crash systems</a:t>
            </a:r>
            <a:endParaRPr lang="en-US" altLang="zh-CN" dirty="0">
              <a:ea typeface="ＭＳ Ｐゴシック" panose="020B0600070205080204" pitchFamily="34" charset="-128"/>
            </a:endParaRPr>
          </a:p>
        </p:txBody>
      </p:sp>
    </p:spTree>
    <p:extLst>
      <p:ext uri="{BB962C8B-B14F-4D97-AF65-F5344CB8AC3E}">
        <p14:creationId xmlns:p14="http://schemas.microsoft.com/office/powerpoint/2010/main" val="16893132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a:xfrm>
            <a:off x="352426" y="493712"/>
            <a:ext cx="7159078" cy="573088"/>
          </a:xfrm>
        </p:spPr>
        <p:txBody>
          <a:bodyPr/>
          <a:lstStyle/>
          <a:p>
            <a:r>
              <a:rPr lang="en-US" dirty="0" smtClean="0">
                <a:latin typeface="Calibri"/>
                <a:cs typeface="Calibri"/>
              </a:rPr>
              <a:t>Creating Processes</a:t>
            </a:r>
            <a:endParaRPr lang="en-US" dirty="0"/>
          </a:p>
        </p:txBody>
      </p:sp>
      <p:sp>
        <p:nvSpPr>
          <p:cNvPr id="489475" name="Rectangle 3"/>
          <p:cNvSpPr>
            <a:spLocks noGrp="1" noChangeArrowheads="1"/>
          </p:cNvSpPr>
          <p:nvPr>
            <p:ph type="body" idx="1"/>
          </p:nvPr>
        </p:nvSpPr>
        <p:spPr>
          <a:xfrm>
            <a:off x="367844" y="1282244"/>
            <a:ext cx="8015287" cy="5270956"/>
          </a:xfrm>
        </p:spPr>
        <p:txBody>
          <a:bodyPr/>
          <a:lstStyle/>
          <a:p>
            <a:r>
              <a:rPr lang="en-US" i="1" dirty="0" smtClean="0">
                <a:latin typeface="Calibri"/>
                <a:cs typeface="Calibri"/>
              </a:rPr>
              <a:t>Parent process </a:t>
            </a:r>
            <a:r>
              <a:rPr lang="en-US" dirty="0" smtClean="0">
                <a:latin typeface="Calibri"/>
                <a:cs typeface="Calibri"/>
              </a:rPr>
              <a:t>creates a new running </a:t>
            </a:r>
            <a:r>
              <a:rPr lang="en-US" i="1" dirty="0" smtClean="0">
                <a:latin typeface="Calibri"/>
                <a:cs typeface="Calibri"/>
              </a:rPr>
              <a:t>child process </a:t>
            </a:r>
            <a:r>
              <a:rPr lang="en-US" dirty="0" smtClean="0">
                <a:latin typeface="Calibri"/>
                <a:cs typeface="Calibri"/>
              </a:rPr>
              <a:t>by calling </a:t>
            </a:r>
            <a:r>
              <a:rPr lang="en-US" dirty="0" smtClean="0">
                <a:latin typeface="Courier New"/>
                <a:cs typeface="Courier New"/>
              </a:rPr>
              <a:t>fork</a:t>
            </a:r>
          </a:p>
          <a:p>
            <a:pPr marL="0" indent="0">
              <a:buNone/>
            </a:pPr>
            <a:endParaRPr lang="en-US" dirty="0" smtClean="0">
              <a:latin typeface="Courier New"/>
              <a:cs typeface="Courier New"/>
            </a:endParaRPr>
          </a:p>
          <a:p>
            <a:r>
              <a:rPr lang="en-US" dirty="0" err="1" smtClean="0">
                <a:latin typeface="Courier New" pitchFamily="49" charset="0"/>
              </a:rPr>
              <a:t>int</a:t>
            </a:r>
            <a:r>
              <a:rPr lang="en-US" dirty="0" smtClean="0">
                <a:latin typeface="Courier New" pitchFamily="49" charset="0"/>
              </a:rPr>
              <a:t> </a:t>
            </a:r>
            <a:r>
              <a:rPr lang="en-US" dirty="0">
                <a:latin typeface="Courier New" pitchFamily="49" charset="0"/>
              </a:rPr>
              <a:t>fork(void</a:t>
            </a:r>
            <a:r>
              <a:rPr lang="en-US" dirty="0" smtClean="0">
                <a:latin typeface="Courier New" pitchFamily="49" charset="0"/>
              </a:rPr>
              <a:t>)</a:t>
            </a:r>
            <a:endParaRPr lang="en-US" dirty="0" smtClean="0"/>
          </a:p>
          <a:p>
            <a:pPr lvl="1"/>
            <a:r>
              <a:rPr lang="en-US" dirty="0" smtClean="0"/>
              <a:t>Returns </a:t>
            </a:r>
            <a:r>
              <a:rPr lang="en-US" dirty="0"/>
              <a:t>0 to the child process, child’s PID to parent </a:t>
            </a:r>
            <a:r>
              <a:rPr lang="en-US" dirty="0" smtClean="0"/>
              <a:t>process</a:t>
            </a:r>
            <a:endParaRPr lang="en-US" dirty="0" smtClean="0">
              <a:latin typeface="Calibri"/>
              <a:cs typeface="Calibri"/>
            </a:endParaRPr>
          </a:p>
          <a:p>
            <a:pPr lvl="1"/>
            <a:r>
              <a:rPr lang="en-US" dirty="0" smtClean="0">
                <a:latin typeface="Calibri"/>
                <a:cs typeface="Calibri"/>
              </a:rPr>
              <a:t>Child is </a:t>
            </a:r>
            <a:r>
              <a:rPr lang="en-US" i="1" dirty="0" smtClean="0">
                <a:latin typeface="Calibri"/>
                <a:cs typeface="Calibri"/>
              </a:rPr>
              <a:t>almost</a:t>
            </a:r>
            <a:r>
              <a:rPr lang="en-US" dirty="0" smtClean="0">
                <a:latin typeface="Calibri"/>
                <a:cs typeface="Calibri"/>
              </a:rPr>
              <a:t> identical to parent:</a:t>
            </a:r>
          </a:p>
          <a:p>
            <a:pPr lvl="2"/>
            <a:r>
              <a:rPr lang="en-US" dirty="0" smtClean="0">
                <a:latin typeface="Calibri"/>
                <a:cs typeface="Calibri"/>
              </a:rPr>
              <a:t>Child get an identical (but separate) copy of the parent’s virtual address space.</a:t>
            </a:r>
          </a:p>
          <a:p>
            <a:pPr lvl="2"/>
            <a:r>
              <a:rPr lang="en-US" dirty="0" smtClean="0">
                <a:latin typeface="Calibri"/>
                <a:cs typeface="Calibri"/>
              </a:rPr>
              <a:t>Child gets identical copies of the parent’s open file descriptors</a:t>
            </a:r>
          </a:p>
          <a:p>
            <a:pPr lvl="2"/>
            <a:r>
              <a:rPr lang="en-US" dirty="0" smtClean="0">
                <a:latin typeface="Calibri"/>
                <a:cs typeface="Calibri"/>
              </a:rPr>
              <a:t>Child has a different PID than the parent</a:t>
            </a:r>
          </a:p>
          <a:p>
            <a:pPr lvl="2"/>
            <a:endParaRPr lang="en-US" dirty="0">
              <a:latin typeface="Calibri"/>
              <a:cs typeface="Calibri"/>
            </a:endParaRPr>
          </a:p>
          <a:p>
            <a:r>
              <a:rPr lang="en-US" dirty="0" smtClean="0">
                <a:latin typeface="Courier New"/>
                <a:cs typeface="Courier New"/>
              </a:rPr>
              <a:t>fork</a:t>
            </a:r>
            <a:r>
              <a:rPr lang="en-US" dirty="0" smtClean="0"/>
              <a:t> </a:t>
            </a:r>
            <a:r>
              <a:rPr lang="en-US" dirty="0"/>
              <a:t>is interesting (and often confusing) because </a:t>
            </a:r>
            <a:br>
              <a:rPr lang="en-US" dirty="0"/>
            </a:br>
            <a:r>
              <a:rPr lang="en-US" dirty="0"/>
              <a:t>it is called </a:t>
            </a:r>
            <a:r>
              <a:rPr lang="en-US" i="1" dirty="0">
                <a:solidFill>
                  <a:srgbClr val="C00000"/>
                </a:solidFill>
              </a:rPr>
              <a:t>once</a:t>
            </a:r>
            <a:r>
              <a:rPr lang="en-US" i="1" dirty="0"/>
              <a:t> </a:t>
            </a:r>
            <a:r>
              <a:rPr lang="en-US" dirty="0"/>
              <a:t>but returns </a:t>
            </a:r>
            <a:r>
              <a:rPr lang="en-US" i="1" dirty="0" smtClean="0">
                <a:solidFill>
                  <a:srgbClr val="C00000"/>
                </a:solidFill>
              </a:rPr>
              <a:t>twice</a:t>
            </a:r>
            <a:endParaRPr lang="en-US" i="1" dirty="0">
              <a:solidFill>
                <a:srgbClr val="C00000"/>
              </a:solidFill>
            </a:endParaRPr>
          </a:p>
        </p:txBody>
      </p:sp>
    </p:spTree>
    <p:extLst>
      <p:ext uri="{BB962C8B-B14F-4D97-AF65-F5344CB8AC3E}">
        <p14:creationId xmlns:p14="http://schemas.microsoft.com/office/powerpoint/2010/main" val="38652429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 View of </a:t>
            </a:r>
            <a:r>
              <a:rPr lang="en-US" dirty="0" smtClean="0">
                <a:latin typeface="Courier New"/>
                <a:cs typeface="Courier New"/>
              </a:rPr>
              <a:t>fork</a:t>
            </a:r>
            <a:endParaRPr lang="en-US" dirty="0">
              <a:latin typeface="Courier New"/>
              <a:cs typeface="Courier New"/>
            </a:endParaRPr>
          </a:p>
        </p:txBody>
      </p:sp>
      <p:sp>
        <p:nvSpPr>
          <p:cNvPr id="4" name="Text Placeholder 3"/>
          <p:cNvSpPr>
            <a:spLocks noGrp="1"/>
          </p:cNvSpPr>
          <p:nvPr>
            <p:ph idx="1"/>
          </p:nvPr>
        </p:nvSpPr>
        <p:spPr>
          <a:xfrm>
            <a:off x="71744" y="5181599"/>
            <a:ext cx="7896225" cy="1323109"/>
          </a:xfrm>
        </p:spPr>
        <p:txBody>
          <a:bodyPr/>
          <a:lstStyle/>
          <a:p>
            <a:r>
              <a:rPr lang="en-US" dirty="0" smtClean="0"/>
              <a:t>Make complete copy of execution state</a:t>
            </a:r>
          </a:p>
          <a:p>
            <a:pPr lvl="1"/>
            <a:r>
              <a:rPr lang="en-US" dirty="0" smtClean="0"/>
              <a:t>Designate one as parent and one as child</a:t>
            </a:r>
          </a:p>
          <a:p>
            <a:pPr lvl="1"/>
            <a:r>
              <a:rPr lang="en-US" dirty="0" smtClean="0"/>
              <a:t>Resume execution of parent or child</a:t>
            </a:r>
          </a:p>
          <a:p>
            <a:pPr lvl="2"/>
            <a:endParaRPr lang="en-US" dirty="0"/>
          </a:p>
        </p:txBody>
      </p:sp>
      <p:sp>
        <p:nvSpPr>
          <p:cNvPr id="29" name="Rectangle 28"/>
          <p:cNvSpPr/>
          <p:nvPr/>
        </p:nvSpPr>
        <p:spPr bwMode="auto">
          <a:xfrm>
            <a:off x="2514600" y="1668696"/>
            <a:ext cx="1538084" cy="3436704"/>
          </a:xfrm>
          <a:prstGeom prst="rect">
            <a:avLst/>
          </a:prstGeom>
          <a:noFill/>
          <a:ln w="25400" cap="flat" cmpd="sng" algn="ctr">
            <a:solidFill>
              <a:schemeClr val="tx1"/>
            </a:solidFill>
            <a:prstDash val="dot"/>
            <a:round/>
            <a:headEnd type="none" w="med" len="med"/>
            <a:tailEnd type="arrow" w="med" len="med"/>
          </a:ln>
          <a:effectLst/>
        </p:spPr>
        <p:txBody>
          <a:bodyPr rtlCol="0" anchor="ctr"/>
          <a:lstStyle/>
          <a:p>
            <a:pPr algn="ctr"/>
            <a:endParaRPr lang="en-US">
              <a:ln>
                <a:solidFill>
                  <a:schemeClr val="tx1"/>
                </a:solidFill>
                <a:prstDash val="dash"/>
              </a:ln>
            </a:endParaRPr>
          </a:p>
        </p:txBody>
      </p:sp>
      <p:sp>
        <p:nvSpPr>
          <p:cNvPr id="30" name="Rectangle 29"/>
          <p:cNvSpPr/>
          <p:nvPr/>
        </p:nvSpPr>
        <p:spPr bwMode="auto">
          <a:xfrm>
            <a:off x="2590800" y="4038600"/>
            <a:ext cx="1371600" cy="990600"/>
          </a:xfrm>
          <a:prstGeom prst="rect">
            <a:avLst/>
          </a:prstGeom>
          <a:solidFill>
            <a:srgbClr val="F6F5BD"/>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dirty="0" smtClean="0">
                <a:latin typeface="Calibri"/>
                <a:cs typeface="Calibri"/>
              </a:rPr>
              <a:t>CPU</a:t>
            </a:r>
            <a:endParaRPr lang="en-US" dirty="0">
              <a:latin typeface="Calibri"/>
              <a:cs typeface="Calibri"/>
            </a:endParaRPr>
          </a:p>
        </p:txBody>
      </p:sp>
      <p:sp>
        <p:nvSpPr>
          <p:cNvPr id="31" name="Rectangle 30"/>
          <p:cNvSpPr/>
          <p:nvPr/>
        </p:nvSpPr>
        <p:spPr bwMode="auto">
          <a:xfrm>
            <a:off x="2729116" y="4495800"/>
            <a:ext cx="1066800" cy="3048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smtClean="0">
                <a:latin typeface="Calibri"/>
                <a:cs typeface="Calibri"/>
              </a:rPr>
              <a:t>Registers</a:t>
            </a:r>
            <a:endParaRPr lang="en-US" sz="1800" dirty="0">
              <a:latin typeface="Calibri"/>
              <a:cs typeface="Calibri"/>
            </a:endParaRPr>
          </a:p>
        </p:txBody>
      </p:sp>
      <p:sp>
        <p:nvSpPr>
          <p:cNvPr id="32" name="Rectangle 31"/>
          <p:cNvSpPr/>
          <p:nvPr/>
        </p:nvSpPr>
        <p:spPr bwMode="auto">
          <a:xfrm>
            <a:off x="751396" y="1219200"/>
            <a:ext cx="3301288" cy="2743200"/>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dirty="0" smtClean="0">
                <a:latin typeface="Calibri"/>
                <a:cs typeface="Calibri"/>
              </a:rPr>
              <a:t>Memory</a:t>
            </a:r>
            <a:endParaRPr lang="en-US" dirty="0">
              <a:latin typeface="Calibri"/>
              <a:cs typeface="Calibri"/>
            </a:endParaRPr>
          </a:p>
        </p:txBody>
      </p:sp>
      <p:grpSp>
        <p:nvGrpSpPr>
          <p:cNvPr id="6" name="Group 5"/>
          <p:cNvGrpSpPr/>
          <p:nvPr/>
        </p:nvGrpSpPr>
        <p:grpSpPr>
          <a:xfrm>
            <a:off x="2730870" y="2025887"/>
            <a:ext cx="1066800" cy="1784110"/>
            <a:chOff x="2730870" y="1789589"/>
            <a:chExt cx="1066800" cy="1784110"/>
          </a:xfrm>
        </p:grpSpPr>
        <p:sp>
          <p:nvSpPr>
            <p:cNvPr id="53" name="Rectangle 52"/>
            <p:cNvSpPr/>
            <p:nvPr/>
          </p:nvSpPr>
          <p:spPr bwMode="auto">
            <a:xfrm>
              <a:off x="2730870" y="1789589"/>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smtClean="0">
                  <a:latin typeface="Calibri"/>
                  <a:cs typeface="Calibri"/>
                </a:rPr>
                <a:t>Stac</a:t>
              </a:r>
              <a:r>
                <a:rPr lang="en-US" sz="1800" dirty="0">
                  <a:latin typeface="Calibri"/>
                  <a:cs typeface="Calibri"/>
                </a:rPr>
                <a:t>k</a:t>
              </a:r>
            </a:p>
          </p:txBody>
        </p:sp>
        <p:sp>
          <p:nvSpPr>
            <p:cNvPr id="54" name="Rectangle 53"/>
            <p:cNvSpPr/>
            <p:nvPr/>
          </p:nvSpPr>
          <p:spPr bwMode="auto">
            <a:xfrm>
              <a:off x="2730870" y="2094390"/>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smtClean="0">
                  <a:latin typeface="Calibri"/>
                  <a:cs typeface="Calibri"/>
                </a:rPr>
                <a:t>Heap</a:t>
              </a:r>
              <a:endParaRPr lang="en-US" sz="1800" dirty="0">
                <a:latin typeface="Calibri"/>
                <a:cs typeface="Calibri"/>
              </a:endParaRPr>
            </a:p>
          </p:txBody>
        </p:sp>
        <p:sp>
          <p:nvSpPr>
            <p:cNvPr id="55" name="Rectangle 54"/>
            <p:cNvSpPr/>
            <p:nvPr/>
          </p:nvSpPr>
          <p:spPr bwMode="auto">
            <a:xfrm>
              <a:off x="2730870" y="2667175"/>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smtClean="0">
                  <a:latin typeface="Calibri"/>
                  <a:cs typeface="Calibri"/>
                </a:rPr>
                <a:t>Code</a:t>
              </a:r>
              <a:endParaRPr lang="en-US" sz="1800" dirty="0">
                <a:latin typeface="Calibri"/>
                <a:cs typeface="Calibri"/>
              </a:endParaRPr>
            </a:p>
          </p:txBody>
        </p:sp>
        <p:sp>
          <p:nvSpPr>
            <p:cNvPr id="56" name="Rectangle 55"/>
            <p:cNvSpPr/>
            <p:nvPr/>
          </p:nvSpPr>
          <p:spPr bwMode="auto">
            <a:xfrm>
              <a:off x="2730870" y="2383094"/>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smtClean="0">
                  <a:latin typeface="Calibri"/>
                  <a:cs typeface="Calibri"/>
                </a:rPr>
                <a:t>Data</a:t>
              </a:r>
              <a:endParaRPr lang="en-US" sz="1800" dirty="0">
                <a:latin typeface="Calibri"/>
                <a:cs typeface="Calibri"/>
              </a:endParaRPr>
            </a:p>
          </p:txBody>
        </p:sp>
        <p:sp>
          <p:nvSpPr>
            <p:cNvPr id="57" name="Rectangle 56"/>
            <p:cNvSpPr/>
            <p:nvPr/>
          </p:nvSpPr>
          <p:spPr bwMode="auto">
            <a:xfrm>
              <a:off x="2730870" y="3040299"/>
              <a:ext cx="1066800" cy="5334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smtClean="0">
                  <a:latin typeface="Calibri"/>
                  <a:cs typeface="Calibri"/>
                </a:rPr>
                <a:t>Saved registers</a:t>
              </a:r>
              <a:endParaRPr lang="en-US" sz="1800" dirty="0">
                <a:latin typeface="Calibri"/>
                <a:cs typeface="Calibri"/>
              </a:endParaRPr>
            </a:p>
          </p:txBody>
        </p:sp>
      </p:grpSp>
      <p:sp>
        <p:nvSpPr>
          <p:cNvPr id="64" name="Rectangle 63"/>
          <p:cNvSpPr/>
          <p:nvPr/>
        </p:nvSpPr>
        <p:spPr bwMode="auto">
          <a:xfrm>
            <a:off x="7325804" y="1668699"/>
            <a:ext cx="1538084" cy="3436704"/>
          </a:xfrm>
          <a:prstGeom prst="rect">
            <a:avLst/>
          </a:prstGeom>
          <a:noFill/>
          <a:ln w="25400" cap="flat" cmpd="sng" algn="ctr">
            <a:solidFill>
              <a:schemeClr val="tx1"/>
            </a:solidFill>
            <a:prstDash val="dot"/>
            <a:round/>
            <a:headEnd type="none" w="med" len="med"/>
            <a:tailEnd type="arrow" w="med" len="med"/>
          </a:ln>
          <a:effectLst/>
        </p:spPr>
        <p:txBody>
          <a:bodyPr rtlCol="0" anchor="ctr"/>
          <a:lstStyle/>
          <a:p>
            <a:pPr algn="ctr"/>
            <a:endParaRPr lang="en-US">
              <a:ln>
                <a:solidFill>
                  <a:schemeClr val="tx1"/>
                </a:solidFill>
                <a:prstDash val="dash"/>
              </a:ln>
            </a:endParaRPr>
          </a:p>
        </p:txBody>
      </p:sp>
      <p:sp>
        <p:nvSpPr>
          <p:cNvPr id="65" name="Rectangle 64"/>
          <p:cNvSpPr/>
          <p:nvPr/>
        </p:nvSpPr>
        <p:spPr bwMode="auto">
          <a:xfrm>
            <a:off x="7402004" y="4038603"/>
            <a:ext cx="1371600" cy="990600"/>
          </a:xfrm>
          <a:prstGeom prst="rect">
            <a:avLst/>
          </a:prstGeom>
          <a:solidFill>
            <a:srgbClr val="F6F5BD"/>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dirty="0" smtClean="0">
                <a:latin typeface="Calibri"/>
                <a:cs typeface="Calibri"/>
              </a:rPr>
              <a:t>CPU</a:t>
            </a:r>
            <a:endParaRPr lang="en-US" dirty="0">
              <a:latin typeface="Calibri"/>
              <a:cs typeface="Calibri"/>
            </a:endParaRPr>
          </a:p>
        </p:txBody>
      </p:sp>
      <p:sp>
        <p:nvSpPr>
          <p:cNvPr id="66" name="Rectangle 65"/>
          <p:cNvSpPr/>
          <p:nvPr/>
        </p:nvSpPr>
        <p:spPr bwMode="auto">
          <a:xfrm>
            <a:off x="7540320" y="4495803"/>
            <a:ext cx="1066800" cy="3048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smtClean="0">
                <a:latin typeface="Calibri"/>
                <a:cs typeface="Calibri"/>
              </a:rPr>
              <a:t>Registers</a:t>
            </a:r>
            <a:endParaRPr lang="en-US" sz="1800" dirty="0">
              <a:latin typeface="Calibri"/>
              <a:cs typeface="Calibri"/>
            </a:endParaRPr>
          </a:p>
        </p:txBody>
      </p:sp>
      <p:sp>
        <p:nvSpPr>
          <p:cNvPr id="67" name="Rectangle 66"/>
          <p:cNvSpPr/>
          <p:nvPr/>
        </p:nvSpPr>
        <p:spPr bwMode="auto">
          <a:xfrm>
            <a:off x="5562600" y="1219202"/>
            <a:ext cx="3301288" cy="2743197"/>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dirty="0" smtClean="0">
                <a:latin typeface="Calibri"/>
                <a:cs typeface="Calibri"/>
              </a:rPr>
              <a:t>Memory</a:t>
            </a:r>
            <a:endParaRPr lang="en-US" dirty="0">
              <a:latin typeface="Calibri"/>
              <a:cs typeface="Calibri"/>
            </a:endParaRPr>
          </a:p>
        </p:txBody>
      </p:sp>
      <p:grpSp>
        <p:nvGrpSpPr>
          <p:cNvPr id="68" name="Group 67"/>
          <p:cNvGrpSpPr/>
          <p:nvPr/>
        </p:nvGrpSpPr>
        <p:grpSpPr>
          <a:xfrm>
            <a:off x="5851590" y="2025888"/>
            <a:ext cx="1066800" cy="1784110"/>
            <a:chOff x="1040386" y="1789587"/>
            <a:chExt cx="1066800" cy="1784110"/>
          </a:xfrm>
        </p:grpSpPr>
        <p:sp>
          <p:nvSpPr>
            <p:cNvPr id="69" name="Rectangle 68"/>
            <p:cNvSpPr/>
            <p:nvPr/>
          </p:nvSpPr>
          <p:spPr bwMode="auto">
            <a:xfrm>
              <a:off x="1040386" y="1789587"/>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smtClean="0">
                  <a:latin typeface="Calibri"/>
                  <a:cs typeface="Calibri"/>
                </a:rPr>
                <a:t>Stac</a:t>
              </a:r>
              <a:r>
                <a:rPr lang="en-US" sz="1800" dirty="0">
                  <a:latin typeface="Calibri"/>
                  <a:cs typeface="Calibri"/>
                </a:rPr>
                <a:t>k</a:t>
              </a:r>
            </a:p>
          </p:txBody>
        </p:sp>
        <p:sp>
          <p:nvSpPr>
            <p:cNvPr id="70" name="Rectangle 69"/>
            <p:cNvSpPr/>
            <p:nvPr/>
          </p:nvSpPr>
          <p:spPr bwMode="auto">
            <a:xfrm>
              <a:off x="1040386" y="209438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smtClean="0">
                  <a:latin typeface="Calibri"/>
                  <a:cs typeface="Calibri"/>
                </a:rPr>
                <a:t>Heap</a:t>
              </a:r>
              <a:endParaRPr lang="en-US" sz="1800" dirty="0">
                <a:latin typeface="Calibri"/>
                <a:cs typeface="Calibri"/>
              </a:endParaRPr>
            </a:p>
          </p:txBody>
        </p:sp>
        <p:sp>
          <p:nvSpPr>
            <p:cNvPr id="71" name="Rectangle 70"/>
            <p:cNvSpPr/>
            <p:nvPr/>
          </p:nvSpPr>
          <p:spPr bwMode="auto">
            <a:xfrm>
              <a:off x="1040386" y="266717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smtClean="0">
                  <a:latin typeface="Calibri"/>
                  <a:cs typeface="Calibri"/>
                </a:rPr>
                <a:t>Code</a:t>
              </a:r>
              <a:endParaRPr lang="en-US" sz="1800" dirty="0">
                <a:latin typeface="Calibri"/>
                <a:cs typeface="Calibri"/>
              </a:endParaRPr>
            </a:p>
          </p:txBody>
        </p:sp>
        <p:sp>
          <p:nvSpPr>
            <p:cNvPr id="72" name="Rectangle 71"/>
            <p:cNvSpPr/>
            <p:nvPr/>
          </p:nvSpPr>
          <p:spPr bwMode="auto">
            <a:xfrm>
              <a:off x="1040386" y="2383092"/>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smtClean="0">
                  <a:latin typeface="Calibri"/>
                  <a:cs typeface="Calibri"/>
                </a:rPr>
                <a:t>Data</a:t>
              </a:r>
              <a:endParaRPr lang="en-US" sz="1800" dirty="0">
                <a:latin typeface="Calibri"/>
                <a:cs typeface="Calibri"/>
              </a:endParaRPr>
            </a:p>
          </p:txBody>
        </p:sp>
        <p:sp>
          <p:nvSpPr>
            <p:cNvPr id="73" name="Rectangle 72"/>
            <p:cNvSpPr/>
            <p:nvPr/>
          </p:nvSpPr>
          <p:spPr bwMode="auto">
            <a:xfrm>
              <a:off x="1040386" y="3040297"/>
              <a:ext cx="1066800" cy="5334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smtClean="0">
                  <a:latin typeface="Calibri"/>
                  <a:cs typeface="Calibri"/>
                </a:rPr>
                <a:t>Saved registers</a:t>
              </a:r>
              <a:endParaRPr lang="en-US" sz="1800" dirty="0">
                <a:latin typeface="Calibri"/>
                <a:cs typeface="Calibri"/>
              </a:endParaRPr>
            </a:p>
          </p:txBody>
        </p:sp>
      </p:grpSp>
      <p:grpSp>
        <p:nvGrpSpPr>
          <p:cNvPr id="74" name="Group 73"/>
          <p:cNvGrpSpPr/>
          <p:nvPr/>
        </p:nvGrpSpPr>
        <p:grpSpPr>
          <a:xfrm>
            <a:off x="7542074" y="2025890"/>
            <a:ext cx="1066800" cy="1784110"/>
            <a:chOff x="2730870" y="1789589"/>
            <a:chExt cx="1066800" cy="1784110"/>
          </a:xfrm>
        </p:grpSpPr>
        <p:sp>
          <p:nvSpPr>
            <p:cNvPr id="75" name="Rectangle 74"/>
            <p:cNvSpPr/>
            <p:nvPr/>
          </p:nvSpPr>
          <p:spPr bwMode="auto">
            <a:xfrm>
              <a:off x="2730870" y="1789589"/>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smtClean="0">
                  <a:latin typeface="Calibri"/>
                  <a:cs typeface="Calibri"/>
                </a:rPr>
                <a:t>Stac</a:t>
              </a:r>
              <a:r>
                <a:rPr lang="en-US" sz="1800" dirty="0">
                  <a:latin typeface="Calibri"/>
                  <a:cs typeface="Calibri"/>
                </a:rPr>
                <a:t>k</a:t>
              </a:r>
            </a:p>
          </p:txBody>
        </p:sp>
        <p:sp>
          <p:nvSpPr>
            <p:cNvPr id="76" name="Rectangle 75"/>
            <p:cNvSpPr/>
            <p:nvPr/>
          </p:nvSpPr>
          <p:spPr bwMode="auto">
            <a:xfrm>
              <a:off x="2730870" y="2094390"/>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smtClean="0">
                  <a:latin typeface="Calibri"/>
                  <a:cs typeface="Calibri"/>
                </a:rPr>
                <a:t>Heap</a:t>
              </a:r>
              <a:endParaRPr lang="en-US" sz="1800" dirty="0">
                <a:latin typeface="Calibri"/>
                <a:cs typeface="Calibri"/>
              </a:endParaRPr>
            </a:p>
          </p:txBody>
        </p:sp>
        <p:sp>
          <p:nvSpPr>
            <p:cNvPr id="77" name="Rectangle 76"/>
            <p:cNvSpPr/>
            <p:nvPr/>
          </p:nvSpPr>
          <p:spPr bwMode="auto">
            <a:xfrm>
              <a:off x="2730870" y="2667175"/>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smtClean="0">
                  <a:latin typeface="Calibri"/>
                  <a:cs typeface="Calibri"/>
                </a:rPr>
                <a:t>Code</a:t>
              </a:r>
              <a:endParaRPr lang="en-US" sz="1800" dirty="0">
                <a:latin typeface="Calibri"/>
                <a:cs typeface="Calibri"/>
              </a:endParaRPr>
            </a:p>
          </p:txBody>
        </p:sp>
        <p:sp>
          <p:nvSpPr>
            <p:cNvPr id="78" name="Rectangle 77"/>
            <p:cNvSpPr/>
            <p:nvPr/>
          </p:nvSpPr>
          <p:spPr bwMode="auto">
            <a:xfrm>
              <a:off x="2730870" y="2383094"/>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smtClean="0">
                  <a:latin typeface="Calibri"/>
                  <a:cs typeface="Calibri"/>
                </a:rPr>
                <a:t>Data</a:t>
              </a:r>
              <a:endParaRPr lang="en-US" sz="1800" dirty="0">
                <a:latin typeface="Calibri"/>
                <a:cs typeface="Calibri"/>
              </a:endParaRPr>
            </a:p>
          </p:txBody>
        </p:sp>
        <p:sp>
          <p:nvSpPr>
            <p:cNvPr id="79" name="Rectangle 78"/>
            <p:cNvSpPr/>
            <p:nvPr/>
          </p:nvSpPr>
          <p:spPr bwMode="auto">
            <a:xfrm>
              <a:off x="2730870" y="3040299"/>
              <a:ext cx="1066800" cy="5334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smtClean="0">
                  <a:latin typeface="Calibri"/>
                  <a:cs typeface="Calibri"/>
                </a:rPr>
                <a:t>Saved registers</a:t>
              </a:r>
              <a:endParaRPr lang="en-US" sz="1800" dirty="0">
                <a:latin typeface="Calibri"/>
                <a:cs typeface="Calibri"/>
              </a:endParaRPr>
            </a:p>
          </p:txBody>
        </p:sp>
      </p:grpSp>
      <p:sp>
        <p:nvSpPr>
          <p:cNvPr id="7" name="TextBox 6"/>
          <p:cNvSpPr txBox="1"/>
          <p:nvPr/>
        </p:nvSpPr>
        <p:spPr>
          <a:xfrm>
            <a:off x="5859287" y="1665022"/>
            <a:ext cx="1064491" cy="369332"/>
          </a:xfrm>
          <a:prstGeom prst="rect">
            <a:avLst/>
          </a:prstGeom>
          <a:noFill/>
        </p:spPr>
        <p:txBody>
          <a:bodyPr wrap="square" rtlCol="0">
            <a:spAutoFit/>
          </a:bodyPr>
          <a:lstStyle/>
          <a:p>
            <a:pPr algn="ctr"/>
            <a:r>
              <a:rPr lang="en-US" sz="1800" dirty="0" smtClean="0">
                <a:latin typeface="Calibri" pitchFamily="34" charset="0"/>
              </a:rPr>
              <a:t>parent</a:t>
            </a:r>
          </a:p>
        </p:txBody>
      </p:sp>
      <p:sp>
        <p:nvSpPr>
          <p:cNvPr id="80" name="TextBox 79"/>
          <p:cNvSpPr txBox="1"/>
          <p:nvPr/>
        </p:nvSpPr>
        <p:spPr>
          <a:xfrm>
            <a:off x="7544383" y="1665022"/>
            <a:ext cx="1064491" cy="369332"/>
          </a:xfrm>
          <a:prstGeom prst="rect">
            <a:avLst/>
          </a:prstGeom>
          <a:noFill/>
        </p:spPr>
        <p:txBody>
          <a:bodyPr wrap="square" rtlCol="0">
            <a:spAutoFit/>
          </a:bodyPr>
          <a:lstStyle/>
          <a:p>
            <a:pPr algn="ctr"/>
            <a:r>
              <a:rPr lang="en-US" sz="1800" dirty="0" smtClean="0">
                <a:latin typeface="Calibri" pitchFamily="34" charset="0"/>
              </a:rPr>
              <a:t>child</a:t>
            </a:r>
          </a:p>
        </p:txBody>
      </p:sp>
      <p:sp>
        <p:nvSpPr>
          <p:cNvPr id="8" name="TextBox 7"/>
          <p:cNvSpPr txBox="1"/>
          <p:nvPr/>
        </p:nvSpPr>
        <p:spPr>
          <a:xfrm>
            <a:off x="4495800" y="2131578"/>
            <a:ext cx="567934" cy="523220"/>
          </a:xfrm>
          <a:prstGeom prst="rect">
            <a:avLst/>
          </a:prstGeom>
          <a:noFill/>
        </p:spPr>
        <p:txBody>
          <a:bodyPr wrap="none" rtlCol="0">
            <a:spAutoFit/>
          </a:bodyPr>
          <a:lstStyle/>
          <a:p>
            <a:r>
              <a:rPr lang="en-US" sz="2800" dirty="0" smtClean="0">
                <a:latin typeface="Wingdings"/>
                <a:ea typeface="Wingdings"/>
                <a:cs typeface="Wingdings"/>
                <a:sym typeface="Wingdings"/>
              </a:rPr>
              <a:t></a:t>
            </a:r>
            <a:endParaRPr lang="en-US" sz="2800" dirty="0" smtClean="0">
              <a:latin typeface="Calibri" pitchFamily="34" charset="0"/>
            </a:endParaRPr>
          </a:p>
        </p:txBody>
      </p:sp>
    </p:spTree>
    <p:extLst>
      <p:ext uri="{BB962C8B-B14F-4D97-AF65-F5344CB8AC3E}">
        <p14:creationId xmlns:p14="http://schemas.microsoft.com/office/powerpoint/2010/main" val="2244114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title"/>
          </p:nvPr>
        </p:nvSpPr>
        <p:spPr>
          <a:xfrm>
            <a:off x="381000" y="417512"/>
            <a:ext cx="5699125" cy="573088"/>
          </a:xfrm>
        </p:spPr>
        <p:txBody>
          <a:bodyPr/>
          <a:lstStyle/>
          <a:p>
            <a:r>
              <a:rPr lang="en-US" dirty="0">
                <a:latin typeface="Courier New"/>
                <a:cs typeface="Courier New"/>
              </a:rPr>
              <a:t>f</a:t>
            </a:r>
            <a:r>
              <a:rPr lang="en-US" dirty="0" smtClean="0">
                <a:latin typeface="Courier New"/>
                <a:cs typeface="Courier New"/>
              </a:rPr>
              <a:t>ork</a:t>
            </a:r>
            <a:r>
              <a:rPr lang="en-US" dirty="0" smtClean="0"/>
              <a:t> Example</a:t>
            </a:r>
            <a:endParaRPr lang="en-US" dirty="0"/>
          </a:p>
        </p:txBody>
      </p:sp>
      <p:sp>
        <p:nvSpPr>
          <p:cNvPr id="490499" name="Text Box 3"/>
          <p:cNvSpPr txBox="1">
            <a:spLocks noChangeArrowheads="1"/>
          </p:cNvSpPr>
          <p:nvPr/>
        </p:nvSpPr>
        <p:spPr bwMode="auto">
          <a:xfrm>
            <a:off x="226540" y="1524000"/>
            <a:ext cx="4955060" cy="3785652"/>
          </a:xfrm>
          <a:prstGeom prst="rect">
            <a:avLst/>
          </a:prstGeom>
          <a:solidFill>
            <a:srgbClr val="F6F5BD"/>
          </a:solidFill>
          <a:ln w="3175">
            <a:solidFill>
              <a:schemeClr val="tx1"/>
            </a:solidFill>
            <a:miter lim="800000"/>
            <a:headEnd/>
            <a:tailEnd/>
          </a:ln>
          <a:effectLst/>
        </p:spPr>
        <p:txBody>
          <a:bodyPr wrap="square">
            <a:spAutoFit/>
          </a:bodyPr>
          <a:lstStyle/>
          <a:p>
            <a:r>
              <a:rPr lang="en-US" sz="1600" dirty="0" err="1">
                <a:solidFill>
                  <a:srgbClr val="2D961E"/>
                </a:solidFill>
                <a:latin typeface="Courier New"/>
                <a:cs typeface="Courier New"/>
              </a:rPr>
              <a:t>int</a:t>
            </a:r>
            <a:r>
              <a:rPr lang="en-US" sz="1600" dirty="0">
                <a:solidFill>
                  <a:srgbClr val="000000"/>
                </a:solidFill>
                <a:latin typeface="Courier New"/>
                <a:cs typeface="Courier New"/>
              </a:rPr>
              <a:t> </a:t>
            </a:r>
            <a:r>
              <a:rPr lang="en-US" sz="1600" dirty="0" smtClean="0">
                <a:solidFill>
                  <a:srgbClr val="4A00FF"/>
                </a:solidFill>
                <a:latin typeface="Courier New"/>
                <a:cs typeface="Courier New"/>
              </a:rPr>
              <a:t>main</a:t>
            </a:r>
            <a:r>
              <a:rPr lang="en-US" sz="1600" dirty="0">
                <a:solidFill>
                  <a:srgbClr val="000000"/>
                </a:solidFill>
                <a:latin typeface="Courier New"/>
                <a:cs typeface="Courier New"/>
              </a:rPr>
              <a:t>(</a:t>
            </a:r>
            <a:r>
              <a:rPr lang="en-US" sz="1600" dirty="0" err="1">
                <a:solidFill>
                  <a:srgbClr val="000000"/>
                </a:solidFill>
                <a:latin typeface="Courier New"/>
                <a:cs typeface="Courier New"/>
              </a:rPr>
              <a:t>int</a:t>
            </a:r>
            <a:r>
              <a:rPr lang="en-US" sz="1600" dirty="0">
                <a:solidFill>
                  <a:srgbClr val="000000"/>
                </a:solidFill>
                <a:latin typeface="Courier New"/>
                <a:cs typeface="Courier New"/>
              </a:rPr>
              <a:t> </a:t>
            </a:r>
            <a:r>
              <a:rPr lang="en-US" sz="1600" dirty="0" err="1">
                <a:solidFill>
                  <a:srgbClr val="000000"/>
                </a:solidFill>
                <a:latin typeface="Courier New"/>
                <a:cs typeface="Courier New"/>
              </a:rPr>
              <a:t>argc</a:t>
            </a:r>
            <a:r>
              <a:rPr lang="en-US" sz="1600" dirty="0">
                <a:solidFill>
                  <a:srgbClr val="000000"/>
                </a:solidFill>
                <a:latin typeface="Courier New"/>
                <a:cs typeface="Courier New"/>
              </a:rPr>
              <a:t>, char** </a:t>
            </a:r>
            <a:r>
              <a:rPr lang="en-US" sz="1600" dirty="0" err="1">
                <a:solidFill>
                  <a:srgbClr val="000000"/>
                </a:solidFill>
                <a:latin typeface="Courier New"/>
                <a:cs typeface="Courier New"/>
              </a:rPr>
              <a:t>argv</a:t>
            </a:r>
            <a:r>
              <a:rPr lang="en-US" sz="1600" dirty="0">
                <a:solidFill>
                  <a:srgbClr val="000000"/>
                </a:solidFill>
                <a:latin typeface="Courier New"/>
                <a:cs typeface="Courier New"/>
              </a:rPr>
              <a:t>)</a:t>
            </a:r>
          </a:p>
          <a:p>
            <a:r>
              <a:rPr lang="en-US" sz="1600" dirty="0">
                <a:solidFill>
                  <a:srgbClr val="000000"/>
                </a:solidFill>
                <a:latin typeface="Courier New"/>
                <a:cs typeface="Courier New"/>
              </a:rPr>
              <a:t>{</a:t>
            </a:r>
          </a:p>
          <a:p>
            <a:r>
              <a:rPr lang="fi-FI" sz="1600" dirty="0">
                <a:solidFill>
                  <a:srgbClr val="000000"/>
                </a:solidFill>
                <a:latin typeface="Courier New"/>
                <a:cs typeface="Courier New"/>
              </a:rPr>
              <a:t>    </a:t>
            </a:r>
            <a:r>
              <a:rPr lang="fi-FI" sz="1600" dirty="0" err="1">
                <a:solidFill>
                  <a:srgbClr val="2D961E"/>
                </a:solidFill>
                <a:latin typeface="Courier New"/>
                <a:cs typeface="Courier New"/>
              </a:rPr>
              <a:t>pid_t</a:t>
            </a:r>
            <a:r>
              <a:rPr lang="fi-FI" sz="1600" dirty="0">
                <a:solidFill>
                  <a:srgbClr val="000000"/>
                </a:solidFill>
                <a:latin typeface="Courier New"/>
                <a:cs typeface="Courier New"/>
              </a:rPr>
              <a:t> </a:t>
            </a:r>
            <a:r>
              <a:rPr lang="fi-FI" sz="1600" dirty="0" err="1">
                <a:solidFill>
                  <a:srgbClr val="C1651C"/>
                </a:solidFill>
                <a:latin typeface="Courier New"/>
                <a:cs typeface="Courier New"/>
              </a:rPr>
              <a:t>pid</a:t>
            </a:r>
            <a:r>
              <a:rPr lang="fi-FI" sz="1600" dirty="0">
                <a:solidFill>
                  <a:srgbClr val="000000"/>
                </a:solidFill>
                <a:latin typeface="Courier New"/>
                <a:cs typeface="Courier New"/>
              </a:rPr>
              <a:t>;</a:t>
            </a:r>
          </a:p>
          <a:p>
            <a:r>
              <a:rPr lang="fr-FR" sz="1600" dirty="0">
                <a:solidFill>
                  <a:srgbClr val="000000"/>
                </a:solidFill>
                <a:latin typeface="Courier New"/>
                <a:cs typeface="Courier New"/>
              </a:rPr>
              <a:t>    </a:t>
            </a:r>
            <a:r>
              <a:rPr lang="fr-FR" sz="1600" dirty="0" err="1">
                <a:solidFill>
                  <a:srgbClr val="2D961E"/>
                </a:solidFill>
                <a:latin typeface="Courier New"/>
                <a:cs typeface="Courier New"/>
              </a:rPr>
              <a:t>int</a:t>
            </a:r>
            <a:r>
              <a:rPr lang="fr-FR" sz="1600" dirty="0">
                <a:solidFill>
                  <a:srgbClr val="000000"/>
                </a:solidFill>
                <a:latin typeface="Courier New"/>
                <a:cs typeface="Courier New"/>
              </a:rPr>
              <a:t> </a:t>
            </a:r>
            <a:r>
              <a:rPr lang="fr-FR" sz="1600" dirty="0">
                <a:solidFill>
                  <a:srgbClr val="C1651C"/>
                </a:solidFill>
                <a:latin typeface="Courier New"/>
                <a:cs typeface="Courier New"/>
              </a:rPr>
              <a:t>x</a:t>
            </a:r>
            <a:r>
              <a:rPr lang="fr-FR" sz="1600" dirty="0">
                <a:solidFill>
                  <a:srgbClr val="000000"/>
                </a:solidFill>
                <a:latin typeface="Courier New"/>
                <a:cs typeface="Courier New"/>
              </a:rPr>
              <a:t> = 1;</a:t>
            </a:r>
          </a:p>
          <a:p>
            <a:endParaRPr lang="fr-FR" sz="1600" dirty="0">
              <a:solidFill>
                <a:srgbClr val="000000"/>
              </a:solidFill>
              <a:latin typeface="Courier New"/>
              <a:cs typeface="Courier New"/>
            </a:endParaRPr>
          </a:p>
          <a:p>
            <a:r>
              <a:rPr lang="fi-FI" sz="1600" dirty="0">
                <a:solidFill>
                  <a:srgbClr val="000000"/>
                </a:solidFill>
                <a:latin typeface="Courier New"/>
                <a:cs typeface="Courier New"/>
              </a:rPr>
              <a:t>    </a:t>
            </a:r>
            <a:r>
              <a:rPr lang="fi-FI" sz="1600" dirty="0" err="1">
                <a:solidFill>
                  <a:srgbClr val="000000"/>
                </a:solidFill>
                <a:latin typeface="Courier New"/>
                <a:cs typeface="Courier New"/>
              </a:rPr>
              <a:t>pid</a:t>
            </a:r>
            <a:r>
              <a:rPr lang="fi-FI" sz="1600" dirty="0">
                <a:solidFill>
                  <a:srgbClr val="000000"/>
                </a:solidFill>
                <a:latin typeface="Courier New"/>
                <a:cs typeface="Courier New"/>
              </a:rPr>
              <a:t> = </a:t>
            </a:r>
            <a:r>
              <a:rPr lang="fi-FI" sz="1600" dirty="0" err="1">
                <a:solidFill>
                  <a:srgbClr val="000000"/>
                </a:solidFill>
                <a:latin typeface="Courier New"/>
                <a:cs typeface="Courier New"/>
              </a:rPr>
              <a:t>Fork</a:t>
            </a:r>
            <a:r>
              <a:rPr lang="fi-FI" sz="1600" dirty="0">
                <a:solidFill>
                  <a:srgbClr val="000000"/>
                </a:solidFill>
                <a:latin typeface="Courier New"/>
                <a:cs typeface="Courier New"/>
              </a:rPr>
              <a:t>(); </a:t>
            </a: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a:t>
            </a:r>
            <a:r>
              <a:rPr lang="en-US" sz="1600" dirty="0" err="1">
                <a:solidFill>
                  <a:srgbClr val="000000"/>
                </a:solidFill>
                <a:latin typeface="Courier New"/>
                <a:cs typeface="Courier New"/>
              </a:rPr>
              <a:t>pid</a:t>
            </a:r>
            <a:r>
              <a:rPr lang="en-US" sz="1600" dirty="0">
                <a:solidFill>
                  <a:srgbClr val="000000"/>
                </a:solidFill>
                <a:latin typeface="Courier New"/>
                <a:cs typeface="Courier New"/>
              </a:rPr>
              <a:t> == 0) {  </a:t>
            </a:r>
            <a:r>
              <a:rPr lang="en-US" sz="1600" dirty="0">
                <a:solidFill>
                  <a:srgbClr val="CB2418"/>
                </a:solidFill>
                <a:latin typeface="Courier New"/>
                <a:cs typeface="Courier New"/>
              </a:rPr>
              <a:t>/* Child */</a:t>
            </a:r>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printf</a:t>
            </a:r>
            <a:r>
              <a:rPr lang="en-US" sz="1600" dirty="0">
                <a:solidFill>
                  <a:srgbClr val="000000"/>
                </a:solidFill>
                <a:latin typeface="Courier New"/>
                <a:cs typeface="Courier New"/>
              </a:rPr>
              <a:t>(</a:t>
            </a:r>
            <a:r>
              <a:rPr lang="en-US" sz="1600" dirty="0">
                <a:solidFill>
                  <a:srgbClr val="9D206F"/>
                </a:solidFill>
                <a:latin typeface="Courier New"/>
                <a:cs typeface="Courier New"/>
              </a:rPr>
              <a:t>"child : x=%d\n"</a:t>
            </a:r>
            <a:r>
              <a:rPr lang="en-US" sz="1600" dirty="0">
                <a:solidFill>
                  <a:srgbClr val="000000"/>
                </a:solidFill>
                <a:latin typeface="Courier New"/>
                <a:cs typeface="Courier New"/>
              </a:rPr>
              <a:t>, ++x); </a:t>
            </a:r>
          </a:p>
          <a:p>
            <a:r>
              <a:rPr lang="en-US" sz="1600" dirty="0">
                <a:solidFill>
                  <a:srgbClr val="000000"/>
                </a:solidFill>
                <a:latin typeface="Courier New"/>
                <a:cs typeface="Courier New"/>
              </a:rPr>
              <a:t>	</a:t>
            </a:r>
            <a:r>
              <a:rPr lang="en-US" sz="1600" dirty="0" smtClean="0">
                <a:solidFill>
                  <a:srgbClr val="000000"/>
                </a:solidFill>
                <a:latin typeface="Courier New"/>
                <a:cs typeface="Courier New"/>
              </a:rPr>
              <a:t>return 0;</a:t>
            </a:r>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p>
          <a:p>
            <a:endParaRPr lang="en-US" sz="1600" dirty="0">
              <a:solidFill>
                <a:srgbClr val="000000"/>
              </a:solidFill>
              <a:latin typeface="Courier New"/>
              <a:cs typeface="Courier New"/>
            </a:endParaRPr>
          </a:p>
          <a:p>
            <a:r>
              <a:rPr lang="fr-FR" sz="1600" dirty="0">
                <a:solidFill>
                  <a:srgbClr val="000000"/>
                </a:solidFill>
                <a:latin typeface="Courier New"/>
                <a:cs typeface="Courier New"/>
              </a:rPr>
              <a:t>    </a:t>
            </a:r>
            <a:r>
              <a:rPr lang="fr-FR" sz="1600" dirty="0">
                <a:solidFill>
                  <a:srgbClr val="CB2418"/>
                </a:solidFill>
                <a:latin typeface="Courier New"/>
                <a:cs typeface="Courier New"/>
              </a:rPr>
              <a:t>/* Parent */</a:t>
            </a:r>
            <a:endParaRPr lang="fr-FR"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printf</a:t>
            </a:r>
            <a:r>
              <a:rPr lang="en-US" sz="1600" dirty="0">
                <a:solidFill>
                  <a:srgbClr val="000000"/>
                </a:solidFill>
                <a:latin typeface="Courier New"/>
                <a:cs typeface="Courier New"/>
              </a:rPr>
              <a:t>(</a:t>
            </a:r>
            <a:r>
              <a:rPr lang="en-US" sz="1600" dirty="0">
                <a:solidFill>
                  <a:srgbClr val="9D206F"/>
                </a:solidFill>
                <a:latin typeface="Courier New"/>
                <a:cs typeface="Courier New"/>
              </a:rPr>
              <a:t>"parent: x=%d\n"</a:t>
            </a:r>
            <a:r>
              <a:rPr lang="en-US" sz="1600" dirty="0">
                <a:solidFill>
                  <a:srgbClr val="000000"/>
                </a:solidFill>
                <a:latin typeface="Courier New"/>
                <a:cs typeface="Courier New"/>
              </a:rPr>
              <a:t>, --x); </a:t>
            </a:r>
          </a:p>
          <a:p>
            <a:r>
              <a:rPr lang="en-US" sz="1600" dirty="0">
                <a:solidFill>
                  <a:srgbClr val="000000"/>
                </a:solidFill>
                <a:latin typeface="Courier New"/>
                <a:cs typeface="Courier New"/>
              </a:rPr>
              <a:t>    </a:t>
            </a:r>
            <a:r>
              <a:rPr lang="en-US" sz="1600" dirty="0" smtClean="0">
                <a:solidFill>
                  <a:srgbClr val="000000"/>
                </a:solidFill>
                <a:latin typeface="Courier New"/>
                <a:cs typeface="Courier New"/>
              </a:rPr>
              <a:t>return 0;</a:t>
            </a:r>
            <a:endParaRPr lang="en-US" sz="1600" dirty="0">
              <a:solidFill>
                <a:srgbClr val="000000"/>
              </a:solidFill>
              <a:latin typeface="Courier New"/>
              <a:cs typeface="Courier New"/>
            </a:endParaRPr>
          </a:p>
          <a:p>
            <a:r>
              <a:rPr lang="en-US" sz="1600" dirty="0">
                <a:solidFill>
                  <a:srgbClr val="000000"/>
                </a:solidFill>
                <a:latin typeface="Courier New"/>
                <a:cs typeface="Courier New"/>
              </a:rPr>
              <a:t>}</a:t>
            </a:r>
          </a:p>
        </p:txBody>
      </p:sp>
      <p:sp>
        <p:nvSpPr>
          <p:cNvPr id="6" name="Text Box 4"/>
          <p:cNvSpPr txBox="1">
            <a:spLocks noChangeArrowheads="1"/>
          </p:cNvSpPr>
          <p:nvPr/>
        </p:nvSpPr>
        <p:spPr bwMode="auto">
          <a:xfrm>
            <a:off x="1036944" y="5638800"/>
            <a:ext cx="1782456" cy="791320"/>
          </a:xfrm>
          <a:prstGeom prst="rect">
            <a:avLst/>
          </a:prstGeom>
          <a:solidFill>
            <a:srgbClr val="E6E6E6"/>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err="1" smtClean="0">
                <a:latin typeface="Courier New"/>
                <a:ea typeface="msgothic" charset="0"/>
                <a:cs typeface="Courier New"/>
              </a:rPr>
              <a:t>linux</a:t>
            </a:r>
            <a:r>
              <a:rPr lang="en-GB" sz="1600" dirty="0" smtClean="0">
                <a:latin typeface="Courier New"/>
                <a:ea typeface="msgothic" charset="0"/>
                <a:cs typeface="Courier New"/>
              </a:rPr>
              <a:t>&gt; ./fork</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smtClean="0">
                <a:latin typeface="Courier New"/>
                <a:ea typeface="msgothic" charset="0"/>
                <a:cs typeface="Courier New"/>
              </a:rPr>
              <a:t>parent: x=0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latin typeface="Courier New"/>
                <a:ea typeface="msgothic" charset="0"/>
                <a:cs typeface="Courier New"/>
              </a:rPr>
              <a:t>child : x=2</a:t>
            </a:r>
            <a:endParaRPr lang="en-GB" sz="1600" b="1" dirty="0">
              <a:latin typeface="Courier New"/>
              <a:ea typeface="msgothic" charset="0"/>
              <a:cs typeface="Courier New"/>
            </a:endParaRPr>
          </a:p>
        </p:txBody>
      </p:sp>
      <p:sp>
        <p:nvSpPr>
          <p:cNvPr id="7" name="Rectangle 3"/>
          <p:cNvSpPr>
            <a:spLocks noChangeArrowheads="1"/>
          </p:cNvSpPr>
          <p:nvPr/>
        </p:nvSpPr>
        <p:spPr bwMode="auto">
          <a:xfrm>
            <a:off x="4114306" y="4976337"/>
            <a:ext cx="1067294"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smtClean="0">
                <a:solidFill>
                  <a:schemeClr val="tx1">
                    <a:lumMod val="50000"/>
                    <a:lumOff val="50000"/>
                  </a:schemeClr>
                </a:solidFill>
                <a:latin typeface="Courier New" pitchFamily="49" charset="0"/>
                <a:ea typeface="msgothic" charset="0"/>
                <a:cs typeface="msgothic" charset="0"/>
              </a:rPr>
              <a:t>fork.c</a:t>
            </a:r>
            <a:endParaRPr lang="en-GB" sz="1800" b="1" i="1" dirty="0">
              <a:solidFill>
                <a:schemeClr val="tx1">
                  <a:lumMod val="50000"/>
                  <a:lumOff val="50000"/>
                </a:schemeClr>
              </a:solidFill>
              <a:latin typeface="Courier New" pitchFamily="49" charset="0"/>
              <a:ea typeface="msgothic" charset="0"/>
              <a:cs typeface="msgothic" charset="0"/>
            </a:endParaRPr>
          </a:p>
        </p:txBody>
      </p:sp>
      <p:sp>
        <p:nvSpPr>
          <p:cNvPr id="8" name="Rectangle 3"/>
          <p:cNvSpPr txBox="1">
            <a:spLocks noChangeArrowheads="1"/>
          </p:cNvSpPr>
          <p:nvPr/>
        </p:nvSpPr>
        <p:spPr bwMode="auto">
          <a:xfrm>
            <a:off x="5257800" y="1358444"/>
            <a:ext cx="3810000" cy="51947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en-US" dirty="0">
                <a:latin typeface="Calibri"/>
                <a:cs typeface="Calibri"/>
              </a:rPr>
              <a:t>C</a:t>
            </a:r>
            <a:r>
              <a:rPr lang="en-US" dirty="0" smtClean="0">
                <a:latin typeface="Calibri"/>
                <a:cs typeface="Calibri"/>
              </a:rPr>
              <a:t>all once, return twice</a:t>
            </a:r>
          </a:p>
          <a:p>
            <a:r>
              <a:rPr lang="en-US" dirty="0" smtClean="0">
                <a:latin typeface="Calibri"/>
                <a:cs typeface="Calibri"/>
              </a:rPr>
              <a:t>Concurrent execution</a:t>
            </a:r>
          </a:p>
          <a:p>
            <a:pPr lvl="1"/>
            <a:r>
              <a:rPr lang="en-US" dirty="0" smtClean="0">
                <a:latin typeface="Calibri"/>
                <a:cs typeface="Calibri"/>
              </a:rPr>
              <a:t>Can’t predict execution order of parent and child</a:t>
            </a:r>
          </a:p>
        </p:txBody>
      </p:sp>
      <p:sp>
        <p:nvSpPr>
          <p:cNvPr id="11" name="Text Box 4"/>
          <p:cNvSpPr txBox="1">
            <a:spLocks noChangeArrowheads="1"/>
          </p:cNvSpPr>
          <p:nvPr/>
        </p:nvSpPr>
        <p:spPr bwMode="auto">
          <a:xfrm>
            <a:off x="3048000" y="5638800"/>
            <a:ext cx="1786364" cy="788935"/>
          </a:xfrm>
          <a:prstGeom prst="rect">
            <a:avLst/>
          </a:prstGeom>
          <a:solidFill>
            <a:srgbClr val="E6E6E6"/>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err="1" smtClean="0">
                <a:latin typeface="Courier New"/>
                <a:ea typeface="msgothic" charset="0"/>
                <a:cs typeface="Courier New"/>
              </a:rPr>
              <a:t>linux</a:t>
            </a:r>
            <a:r>
              <a:rPr lang="en-GB" sz="1600" dirty="0" smtClean="0">
                <a:latin typeface="Courier New"/>
                <a:ea typeface="msgothic" charset="0"/>
                <a:cs typeface="Courier New"/>
              </a:rPr>
              <a:t>&gt; ./fork</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latin typeface="Courier New"/>
                <a:ea typeface="msgothic" charset="0"/>
                <a:cs typeface="Courier New"/>
              </a:rPr>
              <a:t>child : x=2</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a:ea typeface="msgothic" charset="0"/>
                <a:cs typeface="Courier New"/>
              </a:rPr>
              <a:t>parent: x=0</a:t>
            </a:r>
            <a:endParaRPr lang="en-GB" sz="1600" b="1" dirty="0">
              <a:latin typeface="Courier New"/>
              <a:ea typeface="msgothic" charset="0"/>
              <a:cs typeface="Courier New"/>
            </a:endParaRPr>
          </a:p>
        </p:txBody>
      </p:sp>
      <p:sp>
        <p:nvSpPr>
          <p:cNvPr id="12" name="Text Box 4"/>
          <p:cNvSpPr txBox="1">
            <a:spLocks noChangeArrowheads="1"/>
          </p:cNvSpPr>
          <p:nvPr/>
        </p:nvSpPr>
        <p:spPr bwMode="auto">
          <a:xfrm>
            <a:off x="5029200" y="5638800"/>
            <a:ext cx="1782456" cy="791320"/>
          </a:xfrm>
          <a:prstGeom prst="rect">
            <a:avLst/>
          </a:prstGeom>
          <a:solidFill>
            <a:srgbClr val="E6E6E6"/>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err="1" smtClean="0">
                <a:latin typeface="Courier New"/>
                <a:ea typeface="msgothic" charset="0"/>
                <a:cs typeface="Courier New"/>
              </a:rPr>
              <a:t>linux</a:t>
            </a:r>
            <a:r>
              <a:rPr lang="en-GB" sz="1600" dirty="0" smtClean="0">
                <a:latin typeface="Courier New"/>
                <a:ea typeface="msgothic" charset="0"/>
                <a:cs typeface="Courier New"/>
              </a:rPr>
              <a:t>&gt; ./fork</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smtClean="0">
                <a:latin typeface="Courier New"/>
                <a:ea typeface="msgothic" charset="0"/>
                <a:cs typeface="Courier New"/>
              </a:rPr>
              <a:t>parent: x=0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latin typeface="Courier New"/>
                <a:ea typeface="msgothic" charset="0"/>
                <a:cs typeface="Courier New"/>
              </a:rPr>
              <a:t>child : x=2</a:t>
            </a:r>
            <a:endParaRPr lang="en-GB" sz="1600" b="1" dirty="0">
              <a:latin typeface="Courier New"/>
              <a:ea typeface="msgothic" charset="0"/>
              <a:cs typeface="Courier New"/>
            </a:endParaRPr>
          </a:p>
        </p:txBody>
      </p:sp>
      <p:sp>
        <p:nvSpPr>
          <p:cNvPr id="15" name="Text Box 4"/>
          <p:cNvSpPr txBox="1">
            <a:spLocks noChangeArrowheads="1"/>
          </p:cNvSpPr>
          <p:nvPr/>
        </p:nvSpPr>
        <p:spPr bwMode="auto">
          <a:xfrm>
            <a:off x="7010400" y="5638800"/>
            <a:ext cx="1782456" cy="791320"/>
          </a:xfrm>
          <a:prstGeom prst="rect">
            <a:avLst/>
          </a:prstGeom>
          <a:solidFill>
            <a:srgbClr val="E6E6E6"/>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err="1" smtClean="0">
                <a:latin typeface="Courier New"/>
                <a:ea typeface="msgothic" charset="0"/>
                <a:cs typeface="Courier New"/>
              </a:rPr>
              <a:t>linux</a:t>
            </a:r>
            <a:r>
              <a:rPr lang="en-GB" sz="1600" dirty="0" smtClean="0">
                <a:latin typeface="Courier New"/>
                <a:ea typeface="msgothic" charset="0"/>
                <a:cs typeface="Courier New"/>
              </a:rPr>
              <a:t>&gt; ./fork</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smtClean="0">
                <a:latin typeface="Courier New"/>
                <a:ea typeface="msgothic" charset="0"/>
                <a:cs typeface="Courier New"/>
              </a:rPr>
              <a:t>parent: x=0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latin typeface="Courier New"/>
                <a:ea typeface="msgothic" charset="0"/>
                <a:cs typeface="Courier New"/>
              </a:rPr>
              <a:t>child : x=2</a:t>
            </a:r>
            <a:endParaRPr lang="en-GB" sz="1600" b="1" dirty="0">
              <a:latin typeface="Courier New"/>
              <a:ea typeface="msgothic" charset="0"/>
              <a:cs typeface="Courier New"/>
            </a:endParaRPr>
          </a:p>
        </p:txBody>
      </p:sp>
    </p:spTree>
    <p:extLst>
      <p:ext uri="{BB962C8B-B14F-4D97-AF65-F5344CB8AC3E}">
        <p14:creationId xmlns:p14="http://schemas.microsoft.com/office/powerpoint/2010/main" val="1202103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a:t>
            </a:r>
            <a:r>
              <a:rPr lang="en-US" dirty="0" smtClean="0">
                <a:latin typeface="Courier New"/>
                <a:cs typeface="Courier New"/>
              </a:rPr>
              <a:t>fork</a:t>
            </a:r>
            <a:r>
              <a:rPr lang="en-US" dirty="0" smtClean="0"/>
              <a:t> with Process Graphs</a:t>
            </a:r>
            <a:endParaRPr lang="en-US" dirty="0"/>
          </a:p>
        </p:txBody>
      </p:sp>
      <p:sp>
        <p:nvSpPr>
          <p:cNvPr id="3" name="Content Placeholder 2"/>
          <p:cNvSpPr>
            <a:spLocks noGrp="1"/>
          </p:cNvSpPr>
          <p:nvPr>
            <p:ph idx="1"/>
          </p:nvPr>
        </p:nvSpPr>
        <p:spPr>
          <a:xfrm>
            <a:off x="357019" y="1362075"/>
            <a:ext cx="8558382" cy="4657725"/>
          </a:xfrm>
        </p:spPr>
        <p:txBody>
          <a:bodyPr/>
          <a:lstStyle/>
          <a:p>
            <a:r>
              <a:rPr lang="en-US" dirty="0" smtClean="0"/>
              <a:t>A </a:t>
            </a:r>
            <a:r>
              <a:rPr lang="en-US" i="1" dirty="0"/>
              <a:t>p</a:t>
            </a:r>
            <a:r>
              <a:rPr lang="en-US" i="1" dirty="0" smtClean="0"/>
              <a:t>rocess graph </a:t>
            </a:r>
            <a:r>
              <a:rPr lang="en-US" dirty="0" smtClean="0"/>
              <a:t>is a useful tool for capturing the partial ordering of statements in a concurrent program:</a:t>
            </a:r>
          </a:p>
          <a:p>
            <a:pPr lvl="1"/>
            <a:r>
              <a:rPr lang="en-US" dirty="0" smtClean="0"/>
              <a:t>Each vertex is the execution of a statement</a:t>
            </a:r>
          </a:p>
          <a:p>
            <a:pPr lvl="1"/>
            <a:r>
              <a:rPr lang="en-US" dirty="0" smtClean="0"/>
              <a:t>a -&gt; b means </a:t>
            </a:r>
            <a:r>
              <a:rPr lang="en-US" dirty="0">
                <a:latin typeface="Courier New"/>
                <a:cs typeface="Courier New"/>
              </a:rPr>
              <a:t>a</a:t>
            </a:r>
            <a:r>
              <a:rPr lang="en-US" dirty="0" smtClean="0"/>
              <a:t> happens before b</a:t>
            </a:r>
          </a:p>
          <a:p>
            <a:pPr lvl="1"/>
            <a:r>
              <a:rPr lang="en-US" dirty="0" smtClean="0"/>
              <a:t>Edges can be labeled with current value of variables</a:t>
            </a:r>
          </a:p>
          <a:p>
            <a:pPr lvl="1"/>
            <a:r>
              <a:rPr lang="en-US" dirty="0" err="1" smtClean="0">
                <a:latin typeface="Courier New"/>
                <a:cs typeface="Courier New"/>
              </a:rPr>
              <a:t>printf</a:t>
            </a:r>
            <a:r>
              <a:rPr lang="en-US" dirty="0" smtClean="0"/>
              <a:t> vertices can be labeled with output</a:t>
            </a:r>
          </a:p>
          <a:p>
            <a:pPr lvl="1"/>
            <a:r>
              <a:rPr lang="en-US" dirty="0" smtClean="0"/>
              <a:t>Each graph begins with a vertex with no </a:t>
            </a:r>
            <a:r>
              <a:rPr lang="en-US" dirty="0" err="1" smtClean="0"/>
              <a:t>inedges</a:t>
            </a:r>
            <a:r>
              <a:rPr lang="en-US" dirty="0" smtClean="0"/>
              <a:t> </a:t>
            </a:r>
            <a:endParaRPr lang="en-US" dirty="0" smtClean="0">
              <a:latin typeface="Courier New"/>
              <a:cs typeface="Courier New"/>
            </a:endParaRPr>
          </a:p>
          <a:p>
            <a:r>
              <a:rPr lang="en-US" dirty="0" smtClean="0"/>
              <a:t>Any </a:t>
            </a:r>
            <a:r>
              <a:rPr lang="en-US" i="1" dirty="0" smtClean="0"/>
              <a:t>topological sort </a:t>
            </a:r>
            <a:r>
              <a:rPr lang="en-US" dirty="0" smtClean="0"/>
              <a:t>of the graph corresponds to a feasible total ordering. </a:t>
            </a:r>
          </a:p>
          <a:p>
            <a:pPr lvl="1"/>
            <a:r>
              <a:rPr lang="en-US" dirty="0" smtClean="0"/>
              <a:t>Total ordering of vertices where all edges point from left to right</a:t>
            </a:r>
          </a:p>
          <a:p>
            <a:endParaRPr lang="en-US" dirty="0"/>
          </a:p>
        </p:txBody>
      </p:sp>
    </p:spTree>
    <p:extLst>
      <p:ext uri="{BB962C8B-B14F-4D97-AF65-F5344CB8AC3E}">
        <p14:creationId xmlns:p14="http://schemas.microsoft.com/office/powerpoint/2010/main" val="15494037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Graph Example</a:t>
            </a:r>
            <a:endParaRPr lang="en-US" dirty="0"/>
          </a:p>
        </p:txBody>
      </p:sp>
      <p:sp>
        <p:nvSpPr>
          <p:cNvPr id="26" name="Text Box 3"/>
          <p:cNvSpPr txBox="1">
            <a:spLocks noChangeArrowheads="1"/>
          </p:cNvSpPr>
          <p:nvPr/>
        </p:nvSpPr>
        <p:spPr bwMode="auto">
          <a:xfrm>
            <a:off x="76200" y="1472148"/>
            <a:ext cx="4912596" cy="3785652"/>
          </a:xfrm>
          <a:prstGeom prst="rect">
            <a:avLst/>
          </a:prstGeom>
          <a:solidFill>
            <a:srgbClr val="F6F5BD"/>
          </a:solidFill>
          <a:ln w="3175">
            <a:solidFill>
              <a:schemeClr val="tx1"/>
            </a:solidFill>
            <a:miter lim="800000"/>
            <a:headEnd/>
            <a:tailEnd/>
          </a:ln>
          <a:effectLst/>
        </p:spPr>
        <p:txBody>
          <a:bodyPr wrap="none">
            <a:spAutoFit/>
          </a:bodyPr>
          <a:lstStyle/>
          <a:p>
            <a:r>
              <a:rPr lang="en-US" sz="1600" dirty="0" err="1">
                <a:solidFill>
                  <a:srgbClr val="2D961E"/>
                </a:solidFill>
                <a:latin typeface="Courier New"/>
                <a:cs typeface="Courier New"/>
              </a:rPr>
              <a:t>int</a:t>
            </a:r>
            <a:r>
              <a:rPr lang="en-US" sz="1600" dirty="0">
                <a:solidFill>
                  <a:srgbClr val="000000"/>
                </a:solidFill>
                <a:latin typeface="Courier New"/>
                <a:cs typeface="Courier New"/>
              </a:rPr>
              <a:t> </a:t>
            </a:r>
            <a:r>
              <a:rPr lang="en-US" sz="1600" dirty="0" smtClean="0">
                <a:solidFill>
                  <a:srgbClr val="4A00FF"/>
                </a:solidFill>
                <a:latin typeface="Courier New"/>
                <a:cs typeface="Courier New"/>
              </a:rPr>
              <a:t>main</a:t>
            </a:r>
            <a:r>
              <a:rPr lang="en-US" sz="1600" dirty="0" smtClean="0">
                <a:solidFill>
                  <a:srgbClr val="000000"/>
                </a:solidFill>
                <a:latin typeface="Courier New"/>
                <a:cs typeface="Courier New"/>
              </a:rPr>
              <a:t>(</a:t>
            </a:r>
            <a:r>
              <a:rPr lang="en-US" sz="1600" dirty="0" err="1" smtClean="0">
                <a:solidFill>
                  <a:srgbClr val="000000"/>
                </a:solidFill>
                <a:latin typeface="Courier New"/>
                <a:cs typeface="Courier New"/>
              </a:rPr>
              <a:t>int</a:t>
            </a:r>
            <a:r>
              <a:rPr lang="en-US" sz="1600" dirty="0" smtClean="0">
                <a:solidFill>
                  <a:srgbClr val="000000"/>
                </a:solidFill>
                <a:latin typeface="Courier New"/>
                <a:cs typeface="Courier New"/>
              </a:rPr>
              <a:t> </a:t>
            </a:r>
            <a:r>
              <a:rPr lang="en-US" sz="1600" dirty="0" err="1" smtClean="0">
                <a:solidFill>
                  <a:srgbClr val="000000"/>
                </a:solidFill>
                <a:latin typeface="Courier New"/>
                <a:cs typeface="Courier New"/>
              </a:rPr>
              <a:t>argc</a:t>
            </a:r>
            <a:r>
              <a:rPr lang="en-US" sz="1600" dirty="0" smtClean="0">
                <a:solidFill>
                  <a:srgbClr val="000000"/>
                </a:solidFill>
                <a:latin typeface="Courier New"/>
                <a:cs typeface="Courier New"/>
              </a:rPr>
              <a:t>, char** </a:t>
            </a:r>
            <a:r>
              <a:rPr lang="en-US" sz="1600" dirty="0" err="1" smtClean="0">
                <a:solidFill>
                  <a:srgbClr val="000000"/>
                </a:solidFill>
                <a:latin typeface="Courier New"/>
                <a:cs typeface="Courier New"/>
              </a:rPr>
              <a:t>argv</a:t>
            </a:r>
            <a:r>
              <a:rPr lang="en-US" sz="1600" dirty="0" smtClean="0">
                <a:solidFill>
                  <a:srgbClr val="000000"/>
                </a:solidFill>
                <a:latin typeface="Courier New"/>
                <a:cs typeface="Courier New"/>
              </a:rPr>
              <a:t>)</a:t>
            </a:r>
            <a:endParaRPr lang="en-US" sz="1600" dirty="0">
              <a:solidFill>
                <a:srgbClr val="000000"/>
              </a:solidFill>
              <a:latin typeface="Courier New"/>
              <a:cs typeface="Courier New"/>
            </a:endParaRPr>
          </a:p>
          <a:p>
            <a:r>
              <a:rPr lang="en-US" sz="1600" dirty="0">
                <a:solidFill>
                  <a:srgbClr val="000000"/>
                </a:solidFill>
                <a:latin typeface="Courier New"/>
                <a:cs typeface="Courier New"/>
              </a:rPr>
              <a:t>{</a:t>
            </a:r>
          </a:p>
          <a:p>
            <a:r>
              <a:rPr lang="fi-FI" sz="1600" dirty="0">
                <a:solidFill>
                  <a:srgbClr val="000000"/>
                </a:solidFill>
                <a:latin typeface="Courier New"/>
                <a:cs typeface="Courier New"/>
              </a:rPr>
              <a:t>    </a:t>
            </a:r>
            <a:r>
              <a:rPr lang="fi-FI" sz="1600" dirty="0" err="1">
                <a:solidFill>
                  <a:srgbClr val="2D961E"/>
                </a:solidFill>
                <a:latin typeface="Courier New"/>
                <a:cs typeface="Courier New"/>
              </a:rPr>
              <a:t>pid_t</a:t>
            </a:r>
            <a:r>
              <a:rPr lang="fi-FI" sz="1600" dirty="0">
                <a:solidFill>
                  <a:srgbClr val="000000"/>
                </a:solidFill>
                <a:latin typeface="Courier New"/>
                <a:cs typeface="Courier New"/>
              </a:rPr>
              <a:t> </a:t>
            </a:r>
            <a:r>
              <a:rPr lang="fi-FI" sz="1600" dirty="0" err="1">
                <a:solidFill>
                  <a:srgbClr val="C1651C"/>
                </a:solidFill>
                <a:latin typeface="Courier New"/>
                <a:cs typeface="Courier New"/>
              </a:rPr>
              <a:t>pid</a:t>
            </a:r>
            <a:r>
              <a:rPr lang="fi-FI" sz="1600" dirty="0">
                <a:solidFill>
                  <a:srgbClr val="000000"/>
                </a:solidFill>
                <a:latin typeface="Courier New"/>
                <a:cs typeface="Courier New"/>
              </a:rPr>
              <a:t>;</a:t>
            </a:r>
          </a:p>
          <a:p>
            <a:r>
              <a:rPr lang="fr-FR" sz="1600" dirty="0">
                <a:solidFill>
                  <a:srgbClr val="000000"/>
                </a:solidFill>
                <a:latin typeface="Courier New"/>
                <a:cs typeface="Courier New"/>
              </a:rPr>
              <a:t>    </a:t>
            </a:r>
            <a:r>
              <a:rPr lang="fr-FR" sz="1600" dirty="0" err="1">
                <a:solidFill>
                  <a:srgbClr val="2D961E"/>
                </a:solidFill>
                <a:latin typeface="Courier New"/>
                <a:cs typeface="Courier New"/>
              </a:rPr>
              <a:t>int</a:t>
            </a:r>
            <a:r>
              <a:rPr lang="fr-FR" sz="1600" dirty="0">
                <a:solidFill>
                  <a:srgbClr val="000000"/>
                </a:solidFill>
                <a:latin typeface="Courier New"/>
                <a:cs typeface="Courier New"/>
              </a:rPr>
              <a:t> </a:t>
            </a:r>
            <a:r>
              <a:rPr lang="fr-FR" sz="1600" dirty="0">
                <a:solidFill>
                  <a:srgbClr val="C1651C"/>
                </a:solidFill>
                <a:latin typeface="Courier New"/>
                <a:cs typeface="Courier New"/>
              </a:rPr>
              <a:t>x</a:t>
            </a:r>
            <a:r>
              <a:rPr lang="fr-FR" sz="1600" dirty="0">
                <a:solidFill>
                  <a:srgbClr val="000000"/>
                </a:solidFill>
                <a:latin typeface="Courier New"/>
                <a:cs typeface="Courier New"/>
              </a:rPr>
              <a:t> = 1;</a:t>
            </a:r>
          </a:p>
          <a:p>
            <a:endParaRPr lang="fr-FR" sz="1600" dirty="0">
              <a:solidFill>
                <a:srgbClr val="000000"/>
              </a:solidFill>
              <a:latin typeface="Courier New"/>
              <a:cs typeface="Courier New"/>
            </a:endParaRPr>
          </a:p>
          <a:p>
            <a:r>
              <a:rPr lang="fi-FI" sz="1600" dirty="0">
                <a:solidFill>
                  <a:srgbClr val="000000"/>
                </a:solidFill>
                <a:latin typeface="Courier New"/>
                <a:cs typeface="Courier New"/>
              </a:rPr>
              <a:t>    </a:t>
            </a:r>
            <a:r>
              <a:rPr lang="fi-FI" sz="1600" dirty="0" err="1">
                <a:solidFill>
                  <a:srgbClr val="000000"/>
                </a:solidFill>
                <a:latin typeface="Courier New"/>
                <a:cs typeface="Courier New"/>
              </a:rPr>
              <a:t>pid</a:t>
            </a:r>
            <a:r>
              <a:rPr lang="fi-FI" sz="1600" dirty="0">
                <a:solidFill>
                  <a:srgbClr val="000000"/>
                </a:solidFill>
                <a:latin typeface="Courier New"/>
                <a:cs typeface="Courier New"/>
              </a:rPr>
              <a:t> = </a:t>
            </a:r>
            <a:r>
              <a:rPr lang="fi-FI" sz="1600" dirty="0" err="1">
                <a:solidFill>
                  <a:srgbClr val="000000"/>
                </a:solidFill>
                <a:latin typeface="Courier New"/>
                <a:cs typeface="Courier New"/>
              </a:rPr>
              <a:t>Fork</a:t>
            </a:r>
            <a:r>
              <a:rPr lang="fi-FI" sz="1600" dirty="0">
                <a:solidFill>
                  <a:srgbClr val="000000"/>
                </a:solidFill>
                <a:latin typeface="Courier New"/>
                <a:cs typeface="Courier New"/>
              </a:rPr>
              <a:t>(); </a:t>
            </a: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a:t>
            </a:r>
            <a:r>
              <a:rPr lang="en-US" sz="1600" dirty="0" err="1">
                <a:solidFill>
                  <a:srgbClr val="000000"/>
                </a:solidFill>
                <a:latin typeface="Courier New"/>
                <a:cs typeface="Courier New"/>
              </a:rPr>
              <a:t>pid</a:t>
            </a:r>
            <a:r>
              <a:rPr lang="en-US" sz="1600" dirty="0">
                <a:solidFill>
                  <a:srgbClr val="000000"/>
                </a:solidFill>
                <a:latin typeface="Courier New"/>
                <a:cs typeface="Courier New"/>
              </a:rPr>
              <a:t> == 0) {  </a:t>
            </a:r>
            <a:r>
              <a:rPr lang="en-US" sz="1600" dirty="0">
                <a:solidFill>
                  <a:srgbClr val="CB2418"/>
                </a:solidFill>
                <a:latin typeface="Courier New"/>
                <a:cs typeface="Courier New"/>
              </a:rPr>
              <a:t>/* Child */</a:t>
            </a:r>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printf</a:t>
            </a:r>
            <a:r>
              <a:rPr lang="en-US" sz="1600" dirty="0">
                <a:solidFill>
                  <a:srgbClr val="000000"/>
                </a:solidFill>
                <a:latin typeface="Courier New"/>
                <a:cs typeface="Courier New"/>
              </a:rPr>
              <a:t>(</a:t>
            </a:r>
            <a:r>
              <a:rPr lang="en-US" sz="1600" dirty="0">
                <a:solidFill>
                  <a:srgbClr val="9D206F"/>
                </a:solidFill>
                <a:latin typeface="Courier New"/>
                <a:cs typeface="Courier New"/>
              </a:rPr>
              <a:t>"child : x=%d\n"</a:t>
            </a:r>
            <a:r>
              <a:rPr lang="en-US" sz="1600" dirty="0">
                <a:solidFill>
                  <a:srgbClr val="000000"/>
                </a:solidFill>
                <a:latin typeface="Courier New"/>
                <a:cs typeface="Courier New"/>
              </a:rPr>
              <a:t>, ++x); </a:t>
            </a:r>
          </a:p>
          <a:p>
            <a:r>
              <a:rPr lang="en-US" sz="1600" dirty="0">
                <a:solidFill>
                  <a:srgbClr val="000000"/>
                </a:solidFill>
                <a:latin typeface="Courier New"/>
                <a:cs typeface="Courier New"/>
              </a:rPr>
              <a:t>	</a:t>
            </a:r>
            <a:r>
              <a:rPr lang="en-US" sz="1600" dirty="0" smtClean="0">
                <a:solidFill>
                  <a:srgbClr val="000000"/>
                </a:solidFill>
                <a:latin typeface="Courier New"/>
                <a:cs typeface="Courier New"/>
              </a:rPr>
              <a:t>return 0;</a:t>
            </a:r>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p>
          <a:p>
            <a:endParaRPr lang="en-US" sz="1600" dirty="0">
              <a:solidFill>
                <a:srgbClr val="000000"/>
              </a:solidFill>
              <a:latin typeface="Courier New"/>
              <a:cs typeface="Courier New"/>
            </a:endParaRPr>
          </a:p>
          <a:p>
            <a:r>
              <a:rPr lang="fr-FR" sz="1600" dirty="0">
                <a:solidFill>
                  <a:srgbClr val="000000"/>
                </a:solidFill>
                <a:latin typeface="Courier New"/>
                <a:cs typeface="Courier New"/>
              </a:rPr>
              <a:t>    </a:t>
            </a:r>
            <a:r>
              <a:rPr lang="fr-FR" sz="1600" dirty="0">
                <a:solidFill>
                  <a:srgbClr val="CB2418"/>
                </a:solidFill>
                <a:latin typeface="Courier New"/>
                <a:cs typeface="Courier New"/>
              </a:rPr>
              <a:t>/* Parent */</a:t>
            </a:r>
            <a:endParaRPr lang="fr-FR"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printf</a:t>
            </a:r>
            <a:r>
              <a:rPr lang="en-US" sz="1600" dirty="0">
                <a:solidFill>
                  <a:srgbClr val="000000"/>
                </a:solidFill>
                <a:latin typeface="Courier New"/>
                <a:cs typeface="Courier New"/>
              </a:rPr>
              <a:t>(</a:t>
            </a:r>
            <a:r>
              <a:rPr lang="en-US" sz="1600" dirty="0">
                <a:solidFill>
                  <a:srgbClr val="9D206F"/>
                </a:solidFill>
                <a:latin typeface="Courier New"/>
                <a:cs typeface="Courier New"/>
              </a:rPr>
              <a:t>"parent: x=%d\n"</a:t>
            </a:r>
            <a:r>
              <a:rPr lang="en-US" sz="1600" dirty="0">
                <a:solidFill>
                  <a:srgbClr val="000000"/>
                </a:solidFill>
                <a:latin typeface="Courier New"/>
                <a:cs typeface="Courier New"/>
              </a:rPr>
              <a:t>, --x); </a:t>
            </a:r>
          </a:p>
          <a:p>
            <a:r>
              <a:rPr lang="en-US" sz="1600" dirty="0">
                <a:solidFill>
                  <a:srgbClr val="000000"/>
                </a:solidFill>
                <a:latin typeface="Courier New"/>
                <a:cs typeface="Courier New"/>
              </a:rPr>
              <a:t>    </a:t>
            </a:r>
            <a:r>
              <a:rPr lang="en-US" sz="1600" dirty="0" smtClean="0">
                <a:solidFill>
                  <a:srgbClr val="000000"/>
                </a:solidFill>
                <a:latin typeface="Courier New"/>
                <a:cs typeface="Courier New"/>
              </a:rPr>
              <a:t>return 0;</a:t>
            </a:r>
            <a:endParaRPr lang="en-US" sz="1600" dirty="0">
              <a:solidFill>
                <a:srgbClr val="000000"/>
              </a:solidFill>
              <a:latin typeface="Courier New"/>
              <a:cs typeface="Courier New"/>
            </a:endParaRPr>
          </a:p>
          <a:p>
            <a:r>
              <a:rPr lang="en-US" sz="1600" dirty="0">
                <a:solidFill>
                  <a:srgbClr val="000000"/>
                </a:solidFill>
                <a:latin typeface="Courier New"/>
                <a:cs typeface="Courier New"/>
              </a:rPr>
              <a:t>}</a:t>
            </a:r>
          </a:p>
        </p:txBody>
      </p:sp>
      <p:sp>
        <p:nvSpPr>
          <p:cNvPr id="4" name="Text Box 407"/>
          <p:cNvSpPr txBox="1">
            <a:spLocks noChangeArrowheads="1"/>
          </p:cNvSpPr>
          <p:nvPr/>
        </p:nvSpPr>
        <p:spPr bwMode="auto">
          <a:xfrm>
            <a:off x="6068150" y="2514600"/>
            <a:ext cx="1834033" cy="338554"/>
          </a:xfrm>
          <a:prstGeom prst="rect">
            <a:avLst/>
          </a:prstGeom>
          <a:noFill/>
          <a:ln w="25400">
            <a:noFill/>
            <a:miter lim="800000"/>
            <a:headEnd/>
            <a:tailEnd/>
          </a:ln>
          <a:effectLst/>
        </p:spPr>
        <p:txBody>
          <a:bodyPr wrap="square">
            <a:prstTxWarp prst="textNoShape">
              <a:avLst/>
            </a:prstTxWarp>
            <a:spAutoFit/>
          </a:bodyPr>
          <a:lstStyle/>
          <a:p>
            <a:pPr algn="ctr"/>
            <a:r>
              <a:rPr lang="en-US" sz="1600" dirty="0" smtClean="0">
                <a:solidFill>
                  <a:srgbClr val="FF0000"/>
                </a:solidFill>
                <a:latin typeface="Courier New" charset="0"/>
              </a:rPr>
              <a:t>child: </a:t>
            </a:r>
            <a:r>
              <a:rPr lang="en-US" sz="1600" dirty="0" err="1" smtClean="0">
                <a:solidFill>
                  <a:srgbClr val="FF0000"/>
                </a:solidFill>
                <a:latin typeface="Courier New" charset="0"/>
              </a:rPr>
              <a:t>x</a:t>
            </a:r>
            <a:r>
              <a:rPr lang="en-US" sz="1600" dirty="0" smtClean="0">
                <a:solidFill>
                  <a:srgbClr val="FF0000"/>
                </a:solidFill>
                <a:latin typeface="Courier New" charset="0"/>
              </a:rPr>
              <a:t>=2</a:t>
            </a:r>
            <a:endParaRPr lang="en-US" sz="1600" dirty="0">
              <a:solidFill>
                <a:srgbClr val="FF0000"/>
              </a:solidFill>
              <a:latin typeface="Courier New" charset="0"/>
            </a:endParaRPr>
          </a:p>
        </p:txBody>
      </p:sp>
      <p:sp>
        <p:nvSpPr>
          <p:cNvPr id="5" name="Oval 4"/>
          <p:cNvSpPr>
            <a:spLocks noChangeAspect="1"/>
          </p:cNvSpPr>
          <p:nvPr/>
        </p:nvSpPr>
        <p:spPr>
          <a:xfrm>
            <a:off x="5192739" y="3428152"/>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 name="TextBox 5"/>
          <p:cNvSpPr txBox="1"/>
          <p:nvPr/>
        </p:nvSpPr>
        <p:spPr>
          <a:xfrm>
            <a:off x="4931297" y="3468791"/>
            <a:ext cx="677189" cy="338554"/>
          </a:xfrm>
          <a:prstGeom prst="rect">
            <a:avLst/>
          </a:prstGeom>
          <a:noFill/>
        </p:spPr>
        <p:txBody>
          <a:bodyPr wrap="none" rtlCol="0">
            <a:spAutoFit/>
          </a:bodyPr>
          <a:lstStyle/>
          <a:p>
            <a:pPr algn="ctr"/>
            <a:r>
              <a:rPr lang="en-US" sz="1600" b="1" dirty="0" smtClean="0">
                <a:latin typeface="Courier New"/>
                <a:cs typeface="Courier New"/>
              </a:rPr>
              <a:t>main</a:t>
            </a:r>
            <a:endParaRPr lang="en-US" sz="1600" b="1" dirty="0">
              <a:latin typeface="Courier New"/>
              <a:cs typeface="Courier New"/>
            </a:endParaRPr>
          </a:p>
        </p:txBody>
      </p:sp>
      <p:sp>
        <p:nvSpPr>
          <p:cNvPr id="7" name="Oval 6"/>
          <p:cNvSpPr>
            <a:spLocks noChangeAspect="1"/>
          </p:cNvSpPr>
          <p:nvPr/>
        </p:nvSpPr>
        <p:spPr>
          <a:xfrm>
            <a:off x="6106851" y="3428152"/>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 name="Oval 7"/>
          <p:cNvSpPr>
            <a:spLocks noChangeAspect="1"/>
          </p:cNvSpPr>
          <p:nvPr/>
        </p:nvSpPr>
        <p:spPr>
          <a:xfrm>
            <a:off x="7037185" y="3428152"/>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 name="TextBox 8"/>
          <p:cNvSpPr txBox="1"/>
          <p:nvPr/>
        </p:nvSpPr>
        <p:spPr>
          <a:xfrm>
            <a:off x="5820629" y="3468791"/>
            <a:ext cx="667623" cy="338554"/>
          </a:xfrm>
          <a:prstGeom prst="rect">
            <a:avLst/>
          </a:prstGeom>
          <a:noFill/>
        </p:spPr>
        <p:txBody>
          <a:bodyPr wrap="square" rtlCol="0">
            <a:spAutoFit/>
          </a:bodyPr>
          <a:lstStyle/>
          <a:p>
            <a:pPr algn="ctr"/>
            <a:r>
              <a:rPr lang="en-US" sz="1600" b="1" dirty="0" smtClean="0">
                <a:latin typeface="Courier New"/>
                <a:cs typeface="Courier New"/>
              </a:rPr>
              <a:t>fork</a:t>
            </a:r>
            <a:endParaRPr lang="en-US" sz="1600" b="1" dirty="0">
              <a:latin typeface="Courier New"/>
              <a:cs typeface="Courier New"/>
            </a:endParaRPr>
          </a:p>
        </p:txBody>
      </p:sp>
      <p:cxnSp>
        <p:nvCxnSpPr>
          <p:cNvPr id="10" name="Elbow Connector 35"/>
          <p:cNvCxnSpPr>
            <a:stCxn id="9" idx="0"/>
          </p:cNvCxnSpPr>
          <p:nvPr/>
        </p:nvCxnSpPr>
        <p:spPr>
          <a:xfrm rot="5400000" flipH="1" flipV="1">
            <a:off x="6266290" y="2716546"/>
            <a:ext cx="640396" cy="864095"/>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1" name="Oval 10"/>
          <p:cNvSpPr>
            <a:spLocks noChangeAspect="1"/>
          </p:cNvSpPr>
          <p:nvPr/>
        </p:nvSpPr>
        <p:spPr>
          <a:xfrm>
            <a:off x="7021652" y="2783390"/>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cxnSp>
        <p:nvCxnSpPr>
          <p:cNvPr id="12" name="Straight Arrow Connector 11"/>
          <p:cNvCxnSpPr/>
          <p:nvPr/>
        </p:nvCxnSpPr>
        <p:spPr>
          <a:xfrm flipV="1">
            <a:off x="6198291" y="3472178"/>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5284179" y="3472178"/>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607830" y="3468791"/>
            <a:ext cx="947222" cy="338554"/>
          </a:xfrm>
          <a:prstGeom prst="rect">
            <a:avLst/>
          </a:prstGeom>
          <a:noFill/>
        </p:spPr>
        <p:txBody>
          <a:bodyPr wrap="square" rtlCol="0">
            <a:spAutoFit/>
          </a:bodyPr>
          <a:lstStyle/>
          <a:p>
            <a:pPr algn="ctr"/>
            <a:r>
              <a:rPr lang="en-US" sz="1600" b="1" dirty="0" err="1" smtClean="0">
                <a:latin typeface="Courier New"/>
                <a:cs typeface="Courier New"/>
              </a:rPr>
              <a:t>printf</a:t>
            </a:r>
            <a:endParaRPr lang="en-US" sz="1600" b="1" dirty="0">
              <a:latin typeface="Courier New"/>
              <a:cs typeface="Courier New"/>
            </a:endParaRPr>
          </a:p>
        </p:txBody>
      </p:sp>
      <p:sp>
        <p:nvSpPr>
          <p:cNvPr id="15" name="TextBox 14"/>
          <p:cNvSpPr txBox="1"/>
          <p:nvPr/>
        </p:nvSpPr>
        <p:spPr>
          <a:xfrm>
            <a:off x="6607731" y="2811249"/>
            <a:ext cx="947222" cy="338554"/>
          </a:xfrm>
          <a:prstGeom prst="rect">
            <a:avLst/>
          </a:prstGeom>
          <a:noFill/>
        </p:spPr>
        <p:txBody>
          <a:bodyPr wrap="square" rtlCol="0">
            <a:spAutoFit/>
          </a:bodyPr>
          <a:lstStyle/>
          <a:p>
            <a:pPr algn="ctr"/>
            <a:r>
              <a:rPr lang="en-US" sz="1600" b="1" dirty="0" err="1" smtClean="0">
                <a:latin typeface="Courier New"/>
                <a:cs typeface="Courier New"/>
              </a:rPr>
              <a:t>printf</a:t>
            </a:r>
            <a:endParaRPr lang="en-US" sz="1600" b="1" dirty="0">
              <a:latin typeface="Courier New"/>
              <a:cs typeface="Courier New"/>
            </a:endParaRPr>
          </a:p>
        </p:txBody>
      </p:sp>
      <p:sp>
        <p:nvSpPr>
          <p:cNvPr id="16" name="Text Box 407"/>
          <p:cNvSpPr txBox="1">
            <a:spLocks noChangeArrowheads="1"/>
          </p:cNvSpPr>
          <p:nvPr/>
        </p:nvSpPr>
        <p:spPr bwMode="auto">
          <a:xfrm>
            <a:off x="5298814" y="3156378"/>
            <a:ext cx="795337" cy="338554"/>
          </a:xfrm>
          <a:prstGeom prst="rect">
            <a:avLst/>
          </a:prstGeom>
          <a:noFill/>
          <a:ln w="25400">
            <a:noFill/>
            <a:miter lim="800000"/>
            <a:headEnd/>
            <a:tailEnd/>
          </a:ln>
          <a:effectLst/>
        </p:spPr>
        <p:txBody>
          <a:bodyPr wrap="square">
            <a:prstTxWarp prst="textNoShape">
              <a:avLst/>
            </a:prstTxWarp>
            <a:spAutoFit/>
          </a:bodyPr>
          <a:lstStyle/>
          <a:p>
            <a:pPr algn="ctr"/>
            <a:r>
              <a:rPr lang="en-US" sz="1600" dirty="0" err="1" smtClean="0">
                <a:latin typeface="Courier New" charset="0"/>
              </a:rPr>
              <a:t>x</a:t>
            </a:r>
            <a:r>
              <a:rPr lang="en-US" sz="1600" dirty="0" smtClean="0">
                <a:latin typeface="Courier New" charset="0"/>
              </a:rPr>
              <a:t>==1</a:t>
            </a:r>
            <a:endParaRPr lang="en-US" sz="1600" dirty="0">
              <a:latin typeface="Courier New" charset="0"/>
            </a:endParaRPr>
          </a:p>
        </p:txBody>
      </p:sp>
      <p:cxnSp>
        <p:nvCxnSpPr>
          <p:cNvPr id="17" name="Straight Arrow Connector 16"/>
          <p:cNvCxnSpPr/>
          <p:nvPr/>
        </p:nvCxnSpPr>
        <p:spPr>
          <a:xfrm flipV="1">
            <a:off x="7103855" y="2828395"/>
            <a:ext cx="874528" cy="915"/>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8" name="Oval 17"/>
          <p:cNvSpPr>
            <a:spLocks noChangeAspect="1"/>
          </p:cNvSpPr>
          <p:nvPr/>
        </p:nvSpPr>
        <p:spPr>
          <a:xfrm>
            <a:off x="7975351" y="2783390"/>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9" name="TextBox 18"/>
          <p:cNvSpPr txBox="1"/>
          <p:nvPr/>
        </p:nvSpPr>
        <p:spPr>
          <a:xfrm>
            <a:off x="7542234" y="2811249"/>
            <a:ext cx="947222" cy="338554"/>
          </a:xfrm>
          <a:prstGeom prst="rect">
            <a:avLst/>
          </a:prstGeom>
          <a:noFill/>
        </p:spPr>
        <p:txBody>
          <a:bodyPr wrap="square" rtlCol="0">
            <a:spAutoFit/>
          </a:bodyPr>
          <a:lstStyle/>
          <a:p>
            <a:pPr algn="ctr"/>
            <a:r>
              <a:rPr lang="en-US" sz="1600" b="1" dirty="0" smtClean="0">
                <a:latin typeface="Courier New"/>
                <a:cs typeface="Courier New"/>
              </a:rPr>
              <a:t>exit</a:t>
            </a:r>
            <a:endParaRPr lang="en-US" sz="1600" b="1" dirty="0">
              <a:latin typeface="Courier New"/>
              <a:cs typeface="Courier New"/>
            </a:endParaRPr>
          </a:p>
        </p:txBody>
      </p:sp>
      <p:sp>
        <p:nvSpPr>
          <p:cNvPr id="20" name="Text Box 407"/>
          <p:cNvSpPr txBox="1">
            <a:spLocks noChangeArrowheads="1"/>
          </p:cNvSpPr>
          <p:nvPr/>
        </p:nvSpPr>
        <p:spPr bwMode="auto">
          <a:xfrm>
            <a:off x="6144350" y="3137103"/>
            <a:ext cx="1834033" cy="338554"/>
          </a:xfrm>
          <a:prstGeom prst="rect">
            <a:avLst/>
          </a:prstGeom>
          <a:noFill/>
          <a:ln w="25400">
            <a:noFill/>
            <a:miter lim="800000"/>
            <a:headEnd/>
            <a:tailEnd/>
          </a:ln>
          <a:effectLst/>
        </p:spPr>
        <p:txBody>
          <a:bodyPr wrap="square">
            <a:prstTxWarp prst="textNoShape">
              <a:avLst/>
            </a:prstTxWarp>
            <a:spAutoFit/>
          </a:bodyPr>
          <a:lstStyle/>
          <a:p>
            <a:pPr algn="ctr"/>
            <a:r>
              <a:rPr lang="en-US" sz="1600" dirty="0" smtClean="0">
                <a:solidFill>
                  <a:srgbClr val="FF0000"/>
                </a:solidFill>
                <a:latin typeface="Courier New" charset="0"/>
              </a:rPr>
              <a:t>parent: </a:t>
            </a:r>
            <a:r>
              <a:rPr lang="en-US" sz="1600" dirty="0" err="1" smtClean="0">
                <a:solidFill>
                  <a:srgbClr val="FF0000"/>
                </a:solidFill>
                <a:latin typeface="Courier New" charset="0"/>
              </a:rPr>
              <a:t>x</a:t>
            </a:r>
            <a:r>
              <a:rPr lang="en-US" sz="1600" dirty="0" smtClean="0">
                <a:solidFill>
                  <a:srgbClr val="FF0000"/>
                </a:solidFill>
                <a:latin typeface="Courier New" charset="0"/>
              </a:rPr>
              <a:t>=0</a:t>
            </a:r>
            <a:endParaRPr lang="en-US" sz="1600" dirty="0">
              <a:solidFill>
                <a:srgbClr val="FF0000"/>
              </a:solidFill>
              <a:latin typeface="Courier New" charset="0"/>
            </a:endParaRPr>
          </a:p>
        </p:txBody>
      </p:sp>
      <p:cxnSp>
        <p:nvCxnSpPr>
          <p:cNvPr id="21" name="Straight Arrow Connector 20"/>
          <p:cNvCxnSpPr/>
          <p:nvPr/>
        </p:nvCxnSpPr>
        <p:spPr>
          <a:xfrm flipV="1">
            <a:off x="7103855" y="3464113"/>
            <a:ext cx="874528" cy="400"/>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2" name="Oval 21"/>
          <p:cNvSpPr>
            <a:spLocks noChangeAspect="1"/>
          </p:cNvSpPr>
          <p:nvPr/>
        </p:nvSpPr>
        <p:spPr>
          <a:xfrm>
            <a:off x="7975351" y="3418593"/>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23" name="TextBox 22"/>
          <p:cNvSpPr txBox="1"/>
          <p:nvPr/>
        </p:nvSpPr>
        <p:spPr>
          <a:xfrm>
            <a:off x="7542234" y="3446452"/>
            <a:ext cx="947222" cy="338554"/>
          </a:xfrm>
          <a:prstGeom prst="rect">
            <a:avLst/>
          </a:prstGeom>
          <a:noFill/>
        </p:spPr>
        <p:txBody>
          <a:bodyPr wrap="square" rtlCol="0">
            <a:spAutoFit/>
          </a:bodyPr>
          <a:lstStyle/>
          <a:p>
            <a:pPr algn="ctr"/>
            <a:r>
              <a:rPr lang="en-US" sz="1600" b="1" dirty="0" smtClean="0">
                <a:latin typeface="Courier New"/>
                <a:cs typeface="Courier New"/>
              </a:rPr>
              <a:t>exit</a:t>
            </a:r>
            <a:endParaRPr lang="en-US" sz="1600" b="1" dirty="0">
              <a:latin typeface="Courier New"/>
              <a:cs typeface="Courier New"/>
            </a:endParaRPr>
          </a:p>
        </p:txBody>
      </p:sp>
      <p:sp>
        <p:nvSpPr>
          <p:cNvPr id="24" name="TextBox 23"/>
          <p:cNvSpPr txBox="1"/>
          <p:nvPr/>
        </p:nvSpPr>
        <p:spPr>
          <a:xfrm>
            <a:off x="8380434" y="3290992"/>
            <a:ext cx="838163" cy="338554"/>
          </a:xfrm>
          <a:prstGeom prst="rect">
            <a:avLst/>
          </a:prstGeom>
          <a:noFill/>
        </p:spPr>
        <p:txBody>
          <a:bodyPr wrap="none" rtlCol="0">
            <a:spAutoFit/>
          </a:bodyPr>
          <a:lstStyle/>
          <a:p>
            <a:r>
              <a:rPr lang="en-US" sz="1600" i="1" dirty="0" smtClean="0">
                <a:latin typeface="Arial"/>
                <a:cs typeface="Arial"/>
              </a:rPr>
              <a:t>Parent</a:t>
            </a:r>
            <a:endParaRPr lang="en-US" sz="1600" i="1" dirty="0">
              <a:latin typeface="Arial"/>
              <a:cs typeface="Arial"/>
            </a:endParaRPr>
          </a:p>
        </p:txBody>
      </p:sp>
      <p:sp>
        <p:nvSpPr>
          <p:cNvPr id="25" name="TextBox 24"/>
          <p:cNvSpPr txBox="1"/>
          <p:nvPr/>
        </p:nvSpPr>
        <p:spPr>
          <a:xfrm>
            <a:off x="8448912" y="2641972"/>
            <a:ext cx="701206" cy="338554"/>
          </a:xfrm>
          <a:prstGeom prst="rect">
            <a:avLst/>
          </a:prstGeom>
          <a:noFill/>
        </p:spPr>
        <p:txBody>
          <a:bodyPr wrap="none" rtlCol="0">
            <a:spAutoFit/>
          </a:bodyPr>
          <a:lstStyle/>
          <a:p>
            <a:r>
              <a:rPr lang="en-US" sz="1600" i="1" dirty="0" smtClean="0">
                <a:latin typeface="Arial"/>
                <a:cs typeface="Arial"/>
              </a:rPr>
              <a:t>Child</a:t>
            </a:r>
            <a:endParaRPr lang="en-US" sz="1600" i="1" dirty="0">
              <a:latin typeface="Arial"/>
              <a:cs typeface="Arial"/>
            </a:endParaRPr>
          </a:p>
        </p:txBody>
      </p:sp>
      <p:sp>
        <p:nvSpPr>
          <p:cNvPr id="29" name="Rectangle 3"/>
          <p:cNvSpPr>
            <a:spLocks noChangeArrowheads="1"/>
          </p:cNvSpPr>
          <p:nvPr/>
        </p:nvSpPr>
        <p:spPr bwMode="auto">
          <a:xfrm>
            <a:off x="3963966" y="4900137"/>
            <a:ext cx="1067294"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smtClean="0">
                <a:solidFill>
                  <a:schemeClr val="tx1">
                    <a:lumMod val="50000"/>
                    <a:lumOff val="50000"/>
                  </a:schemeClr>
                </a:solidFill>
                <a:latin typeface="Courier New" pitchFamily="49" charset="0"/>
                <a:ea typeface="msgothic" charset="0"/>
                <a:cs typeface="msgothic" charset="0"/>
              </a:rPr>
              <a:t>fork.c</a:t>
            </a:r>
            <a:endParaRPr lang="en-GB" sz="1800" b="1" i="1" dirty="0">
              <a:solidFill>
                <a:schemeClr val="tx1">
                  <a:lumMod val="50000"/>
                  <a:lumOff val="50000"/>
                </a:schemeClr>
              </a:solidFill>
              <a:latin typeface="Courier New" pitchFamily="49" charset="0"/>
              <a:ea typeface="msgothic" charset="0"/>
              <a:cs typeface="msgothic" charset="0"/>
            </a:endParaRPr>
          </a:p>
        </p:txBody>
      </p:sp>
    </p:spTree>
    <p:extLst>
      <p:ext uri="{BB962C8B-B14F-4D97-AF65-F5344CB8AC3E}">
        <p14:creationId xmlns:p14="http://schemas.microsoft.com/office/powerpoint/2010/main" val="14965882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Interpreting Process Graphs</a:t>
            </a:r>
            <a:endParaRPr lang="en-US" dirty="0"/>
          </a:p>
        </p:txBody>
      </p:sp>
      <p:sp>
        <p:nvSpPr>
          <p:cNvPr id="3" name="Content Placeholder 2"/>
          <p:cNvSpPr>
            <a:spLocks noGrp="1"/>
          </p:cNvSpPr>
          <p:nvPr>
            <p:ph idx="1"/>
          </p:nvPr>
        </p:nvSpPr>
        <p:spPr>
          <a:xfrm>
            <a:off x="152400" y="1362075"/>
            <a:ext cx="4700023" cy="3895725"/>
          </a:xfrm>
        </p:spPr>
        <p:txBody>
          <a:bodyPr/>
          <a:lstStyle/>
          <a:p>
            <a:r>
              <a:rPr lang="en-US" dirty="0" smtClean="0"/>
              <a:t>Original graph:</a:t>
            </a:r>
          </a:p>
          <a:p>
            <a:endParaRPr lang="en-US" dirty="0"/>
          </a:p>
          <a:p>
            <a:endParaRPr lang="en-US" dirty="0" smtClean="0"/>
          </a:p>
          <a:p>
            <a:endParaRPr lang="en-US" dirty="0"/>
          </a:p>
          <a:p>
            <a:endParaRPr lang="en-US" dirty="0" smtClean="0"/>
          </a:p>
          <a:p>
            <a:r>
              <a:rPr lang="en-US" dirty="0" err="1" smtClean="0"/>
              <a:t>Relabled</a:t>
            </a:r>
            <a:r>
              <a:rPr lang="en-US" dirty="0" smtClean="0"/>
              <a:t> graph:</a:t>
            </a:r>
          </a:p>
          <a:p>
            <a:endParaRPr lang="en-US" dirty="0"/>
          </a:p>
          <a:p>
            <a:endParaRPr lang="en-US" dirty="0" smtClean="0"/>
          </a:p>
          <a:p>
            <a:pPr marL="0" indent="0">
              <a:buNone/>
            </a:pPr>
            <a:endParaRPr lang="en-US" dirty="0"/>
          </a:p>
        </p:txBody>
      </p:sp>
      <p:grpSp>
        <p:nvGrpSpPr>
          <p:cNvPr id="4" name="Group 3"/>
          <p:cNvGrpSpPr/>
          <p:nvPr/>
        </p:nvGrpSpPr>
        <p:grpSpPr>
          <a:xfrm>
            <a:off x="767182" y="1831455"/>
            <a:ext cx="4085241" cy="1292745"/>
            <a:chOff x="2748382" y="2974455"/>
            <a:chExt cx="4085241" cy="1292745"/>
          </a:xfrm>
        </p:grpSpPr>
        <p:sp>
          <p:nvSpPr>
            <p:cNvPr id="5" name="Text Box 407"/>
            <p:cNvSpPr txBox="1">
              <a:spLocks noChangeArrowheads="1"/>
            </p:cNvSpPr>
            <p:nvPr/>
          </p:nvSpPr>
          <p:spPr bwMode="auto">
            <a:xfrm>
              <a:off x="3885235" y="2974455"/>
              <a:ext cx="1834033" cy="338554"/>
            </a:xfrm>
            <a:prstGeom prst="rect">
              <a:avLst/>
            </a:prstGeom>
            <a:noFill/>
            <a:ln w="25400">
              <a:noFill/>
              <a:miter lim="800000"/>
              <a:headEnd/>
              <a:tailEnd/>
            </a:ln>
            <a:effectLst/>
          </p:spPr>
          <p:txBody>
            <a:bodyPr wrap="square">
              <a:prstTxWarp prst="textNoShape">
                <a:avLst/>
              </a:prstTxWarp>
              <a:spAutoFit/>
            </a:bodyPr>
            <a:lstStyle/>
            <a:p>
              <a:pPr algn="ctr"/>
              <a:r>
                <a:rPr lang="en-US" sz="1600" dirty="0" smtClean="0">
                  <a:solidFill>
                    <a:srgbClr val="FF0000"/>
                  </a:solidFill>
                  <a:latin typeface="Courier New" charset="0"/>
                </a:rPr>
                <a:t>child: </a:t>
              </a:r>
              <a:r>
                <a:rPr lang="en-US" sz="1600" dirty="0" err="1" smtClean="0">
                  <a:solidFill>
                    <a:srgbClr val="FF0000"/>
                  </a:solidFill>
                  <a:latin typeface="Courier New" charset="0"/>
                </a:rPr>
                <a:t>x</a:t>
              </a:r>
              <a:r>
                <a:rPr lang="en-US" sz="1600" dirty="0" smtClean="0">
                  <a:solidFill>
                    <a:srgbClr val="FF0000"/>
                  </a:solidFill>
                  <a:latin typeface="Courier New" charset="0"/>
                </a:rPr>
                <a:t>=2</a:t>
              </a:r>
              <a:endParaRPr lang="en-US" sz="1600" dirty="0">
                <a:solidFill>
                  <a:srgbClr val="FF0000"/>
                </a:solidFill>
                <a:latin typeface="Courier New" charset="0"/>
              </a:endParaRPr>
            </a:p>
          </p:txBody>
        </p:sp>
        <p:sp>
          <p:nvSpPr>
            <p:cNvPr id="6" name="Oval 5"/>
            <p:cNvSpPr>
              <a:spLocks noChangeAspect="1"/>
            </p:cNvSpPr>
            <p:nvPr/>
          </p:nvSpPr>
          <p:spPr>
            <a:xfrm>
              <a:off x="3009824" y="3888007"/>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 name="TextBox 6"/>
            <p:cNvSpPr txBox="1"/>
            <p:nvPr/>
          </p:nvSpPr>
          <p:spPr>
            <a:xfrm>
              <a:off x="2748382" y="3928646"/>
              <a:ext cx="677189" cy="338554"/>
            </a:xfrm>
            <a:prstGeom prst="rect">
              <a:avLst/>
            </a:prstGeom>
            <a:noFill/>
          </p:spPr>
          <p:txBody>
            <a:bodyPr wrap="none" rtlCol="0">
              <a:spAutoFit/>
            </a:bodyPr>
            <a:lstStyle/>
            <a:p>
              <a:pPr algn="ctr"/>
              <a:r>
                <a:rPr lang="en-US" sz="1600" b="1" dirty="0" smtClean="0">
                  <a:latin typeface="Courier New"/>
                  <a:cs typeface="Courier New"/>
                </a:rPr>
                <a:t>main</a:t>
              </a:r>
              <a:endParaRPr lang="en-US" sz="1600" b="1" dirty="0">
                <a:latin typeface="Courier New"/>
                <a:cs typeface="Courier New"/>
              </a:endParaRPr>
            </a:p>
          </p:txBody>
        </p:sp>
        <p:sp>
          <p:nvSpPr>
            <p:cNvPr id="8" name="Oval 7"/>
            <p:cNvSpPr>
              <a:spLocks noChangeAspect="1"/>
            </p:cNvSpPr>
            <p:nvPr/>
          </p:nvSpPr>
          <p:spPr>
            <a:xfrm>
              <a:off x="3923936" y="3888007"/>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 name="Oval 8"/>
            <p:cNvSpPr>
              <a:spLocks noChangeAspect="1"/>
            </p:cNvSpPr>
            <p:nvPr/>
          </p:nvSpPr>
          <p:spPr>
            <a:xfrm>
              <a:off x="4854270" y="3888007"/>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 name="TextBox 9"/>
            <p:cNvSpPr txBox="1"/>
            <p:nvPr/>
          </p:nvSpPr>
          <p:spPr>
            <a:xfrm>
              <a:off x="3637714" y="3928646"/>
              <a:ext cx="667623" cy="338554"/>
            </a:xfrm>
            <a:prstGeom prst="rect">
              <a:avLst/>
            </a:prstGeom>
            <a:noFill/>
          </p:spPr>
          <p:txBody>
            <a:bodyPr wrap="square" rtlCol="0">
              <a:spAutoFit/>
            </a:bodyPr>
            <a:lstStyle/>
            <a:p>
              <a:pPr algn="ctr"/>
              <a:r>
                <a:rPr lang="en-US" sz="1600" b="1" dirty="0" smtClean="0">
                  <a:latin typeface="Courier New"/>
                  <a:cs typeface="Courier New"/>
                </a:rPr>
                <a:t>fork</a:t>
              </a:r>
              <a:endParaRPr lang="en-US" sz="1600" b="1" dirty="0">
                <a:latin typeface="Courier New"/>
                <a:cs typeface="Courier New"/>
              </a:endParaRPr>
            </a:p>
          </p:txBody>
        </p:sp>
        <p:cxnSp>
          <p:nvCxnSpPr>
            <p:cNvPr id="11" name="Elbow Connector 35"/>
            <p:cNvCxnSpPr>
              <a:stCxn id="10" idx="0"/>
            </p:cNvCxnSpPr>
            <p:nvPr/>
          </p:nvCxnSpPr>
          <p:spPr>
            <a:xfrm rot="5400000" flipH="1" flipV="1">
              <a:off x="4083375" y="3176401"/>
              <a:ext cx="640396" cy="864095"/>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2" name="Oval 11"/>
            <p:cNvSpPr>
              <a:spLocks noChangeAspect="1"/>
            </p:cNvSpPr>
            <p:nvPr/>
          </p:nvSpPr>
          <p:spPr>
            <a:xfrm>
              <a:off x="4838737" y="3243245"/>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cxnSp>
          <p:nvCxnSpPr>
            <p:cNvPr id="13" name="Straight Arrow Connector 12"/>
            <p:cNvCxnSpPr/>
            <p:nvPr/>
          </p:nvCxnSpPr>
          <p:spPr>
            <a:xfrm flipV="1">
              <a:off x="4015376" y="3932033"/>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3101264" y="3932033"/>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4424915" y="3928646"/>
              <a:ext cx="947222" cy="338554"/>
            </a:xfrm>
            <a:prstGeom prst="rect">
              <a:avLst/>
            </a:prstGeom>
            <a:noFill/>
          </p:spPr>
          <p:txBody>
            <a:bodyPr wrap="square" rtlCol="0">
              <a:spAutoFit/>
            </a:bodyPr>
            <a:lstStyle/>
            <a:p>
              <a:pPr algn="ctr"/>
              <a:r>
                <a:rPr lang="en-US" sz="1600" b="1" dirty="0" err="1" smtClean="0">
                  <a:latin typeface="Courier New"/>
                  <a:cs typeface="Courier New"/>
                </a:rPr>
                <a:t>printf</a:t>
              </a:r>
              <a:endParaRPr lang="en-US" sz="1600" b="1" dirty="0">
                <a:latin typeface="Courier New"/>
                <a:cs typeface="Courier New"/>
              </a:endParaRPr>
            </a:p>
          </p:txBody>
        </p:sp>
        <p:sp>
          <p:nvSpPr>
            <p:cNvPr id="16" name="TextBox 15"/>
            <p:cNvSpPr txBox="1"/>
            <p:nvPr/>
          </p:nvSpPr>
          <p:spPr>
            <a:xfrm>
              <a:off x="4424816" y="3271104"/>
              <a:ext cx="947222" cy="338554"/>
            </a:xfrm>
            <a:prstGeom prst="rect">
              <a:avLst/>
            </a:prstGeom>
            <a:noFill/>
          </p:spPr>
          <p:txBody>
            <a:bodyPr wrap="square" rtlCol="0">
              <a:spAutoFit/>
            </a:bodyPr>
            <a:lstStyle/>
            <a:p>
              <a:pPr algn="ctr"/>
              <a:r>
                <a:rPr lang="en-US" sz="1600" b="1" dirty="0" err="1" smtClean="0">
                  <a:latin typeface="Courier New"/>
                  <a:cs typeface="Courier New"/>
                </a:rPr>
                <a:t>printf</a:t>
              </a:r>
              <a:endParaRPr lang="en-US" sz="1600" b="1" dirty="0">
                <a:latin typeface="Courier New"/>
                <a:cs typeface="Courier New"/>
              </a:endParaRPr>
            </a:p>
          </p:txBody>
        </p:sp>
        <p:sp>
          <p:nvSpPr>
            <p:cNvPr id="17" name="Text Box 407"/>
            <p:cNvSpPr txBox="1">
              <a:spLocks noChangeArrowheads="1"/>
            </p:cNvSpPr>
            <p:nvPr/>
          </p:nvSpPr>
          <p:spPr bwMode="auto">
            <a:xfrm>
              <a:off x="3115899" y="3616233"/>
              <a:ext cx="795337" cy="338554"/>
            </a:xfrm>
            <a:prstGeom prst="rect">
              <a:avLst/>
            </a:prstGeom>
            <a:noFill/>
            <a:ln w="25400">
              <a:noFill/>
              <a:miter lim="800000"/>
              <a:headEnd/>
              <a:tailEnd/>
            </a:ln>
            <a:effectLst/>
          </p:spPr>
          <p:txBody>
            <a:bodyPr wrap="square">
              <a:prstTxWarp prst="textNoShape">
                <a:avLst/>
              </a:prstTxWarp>
              <a:spAutoFit/>
            </a:bodyPr>
            <a:lstStyle/>
            <a:p>
              <a:pPr algn="ctr"/>
              <a:r>
                <a:rPr lang="en-US" sz="1600" dirty="0" err="1" smtClean="0">
                  <a:latin typeface="Courier New" charset="0"/>
                </a:rPr>
                <a:t>x</a:t>
              </a:r>
              <a:r>
                <a:rPr lang="en-US" sz="1600" dirty="0" smtClean="0">
                  <a:latin typeface="Courier New" charset="0"/>
                </a:rPr>
                <a:t>==1</a:t>
              </a:r>
              <a:endParaRPr lang="en-US" sz="1600" dirty="0">
                <a:latin typeface="Courier New" charset="0"/>
              </a:endParaRPr>
            </a:p>
          </p:txBody>
        </p:sp>
        <p:cxnSp>
          <p:nvCxnSpPr>
            <p:cNvPr id="18" name="Straight Arrow Connector 17"/>
            <p:cNvCxnSpPr/>
            <p:nvPr/>
          </p:nvCxnSpPr>
          <p:spPr>
            <a:xfrm flipV="1">
              <a:off x="4920940" y="3288765"/>
              <a:ext cx="1407322" cy="400"/>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9" name="Oval 18"/>
            <p:cNvSpPr>
              <a:spLocks noChangeAspect="1"/>
            </p:cNvSpPr>
            <p:nvPr/>
          </p:nvSpPr>
          <p:spPr>
            <a:xfrm>
              <a:off x="6319518" y="3243245"/>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20" name="TextBox 19"/>
            <p:cNvSpPr txBox="1"/>
            <p:nvPr/>
          </p:nvSpPr>
          <p:spPr>
            <a:xfrm>
              <a:off x="5886401" y="3271104"/>
              <a:ext cx="947222" cy="338554"/>
            </a:xfrm>
            <a:prstGeom prst="rect">
              <a:avLst/>
            </a:prstGeom>
            <a:noFill/>
          </p:spPr>
          <p:txBody>
            <a:bodyPr wrap="square" rtlCol="0">
              <a:spAutoFit/>
            </a:bodyPr>
            <a:lstStyle/>
            <a:p>
              <a:pPr algn="ctr"/>
              <a:r>
                <a:rPr lang="en-US" sz="1600" b="1" dirty="0" smtClean="0">
                  <a:latin typeface="Courier New"/>
                  <a:cs typeface="Courier New"/>
                </a:rPr>
                <a:t>exit</a:t>
              </a:r>
              <a:endParaRPr lang="en-US" sz="1600" b="1" dirty="0">
                <a:latin typeface="Courier New"/>
                <a:cs typeface="Courier New"/>
              </a:endParaRPr>
            </a:p>
          </p:txBody>
        </p:sp>
        <p:sp>
          <p:nvSpPr>
            <p:cNvPr id="21" name="Text Box 407"/>
            <p:cNvSpPr txBox="1">
              <a:spLocks noChangeArrowheads="1"/>
            </p:cNvSpPr>
            <p:nvPr/>
          </p:nvSpPr>
          <p:spPr bwMode="auto">
            <a:xfrm>
              <a:off x="3961435" y="3596958"/>
              <a:ext cx="1834033" cy="338554"/>
            </a:xfrm>
            <a:prstGeom prst="rect">
              <a:avLst/>
            </a:prstGeom>
            <a:noFill/>
            <a:ln w="25400">
              <a:noFill/>
              <a:miter lim="800000"/>
              <a:headEnd/>
              <a:tailEnd/>
            </a:ln>
            <a:effectLst/>
          </p:spPr>
          <p:txBody>
            <a:bodyPr wrap="square">
              <a:prstTxWarp prst="textNoShape">
                <a:avLst/>
              </a:prstTxWarp>
              <a:spAutoFit/>
            </a:bodyPr>
            <a:lstStyle/>
            <a:p>
              <a:pPr algn="ctr"/>
              <a:r>
                <a:rPr lang="en-US" sz="1600" dirty="0" smtClean="0">
                  <a:solidFill>
                    <a:srgbClr val="FF0000"/>
                  </a:solidFill>
                  <a:latin typeface="Courier New" charset="0"/>
                </a:rPr>
                <a:t>parent: </a:t>
              </a:r>
              <a:r>
                <a:rPr lang="en-US" sz="1600" dirty="0" err="1" smtClean="0">
                  <a:solidFill>
                    <a:srgbClr val="FF0000"/>
                  </a:solidFill>
                  <a:latin typeface="Courier New" charset="0"/>
                </a:rPr>
                <a:t>x</a:t>
              </a:r>
              <a:r>
                <a:rPr lang="en-US" sz="1600" dirty="0" smtClean="0">
                  <a:solidFill>
                    <a:srgbClr val="FF0000"/>
                  </a:solidFill>
                  <a:latin typeface="Courier New" charset="0"/>
                </a:rPr>
                <a:t>=0</a:t>
              </a:r>
              <a:endParaRPr lang="en-US" sz="1600" dirty="0">
                <a:solidFill>
                  <a:srgbClr val="FF0000"/>
                </a:solidFill>
                <a:latin typeface="Courier New" charset="0"/>
              </a:endParaRPr>
            </a:p>
          </p:txBody>
        </p:sp>
        <p:cxnSp>
          <p:nvCxnSpPr>
            <p:cNvPr id="22" name="Straight Arrow Connector 21"/>
            <p:cNvCxnSpPr/>
            <p:nvPr/>
          </p:nvCxnSpPr>
          <p:spPr>
            <a:xfrm flipV="1">
              <a:off x="4920940" y="3923968"/>
              <a:ext cx="1407322" cy="400"/>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3" name="Oval 22"/>
            <p:cNvSpPr>
              <a:spLocks noChangeAspect="1"/>
            </p:cNvSpPr>
            <p:nvPr/>
          </p:nvSpPr>
          <p:spPr>
            <a:xfrm>
              <a:off x="6319518" y="3878448"/>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24" name="TextBox 23"/>
            <p:cNvSpPr txBox="1"/>
            <p:nvPr/>
          </p:nvSpPr>
          <p:spPr>
            <a:xfrm>
              <a:off x="5886401" y="3906307"/>
              <a:ext cx="947222" cy="338554"/>
            </a:xfrm>
            <a:prstGeom prst="rect">
              <a:avLst/>
            </a:prstGeom>
            <a:noFill/>
          </p:spPr>
          <p:txBody>
            <a:bodyPr wrap="square" rtlCol="0">
              <a:spAutoFit/>
            </a:bodyPr>
            <a:lstStyle/>
            <a:p>
              <a:pPr algn="ctr"/>
              <a:r>
                <a:rPr lang="en-US" sz="1600" b="1" dirty="0" smtClean="0">
                  <a:latin typeface="Courier New"/>
                  <a:cs typeface="Courier New"/>
                </a:rPr>
                <a:t>exit</a:t>
              </a:r>
              <a:endParaRPr lang="en-US" sz="1600" b="1" dirty="0">
                <a:latin typeface="Courier New"/>
                <a:cs typeface="Courier New"/>
              </a:endParaRPr>
            </a:p>
          </p:txBody>
        </p:sp>
      </p:grpSp>
      <p:grpSp>
        <p:nvGrpSpPr>
          <p:cNvPr id="54" name="Group 53"/>
          <p:cNvGrpSpPr/>
          <p:nvPr/>
        </p:nvGrpSpPr>
        <p:grpSpPr>
          <a:xfrm>
            <a:off x="900055" y="4035852"/>
            <a:ext cx="3900545" cy="993348"/>
            <a:chOff x="410379" y="3386287"/>
            <a:chExt cx="3900545" cy="993348"/>
          </a:xfrm>
        </p:grpSpPr>
        <p:sp>
          <p:nvSpPr>
            <p:cNvPr id="29" name="Oval 28"/>
            <p:cNvSpPr>
              <a:spLocks noChangeAspect="1"/>
            </p:cNvSpPr>
            <p:nvPr/>
          </p:nvSpPr>
          <p:spPr>
            <a:xfrm>
              <a:off x="487125" y="4036678"/>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30" name="TextBox 29"/>
            <p:cNvSpPr txBox="1"/>
            <p:nvPr/>
          </p:nvSpPr>
          <p:spPr>
            <a:xfrm>
              <a:off x="410379" y="4041081"/>
              <a:ext cx="307797" cy="338554"/>
            </a:xfrm>
            <a:prstGeom prst="rect">
              <a:avLst/>
            </a:prstGeom>
            <a:noFill/>
          </p:spPr>
          <p:txBody>
            <a:bodyPr wrap="none" rtlCol="0">
              <a:spAutoFit/>
            </a:bodyPr>
            <a:lstStyle/>
            <a:p>
              <a:pPr algn="ctr"/>
              <a:r>
                <a:rPr lang="en-US" sz="1600" b="1" dirty="0" smtClean="0">
                  <a:latin typeface="Courier New"/>
                  <a:cs typeface="Courier New"/>
                </a:rPr>
                <a:t>a</a:t>
              </a:r>
              <a:endParaRPr lang="en-US" sz="1600" b="1" dirty="0">
                <a:latin typeface="Courier New"/>
                <a:cs typeface="Courier New"/>
              </a:endParaRPr>
            </a:p>
          </p:txBody>
        </p:sp>
        <p:sp>
          <p:nvSpPr>
            <p:cNvPr id="31" name="Oval 30"/>
            <p:cNvSpPr>
              <a:spLocks noChangeAspect="1"/>
            </p:cNvSpPr>
            <p:nvPr/>
          </p:nvSpPr>
          <p:spPr>
            <a:xfrm>
              <a:off x="1401237" y="4036678"/>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32" name="Oval 31"/>
            <p:cNvSpPr>
              <a:spLocks noChangeAspect="1"/>
            </p:cNvSpPr>
            <p:nvPr/>
          </p:nvSpPr>
          <p:spPr>
            <a:xfrm>
              <a:off x="2331571" y="4036678"/>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33" name="TextBox 32"/>
            <p:cNvSpPr txBox="1"/>
            <p:nvPr/>
          </p:nvSpPr>
          <p:spPr>
            <a:xfrm>
              <a:off x="1115015" y="4041081"/>
              <a:ext cx="667623" cy="338554"/>
            </a:xfrm>
            <a:prstGeom prst="rect">
              <a:avLst/>
            </a:prstGeom>
            <a:noFill/>
          </p:spPr>
          <p:txBody>
            <a:bodyPr wrap="square" rtlCol="0">
              <a:spAutoFit/>
            </a:bodyPr>
            <a:lstStyle/>
            <a:p>
              <a:pPr algn="ctr"/>
              <a:r>
                <a:rPr lang="en-US" sz="1600" b="1" dirty="0" smtClean="0">
                  <a:latin typeface="Courier New"/>
                  <a:cs typeface="Courier New"/>
                </a:rPr>
                <a:t>b</a:t>
              </a:r>
              <a:endParaRPr lang="en-US" sz="1600" b="1" dirty="0">
                <a:latin typeface="Courier New"/>
                <a:cs typeface="Courier New"/>
              </a:endParaRPr>
            </a:p>
          </p:txBody>
        </p:sp>
        <p:cxnSp>
          <p:nvCxnSpPr>
            <p:cNvPr id="34" name="Elbow Connector 35"/>
            <p:cNvCxnSpPr>
              <a:stCxn id="33" idx="0"/>
            </p:cNvCxnSpPr>
            <p:nvPr/>
          </p:nvCxnSpPr>
          <p:spPr>
            <a:xfrm rot="5400000" flipH="1" flipV="1">
              <a:off x="1578795" y="3306955"/>
              <a:ext cx="604159" cy="864094"/>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5" name="Oval 34"/>
            <p:cNvSpPr>
              <a:spLocks noChangeAspect="1"/>
            </p:cNvSpPr>
            <p:nvPr/>
          </p:nvSpPr>
          <p:spPr>
            <a:xfrm>
              <a:off x="2316038" y="3391916"/>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cxnSp>
          <p:nvCxnSpPr>
            <p:cNvPr id="36" name="Straight Arrow Connector 35"/>
            <p:cNvCxnSpPr/>
            <p:nvPr/>
          </p:nvCxnSpPr>
          <p:spPr>
            <a:xfrm flipV="1">
              <a:off x="1492677" y="4080704"/>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flipV="1">
              <a:off x="578565" y="4080704"/>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flipV="1">
              <a:off x="2398241" y="3437436"/>
              <a:ext cx="1407322" cy="400"/>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2" name="Oval 41"/>
            <p:cNvSpPr>
              <a:spLocks noChangeAspect="1"/>
            </p:cNvSpPr>
            <p:nvPr/>
          </p:nvSpPr>
          <p:spPr>
            <a:xfrm>
              <a:off x="3796819" y="3391916"/>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3" name="TextBox 42"/>
            <p:cNvSpPr txBox="1"/>
            <p:nvPr/>
          </p:nvSpPr>
          <p:spPr>
            <a:xfrm>
              <a:off x="3363702" y="3386287"/>
              <a:ext cx="947222" cy="338554"/>
            </a:xfrm>
            <a:prstGeom prst="rect">
              <a:avLst/>
            </a:prstGeom>
            <a:noFill/>
          </p:spPr>
          <p:txBody>
            <a:bodyPr wrap="square" rtlCol="0">
              <a:spAutoFit/>
            </a:bodyPr>
            <a:lstStyle/>
            <a:p>
              <a:pPr algn="ctr"/>
              <a:r>
                <a:rPr lang="en-US" sz="1600" b="1" dirty="0" smtClean="0">
                  <a:latin typeface="Courier New"/>
                  <a:cs typeface="Courier New"/>
                </a:rPr>
                <a:t>f</a:t>
              </a:r>
              <a:endParaRPr lang="en-US" sz="1600" b="1" dirty="0">
                <a:latin typeface="Courier New"/>
                <a:cs typeface="Courier New"/>
              </a:endParaRPr>
            </a:p>
          </p:txBody>
        </p:sp>
        <p:cxnSp>
          <p:nvCxnSpPr>
            <p:cNvPr id="45" name="Straight Arrow Connector 44"/>
            <p:cNvCxnSpPr/>
            <p:nvPr/>
          </p:nvCxnSpPr>
          <p:spPr>
            <a:xfrm flipV="1">
              <a:off x="2398241" y="4072639"/>
              <a:ext cx="1407322" cy="400"/>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6" name="Oval 45"/>
            <p:cNvSpPr>
              <a:spLocks noChangeAspect="1"/>
            </p:cNvSpPr>
            <p:nvPr/>
          </p:nvSpPr>
          <p:spPr>
            <a:xfrm>
              <a:off x="3796819" y="402711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7" name="TextBox 46"/>
            <p:cNvSpPr txBox="1"/>
            <p:nvPr/>
          </p:nvSpPr>
          <p:spPr>
            <a:xfrm>
              <a:off x="3363702" y="4041081"/>
              <a:ext cx="947222" cy="338554"/>
            </a:xfrm>
            <a:prstGeom prst="rect">
              <a:avLst/>
            </a:prstGeom>
            <a:noFill/>
          </p:spPr>
          <p:txBody>
            <a:bodyPr wrap="square" rtlCol="0">
              <a:spAutoFit/>
            </a:bodyPr>
            <a:lstStyle/>
            <a:p>
              <a:pPr algn="ctr"/>
              <a:r>
                <a:rPr lang="en-US" sz="1600" b="1" dirty="0" smtClean="0">
                  <a:latin typeface="Courier New"/>
                  <a:cs typeface="Courier New"/>
                </a:rPr>
                <a:t>d</a:t>
              </a:r>
              <a:endParaRPr lang="en-US" sz="1600" b="1" dirty="0">
                <a:latin typeface="Courier New"/>
                <a:cs typeface="Courier New"/>
              </a:endParaRPr>
            </a:p>
          </p:txBody>
        </p:sp>
        <p:sp>
          <p:nvSpPr>
            <p:cNvPr id="50" name="TextBox 49"/>
            <p:cNvSpPr txBox="1"/>
            <p:nvPr/>
          </p:nvSpPr>
          <p:spPr>
            <a:xfrm>
              <a:off x="2057400" y="4041081"/>
              <a:ext cx="667623" cy="338554"/>
            </a:xfrm>
            <a:prstGeom prst="rect">
              <a:avLst/>
            </a:prstGeom>
            <a:noFill/>
          </p:spPr>
          <p:txBody>
            <a:bodyPr wrap="square" rtlCol="0">
              <a:spAutoFit/>
            </a:bodyPr>
            <a:lstStyle/>
            <a:p>
              <a:pPr algn="ctr"/>
              <a:r>
                <a:rPr lang="en-US" sz="1600" dirty="0">
                  <a:latin typeface="Courier New"/>
                  <a:cs typeface="Courier New"/>
                </a:rPr>
                <a:t>c</a:t>
              </a:r>
              <a:endParaRPr lang="en-US" sz="1600" b="1" dirty="0">
                <a:latin typeface="Courier New"/>
                <a:cs typeface="Courier New"/>
              </a:endParaRPr>
            </a:p>
          </p:txBody>
        </p:sp>
        <p:sp>
          <p:nvSpPr>
            <p:cNvPr id="53" name="TextBox 52"/>
            <p:cNvSpPr txBox="1"/>
            <p:nvPr/>
          </p:nvSpPr>
          <p:spPr>
            <a:xfrm>
              <a:off x="1905000" y="3386287"/>
              <a:ext cx="947222" cy="338554"/>
            </a:xfrm>
            <a:prstGeom prst="rect">
              <a:avLst/>
            </a:prstGeom>
            <a:noFill/>
          </p:spPr>
          <p:txBody>
            <a:bodyPr wrap="square" rtlCol="0">
              <a:spAutoFit/>
            </a:bodyPr>
            <a:lstStyle/>
            <a:p>
              <a:pPr algn="ctr"/>
              <a:r>
                <a:rPr lang="en-US" sz="1600" dirty="0">
                  <a:latin typeface="Courier New"/>
                  <a:cs typeface="Courier New"/>
                </a:rPr>
                <a:t>e</a:t>
              </a:r>
              <a:endParaRPr lang="en-US" sz="1600" b="1" dirty="0">
                <a:latin typeface="Courier New"/>
                <a:cs typeface="Courier New"/>
              </a:endParaRPr>
            </a:p>
          </p:txBody>
        </p:sp>
      </p:grpSp>
      <p:grpSp>
        <p:nvGrpSpPr>
          <p:cNvPr id="100" name="Group 99"/>
          <p:cNvGrpSpPr/>
          <p:nvPr/>
        </p:nvGrpSpPr>
        <p:grpSpPr>
          <a:xfrm>
            <a:off x="5709045" y="3434318"/>
            <a:ext cx="3230523" cy="1442482"/>
            <a:chOff x="5709045" y="3581400"/>
            <a:chExt cx="3230523" cy="1442482"/>
          </a:xfrm>
        </p:grpSpPr>
        <p:sp>
          <p:nvSpPr>
            <p:cNvPr id="27" name="TextBox 26"/>
            <p:cNvSpPr txBox="1"/>
            <p:nvPr/>
          </p:nvSpPr>
          <p:spPr>
            <a:xfrm>
              <a:off x="5709045" y="4654550"/>
              <a:ext cx="298617" cy="369332"/>
            </a:xfrm>
            <a:prstGeom prst="rect">
              <a:avLst/>
            </a:prstGeom>
            <a:noFill/>
          </p:spPr>
          <p:txBody>
            <a:bodyPr wrap="none" rtlCol="0">
              <a:spAutoFit/>
            </a:bodyPr>
            <a:lstStyle/>
            <a:p>
              <a:r>
                <a:rPr lang="en-US" sz="1800" dirty="0" smtClean="0">
                  <a:latin typeface="Calibri" pitchFamily="34" charset="0"/>
                </a:rPr>
                <a:t>a</a:t>
              </a:r>
            </a:p>
          </p:txBody>
        </p:sp>
        <p:sp>
          <p:nvSpPr>
            <p:cNvPr id="48" name="TextBox 47"/>
            <p:cNvSpPr txBox="1"/>
            <p:nvPr/>
          </p:nvSpPr>
          <p:spPr>
            <a:xfrm>
              <a:off x="6265035" y="4654550"/>
              <a:ext cx="308535" cy="369332"/>
            </a:xfrm>
            <a:prstGeom prst="rect">
              <a:avLst/>
            </a:prstGeom>
            <a:noFill/>
          </p:spPr>
          <p:txBody>
            <a:bodyPr wrap="none" rtlCol="0">
              <a:spAutoFit/>
            </a:bodyPr>
            <a:lstStyle/>
            <a:p>
              <a:r>
                <a:rPr lang="en-US" sz="1800" dirty="0" smtClean="0">
                  <a:latin typeface="Calibri" pitchFamily="34" charset="0"/>
                </a:rPr>
                <a:t>b</a:t>
              </a:r>
            </a:p>
          </p:txBody>
        </p:sp>
        <p:sp>
          <p:nvSpPr>
            <p:cNvPr id="49" name="TextBox 48"/>
            <p:cNvSpPr txBox="1"/>
            <p:nvPr/>
          </p:nvSpPr>
          <p:spPr>
            <a:xfrm>
              <a:off x="6830943" y="4654550"/>
              <a:ext cx="308535" cy="369332"/>
            </a:xfrm>
            <a:prstGeom prst="rect">
              <a:avLst/>
            </a:prstGeom>
            <a:noFill/>
          </p:spPr>
          <p:txBody>
            <a:bodyPr wrap="none" rtlCol="0">
              <a:spAutoFit/>
            </a:bodyPr>
            <a:lstStyle/>
            <a:p>
              <a:r>
                <a:rPr lang="en-US" sz="1800" dirty="0" smtClean="0">
                  <a:latin typeface="Calibri" pitchFamily="34" charset="0"/>
                </a:rPr>
                <a:t>e</a:t>
              </a:r>
            </a:p>
          </p:txBody>
        </p:sp>
        <p:sp>
          <p:nvSpPr>
            <p:cNvPr id="51" name="TextBox 50"/>
            <p:cNvSpPr txBox="1"/>
            <p:nvPr/>
          </p:nvSpPr>
          <p:spPr>
            <a:xfrm>
              <a:off x="7396851" y="4654550"/>
              <a:ext cx="281259" cy="369332"/>
            </a:xfrm>
            <a:prstGeom prst="rect">
              <a:avLst/>
            </a:prstGeom>
            <a:noFill/>
          </p:spPr>
          <p:txBody>
            <a:bodyPr wrap="none" rtlCol="0">
              <a:spAutoFit/>
            </a:bodyPr>
            <a:lstStyle/>
            <a:p>
              <a:r>
                <a:rPr lang="en-US" sz="1800" dirty="0" smtClean="0">
                  <a:latin typeface="Calibri" pitchFamily="34" charset="0"/>
                </a:rPr>
                <a:t>c</a:t>
              </a:r>
            </a:p>
          </p:txBody>
        </p:sp>
        <p:sp>
          <p:nvSpPr>
            <p:cNvPr id="52" name="TextBox 51"/>
            <p:cNvSpPr txBox="1"/>
            <p:nvPr/>
          </p:nvSpPr>
          <p:spPr>
            <a:xfrm>
              <a:off x="7935483" y="4654550"/>
              <a:ext cx="261610" cy="369332"/>
            </a:xfrm>
            <a:prstGeom prst="rect">
              <a:avLst/>
            </a:prstGeom>
            <a:noFill/>
          </p:spPr>
          <p:txBody>
            <a:bodyPr wrap="none" rtlCol="0">
              <a:spAutoFit/>
            </a:bodyPr>
            <a:lstStyle/>
            <a:p>
              <a:r>
                <a:rPr lang="en-US" sz="1800" dirty="0" smtClean="0">
                  <a:latin typeface="Calibri" pitchFamily="34" charset="0"/>
                </a:rPr>
                <a:t>f</a:t>
              </a:r>
            </a:p>
          </p:txBody>
        </p:sp>
        <p:sp>
          <p:nvSpPr>
            <p:cNvPr id="55" name="TextBox 54"/>
            <p:cNvSpPr txBox="1"/>
            <p:nvPr/>
          </p:nvSpPr>
          <p:spPr>
            <a:xfrm>
              <a:off x="8454465" y="4654550"/>
              <a:ext cx="308535" cy="369332"/>
            </a:xfrm>
            <a:prstGeom prst="rect">
              <a:avLst/>
            </a:prstGeom>
            <a:noFill/>
          </p:spPr>
          <p:txBody>
            <a:bodyPr wrap="none" rtlCol="0">
              <a:spAutoFit/>
            </a:bodyPr>
            <a:lstStyle/>
            <a:p>
              <a:r>
                <a:rPr lang="en-US" sz="1800" dirty="0" smtClean="0">
                  <a:latin typeface="Calibri" pitchFamily="34" charset="0"/>
                </a:rPr>
                <a:t>d</a:t>
              </a:r>
            </a:p>
          </p:txBody>
        </p:sp>
        <p:cxnSp>
          <p:nvCxnSpPr>
            <p:cNvPr id="38" name="Curved Connector 37"/>
            <p:cNvCxnSpPr>
              <a:stCxn id="27" idx="0"/>
              <a:endCxn id="48" idx="0"/>
            </p:cNvCxnSpPr>
            <p:nvPr/>
          </p:nvCxnSpPr>
          <p:spPr bwMode="auto">
            <a:xfrm rot="5400000" flipH="1" flipV="1">
              <a:off x="6138828" y="4374076"/>
              <a:ext cx="12700" cy="560949"/>
            </a:xfrm>
            <a:prstGeom prst="curvedConnector3">
              <a:avLst>
                <a:gd name="adj1" fmla="val 3200000"/>
              </a:avLst>
            </a:prstGeom>
            <a:noFill/>
            <a:ln w="25400" cap="flat" cmpd="sng" algn="ctr">
              <a:solidFill>
                <a:schemeClr val="tx1"/>
              </a:solidFill>
              <a:prstDash val="solid"/>
              <a:round/>
              <a:headEnd type="none" w="med" len="med"/>
              <a:tailEnd type="triangle" w="lg" len="lg"/>
            </a:ln>
            <a:effectLst/>
          </p:spPr>
        </p:cxnSp>
        <p:cxnSp>
          <p:nvCxnSpPr>
            <p:cNvPr id="40" name="Curved Connector 39"/>
            <p:cNvCxnSpPr>
              <a:stCxn id="48" idx="0"/>
              <a:endCxn id="49" idx="0"/>
            </p:cNvCxnSpPr>
            <p:nvPr/>
          </p:nvCxnSpPr>
          <p:spPr bwMode="auto">
            <a:xfrm rot="5400000" flipH="1" flipV="1">
              <a:off x="6702257" y="4371596"/>
              <a:ext cx="12700" cy="565908"/>
            </a:xfrm>
            <a:prstGeom prst="curvedConnector3">
              <a:avLst>
                <a:gd name="adj1" fmla="val 4100000"/>
              </a:avLst>
            </a:prstGeom>
            <a:noFill/>
            <a:ln w="25400" cap="flat" cmpd="sng" algn="ctr">
              <a:solidFill>
                <a:schemeClr val="tx1"/>
              </a:solidFill>
              <a:prstDash val="solid"/>
              <a:round/>
              <a:headEnd type="none" w="med" len="med"/>
              <a:tailEnd type="triangle" w="lg" len="lg"/>
            </a:ln>
            <a:effectLst/>
          </p:spPr>
        </p:cxnSp>
        <p:cxnSp>
          <p:nvCxnSpPr>
            <p:cNvPr id="56" name="Curved Connector 55"/>
            <p:cNvCxnSpPr>
              <a:stCxn id="49" idx="0"/>
              <a:endCxn id="52" idx="0"/>
            </p:cNvCxnSpPr>
            <p:nvPr/>
          </p:nvCxnSpPr>
          <p:spPr bwMode="auto">
            <a:xfrm rot="5400000" flipH="1" flipV="1">
              <a:off x="7525749" y="4114012"/>
              <a:ext cx="12700" cy="1081077"/>
            </a:xfrm>
            <a:prstGeom prst="curvedConnector3">
              <a:avLst>
                <a:gd name="adj1" fmla="val 3600000"/>
              </a:avLst>
            </a:prstGeom>
            <a:noFill/>
            <a:ln w="25400" cap="flat" cmpd="sng" algn="ctr">
              <a:solidFill>
                <a:schemeClr val="tx1"/>
              </a:solidFill>
              <a:prstDash val="solid"/>
              <a:round/>
              <a:headEnd type="none" w="med" len="med"/>
              <a:tailEnd type="triangle" w="lg" len="lg"/>
            </a:ln>
            <a:effectLst/>
          </p:spPr>
        </p:cxnSp>
        <p:cxnSp>
          <p:nvCxnSpPr>
            <p:cNvPr id="58" name="Curved Connector 57"/>
            <p:cNvCxnSpPr>
              <a:stCxn id="48" idx="0"/>
              <a:endCxn id="51" idx="0"/>
            </p:cNvCxnSpPr>
            <p:nvPr/>
          </p:nvCxnSpPr>
          <p:spPr bwMode="auto">
            <a:xfrm rot="5400000" flipH="1" flipV="1">
              <a:off x="6978392" y="4095461"/>
              <a:ext cx="12700" cy="1118178"/>
            </a:xfrm>
            <a:prstGeom prst="curvedConnector3">
              <a:avLst>
                <a:gd name="adj1" fmla="val 3700000"/>
              </a:avLst>
            </a:prstGeom>
            <a:noFill/>
            <a:ln w="25400" cap="flat" cmpd="sng" algn="ctr">
              <a:solidFill>
                <a:schemeClr val="tx1"/>
              </a:solidFill>
              <a:prstDash val="solid"/>
              <a:round/>
              <a:headEnd type="none" w="med" len="med"/>
              <a:tailEnd type="triangle" w="lg" len="lg"/>
            </a:ln>
            <a:effectLst/>
          </p:spPr>
        </p:cxnSp>
        <p:cxnSp>
          <p:nvCxnSpPr>
            <p:cNvPr id="60" name="Curved Connector 59"/>
            <p:cNvCxnSpPr>
              <a:stCxn id="51" idx="0"/>
              <a:endCxn id="55" idx="0"/>
            </p:cNvCxnSpPr>
            <p:nvPr/>
          </p:nvCxnSpPr>
          <p:spPr bwMode="auto">
            <a:xfrm rot="5400000" flipH="1" flipV="1">
              <a:off x="8073107" y="4118924"/>
              <a:ext cx="12700" cy="1071252"/>
            </a:xfrm>
            <a:prstGeom prst="curvedConnector3">
              <a:avLst>
                <a:gd name="adj1" fmla="val 3900000"/>
              </a:avLst>
            </a:prstGeom>
            <a:noFill/>
            <a:ln w="25400" cap="flat" cmpd="sng" algn="ctr">
              <a:solidFill>
                <a:schemeClr val="tx1"/>
              </a:solidFill>
              <a:prstDash val="solid"/>
              <a:round/>
              <a:headEnd type="none" w="med" len="med"/>
              <a:tailEnd type="triangle" w="lg" len="lg"/>
            </a:ln>
            <a:effectLst/>
          </p:spPr>
        </p:cxnSp>
        <p:sp>
          <p:nvSpPr>
            <p:cNvPr id="98" name="TextBox 97"/>
            <p:cNvSpPr txBox="1"/>
            <p:nvPr/>
          </p:nvSpPr>
          <p:spPr>
            <a:xfrm>
              <a:off x="5791200" y="3581400"/>
              <a:ext cx="3148368" cy="461665"/>
            </a:xfrm>
            <a:prstGeom prst="rect">
              <a:avLst/>
            </a:prstGeom>
            <a:noFill/>
          </p:spPr>
          <p:txBody>
            <a:bodyPr wrap="none" rtlCol="0">
              <a:spAutoFit/>
            </a:bodyPr>
            <a:lstStyle/>
            <a:p>
              <a:r>
                <a:rPr lang="en-US" dirty="0" smtClean="0">
                  <a:latin typeface="Calibri" pitchFamily="34" charset="0"/>
                </a:rPr>
                <a:t>Feasible total ordering:</a:t>
              </a:r>
            </a:p>
          </p:txBody>
        </p:sp>
      </p:grpSp>
      <p:grpSp>
        <p:nvGrpSpPr>
          <p:cNvPr id="101" name="Group 100"/>
          <p:cNvGrpSpPr/>
          <p:nvPr/>
        </p:nvGrpSpPr>
        <p:grpSpPr>
          <a:xfrm>
            <a:off x="5709045" y="5181600"/>
            <a:ext cx="3402003" cy="1371600"/>
            <a:chOff x="5709045" y="5105400"/>
            <a:chExt cx="3402003" cy="1371600"/>
          </a:xfrm>
        </p:grpSpPr>
        <p:sp>
          <p:nvSpPr>
            <p:cNvPr id="74" name="TextBox 73"/>
            <p:cNvSpPr txBox="1"/>
            <p:nvPr/>
          </p:nvSpPr>
          <p:spPr>
            <a:xfrm>
              <a:off x="5709045" y="6107668"/>
              <a:ext cx="298617" cy="369332"/>
            </a:xfrm>
            <a:prstGeom prst="rect">
              <a:avLst/>
            </a:prstGeom>
            <a:noFill/>
          </p:spPr>
          <p:txBody>
            <a:bodyPr wrap="none" rtlCol="0">
              <a:spAutoFit/>
            </a:bodyPr>
            <a:lstStyle/>
            <a:p>
              <a:r>
                <a:rPr lang="en-US" sz="1800" dirty="0" smtClean="0">
                  <a:latin typeface="Calibri" pitchFamily="34" charset="0"/>
                </a:rPr>
                <a:t>a</a:t>
              </a:r>
            </a:p>
          </p:txBody>
        </p:sp>
        <p:sp>
          <p:nvSpPr>
            <p:cNvPr id="75" name="TextBox 74"/>
            <p:cNvSpPr txBox="1"/>
            <p:nvPr/>
          </p:nvSpPr>
          <p:spPr>
            <a:xfrm>
              <a:off x="6265035" y="6107668"/>
              <a:ext cx="308535" cy="369332"/>
            </a:xfrm>
            <a:prstGeom prst="rect">
              <a:avLst/>
            </a:prstGeom>
            <a:noFill/>
          </p:spPr>
          <p:txBody>
            <a:bodyPr wrap="none" rtlCol="0">
              <a:spAutoFit/>
            </a:bodyPr>
            <a:lstStyle/>
            <a:p>
              <a:r>
                <a:rPr lang="en-US" sz="1800" dirty="0" smtClean="0">
                  <a:latin typeface="Calibri" pitchFamily="34" charset="0"/>
                </a:rPr>
                <a:t>b</a:t>
              </a:r>
            </a:p>
          </p:txBody>
        </p:sp>
        <p:sp>
          <p:nvSpPr>
            <p:cNvPr id="76" name="TextBox 75"/>
            <p:cNvSpPr txBox="1"/>
            <p:nvPr/>
          </p:nvSpPr>
          <p:spPr>
            <a:xfrm>
              <a:off x="7991310" y="6107668"/>
              <a:ext cx="308535" cy="369332"/>
            </a:xfrm>
            <a:prstGeom prst="rect">
              <a:avLst/>
            </a:prstGeom>
            <a:noFill/>
          </p:spPr>
          <p:txBody>
            <a:bodyPr wrap="none" rtlCol="0">
              <a:spAutoFit/>
            </a:bodyPr>
            <a:lstStyle/>
            <a:p>
              <a:r>
                <a:rPr lang="en-US" sz="1800" dirty="0" smtClean="0">
                  <a:latin typeface="Calibri" pitchFamily="34" charset="0"/>
                </a:rPr>
                <a:t>e</a:t>
              </a:r>
            </a:p>
          </p:txBody>
        </p:sp>
        <p:sp>
          <p:nvSpPr>
            <p:cNvPr id="77" name="TextBox 76"/>
            <p:cNvSpPr txBox="1"/>
            <p:nvPr/>
          </p:nvSpPr>
          <p:spPr>
            <a:xfrm>
              <a:off x="7485186" y="6107668"/>
              <a:ext cx="281259" cy="369332"/>
            </a:xfrm>
            <a:prstGeom prst="rect">
              <a:avLst/>
            </a:prstGeom>
            <a:noFill/>
          </p:spPr>
          <p:txBody>
            <a:bodyPr wrap="none" rtlCol="0">
              <a:spAutoFit/>
            </a:bodyPr>
            <a:lstStyle/>
            <a:p>
              <a:r>
                <a:rPr lang="en-US" sz="1800" dirty="0" smtClean="0">
                  <a:latin typeface="Calibri" pitchFamily="34" charset="0"/>
                </a:rPr>
                <a:t>c</a:t>
              </a:r>
            </a:p>
          </p:txBody>
        </p:sp>
        <p:sp>
          <p:nvSpPr>
            <p:cNvPr id="78" name="TextBox 77"/>
            <p:cNvSpPr txBox="1"/>
            <p:nvPr/>
          </p:nvSpPr>
          <p:spPr>
            <a:xfrm>
              <a:off x="6928245" y="6107668"/>
              <a:ext cx="261610" cy="369332"/>
            </a:xfrm>
            <a:prstGeom prst="rect">
              <a:avLst/>
            </a:prstGeom>
            <a:noFill/>
          </p:spPr>
          <p:txBody>
            <a:bodyPr wrap="none" rtlCol="0">
              <a:spAutoFit/>
            </a:bodyPr>
            <a:lstStyle/>
            <a:p>
              <a:r>
                <a:rPr lang="en-US" sz="1800" dirty="0" smtClean="0">
                  <a:latin typeface="Calibri" pitchFamily="34" charset="0"/>
                </a:rPr>
                <a:t>f</a:t>
              </a:r>
            </a:p>
          </p:txBody>
        </p:sp>
        <p:sp>
          <p:nvSpPr>
            <p:cNvPr id="79" name="TextBox 78"/>
            <p:cNvSpPr txBox="1"/>
            <p:nvPr/>
          </p:nvSpPr>
          <p:spPr>
            <a:xfrm>
              <a:off x="8454465" y="6107668"/>
              <a:ext cx="308535" cy="369332"/>
            </a:xfrm>
            <a:prstGeom prst="rect">
              <a:avLst/>
            </a:prstGeom>
            <a:noFill/>
          </p:spPr>
          <p:txBody>
            <a:bodyPr wrap="none" rtlCol="0">
              <a:spAutoFit/>
            </a:bodyPr>
            <a:lstStyle/>
            <a:p>
              <a:r>
                <a:rPr lang="en-US" sz="1800" dirty="0" smtClean="0">
                  <a:latin typeface="Calibri" pitchFamily="34" charset="0"/>
                </a:rPr>
                <a:t>d</a:t>
              </a:r>
            </a:p>
          </p:txBody>
        </p:sp>
        <p:cxnSp>
          <p:nvCxnSpPr>
            <p:cNvPr id="80" name="Curved Connector 79"/>
            <p:cNvCxnSpPr>
              <a:stCxn id="74" idx="0"/>
              <a:endCxn id="75" idx="0"/>
            </p:cNvCxnSpPr>
            <p:nvPr/>
          </p:nvCxnSpPr>
          <p:spPr bwMode="auto">
            <a:xfrm rot="5400000" flipH="1" flipV="1">
              <a:off x="6138828" y="5827194"/>
              <a:ext cx="12700" cy="560949"/>
            </a:xfrm>
            <a:prstGeom prst="curvedConnector3">
              <a:avLst>
                <a:gd name="adj1" fmla="val 3300000"/>
              </a:avLst>
            </a:prstGeom>
            <a:noFill/>
            <a:ln w="25400" cap="flat" cmpd="sng" algn="ctr">
              <a:solidFill>
                <a:schemeClr val="tx1"/>
              </a:solidFill>
              <a:prstDash val="solid"/>
              <a:round/>
              <a:headEnd type="none" w="med" len="med"/>
              <a:tailEnd type="triangle" w="lg" len="lg"/>
            </a:ln>
            <a:effectLst/>
          </p:spPr>
        </p:cxnSp>
        <p:cxnSp>
          <p:nvCxnSpPr>
            <p:cNvPr id="81" name="Curved Connector 80"/>
            <p:cNvCxnSpPr>
              <a:stCxn id="75" idx="0"/>
              <a:endCxn id="76" idx="0"/>
            </p:cNvCxnSpPr>
            <p:nvPr/>
          </p:nvCxnSpPr>
          <p:spPr bwMode="auto">
            <a:xfrm rot="5400000" flipH="1" flipV="1">
              <a:off x="7282440" y="5244531"/>
              <a:ext cx="12700" cy="1726275"/>
            </a:xfrm>
            <a:prstGeom prst="curvedConnector3">
              <a:avLst>
                <a:gd name="adj1" fmla="val 3500000"/>
              </a:avLst>
            </a:prstGeom>
            <a:noFill/>
            <a:ln w="25400" cap="flat" cmpd="sng" algn="ctr">
              <a:solidFill>
                <a:schemeClr val="tx1"/>
              </a:solidFill>
              <a:prstDash val="solid"/>
              <a:round/>
              <a:headEnd type="none" w="med" len="med"/>
              <a:tailEnd type="triangle" w="lg" len="lg"/>
            </a:ln>
            <a:effectLst/>
          </p:spPr>
        </p:cxnSp>
        <p:cxnSp>
          <p:nvCxnSpPr>
            <p:cNvPr id="82" name="Curved Connector 81"/>
            <p:cNvCxnSpPr>
              <a:stCxn id="76" idx="0"/>
              <a:endCxn id="78" idx="0"/>
            </p:cNvCxnSpPr>
            <p:nvPr/>
          </p:nvCxnSpPr>
          <p:spPr bwMode="auto">
            <a:xfrm rot="16200000" flipV="1">
              <a:off x="7602314" y="5564404"/>
              <a:ext cx="12700" cy="1086528"/>
            </a:xfrm>
            <a:prstGeom prst="curvedConnector3">
              <a:avLst>
                <a:gd name="adj1" fmla="val 4200000"/>
              </a:avLst>
            </a:prstGeom>
            <a:noFill/>
            <a:ln w="25400" cap="flat" cmpd="sng" algn="ctr">
              <a:solidFill>
                <a:srgbClr val="FF0000"/>
              </a:solidFill>
              <a:prstDash val="solid"/>
              <a:round/>
              <a:headEnd type="none" w="med" len="med"/>
              <a:tailEnd type="triangle" w="lg" len="lg"/>
            </a:ln>
            <a:effectLst/>
          </p:spPr>
        </p:cxnSp>
        <p:cxnSp>
          <p:nvCxnSpPr>
            <p:cNvPr id="83" name="Curved Connector 82"/>
            <p:cNvCxnSpPr>
              <a:stCxn id="75" idx="0"/>
              <a:endCxn id="77" idx="0"/>
            </p:cNvCxnSpPr>
            <p:nvPr/>
          </p:nvCxnSpPr>
          <p:spPr bwMode="auto">
            <a:xfrm rot="5400000" flipH="1" flipV="1">
              <a:off x="7022559" y="5504412"/>
              <a:ext cx="12700" cy="1206513"/>
            </a:xfrm>
            <a:prstGeom prst="curvedConnector3">
              <a:avLst>
                <a:gd name="adj1" fmla="val 3600000"/>
              </a:avLst>
            </a:prstGeom>
            <a:noFill/>
            <a:ln w="25400" cap="flat" cmpd="sng" algn="ctr">
              <a:solidFill>
                <a:schemeClr val="tx1"/>
              </a:solidFill>
              <a:prstDash val="solid"/>
              <a:round/>
              <a:headEnd type="none" w="med" len="med"/>
              <a:tailEnd type="triangle" w="lg" len="lg"/>
            </a:ln>
            <a:effectLst/>
          </p:spPr>
        </p:cxnSp>
        <p:cxnSp>
          <p:nvCxnSpPr>
            <p:cNvPr id="84" name="Curved Connector 83"/>
            <p:cNvCxnSpPr>
              <a:stCxn id="77" idx="0"/>
              <a:endCxn id="79" idx="0"/>
            </p:cNvCxnSpPr>
            <p:nvPr/>
          </p:nvCxnSpPr>
          <p:spPr bwMode="auto">
            <a:xfrm rot="5400000" flipH="1" flipV="1">
              <a:off x="8117274" y="5616210"/>
              <a:ext cx="12700" cy="982917"/>
            </a:xfrm>
            <a:prstGeom prst="curvedConnector3">
              <a:avLst>
                <a:gd name="adj1" fmla="val 3900000"/>
              </a:avLst>
            </a:prstGeom>
            <a:noFill/>
            <a:ln w="25400" cap="flat" cmpd="sng" algn="ctr">
              <a:solidFill>
                <a:schemeClr val="tx1"/>
              </a:solidFill>
              <a:prstDash val="solid"/>
              <a:round/>
              <a:headEnd type="none" w="med" len="med"/>
              <a:tailEnd type="triangle" w="lg" len="lg"/>
            </a:ln>
            <a:effectLst/>
          </p:spPr>
        </p:cxnSp>
        <p:sp>
          <p:nvSpPr>
            <p:cNvPr id="99" name="TextBox 98"/>
            <p:cNvSpPr txBox="1"/>
            <p:nvPr/>
          </p:nvSpPr>
          <p:spPr>
            <a:xfrm>
              <a:off x="5759349" y="5105400"/>
              <a:ext cx="3351699" cy="461665"/>
            </a:xfrm>
            <a:prstGeom prst="rect">
              <a:avLst/>
            </a:prstGeom>
            <a:noFill/>
          </p:spPr>
          <p:txBody>
            <a:bodyPr wrap="none" rtlCol="0">
              <a:spAutoFit/>
            </a:bodyPr>
            <a:lstStyle/>
            <a:p>
              <a:r>
                <a:rPr lang="en-US" dirty="0" smtClean="0">
                  <a:latin typeface="Calibri" pitchFamily="34" charset="0"/>
                </a:rPr>
                <a:t>Infeasible total ordering:</a:t>
              </a:r>
            </a:p>
          </p:txBody>
        </p:sp>
      </p:grpSp>
    </p:spTree>
    <p:extLst>
      <p:ext uri="{BB962C8B-B14F-4D97-AF65-F5344CB8AC3E}">
        <p14:creationId xmlns:p14="http://schemas.microsoft.com/office/powerpoint/2010/main" val="2734265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650" name="Rectangle 2"/>
          <p:cNvSpPr>
            <a:spLocks noGrp="1" noChangeArrowheads="1"/>
          </p:cNvSpPr>
          <p:nvPr>
            <p:ph type="title"/>
          </p:nvPr>
        </p:nvSpPr>
        <p:spPr/>
        <p:txBody>
          <a:bodyPr/>
          <a:lstStyle/>
          <a:p>
            <a:r>
              <a:rPr lang="en-US" dirty="0"/>
              <a:t>How Processes Share </a:t>
            </a:r>
            <a:r>
              <a:rPr lang="en-US" dirty="0" smtClean="0"/>
              <a:t>Files: </a:t>
            </a:r>
            <a:r>
              <a:rPr lang="en-US" dirty="0" smtClean="0">
                <a:latin typeface="Courier New"/>
                <a:cs typeface="Courier New"/>
              </a:rPr>
              <a:t>fork</a:t>
            </a:r>
            <a:endParaRPr lang="en-US" dirty="0">
              <a:latin typeface="Courier New"/>
              <a:cs typeface="Courier New"/>
            </a:endParaRPr>
          </a:p>
        </p:txBody>
      </p:sp>
      <p:sp>
        <p:nvSpPr>
          <p:cNvPr id="667651" name="Rectangle 3"/>
          <p:cNvSpPr>
            <a:spLocks noGrp="1" noChangeArrowheads="1"/>
          </p:cNvSpPr>
          <p:nvPr>
            <p:ph type="body" idx="1"/>
          </p:nvPr>
        </p:nvSpPr>
        <p:spPr>
          <a:xfrm>
            <a:off x="379413" y="1143000"/>
            <a:ext cx="8307387" cy="1295400"/>
          </a:xfrm>
        </p:spPr>
        <p:txBody>
          <a:bodyPr/>
          <a:lstStyle/>
          <a:p>
            <a:r>
              <a:rPr lang="en-US" dirty="0"/>
              <a:t>A child process inherits its parent’s open </a:t>
            </a:r>
            <a:r>
              <a:rPr lang="en-US" dirty="0" smtClean="0"/>
              <a:t>files</a:t>
            </a:r>
            <a:endParaRPr lang="en-US" dirty="0" smtClean="0">
              <a:latin typeface="Courier New" pitchFamily="49" charset="0"/>
            </a:endParaRPr>
          </a:p>
          <a:p>
            <a:pPr lvl="1"/>
            <a:r>
              <a:rPr lang="en-US" sz="2000" dirty="0" smtClean="0">
                <a:ea typeface="+mn-ea"/>
                <a:cs typeface="+mn-cs"/>
              </a:rPr>
              <a:t>Note</a:t>
            </a:r>
            <a:r>
              <a:rPr lang="en-US" sz="2000" dirty="0">
                <a:ea typeface="+mn-ea"/>
                <a:cs typeface="+mn-cs"/>
              </a:rPr>
              <a:t>: situation unchanged by </a:t>
            </a:r>
            <a:r>
              <a:rPr lang="en-US" sz="2000" b="1" dirty="0" smtClean="0">
                <a:latin typeface="Courier New" pitchFamily="49" charset="0"/>
                <a:ea typeface="+mn-ea"/>
                <a:cs typeface="Courier New" pitchFamily="49" charset="0"/>
              </a:rPr>
              <a:t>exec </a:t>
            </a:r>
            <a:r>
              <a:rPr lang="en-US" sz="2000" dirty="0" smtClean="0">
                <a:ea typeface="+mn-ea"/>
                <a:cs typeface="+mn-cs"/>
              </a:rPr>
              <a:t>functions (use </a:t>
            </a:r>
            <a:r>
              <a:rPr lang="en-US" sz="2000" b="1" dirty="0" err="1" smtClean="0">
                <a:latin typeface="Courier New"/>
                <a:ea typeface="+mn-ea"/>
                <a:cs typeface="Courier New"/>
              </a:rPr>
              <a:t>fcntl</a:t>
            </a:r>
            <a:r>
              <a:rPr lang="en-US" sz="2000" dirty="0" smtClean="0">
                <a:ea typeface="+mn-ea"/>
                <a:cs typeface="+mn-cs"/>
              </a:rPr>
              <a:t> to change)</a:t>
            </a:r>
          </a:p>
          <a:p>
            <a:r>
              <a:rPr lang="en-US" i="1" dirty="0" smtClean="0">
                <a:solidFill>
                  <a:srgbClr val="C00000"/>
                </a:solidFill>
              </a:rPr>
              <a:t>Before</a:t>
            </a:r>
            <a:r>
              <a:rPr lang="en-US" dirty="0" smtClean="0"/>
              <a:t> </a:t>
            </a:r>
            <a:r>
              <a:rPr lang="en-US" dirty="0" smtClean="0">
                <a:latin typeface="Courier New"/>
                <a:cs typeface="Courier New"/>
              </a:rPr>
              <a:t>fork</a:t>
            </a:r>
            <a:r>
              <a:rPr lang="en-US" dirty="0" smtClean="0"/>
              <a:t> call:</a:t>
            </a:r>
          </a:p>
        </p:txBody>
      </p:sp>
      <p:sp>
        <p:nvSpPr>
          <p:cNvPr id="41" name="Rectangle 4"/>
          <p:cNvSpPr>
            <a:spLocks noChangeArrowheads="1"/>
          </p:cNvSpPr>
          <p:nvPr/>
        </p:nvSpPr>
        <p:spPr bwMode="auto">
          <a:xfrm>
            <a:off x="1506538" y="36703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dirty="0">
              <a:latin typeface="Calibri" pitchFamily="34" charset="0"/>
            </a:endParaRPr>
          </a:p>
        </p:txBody>
      </p:sp>
      <p:sp>
        <p:nvSpPr>
          <p:cNvPr id="42" name="Rectangle 5"/>
          <p:cNvSpPr>
            <a:spLocks noChangeArrowheads="1"/>
          </p:cNvSpPr>
          <p:nvPr/>
        </p:nvSpPr>
        <p:spPr bwMode="auto">
          <a:xfrm>
            <a:off x="1506538" y="38989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dirty="0">
              <a:latin typeface="Calibri" pitchFamily="34" charset="0"/>
            </a:endParaRPr>
          </a:p>
        </p:txBody>
      </p:sp>
      <p:sp>
        <p:nvSpPr>
          <p:cNvPr id="43" name="Rectangle 6"/>
          <p:cNvSpPr>
            <a:spLocks noChangeArrowheads="1"/>
          </p:cNvSpPr>
          <p:nvPr/>
        </p:nvSpPr>
        <p:spPr bwMode="auto">
          <a:xfrm>
            <a:off x="1506538" y="41275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dirty="0">
              <a:latin typeface="Calibri" pitchFamily="34" charset="0"/>
            </a:endParaRPr>
          </a:p>
        </p:txBody>
      </p:sp>
      <p:sp>
        <p:nvSpPr>
          <p:cNvPr id="44" name="Rectangle 7"/>
          <p:cNvSpPr>
            <a:spLocks noChangeArrowheads="1"/>
          </p:cNvSpPr>
          <p:nvPr/>
        </p:nvSpPr>
        <p:spPr bwMode="auto">
          <a:xfrm>
            <a:off x="1506538" y="43561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dirty="0">
              <a:latin typeface="Calibri" pitchFamily="34" charset="0"/>
            </a:endParaRPr>
          </a:p>
        </p:txBody>
      </p:sp>
      <p:sp>
        <p:nvSpPr>
          <p:cNvPr id="45" name="Rectangle 8"/>
          <p:cNvSpPr>
            <a:spLocks noChangeArrowheads="1"/>
          </p:cNvSpPr>
          <p:nvPr/>
        </p:nvSpPr>
        <p:spPr bwMode="auto">
          <a:xfrm>
            <a:off x="1506538" y="45847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dirty="0">
              <a:latin typeface="Calibri" pitchFamily="34" charset="0"/>
            </a:endParaRPr>
          </a:p>
        </p:txBody>
      </p:sp>
      <p:sp>
        <p:nvSpPr>
          <p:cNvPr id="46" name="Rectangle 9"/>
          <p:cNvSpPr>
            <a:spLocks noChangeArrowheads="1"/>
          </p:cNvSpPr>
          <p:nvPr/>
        </p:nvSpPr>
        <p:spPr bwMode="auto">
          <a:xfrm>
            <a:off x="896938" y="3670300"/>
            <a:ext cx="609600" cy="228600"/>
          </a:xfrm>
          <a:prstGeom prst="rect">
            <a:avLst/>
          </a:prstGeom>
          <a:noFill/>
          <a:ln w="12700">
            <a:noFill/>
            <a:miter lim="800000"/>
            <a:headEnd/>
            <a:tailEnd/>
          </a:ln>
          <a:effectLst/>
        </p:spPr>
        <p:txBody>
          <a:bodyPr wrap="none" anchor="ctr"/>
          <a:lstStyle/>
          <a:p>
            <a:pPr algn="r">
              <a:lnSpc>
                <a:spcPct val="100000"/>
              </a:lnSpc>
            </a:pPr>
            <a:r>
              <a:rPr lang="en-US" sz="1400" dirty="0" err="1">
                <a:latin typeface="Calibri" pitchFamily="34" charset="0"/>
              </a:rPr>
              <a:t>fd</a:t>
            </a:r>
            <a:r>
              <a:rPr lang="en-US" sz="1400" dirty="0">
                <a:latin typeface="Calibri" pitchFamily="34" charset="0"/>
              </a:rPr>
              <a:t> 0</a:t>
            </a:r>
          </a:p>
        </p:txBody>
      </p:sp>
      <p:sp>
        <p:nvSpPr>
          <p:cNvPr id="47" name="Rectangle 10"/>
          <p:cNvSpPr>
            <a:spLocks noChangeArrowheads="1"/>
          </p:cNvSpPr>
          <p:nvPr/>
        </p:nvSpPr>
        <p:spPr bwMode="auto">
          <a:xfrm>
            <a:off x="896938" y="3898900"/>
            <a:ext cx="609600" cy="228600"/>
          </a:xfrm>
          <a:prstGeom prst="rect">
            <a:avLst/>
          </a:prstGeom>
          <a:noFill/>
          <a:ln w="12700">
            <a:noFill/>
            <a:miter lim="800000"/>
            <a:headEnd/>
            <a:tailEnd/>
          </a:ln>
          <a:effectLst/>
        </p:spPr>
        <p:txBody>
          <a:bodyPr wrap="none" anchor="ctr"/>
          <a:lstStyle/>
          <a:p>
            <a:pPr algn="r">
              <a:lnSpc>
                <a:spcPct val="100000"/>
              </a:lnSpc>
            </a:pPr>
            <a:r>
              <a:rPr lang="en-US" sz="1400" dirty="0" err="1">
                <a:latin typeface="Calibri" pitchFamily="34" charset="0"/>
              </a:rPr>
              <a:t>fd</a:t>
            </a:r>
            <a:r>
              <a:rPr lang="en-US" sz="1400" dirty="0">
                <a:latin typeface="Calibri" pitchFamily="34" charset="0"/>
              </a:rPr>
              <a:t> 1</a:t>
            </a:r>
          </a:p>
        </p:txBody>
      </p:sp>
      <p:sp>
        <p:nvSpPr>
          <p:cNvPr id="48" name="Rectangle 11"/>
          <p:cNvSpPr>
            <a:spLocks noChangeArrowheads="1"/>
          </p:cNvSpPr>
          <p:nvPr/>
        </p:nvSpPr>
        <p:spPr bwMode="auto">
          <a:xfrm>
            <a:off x="896938" y="4127500"/>
            <a:ext cx="609600" cy="228600"/>
          </a:xfrm>
          <a:prstGeom prst="rect">
            <a:avLst/>
          </a:prstGeom>
          <a:noFill/>
          <a:ln w="12700">
            <a:noFill/>
            <a:miter lim="800000"/>
            <a:headEnd/>
            <a:tailEnd/>
          </a:ln>
          <a:effectLst/>
        </p:spPr>
        <p:txBody>
          <a:bodyPr wrap="none" anchor="ctr"/>
          <a:lstStyle/>
          <a:p>
            <a:pPr algn="r">
              <a:lnSpc>
                <a:spcPct val="100000"/>
              </a:lnSpc>
            </a:pPr>
            <a:r>
              <a:rPr lang="en-US" sz="1400" dirty="0" err="1">
                <a:latin typeface="Calibri" pitchFamily="34" charset="0"/>
              </a:rPr>
              <a:t>fd</a:t>
            </a:r>
            <a:r>
              <a:rPr lang="en-US" sz="1400" dirty="0">
                <a:latin typeface="Calibri" pitchFamily="34" charset="0"/>
              </a:rPr>
              <a:t> 2</a:t>
            </a:r>
          </a:p>
        </p:txBody>
      </p:sp>
      <p:sp>
        <p:nvSpPr>
          <p:cNvPr id="49" name="Rectangle 12"/>
          <p:cNvSpPr>
            <a:spLocks noChangeArrowheads="1"/>
          </p:cNvSpPr>
          <p:nvPr/>
        </p:nvSpPr>
        <p:spPr bwMode="auto">
          <a:xfrm>
            <a:off x="896938" y="4356100"/>
            <a:ext cx="609600" cy="228600"/>
          </a:xfrm>
          <a:prstGeom prst="rect">
            <a:avLst/>
          </a:prstGeom>
          <a:noFill/>
          <a:ln w="12700">
            <a:noFill/>
            <a:miter lim="800000"/>
            <a:headEnd/>
            <a:tailEnd/>
          </a:ln>
          <a:effectLst/>
        </p:spPr>
        <p:txBody>
          <a:bodyPr wrap="none" anchor="ctr"/>
          <a:lstStyle/>
          <a:p>
            <a:pPr algn="r">
              <a:lnSpc>
                <a:spcPct val="100000"/>
              </a:lnSpc>
            </a:pPr>
            <a:r>
              <a:rPr lang="en-US" sz="1400" dirty="0" err="1">
                <a:latin typeface="Calibri" pitchFamily="34" charset="0"/>
              </a:rPr>
              <a:t>fd</a:t>
            </a:r>
            <a:r>
              <a:rPr lang="en-US" sz="1400" dirty="0">
                <a:latin typeface="Calibri" pitchFamily="34" charset="0"/>
              </a:rPr>
              <a:t> 3</a:t>
            </a:r>
          </a:p>
        </p:txBody>
      </p:sp>
      <p:sp>
        <p:nvSpPr>
          <p:cNvPr id="50" name="Rectangle 13"/>
          <p:cNvSpPr>
            <a:spLocks noChangeArrowheads="1"/>
          </p:cNvSpPr>
          <p:nvPr/>
        </p:nvSpPr>
        <p:spPr bwMode="auto">
          <a:xfrm>
            <a:off x="896938" y="4584700"/>
            <a:ext cx="609600" cy="228600"/>
          </a:xfrm>
          <a:prstGeom prst="rect">
            <a:avLst/>
          </a:prstGeom>
          <a:noFill/>
          <a:ln w="12700">
            <a:noFill/>
            <a:miter lim="800000"/>
            <a:headEnd/>
            <a:tailEnd/>
          </a:ln>
          <a:effectLst/>
        </p:spPr>
        <p:txBody>
          <a:bodyPr wrap="none" anchor="ctr"/>
          <a:lstStyle/>
          <a:p>
            <a:pPr algn="r">
              <a:lnSpc>
                <a:spcPct val="100000"/>
              </a:lnSpc>
            </a:pPr>
            <a:r>
              <a:rPr lang="en-US" sz="1400" dirty="0" err="1">
                <a:latin typeface="Calibri" pitchFamily="34" charset="0"/>
              </a:rPr>
              <a:t>fd</a:t>
            </a:r>
            <a:r>
              <a:rPr lang="en-US" sz="1400" dirty="0">
                <a:latin typeface="Calibri" pitchFamily="34" charset="0"/>
              </a:rPr>
              <a:t> 4</a:t>
            </a:r>
          </a:p>
        </p:txBody>
      </p:sp>
      <p:sp>
        <p:nvSpPr>
          <p:cNvPr id="51" name="Text Box 14"/>
          <p:cNvSpPr txBox="1">
            <a:spLocks noChangeArrowheads="1"/>
          </p:cNvSpPr>
          <p:nvPr/>
        </p:nvSpPr>
        <p:spPr bwMode="auto">
          <a:xfrm>
            <a:off x="610550" y="2636222"/>
            <a:ext cx="2390085" cy="646331"/>
          </a:xfrm>
          <a:prstGeom prst="rect">
            <a:avLst/>
          </a:prstGeom>
          <a:noFill/>
          <a:ln w="12700">
            <a:noFill/>
            <a:miter lim="800000"/>
            <a:headEnd/>
            <a:tailEnd/>
          </a:ln>
          <a:effectLst/>
        </p:spPr>
        <p:txBody>
          <a:bodyPr wrap="none" anchor="ctr">
            <a:spAutoFit/>
          </a:bodyPr>
          <a:lstStyle/>
          <a:p>
            <a:pPr algn="ctr">
              <a:lnSpc>
                <a:spcPct val="100000"/>
              </a:lnSpc>
            </a:pPr>
            <a:r>
              <a:rPr lang="en-US" sz="1800" dirty="0">
                <a:solidFill>
                  <a:srgbClr val="C00000"/>
                </a:solidFill>
                <a:latin typeface="Calibri" pitchFamily="34" charset="0"/>
              </a:rPr>
              <a:t>Descriptor table</a:t>
            </a:r>
          </a:p>
          <a:p>
            <a:pPr algn="ctr">
              <a:lnSpc>
                <a:spcPct val="100000"/>
              </a:lnSpc>
            </a:pPr>
            <a:r>
              <a:rPr lang="en-US" sz="1800" dirty="0">
                <a:solidFill>
                  <a:schemeClr val="bg1">
                    <a:lumMod val="50000"/>
                  </a:schemeClr>
                </a:solidFill>
                <a:latin typeface="Calibri" pitchFamily="34" charset="0"/>
              </a:rPr>
              <a:t>[one table per process]</a:t>
            </a:r>
          </a:p>
        </p:txBody>
      </p:sp>
      <p:sp>
        <p:nvSpPr>
          <p:cNvPr id="52" name="Text Box 15"/>
          <p:cNvSpPr txBox="1">
            <a:spLocks noChangeArrowheads="1"/>
          </p:cNvSpPr>
          <p:nvPr/>
        </p:nvSpPr>
        <p:spPr bwMode="auto">
          <a:xfrm>
            <a:off x="3159491" y="2636222"/>
            <a:ext cx="2532326" cy="646331"/>
          </a:xfrm>
          <a:prstGeom prst="rect">
            <a:avLst/>
          </a:prstGeom>
          <a:noFill/>
          <a:ln w="12700">
            <a:noFill/>
            <a:miter lim="800000"/>
            <a:headEnd/>
            <a:tailEnd/>
          </a:ln>
          <a:effectLst/>
        </p:spPr>
        <p:txBody>
          <a:bodyPr wrap="none" anchor="ctr">
            <a:spAutoFit/>
          </a:bodyPr>
          <a:lstStyle/>
          <a:p>
            <a:pPr algn="ctr">
              <a:lnSpc>
                <a:spcPct val="100000"/>
              </a:lnSpc>
            </a:pPr>
            <a:r>
              <a:rPr lang="en-US" sz="1800" dirty="0">
                <a:solidFill>
                  <a:srgbClr val="C00000"/>
                </a:solidFill>
                <a:latin typeface="Calibri" pitchFamily="34" charset="0"/>
              </a:rPr>
              <a:t>Open file table </a:t>
            </a:r>
          </a:p>
          <a:p>
            <a:pPr algn="ctr">
              <a:lnSpc>
                <a:spcPct val="100000"/>
              </a:lnSpc>
            </a:pPr>
            <a:r>
              <a:rPr lang="en-US" sz="1800" dirty="0">
                <a:solidFill>
                  <a:schemeClr val="bg1">
                    <a:lumMod val="50000"/>
                  </a:schemeClr>
                </a:solidFill>
                <a:latin typeface="Calibri" pitchFamily="34" charset="0"/>
              </a:rPr>
              <a:t>[shared by all processes]</a:t>
            </a:r>
          </a:p>
        </p:txBody>
      </p:sp>
      <p:sp>
        <p:nvSpPr>
          <p:cNvPr id="53" name="Text Box 16"/>
          <p:cNvSpPr txBox="1">
            <a:spLocks noChangeArrowheads="1"/>
          </p:cNvSpPr>
          <p:nvPr/>
        </p:nvSpPr>
        <p:spPr bwMode="auto">
          <a:xfrm>
            <a:off x="5750291" y="2636222"/>
            <a:ext cx="2532326" cy="646331"/>
          </a:xfrm>
          <a:prstGeom prst="rect">
            <a:avLst/>
          </a:prstGeom>
          <a:noFill/>
          <a:ln w="12700">
            <a:noFill/>
            <a:miter lim="800000"/>
            <a:headEnd/>
            <a:tailEnd/>
          </a:ln>
          <a:effectLst/>
        </p:spPr>
        <p:txBody>
          <a:bodyPr wrap="none" anchor="ctr">
            <a:spAutoFit/>
          </a:bodyPr>
          <a:lstStyle/>
          <a:p>
            <a:pPr algn="ctr">
              <a:lnSpc>
                <a:spcPct val="100000"/>
              </a:lnSpc>
            </a:pPr>
            <a:r>
              <a:rPr lang="en-US" sz="1800" dirty="0">
                <a:solidFill>
                  <a:srgbClr val="C00000"/>
                </a:solidFill>
                <a:latin typeface="Calibri" pitchFamily="34" charset="0"/>
              </a:rPr>
              <a:t>v-node table</a:t>
            </a:r>
          </a:p>
          <a:p>
            <a:pPr algn="ctr">
              <a:lnSpc>
                <a:spcPct val="100000"/>
              </a:lnSpc>
            </a:pPr>
            <a:r>
              <a:rPr lang="en-US" sz="1800" dirty="0">
                <a:solidFill>
                  <a:schemeClr val="bg1">
                    <a:lumMod val="50000"/>
                  </a:schemeClr>
                </a:solidFill>
                <a:latin typeface="Calibri" pitchFamily="34" charset="0"/>
              </a:rPr>
              <a:t>[shared by all processes]</a:t>
            </a:r>
          </a:p>
        </p:txBody>
      </p:sp>
      <p:sp>
        <p:nvSpPr>
          <p:cNvPr id="54" name="Rectangle 17"/>
          <p:cNvSpPr>
            <a:spLocks noChangeArrowheads="1"/>
          </p:cNvSpPr>
          <p:nvPr/>
        </p:nvSpPr>
        <p:spPr bwMode="auto">
          <a:xfrm>
            <a:off x="3868738" y="39624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lnSpc>
                <a:spcPct val="100000"/>
              </a:lnSpc>
            </a:pPr>
            <a:r>
              <a:rPr lang="en-US" sz="1600" dirty="0">
                <a:latin typeface="Calibri" pitchFamily="34" charset="0"/>
              </a:rPr>
              <a:t>File pos</a:t>
            </a:r>
          </a:p>
        </p:txBody>
      </p:sp>
      <p:sp>
        <p:nvSpPr>
          <p:cNvPr id="55" name="Rectangle 18"/>
          <p:cNvSpPr>
            <a:spLocks noChangeArrowheads="1"/>
          </p:cNvSpPr>
          <p:nvPr/>
        </p:nvSpPr>
        <p:spPr bwMode="auto">
          <a:xfrm>
            <a:off x="3868738" y="42672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lnSpc>
                <a:spcPct val="100000"/>
              </a:lnSpc>
            </a:pPr>
            <a:r>
              <a:rPr lang="en-US" sz="1400">
                <a:latin typeface="Courier New" pitchFamily="49" charset="0"/>
              </a:rPr>
              <a:t>refcnt=1</a:t>
            </a:r>
          </a:p>
        </p:txBody>
      </p:sp>
      <p:sp>
        <p:nvSpPr>
          <p:cNvPr id="56" name="Rectangle 19"/>
          <p:cNvSpPr>
            <a:spLocks noChangeArrowheads="1"/>
          </p:cNvSpPr>
          <p:nvPr/>
        </p:nvSpPr>
        <p:spPr bwMode="auto">
          <a:xfrm>
            <a:off x="3868738" y="45720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vert="eaVert" wrap="none" anchor="ctr"/>
          <a:lstStyle/>
          <a:p>
            <a:pPr>
              <a:lnSpc>
                <a:spcPct val="100000"/>
              </a:lnSpc>
            </a:pPr>
            <a:r>
              <a:rPr lang="en-US" sz="1600" dirty="0">
                <a:latin typeface="Calibri" pitchFamily="34" charset="0"/>
              </a:rPr>
              <a:t>...</a:t>
            </a:r>
          </a:p>
        </p:txBody>
      </p:sp>
      <p:sp>
        <p:nvSpPr>
          <p:cNvPr id="57" name="Line 20"/>
          <p:cNvSpPr>
            <a:spLocks noChangeShapeType="1"/>
          </p:cNvSpPr>
          <p:nvPr/>
        </p:nvSpPr>
        <p:spPr bwMode="auto">
          <a:xfrm flipV="1">
            <a:off x="1828800" y="3657599"/>
            <a:ext cx="2039938" cy="352425"/>
          </a:xfrm>
          <a:prstGeom prst="line">
            <a:avLst/>
          </a:prstGeom>
          <a:noFill/>
          <a:ln w="25400">
            <a:solidFill>
              <a:schemeClr val="bg2">
                <a:lumMod val="75000"/>
              </a:schemeClr>
            </a:solidFill>
            <a:round/>
            <a:headEnd/>
            <a:tailEnd type="stealth" w="med" len="med"/>
          </a:ln>
          <a:effectLst/>
        </p:spPr>
        <p:txBody>
          <a:bodyPr wrap="none" anchor="ctr"/>
          <a:lstStyle/>
          <a:p>
            <a:endParaRPr lang="en-US" dirty="0">
              <a:latin typeface="Calibri" pitchFamily="34" charset="0"/>
            </a:endParaRPr>
          </a:p>
        </p:txBody>
      </p:sp>
      <p:sp>
        <p:nvSpPr>
          <p:cNvPr id="58" name="Rectangle 22"/>
          <p:cNvSpPr>
            <a:spLocks noChangeArrowheads="1"/>
          </p:cNvSpPr>
          <p:nvPr/>
        </p:nvSpPr>
        <p:spPr bwMode="auto">
          <a:xfrm>
            <a:off x="3868738" y="36576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lnSpc>
                <a:spcPct val="100000"/>
              </a:lnSpc>
            </a:pPr>
            <a:endParaRPr lang="en-US" sz="1600" dirty="0">
              <a:latin typeface="Calibri" pitchFamily="34" charset="0"/>
            </a:endParaRPr>
          </a:p>
        </p:txBody>
      </p:sp>
      <p:sp>
        <p:nvSpPr>
          <p:cNvPr id="59" name="Rectangle 23"/>
          <p:cNvSpPr>
            <a:spLocks noChangeArrowheads="1"/>
          </p:cNvSpPr>
          <p:nvPr/>
        </p:nvSpPr>
        <p:spPr bwMode="auto">
          <a:xfrm>
            <a:off x="3868738" y="56388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lnSpc>
                <a:spcPct val="100000"/>
              </a:lnSpc>
            </a:pPr>
            <a:r>
              <a:rPr lang="en-US" sz="1600" dirty="0">
                <a:latin typeface="Calibri" pitchFamily="34" charset="0"/>
              </a:rPr>
              <a:t>File pos</a:t>
            </a:r>
          </a:p>
        </p:txBody>
      </p:sp>
      <p:sp>
        <p:nvSpPr>
          <p:cNvPr id="60" name="Rectangle 24"/>
          <p:cNvSpPr>
            <a:spLocks noChangeArrowheads="1"/>
          </p:cNvSpPr>
          <p:nvPr/>
        </p:nvSpPr>
        <p:spPr bwMode="auto">
          <a:xfrm>
            <a:off x="3868738" y="59436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lnSpc>
                <a:spcPct val="100000"/>
              </a:lnSpc>
            </a:pPr>
            <a:r>
              <a:rPr lang="en-US" sz="1400">
                <a:latin typeface="Courier New" pitchFamily="49" charset="0"/>
              </a:rPr>
              <a:t>refcnt=1</a:t>
            </a:r>
          </a:p>
        </p:txBody>
      </p:sp>
      <p:sp>
        <p:nvSpPr>
          <p:cNvPr id="61" name="Rectangle 25"/>
          <p:cNvSpPr>
            <a:spLocks noChangeArrowheads="1"/>
          </p:cNvSpPr>
          <p:nvPr/>
        </p:nvSpPr>
        <p:spPr bwMode="auto">
          <a:xfrm>
            <a:off x="3868738" y="62484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vert="eaVert" wrap="none" anchor="ctr"/>
          <a:lstStyle/>
          <a:p>
            <a:pPr>
              <a:lnSpc>
                <a:spcPct val="100000"/>
              </a:lnSpc>
            </a:pPr>
            <a:r>
              <a:rPr lang="en-US" sz="1600" dirty="0">
                <a:latin typeface="Calibri" pitchFamily="34" charset="0"/>
              </a:rPr>
              <a:t>...</a:t>
            </a:r>
          </a:p>
        </p:txBody>
      </p:sp>
      <p:sp>
        <p:nvSpPr>
          <p:cNvPr id="62" name="Rectangle 26"/>
          <p:cNvSpPr>
            <a:spLocks noChangeArrowheads="1"/>
          </p:cNvSpPr>
          <p:nvPr/>
        </p:nvSpPr>
        <p:spPr bwMode="auto">
          <a:xfrm>
            <a:off x="3868738" y="53340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lnSpc>
                <a:spcPct val="100000"/>
              </a:lnSpc>
            </a:pPr>
            <a:endParaRPr lang="en-US" sz="1600" dirty="0">
              <a:latin typeface="Calibri" pitchFamily="34" charset="0"/>
            </a:endParaRPr>
          </a:p>
        </p:txBody>
      </p:sp>
      <p:sp>
        <p:nvSpPr>
          <p:cNvPr id="63" name="Line 27"/>
          <p:cNvSpPr>
            <a:spLocks noChangeShapeType="1"/>
          </p:cNvSpPr>
          <p:nvPr/>
        </p:nvSpPr>
        <p:spPr bwMode="auto">
          <a:xfrm>
            <a:off x="1828800" y="4683125"/>
            <a:ext cx="2057400" cy="698500"/>
          </a:xfrm>
          <a:prstGeom prst="line">
            <a:avLst/>
          </a:prstGeom>
          <a:noFill/>
          <a:ln w="25400">
            <a:solidFill>
              <a:schemeClr val="bg2">
                <a:lumMod val="75000"/>
              </a:schemeClr>
            </a:solidFill>
            <a:round/>
            <a:headEnd/>
            <a:tailEnd type="stealth" w="med" len="med"/>
          </a:ln>
          <a:effectLst/>
        </p:spPr>
        <p:txBody>
          <a:bodyPr wrap="none" anchor="ctr"/>
          <a:lstStyle/>
          <a:p>
            <a:endParaRPr lang="en-US" dirty="0">
              <a:latin typeface="Calibri" pitchFamily="34" charset="0"/>
            </a:endParaRPr>
          </a:p>
        </p:txBody>
      </p:sp>
      <p:sp>
        <p:nvSpPr>
          <p:cNvPr id="64" name="Text Box 28"/>
          <p:cNvSpPr txBox="1">
            <a:spLocks noChangeArrowheads="1"/>
          </p:cNvSpPr>
          <p:nvPr/>
        </p:nvSpPr>
        <p:spPr bwMode="auto">
          <a:xfrm>
            <a:off x="228600" y="4086225"/>
            <a:ext cx="822325" cy="304800"/>
          </a:xfrm>
          <a:prstGeom prst="rect">
            <a:avLst/>
          </a:prstGeom>
          <a:noFill/>
          <a:ln w="12700">
            <a:noFill/>
            <a:miter lim="800000"/>
            <a:headEnd/>
            <a:tailEnd/>
          </a:ln>
          <a:effectLst/>
        </p:spPr>
        <p:txBody>
          <a:bodyPr wrap="none" anchor="ctr">
            <a:spAutoFit/>
          </a:bodyPr>
          <a:lstStyle/>
          <a:p>
            <a:pPr algn="l">
              <a:lnSpc>
                <a:spcPct val="100000"/>
              </a:lnSpc>
            </a:pPr>
            <a:r>
              <a:rPr lang="en-US" sz="1400">
                <a:latin typeface="Courier New" pitchFamily="49" charset="0"/>
              </a:rPr>
              <a:t>stderr</a:t>
            </a:r>
          </a:p>
        </p:txBody>
      </p:sp>
      <p:sp>
        <p:nvSpPr>
          <p:cNvPr id="65" name="Text Box 29"/>
          <p:cNvSpPr txBox="1">
            <a:spLocks noChangeArrowheads="1"/>
          </p:cNvSpPr>
          <p:nvPr/>
        </p:nvSpPr>
        <p:spPr bwMode="auto">
          <a:xfrm>
            <a:off x="228600" y="3857625"/>
            <a:ext cx="822325" cy="304800"/>
          </a:xfrm>
          <a:prstGeom prst="rect">
            <a:avLst/>
          </a:prstGeom>
          <a:noFill/>
          <a:ln w="12700">
            <a:noFill/>
            <a:miter lim="800000"/>
            <a:headEnd/>
            <a:tailEnd/>
          </a:ln>
          <a:effectLst/>
        </p:spPr>
        <p:txBody>
          <a:bodyPr wrap="none" anchor="ctr">
            <a:spAutoFit/>
          </a:bodyPr>
          <a:lstStyle/>
          <a:p>
            <a:pPr algn="l">
              <a:lnSpc>
                <a:spcPct val="100000"/>
              </a:lnSpc>
            </a:pPr>
            <a:r>
              <a:rPr lang="en-US" sz="1400">
                <a:latin typeface="Courier New" pitchFamily="49" charset="0"/>
              </a:rPr>
              <a:t>stdout</a:t>
            </a:r>
          </a:p>
        </p:txBody>
      </p:sp>
      <p:sp>
        <p:nvSpPr>
          <p:cNvPr id="66" name="Text Box 30"/>
          <p:cNvSpPr txBox="1">
            <a:spLocks noChangeArrowheads="1"/>
          </p:cNvSpPr>
          <p:nvPr/>
        </p:nvSpPr>
        <p:spPr bwMode="auto">
          <a:xfrm>
            <a:off x="334963" y="3629025"/>
            <a:ext cx="715962" cy="304800"/>
          </a:xfrm>
          <a:prstGeom prst="rect">
            <a:avLst/>
          </a:prstGeom>
          <a:noFill/>
          <a:ln w="12700">
            <a:noFill/>
            <a:miter lim="800000"/>
            <a:headEnd/>
            <a:tailEnd/>
          </a:ln>
          <a:effectLst/>
        </p:spPr>
        <p:txBody>
          <a:bodyPr wrap="none" anchor="ctr">
            <a:spAutoFit/>
          </a:bodyPr>
          <a:lstStyle/>
          <a:p>
            <a:pPr algn="l">
              <a:lnSpc>
                <a:spcPct val="100000"/>
              </a:lnSpc>
            </a:pPr>
            <a:r>
              <a:rPr lang="en-US" sz="1400">
                <a:latin typeface="Courier New" pitchFamily="49" charset="0"/>
              </a:rPr>
              <a:t>stdin</a:t>
            </a:r>
          </a:p>
        </p:txBody>
      </p:sp>
      <p:sp>
        <p:nvSpPr>
          <p:cNvPr id="67" name="Line 31"/>
          <p:cNvSpPr>
            <a:spLocks noChangeShapeType="1"/>
          </p:cNvSpPr>
          <p:nvPr/>
        </p:nvSpPr>
        <p:spPr bwMode="auto">
          <a:xfrm flipV="1">
            <a:off x="4786313" y="3641725"/>
            <a:ext cx="1690687" cy="153988"/>
          </a:xfrm>
          <a:prstGeom prst="line">
            <a:avLst/>
          </a:prstGeom>
          <a:noFill/>
          <a:ln w="25400">
            <a:solidFill>
              <a:schemeClr val="bg2">
                <a:lumMod val="75000"/>
              </a:schemeClr>
            </a:solidFill>
            <a:round/>
            <a:headEnd/>
            <a:tailEnd type="stealth" w="med" len="med"/>
          </a:ln>
          <a:effectLst/>
        </p:spPr>
        <p:txBody>
          <a:bodyPr wrap="none" anchor="ctr"/>
          <a:lstStyle/>
          <a:p>
            <a:endParaRPr lang="en-US" dirty="0">
              <a:latin typeface="Calibri" pitchFamily="34" charset="0"/>
            </a:endParaRPr>
          </a:p>
        </p:txBody>
      </p:sp>
      <p:sp>
        <p:nvSpPr>
          <p:cNvPr id="68" name="Rectangle 32"/>
          <p:cNvSpPr>
            <a:spLocks noChangeArrowheads="1"/>
          </p:cNvSpPr>
          <p:nvPr/>
        </p:nvSpPr>
        <p:spPr bwMode="auto">
          <a:xfrm>
            <a:off x="6477000" y="36290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lnSpc>
                <a:spcPct val="100000"/>
              </a:lnSpc>
            </a:pPr>
            <a:r>
              <a:rPr lang="en-US" sz="1600" dirty="0">
                <a:latin typeface="Calibri" pitchFamily="34" charset="0"/>
              </a:rPr>
              <a:t>File access</a:t>
            </a:r>
          </a:p>
        </p:txBody>
      </p:sp>
      <p:sp>
        <p:nvSpPr>
          <p:cNvPr id="69" name="Rectangle 33"/>
          <p:cNvSpPr>
            <a:spLocks noChangeArrowheads="1"/>
          </p:cNvSpPr>
          <p:nvPr/>
        </p:nvSpPr>
        <p:spPr bwMode="auto">
          <a:xfrm>
            <a:off x="6477000" y="45434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vert="eaVert" wrap="none" anchor="ctr"/>
          <a:lstStyle/>
          <a:p>
            <a:pPr>
              <a:lnSpc>
                <a:spcPct val="100000"/>
              </a:lnSpc>
            </a:pPr>
            <a:r>
              <a:rPr lang="en-US" sz="1600" dirty="0">
                <a:latin typeface="Calibri" pitchFamily="34" charset="0"/>
              </a:rPr>
              <a:t>...</a:t>
            </a:r>
          </a:p>
        </p:txBody>
      </p:sp>
      <p:sp>
        <p:nvSpPr>
          <p:cNvPr id="70" name="Rectangle 34"/>
          <p:cNvSpPr>
            <a:spLocks noChangeArrowheads="1"/>
          </p:cNvSpPr>
          <p:nvPr/>
        </p:nvSpPr>
        <p:spPr bwMode="auto">
          <a:xfrm>
            <a:off x="6477000" y="39338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lnSpc>
                <a:spcPct val="100000"/>
              </a:lnSpc>
            </a:pPr>
            <a:r>
              <a:rPr lang="en-US" sz="1600" dirty="0">
                <a:latin typeface="Calibri" pitchFamily="34" charset="0"/>
              </a:rPr>
              <a:t>File size</a:t>
            </a:r>
          </a:p>
        </p:txBody>
      </p:sp>
      <p:sp>
        <p:nvSpPr>
          <p:cNvPr id="71" name="Rectangle 35"/>
          <p:cNvSpPr>
            <a:spLocks noChangeArrowheads="1"/>
          </p:cNvSpPr>
          <p:nvPr/>
        </p:nvSpPr>
        <p:spPr bwMode="auto">
          <a:xfrm>
            <a:off x="6477000" y="42386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lnSpc>
                <a:spcPct val="100000"/>
              </a:lnSpc>
            </a:pPr>
            <a:r>
              <a:rPr lang="en-US" sz="1600" dirty="0">
                <a:latin typeface="Calibri" pitchFamily="34" charset="0"/>
              </a:rPr>
              <a:t>File type</a:t>
            </a:r>
          </a:p>
        </p:txBody>
      </p:sp>
      <p:sp>
        <p:nvSpPr>
          <p:cNvPr id="72" name="Rectangle 36"/>
          <p:cNvSpPr>
            <a:spLocks noChangeArrowheads="1"/>
          </p:cNvSpPr>
          <p:nvPr/>
        </p:nvSpPr>
        <p:spPr bwMode="auto">
          <a:xfrm>
            <a:off x="6477000" y="52292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lnSpc>
                <a:spcPct val="100000"/>
              </a:lnSpc>
            </a:pPr>
            <a:r>
              <a:rPr lang="en-US" sz="1600" dirty="0">
                <a:latin typeface="Calibri" pitchFamily="34" charset="0"/>
              </a:rPr>
              <a:t>File access</a:t>
            </a:r>
          </a:p>
        </p:txBody>
      </p:sp>
      <p:sp>
        <p:nvSpPr>
          <p:cNvPr id="73" name="Rectangle 37"/>
          <p:cNvSpPr>
            <a:spLocks noChangeArrowheads="1"/>
          </p:cNvSpPr>
          <p:nvPr/>
        </p:nvSpPr>
        <p:spPr bwMode="auto">
          <a:xfrm>
            <a:off x="6477000" y="61436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vert="eaVert" wrap="none" anchor="ctr"/>
          <a:lstStyle/>
          <a:p>
            <a:pPr>
              <a:lnSpc>
                <a:spcPct val="100000"/>
              </a:lnSpc>
            </a:pPr>
            <a:r>
              <a:rPr lang="en-US" sz="1600" dirty="0">
                <a:latin typeface="Calibri" pitchFamily="34" charset="0"/>
              </a:rPr>
              <a:t>...</a:t>
            </a:r>
          </a:p>
        </p:txBody>
      </p:sp>
      <p:sp>
        <p:nvSpPr>
          <p:cNvPr id="74" name="Rectangle 38"/>
          <p:cNvSpPr>
            <a:spLocks noChangeArrowheads="1"/>
          </p:cNvSpPr>
          <p:nvPr/>
        </p:nvSpPr>
        <p:spPr bwMode="auto">
          <a:xfrm>
            <a:off x="6477000" y="55340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lnSpc>
                <a:spcPct val="100000"/>
              </a:lnSpc>
            </a:pPr>
            <a:r>
              <a:rPr lang="en-US" sz="1600" dirty="0">
                <a:latin typeface="Calibri" pitchFamily="34" charset="0"/>
              </a:rPr>
              <a:t>File size</a:t>
            </a:r>
          </a:p>
        </p:txBody>
      </p:sp>
      <p:sp>
        <p:nvSpPr>
          <p:cNvPr id="75" name="Rectangle 39"/>
          <p:cNvSpPr>
            <a:spLocks noChangeArrowheads="1"/>
          </p:cNvSpPr>
          <p:nvPr/>
        </p:nvSpPr>
        <p:spPr bwMode="auto">
          <a:xfrm>
            <a:off x="6477000" y="58388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lnSpc>
                <a:spcPct val="100000"/>
              </a:lnSpc>
            </a:pPr>
            <a:r>
              <a:rPr lang="en-US" sz="1600" dirty="0">
                <a:latin typeface="Calibri" pitchFamily="34" charset="0"/>
              </a:rPr>
              <a:t>File type</a:t>
            </a:r>
          </a:p>
        </p:txBody>
      </p:sp>
      <p:sp>
        <p:nvSpPr>
          <p:cNvPr id="76" name="Text Box 40"/>
          <p:cNvSpPr txBox="1">
            <a:spLocks noChangeArrowheads="1"/>
          </p:cNvSpPr>
          <p:nvPr/>
        </p:nvSpPr>
        <p:spPr bwMode="auto">
          <a:xfrm>
            <a:off x="3758514" y="3352800"/>
            <a:ext cx="1549527" cy="338554"/>
          </a:xfrm>
          <a:prstGeom prst="rect">
            <a:avLst/>
          </a:prstGeom>
          <a:noFill/>
          <a:ln w="12700">
            <a:noFill/>
            <a:miter lim="800000"/>
            <a:headEnd/>
            <a:tailEnd/>
          </a:ln>
          <a:effectLst/>
        </p:spPr>
        <p:txBody>
          <a:bodyPr wrap="none" anchor="ctr">
            <a:spAutoFit/>
          </a:bodyPr>
          <a:lstStyle/>
          <a:p>
            <a:pPr>
              <a:lnSpc>
                <a:spcPct val="100000"/>
              </a:lnSpc>
            </a:pPr>
            <a:r>
              <a:rPr lang="en-US" sz="1600" dirty="0">
                <a:latin typeface="Calibri" pitchFamily="34" charset="0"/>
              </a:rPr>
              <a:t>File A (terminal)</a:t>
            </a:r>
          </a:p>
        </p:txBody>
      </p:sp>
      <p:sp>
        <p:nvSpPr>
          <p:cNvPr id="77" name="Text Box 41"/>
          <p:cNvSpPr txBox="1">
            <a:spLocks noChangeArrowheads="1"/>
          </p:cNvSpPr>
          <p:nvPr/>
        </p:nvSpPr>
        <p:spPr bwMode="auto">
          <a:xfrm>
            <a:off x="3766752" y="5029200"/>
            <a:ext cx="1157689" cy="338554"/>
          </a:xfrm>
          <a:prstGeom prst="rect">
            <a:avLst/>
          </a:prstGeom>
          <a:noFill/>
          <a:ln w="12700">
            <a:noFill/>
            <a:miter lim="800000"/>
            <a:headEnd/>
            <a:tailEnd/>
          </a:ln>
          <a:effectLst/>
        </p:spPr>
        <p:txBody>
          <a:bodyPr wrap="none" anchor="ctr">
            <a:spAutoFit/>
          </a:bodyPr>
          <a:lstStyle/>
          <a:p>
            <a:pPr>
              <a:lnSpc>
                <a:spcPct val="100000"/>
              </a:lnSpc>
            </a:pPr>
            <a:r>
              <a:rPr lang="en-US" sz="1600" dirty="0">
                <a:latin typeface="Calibri" pitchFamily="34" charset="0"/>
              </a:rPr>
              <a:t>File B (disk)</a:t>
            </a:r>
          </a:p>
        </p:txBody>
      </p:sp>
      <p:sp>
        <p:nvSpPr>
          <p:cNvPr id="80" name="Line 21"/>
          <p:cNvSpPr>
            <a:spLocks noChangeShapeType="1"/>
          </p:cNvSpPr>
          <p:nvPr/>
        </p:nvSpPr>
        <p:spPr bwMode="auto">
          <a:xfrm flipV="1">
            <a:off x="4706938" y="5229224"/>
            <a:ext cx="1770062" cy="257175"/>
          </a:xfrm>
          <a:prstGeom prst="line">
            <a:avLst/>
          </a:prstGeom>
          <a:noFill/>
          <a:ln w="25400">
            <a:solidFill>
              <a:schemeClr val="bg2">
                <a:lumMod val="75000"/>
              </a:schemeClr>
            </a:solidFill>
            <a:round/>
            <a:headEnd/>
            <a:tailEnd type="stealth" w="med" len="med"/>
          </a:ln>
          <a:effectLst/>
        </p:spPr>
        <p:txBody>
          <a:bodyPr wrap="none" anchor="ctr"/>
          <a:lstStyle/>
          <a:p>
            <a:endParaRPr lang="en-US" dirty="0">
              <a:latin typeface="Calibri" pitchFamily="34" charset="0"/>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690" name="Rectangle 2"/>
          <p:cNvSpPr>
            <a:spLocks noGrp="1" noChangeArrowheads="1"/>
          </p:cNvSpPr>
          <p:nvPr>
            <p:ph type="title"/>
          </p:nvPr>
        </p:nvSpPr>
        <p:spPr>
          <a:xfrm>
            <a:off x="272983" y="381000"/>
            <a:ext cx="7592093" cy="762000"/>
          </a:xfrm>
        </p:spPr>
        <p:txBody>
          <a:bodyPr/>
          <a:lstStyle/>
          <a:p>
            <a:r>
              <a:rPr lang="en-US" sz="3200" dirty="0" smtClean="0"/>
              <a:t>How Processes Share Files: </a:t>
            </a:r>
            <a:r>
              <a:rPr lang="en-US" sz="3200" dirty="0" smtClean="0">
                <a:latin typeface="Courier New"/>
                <a:cs typeface="Courier New"/>
              </a:rPr>
              <a:t>fork</a:t>
            </a:r>
            <a:endParaRPr lang="en-US" sz="3400" dirty="0">
              <a:latin typeface="Courier New"/>
              <a:cs typeface="Courier New"/>
            </a:endParaRPr>
          </a:p>
        </p:txBody>
      </p:sp>
      <p:sp>
        <p:nvSpPr>
          <p:cNvPr id="754691" name="Rectangle 3"/>
          <p:cNvSpPr>
            <a:spLocks noGrp="1" noChangeArrowheads="1"/>
          </p:cNvSpPr>
          <p:nvPr>
            <p:ph type="body" idx="1"/>
          </p:nvPr>
        </p:nvSpPr>
        <p:spPr>
          <a:xfrm>
            <a:off x="290513" y="1066800"/>
            <a:ext cx="8307387" cy="1295400"/>
          </a:xfrm>
        </p:spPr>
        <p:txBody>
          <a:bodyPr/>
          <a:lstStyle/>
          <a:p>
            <a:r>
              <a:rPr lang="en-US" dirty="0"/>
              <a:t>A child process inherits its parent’s open </a:t>
            </a:r>
            <a:r>
              <a:rPr lang="en-US" dirty="0" smtClean="0"/>
              <a:t>files</a:t>
            </a:r>
          </a:p>
          <a:p>
            <a:r>
              <a:rPr lang="en-US" i="1" dirty="0" smtClean="0">
                <a:solidFill>
                  <a:srgbClr val="C00000"/>
                </a:solidFill>
              </a:rPr>
              <a:t>After</a:t>
            </a:r>
            <a:r>
              <a:rPr lang="en-US" dirty="0" smtClean="0"/>
              <a:t> </a:t>
            </a:r>
            <a:r>
              <a:rPr lang="en-US" dirty="0" smtClean="0">
                <a:latin typeface="Courier New"/>
                <a:cs typeface="Courier New"/>
              </a:rPr>
              <a:t>fork</a:t>
            </a:r>
            <a:r>
              <a:rPr lang="en-US" dirty="0" smtClean="0"/>
              <a:t>:</a:t>
            </a:r>
            <a:endParaRPr lang="en-US" dirty="0"/>
          </a:p>
          <a:p>
            <a:pPr lvl="1">
              <a:buFont typeface="Wingdings" pitchFamily="2" charset="2"/>
              <a:buChar char="§"/>
            </a:pPr>
            <a:r>
              <a:rPr lang="en-US" dirty="0">
                <a:latin typeface="+mn-lt"/>
              </a:rPr>
              <a:t>Child’s table same as </a:t>
            </a:r>
            <a:r>
              <a:rPr lang="en-US" dirty="0" smtClean="0">
                <a:latin typeface="+mn-lt"/>
              </a:rPr>
              <a:t>parent’s</a:t>
            </a:r>
            <a:r>
              <a:rPr lang="en-US" dirty="0">
                <a:latin typeface="+mn-lt"/>
              </a:rPr>
              <a:t>, and +1 to each </a:t>
            </a:r>
            <a:r>
              <a:rPr lang="en-US" dirty="0" err="1" smtClean="0">
                <a:latin typeface="+mn-lt"/>
              </a:rPr>
              <a:t>refcnt</a:t>
            </a:r>
            <a:endParaRPr lang="en-US" dirty="0">
              <a:latin typeface="+mn-lt"/>
            </a:endParaRPr>
          </a:p>
        </p:txBody>
      </p:sp>
      <p:sp>
        <p:nvSpPr>
          <p:cNvPr id="53" name="Rectangle 4"/>
          <p:cNvSpPr>
            <a:spLocks noChangeArrowheads="1"/>
          </p:cNvSpPr>
          <p:nvPr/>
        </p:nvSpPr>
        <p:spPr bwMode="auto">
          <a:xfrm>
            <a:off x="1506538" y="36703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dirty="0">
              <a:latin typeface="Calibri" pitchFamily="34" charset="0"/>
            </a:endParaRPr>
          </a:p>
        </p:txBody>
      </p:sp>
      <p:sp>
        <p:nvSpPr>
          <p:cNvPr id="54" name="Rectangle 5"/>
          <p:cNvSpPr>
            <a:spLocks noChangeArrowheads="1"/>
          </p:cNvSpPr>
          <p:nvPr/>
        </p:nvSpPr>
        <p:spPr bwMode="auto">
          <a:xfrm>
            <a:off x="1506538" y="38989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dirty="0">
              <a:latin typeface="Calibri" pitchFamily="34" charset="0"/>
            </a:endParaRPr>
          </a:p>
        </p:txBody>
      </p:sp>
      <p:sp>
        <p:nvSpPr>
          <p:cNvPr id="55" name="Rectangle 6"/>
          <p:cNvSpPr>
            <a:spLocks noChangeArrowheads="1"/>
          </p:cNvSpPr>
          <p:nvPr/>
        </p:nvSpPr>
        <p:spPr bwMode="auto">
          <a:xfrm>
            <a:off x="1506538" y="41275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dirty="0">
              <a:latin typeface="Calibri" pitchFamily="34" charset="0"/>
            </a:endParaRPr>
          </a:p>
        </p:txBody>
      </p:sp>
      <p:sp>
        <p:nvSpPr>
          <p:cNvPr id="56" name="Rectangle 7"/>
          <p:cNvSpPr>
            <a:spLocks noChangeArrowheads="1"/>
          </p:cNvSpPr>
          <p:nvPr/>
        </p:nvSpPr>
        <p:spPr bwMode="auto">
          <a:xfrm>
            <a:off x="1506538" y="43561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dirty="0">
              <a:latin typeface="Calibri" pitchFamily="34" charset="0"/>
            </a:endParaRPr>
          </a:p>
        </p:txBody>
      </p:sp>
      <p:sp>
        <p:nvSpPr>
          <p:cNvPr id="57" name="Rectangle 8"/>
          <p:cNvSpPr>
            <a:spLocks noChangeArrowheads="1"/>
          </p:cNvSpPr>
          <p:nvPr/>
        </p:nvSpPr>
        <p:spPr bwMode="auto">
          <a:xfrm>
            <a:off x="1506538" y="45847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dirty="0">
              <a:latin typeface="Calibri" pitchFamily="34" charset="0"/>
            </a:endParaRPr>
          </a:p>
        </p:txBody>
      </p:sp>
      <p:sp>
        <p:nvSpPr>
          <p:cNvPr id="58" name="Rectangle 9"/>
          <p:cNvSpPr>
            <a:spLocks noChangeArrowheads="1"/>
          </p:cNvSpPr>
          <p:nvPr/>
        </p:nvSpPr>
        <p:spPr bwMode="auto">
          <a:xfrm>
            <a:off x="896938" y="3670300"/>
            <a:ext cx="609600" cy="228600"/>
          </a:xfrm>
          <a:prstGeom prst="rect">
            <a:avLst/>
          </a:prstGeom>
          <a:noFill/>
          <a:ln w="12700">
            <a:noFill/>
            <a:miter lim="800000"/>
            <a:headEnd/>
            <a:tailEnd/>
          </a:ln>
          <a:effectLst/>
        </p:spPr>
        <p:txBody>
          <a:bodyPr wrap="none" anchor="ctr"/>
          <a:lstStyle/>
          <a:p>
            <a:pPr algn="r">
              <a:lnSpc>
                <a:spcPct val="100000"/>
              </a:lnSpc>
            </a:pPr>
            <a:r>
              <a:rPr lang="en-US" sz="1400" dirty="0" err="1">
                <a:latin typeface="Calibri" pitchFamily="34" charset="0"/>
              </a:rPr>
              <a:t>fd</a:t>
            </a:r>
            <a:r>
              <a:rPr lang="en-US" sz="1400" dirty="0">
                <a:latin typeface="Calibri" pitchFamily="34" charset="0"/>
              </a:rPr>
              <a:t> 0</a:t>
            </a:r>
          </a:p>
        </p:txBody>
      </p:sp>
      <p:sp>
        <p:nvSpPr>
          <p:cNvPr id="59" name="Rectangle 10"/>
          <p:cNvSpPr>
            <a:spLocks noChangeArrowheads="1"/>
          </p:cNvSpPr>
          <p:nvPr/>
        </p:nvSpPr>
        <p:spPr bwMode="auto">
          <a:xfrm>
            <a:off x="896938" y="3898900"/>
            <a:ext cx="609600" cy="228600"/>
          </a:xfrm>
          <a:prstGeom prst="rect">
            <a:avLst/>
          </a:prstGeom>
          <a:noFill/>
          <a:ln w="12700">
            <a:noFill/>
            <a:miter lim="800000"/>
            <a:headEnd/>
            <a:tailEnd/>
          </a:ln>
          <a:effectLst/>
        </p:spPr>
        <p:txBody>
          <a:bodyPr wrap="none" anchor="ctr"/>
          <a:lstStyle/>
          <a:p>
            <a:pPr algn="r">
              <a:lnSpc>
                <a:spcPct val="100000"/>
              </a:lnSpc>
            </a:pPr>
            <a:r>
              <a:rPr lang="en-US" sz="1400" dirty="0" err="1">
                <a:latin typeface="Calibri" pitchFamily="34" charset="0"/>
              </a:rPr>
              <a:t>fd</a:t>
            </a:r>
            <a:r>
              <a:rPr lang="en-US" sz="1400" dirty="0">
                <a:latin typeface="Calibri" pitchFamily="34" charset="0"/>
              </a:rPr>
              <a:t> 1</a:t>
            </a:r>
          </a:p>
        </p:txBody>
      </p:sp>
      <p:sp>
        <p:nvSpPr>
          <p:cNvPr id="60" name="Rectangle 11"/>
          <p:cNvSpPr>
            <a:spLocks noChangeArrowheads="1"/>
          </p:cNvSpPr>
          <p:nvPr/>
        </p:nvSpPr>
        <p:spPr bwMode="auto">
          <a:xfrm>
            <a:off x="896938" y="4127500"/>
            <a:ext cx="609600" cy="228600"/>
          </a:xfrm>
          <a:prstGeom prst="rect">
            <a:avLst/>
          </a:prstGeom>
          <a:noFill/>
          <a:ln w="12700">
            <a:noFill/>
            <a:miter lim="800000"/>
            <a:headEnd/>
            <a:tailEnd/>
          </a:ln>
          <a:effectLst/>
        </p:spPr>
        <p:txBody>
          <a:bodyPr wrap="none" anchor="ctr"/>
          <a:lstStyle/>
          <a:p>
            <a:pPr algn="r">
              <a:lnSpc>
                <a:spcPct val="100000"/>
              </a:lnSpc>
            </a:pPr>
            <a:r>
              <a:rPr lang="en-US" sz="1400" dirty="0" err="1">
                <a:latin typeface="Calibri" pitchFamily="34" charset="0"/>
              </a:rPr>
              <a:t>fd</a:t>
            </a:r>
            <a:r>
              <a:rPr lang="en-US" sz="1400" dirty="0">
                <a:latin typeface="Calibri" pitchFamily="34" charset="0"/>
              </a:rPr>
              <a:t> 2</a:t>
            </a:r>
          </a:p>
        </p:txBody>
      </p:sp>
      <p:sp>
        <p:nvSpPr>
          <p:cNvPr id="61" name="Rectangle 12"/>
          <p:cNvSpPr>
            <a:spLocks noChangeArrowheads="1"/>
          </p:cNvSpPr>
          <p:nvPr/>
        </p:nvSpPr>
        <p:spPr bwMode="auto">
          <a:xfrm>
            <a:off x="896938" y="4356100"/>
            <a:ext cx="609600" cy="228600"/>
          </a:xfrm>
          <a:prstGeom prst="rect">
            <a:avLst/>
          </a:prstGeom>
          <a:noFill/>
          <a:ln w="12700">
            <a:noFill/>
            <a:miter lim="800000"/>
            <a:headEnd/>
            <a:tailEnd/>
          </a:ln>
          <a:effectLst/>
        </p:spPr>
        <p:txBody>
          <a:bodyPr wrap="none" anchor="ctr"/>
          <a:lstStyle/>
          <a:p>
            <a:pPr algn="r">
              <a:lnSpc>
                <a:spcPct val="100000"/>
              </a:lnSpc>
            </a:pPr>
            <a:r>
              <a:rPr lang="en-US" sz="1400" dirty="0" err="1">
                <a:latin typeface="Calibri" pitchFamily="34" charset="0"/>
              </a:rPr>
              <a:t>fd</a:t>
            </a:r>
            <a:r>
              <a:rPr lang="en-US" sz="1400" dirty="0">
                <a:latin typeface="Calibri" pitchFamily="34" charset="0"/>
              </a:rPr>
              <a:t> 3</a:t>
            </a:r>
          </a:p>
        </p:txBody>
      </p:sp>
      <p:sp>
        <p:nvSpPr>
          <p:cNvPr id="62" name="Rectangle 13"/>
          <p:cNvSpPr>
            <a:spLocks noChangeArrowheads="1"/>
          </p:cNvSpPr>
          <p:nvPr/>
        </p:nvSpPr>
        <p:spPr bwMode="auto">
          <a:xfrm>
            <a:off x="896938" y="4584700"/>
            <a:ext cx="609600" cy="228600"/>
          </a:xfrm>
          <a:prstGeom prst="rect">
            <a:avLst/>
          </a:prstGeom>
          <a:noFill/>
          <a:ln w="12700">
            <a:noFill/>
            <a:miter lim="800000"/>
            <a:headEnd/>
            <a:tailEnd/>
          </a:ln>
          <a:effectLst/>
        </p:spPr>
        <p:txBody>
          <a:bodyPr wrap="none" anchor="ctr"/>
          <a:lstStyle/>
          <a:p>
            <a:pPr algn="r">
              <a:lnSpc>
                <a:spcPct val="100000"/>
              </a:lnSpc>
            </a:pPr>
            <a:r>
              <a:rPr lang="en-US" sz="1400" dirty="0" err="1">
                <a:latin typeface="Calibri" pitchFamily="34" charset="0"/>
              </a:rPr>
              <a:t>fd</a:t>
            </a:r>
            <a:r>
              <a:rPr lang="en-US" sz="1400" dirty="0">
                <a:latin typeface="Calibri" pitchFamily="34" charset="0"/>
              </a:rPr>
              <a:t> 4</a:t>
            </a:r>
          </a:p>
        </p:txBody>
      </p:sp>
      <p:sp>
        <p:nvSpPr>
          <p:cNvPr id="63" name="Text Box 14"/>
          <p:cNvSpPr txBox="1">
            <a:spLocks noChangeArrowheads="1"/>
          </p:cNvSpPr>
          <p:nvPr/>
        </p:nvSpPr>
        <p:spPr bwMode="auto">
          <a:xfrm>
            <a:off x="610550" y="2636222"/>
            <a:ext cx="2390085" cy="646331"/>
          </a:xfrm>
          <a:prstGeom prst="rect">
            <a:avLst/>
          </a:prstGeom>
          <a:noFill/>
          <a:ln w="12700">
            <a:noFill/>
            <a:miter lim="800000"/>
            <a:headEnd/>
            <a:tailEnd/>
          </a:ln>
          <a:effectLst/>
        </p:spPr>
        <p:txBody>
          <a:bodyPr wrap="none" anchor="ctr">
            <a:spAutoFit/>
          </a:bodyPr>
          <a:lstStyle/>
          <a:p>
            <a:pPr algn="ctr">
              <a:lnSpc>
                <a:spcPct val="100000"/>
              </a:lnSpc>
            </a:pPr>
            <a:r>
              <a:rPr lang="en-US" sz="1800" dirty="0">
                <a:solidFill>
                  <a:srgbClr val="C00000"/>
                </a:solidFill>
                <a:latin typeface="Calibri" pitchFamily="34" charset="0"/>
              </a:rPr>
              <a:t>Descriptor table</a:t>
            </a:r>
          </a:p>
          <a:p>
            <a:pPr algn="ctr">
              <a:lnSpc>
                <a:spcPct val="100000"/>
              </a:lnSpc>
            </a:pPr>
            <a:r>
              <a:rPr lang="en-US" sz="1800" dirty="0">
                <a:solidFill>
                  <a:schemeClr val="bg1">
                    <a:lumMod val="50000"/>
                  </a:schemeClr>
                </a:solidFill>
                <a:latin typeface="Calibri" pitchFamily="34" charset="0"/>
              </a:rPr>
              <a:t>[one table per process]</a:t>
            </a:r>
          </a:p>
        </p:txBody>
      </p:sp>
      <p:sp>
        <p:nvSpPr>
          <p:cNvPr id="64" name="Text Box 15"/>
          <p:cNvSpPr txBox="1">
            <a:spLocks noChangeArrowheads="1"/>
          </p:cNvSpPr>
          <p:nvPr/>
        </p:nvSpPr>
        <p:spPr bwMode="auto">
          <a:xfrm>
            <a:off x="3159491" y="2636222"/>
            <a:ext cx="2532326" cy="646331"/>
          </a:xfrm>
          <a:prstGeom prst="rect">
            <a:avLst/>
          </a:prstGeom>
          <a:noFill/>
          <a:ln w="12700">
            <a:noFill/>
            <a:miter lim="800000"/>
            <a:headEnd/>
            <a:tailEnd/>
          </a:ln>
          <a:effectLst/>
        </p:spPr>
        <p:txBody>
          <a:bodyPr wrap="none" anchor="ctr">
            <a:spAutoFit/>
          </a:bodyPr>
          <a:lstStyle/>
          <a:p>
            <a:pPr algn="ctr">
              <a:lnSpc>
                <a:spcPct val="100000"/>
              </a:lnSpc>
            </a:pPr>
            <a:r>
              <a:rPr lang="en-US" sz="1800" dirty="0">
                <a:solidFill>
                  <a:srgbClr val="C00000"/>
                </a:solidFill>
                <a:latin typeface="Calibri" pitchFamily="34" charset="0"/>
              </a:rPr>
              <a:t>Open file table </a:t>
            </a:r>
          </a:p>
          <a:p>
            <a:pPr algn="ctr">
              <a:lnSpc>
                <a:spcPct val="100000"/>
              </a:lnSpc>
            </a:pPr>
            <a:r>
              <a:rPr lang="en-US" sz="1800" dirty="0">
                <a:solidFill>
                  <a:schemeClr val="bg1">
                    <a:lumMod val="50000"/>
                  </a:schemeClr>
                </a:solidFill>
                <a:latin typeface="Calibri" pitchFamily="34" charset="0"/>
              </a:rPr>
              <a:t>[shared by all processes]</a:t>
            </a:r>
          </a:p>
        </p:txBody>
      </p:sp>
      <p:sp>
        <p:nvSpPr>
          <p:cNvPr id="65" name="Text Box 16"/>
          <p:cNvSpPr txBox="1">
            <a:spLocks noChangeArrowheads="1"/>
          </p:cNvSpPr>
          <p:nvPr/>
        </p:nvSpPr>
        <p:spPr bwMode="auto">
          <a:xfrm>
            <a:off x="5750291" y="2636222"/>
            <a:ext cx="2532326" cy="646331"/>
          </a:xfrm>
          <a:prstGeom prst="rect">
            <a:avLst/>
          </a:prstGeom>
          <a:noFill/>
          <a:ln w="12700">
            <a:noFill/>
            <a:miter lim="800000"/>
            <a:headEnd/>
            <a:tailEnd/>
          </a:ln>
          <a:effectLst/>
        </p:spPr>
        <p:txBody>
          <a:bodyPr wrap="none" anchor="ctr">
            <a:spAutoFit/>
          </a:bodyPr>
          <a:lstStyle/>
          <a:p>
            <a:pPr algn="ctr">
              <a:lnSpc>
                <a:spcPct val="100000"/>
              </a:lnSpc>
            </a:pPr>
            <a:r>
              <a:rPr lang="en-US" sz="1800" dirty="0">
                <a:solidFill>
                  <a:srgbClr val="C00000"/>
                </a:solidFill>
                <a:latin typeface="Calibri" pitchFamily="34" charset="0"/>
              </a:rPr>
              <a:t>v-node table</a:t>
            </a:r>
          </a:p>
          <a:p>
            <a:pPr algn="ctr">
              <a:lnSpc>
                <a:spcPct val="100000"/>
              </a:lnSpc>
            </a:pPr>
            <a:r>
              <a:rPr lang="en-US" sz="1800" dirty="0">
                <a:solidFill>
                  <a:schemeClr val="bg1">
                    <a:lumMod val="50000"/>
                  </a:schemeClr>
                </a:solidFill>
                <a:latin typeface="Calibri" pitchFamily="34" charset="0"/>
              </a:rPr>
              <a:t>[shared by all processes]</a:t>
            </a:r>
          </a:p>
        </p:txBody>
      </p:sp>
      <p:sp>
        <p:nvSpPr>
          <p:cNvPr id="66" name="Rectangle 17"/>
          <p:cNvSpPr>
            <a:spLocks noChangeArrowheads="1"/>
          </p:cNvSpPr>
          <p:nvPr/>
        </p:nvSpPr>
        <p:spPr bwMode="auto">
          <a:xfrm>
            <a:off x="3868738" y="39624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lnSpc>
                <a:spcPct val="100000"/>
              </a:lnSpc>
            </a:pPr>
            <a:r>
              <a:rPr lang="en-US" sz="1600" dirty="0">
                <a:latin typeface="Calibri" pitchFamily="34" charset="0"/>
              </a:rPr>
              <a:t>File pos</a:t>
            </a:r>
          </a:p>
        </p:txBody>
      </p:sp>
      <p:sp>
        <p:nvSpPr>
          <p:cNvPr id="67" name="Rectangle 18"/>
          <p:cNvSpPr>
            <a:spLocks noChangeArrowheads="1"/>
          </p:cNvSpPr>
          <p:nvPr/>
        </p:nvSpPr>
        <p:spPr bwMode="auto">
          <a:xfrm>
            <a:off x="3868738" y="42672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lnSpc>
                <a:spcPct val="100000"/>
              </a:lnSpc>
            </a:pPr>
            <a:r>
              <a:rPr lang="en-US" sz="1400" dirty="0" err="1" smtClean="0">
                <a:solidFill>
                  <a:srgbClr val="0070C0"/>
                </a:solidFill>
                <a:latin typeface="Courier New" pitchFamily="49" charset="0"/>
              </a:rPr>
              <a:t>refcnt</a:t>
            </a:r>
            <a:r>
              <a:rPr lang="en-US" sz="1400" dirty="0" smtClean="0">
                <a:solidFill>
                  <a:srgbClr val="0070C0"/>
                </a:solidFill>
                <a:latin typeface="Courier New" pitchFamily="49" charset="0"/>
              </a:rPr>
              <a:t>=2</a:t>
            </a:r>
            <a:endParaRPr lang="en-US" sz="1400" dirty="0">
              <a:solidFill>
                <a:srgbClr val="0070C0"/>
              </a:solidFill>
              <a:latin typeface="Courier New" pitchFamily="49" charset="0"/>
            </a:endParaRPr>
          </a:p>
        </p:txBody>
      </p:sp>
      <p:sp>
        <p:nvSpPr>
          <p:cNvPr id="68" name="Rectangle 19"/>
          <p:cNvSpPr>
            <a:spLocks noChangeArrowheads="1"/>
          </p:cNvSpPr>
          <p:nvPr/>
        </p:nvSpPr>
        <p:spPr bwMode="auto">
          <a:xfrm>
            <a:off x="3868738" y="45720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vert="eaVert" wrap="none" anchor="ctr"/>
          <a:lstStyle/>
          <a:p>
            <a:pPr>
              <a:lnSpc>
                <a:spcPct val="100000"/>
              </a:lnSpc>
            </a:pPr>
            <a:r>
              <a:rPr lang="en-US" sz="1600" dirty="0">
                <a:latin typeface="Calibri" pitchFamily="34" charset="0"/>
              </a:rPr>
              <a:t>...</a:t>
            </a:r>
          </a:p>
        </p:txBody>
      </p:sp>
      <p:sp>
        <p:nvSpPr>
          <p:cNvPr id="69" name="Line 20"/>
          <p:cNvSpPr>
            <a:spLocks noChangeShapeType="1"/>
          </p:cNvSpPr>
          <p:nvPr/>
        </p:nvSpPr>
        <p:spPr bwMode="auto">
          <a:xfrm flipV="1">
            <a:off x="1828800" y="3657599"/>
            <a:ext cx="2039938" cy="352425"/>
          </a:xfrm>
          <a:prstGeom prst="line">
            <a:avLst/>
          </a:prstGeom>
          <a:noFill/>
          <a:ln w="25400">
            <a:solidFill>
              <a:schemeClr val="bg2">
                <a:lumMod val="75000"/>
              </a:schemeClr>
            </a:solidFill>
            <a:round/>
            <a:headEnd/>
            <a:tailEnd type="stealth" w="med" len="med"/>
          </a:ln>
          <a:effectLst/>
        </p:spPr>
        <p:txBody>
          <a:bodyPr wrap="none" anchor="ctr"/>
          <a:lstStyle/>
          <a:p>
            <a:endParaRPr lang="en-US" dirty="0">
              <a:latin typeface="Calibri" pitchFamily="34" charset="0"/>
            </a:endParaRPr>
          </a:p>
        </p:txBody>
      </p:sp>
      <p:sp>
        <p:nvSpPr>
          <p:cNvPr id="70" name="Rectangle 22"/>
          <p:cNvSpPr>
            <a:spLocks noChangeArrowheads="1"/>
          </p:cNvSpPr>
          <p:nvPr/>
        </p:nvSpPr>
        <p:spPr bwMode="auto">
          <a:xfrm>
            <a:off x="3868738" y="36576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lnSpc>
                <a:spcPct val="100000"/>
              </a:lnSpc>
            </a:pPr>
            <a:endParaRPr lang="en-US" sz="1600" dirty="0">
              <a:latin typeface="Calibri" pitchFamily="34" charset="0"/>
            </a:endParaRPr>
          </a:p>
        </p:txBody>
      </p:sp>
      <p:sp>
        <p:nvSpPr>
          <p:cNvPr id="71" name="Rectangle 23"/>
          <p:cNvSpPr>
            <a:spLocks noChangeArrowheads="1"/>
          </p:cNvSpPr>
          <p:nvPr/>
        </p:nvSpPr>
        <p:spPr bwMode="auto">
          <a:xfrm>
            <a:off x="3868738" y="56388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lnSpc>
                <a:spcPct val="100000"/>
              </a:lnSpc>
            </a:pPr>
            <a:r>
              <a:rPr lang="en-US" sz="1600" dirty="0">
                <a:latin typeface="Calibri" pitchFamily="34" charset="0"/>
              </a:rPr>
              <a:t>File pos</a:t>
            </a:r>
          </a:p>
        </p:txBody>
      </p:sp>
      <p:sp>
        <p:nvSpPr>
          <p:cNvPr id="72" name="Rectangle 24"/>
          <p:cNvSpPr>
            <a:spLocks noChangeArrowheads="1"/>
          </p:cNvSpPr>
          <p:nvPr/>
        </p:nvSpPr>
        <p:spPr bwMode="auto">
          <a:xfrm>
            <a:off x="3868738" y="59436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lnSpc>
                <a:spcPct val="100000"/>
              </a:lnSpc>
            </a:pPr>
            <a:r>
              <a:rPr lang="en-US" sz="1400" dirty="0" err="1" smtClean="0">
                <a:solidFill>
                  <a:srgbClr val="0070C0"/>
                </a:solidFill>
                <a:latin typeface="Courier New" pitchFamily="49" charset="0"/>
              </a:rPr>
              <a:t>refcnt</a:t>
            </a:r>
            <a:r>
              <a:rPr lang="en-US" sz="1400" dirty="0" smtClean="0">
                <a:solidFill>
                  <a:srgbClr val="0070C0"/>
                </a:solidFill>
                <a:latin typeface="Courier New" pitchFamily="49" charset="0"/>
              </a:rPr>
              <a:t>=2</a:t>
            </a:r>
            <a:endParaRPr lang="en-US" sz="1400" dirty="0">
              <a:solidFill>
                <a:srgbClr val="0070C0"/>
              </a:solidFill>
              <a:latin typeface="Courier New" pitchFamily="49" charset="0"/>
            </a:endParaRPr>
          </a:p>
        </p:txBody>
      </p:sp>
      <p:sp>
        <p:nvSpPr>
          <p:cNvPr id="73" name="Rectangle 25"/>
          <p:cNvSpPr>
            <a:spLocks noChangeArrowheads="1"/>
          </p:cNvSpPr>
          <p:nvPr/>
        </p:nvSpPr>
        <p:spPr bwMode="auto">
          <a:xfrm>
            <a:off x="3868738" y="62484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vert="eaVert" wrap="none" anchor="ctr"/>
          <a:lstStyle/>
          <a:p>
            <a:pPr>
              <a:lnSpc>
                <a:spcPct val="100000"/>
              </a:lnSpc>
            </a:pPr>
            <a:r>
              <a:rPr lang="en-US" sz="1600" dirty="0">
                <a:latin typeface="Calibri" pitchFamily="34" charset="0"/>
              </a:rPr>
              <a:t>...</a:t>
            </a:r>
          </a:p>
        </p:txBody>
      </p:sp>
      <p:sp>
        <p:nvSpPr>
          <p:cNvPr id="74" name="Rectangle 26"/>
          <p:cNvSpPr>
            <a:spLocks noChangeArrowheads="1"/>
          </p:cNvSpPr>
          <p:nvPr/>
        </p:nvSpPr>
        <p:spPr bwMode="auto">
          <a:xfrm>
            <a:off x="3868738" y="53340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lnSpc>
                <a:spcPct val="100000"/>
              </a:lnSpc>
            </a:pPr>
            <a:endParaRPr lang="en-US" sz="1600" dirty="0">
              <a:latin typeface="Calibri" pitchFamily="34" charset="0"/>
            </a:endParaRPr>
          </a:p>
        </p:txBody>
      </p:sp>
      <p:sp>
        <p:nvSpPr>
          <p:cNvPr id="75" name="Line 27"/>
          <p:cNvSpPr>
            <a:spLocks noChangeShapeType="1"/>
          </p:cNvSpPr>
          <p:nvPr/>
        </p:nvSpPr>
        <p:spPr bwMode="auto">
          <a:xfrm>
            <a:off x="1828800" y="4683125"/>
            <a:ext cx="2057400" cy="650875"/>
          </a:xfrm>
          <a:prstGeom prst="line">
            <a:avLst/>
          </a:prstGeom>
          <a:noFill/>
          <a:ln w="25400">
            <a:solidFill>
              <a:srgbClr val="0070C0"/>
            </a:solidFill>
            <a:round/>
            <a:headEnd/>
            <a:tailEnd type="stealth" w="med" len="med"/>
          </a:ln>
          <a:effectLst/>
        </p:spPr>
        <p:txBody>
          <a:bodyPr wrap="none" anchor="ctr"/>
          <a:lstStyle/>
          <a:p>
            <a:endParaRPr lang="en-US" dirty="0">
              <a:latin typeface="Calibri" pitchFamily="34" charset="0"/>
            </a:endParaRPr>
          </a:p>
        </p:txBody>
      </p:sp>
      <p:sp>
        <p:nvSpPr>
          <p:cNvPr id="79" name="Line 31"/>
          <p:cNvSpPr>
            <a:spLocks noChangeShapeType="1"/>
          </p:cNvSpPr>
          <p:nvPr/>
        </p:nvSpPr>
        <p:spPr bwMode="auto">
          <a:xfrm flipV="1">
            <a:off x="4786313" y="3641725"/>
            <a:ext cx="1690687" cy="153988"/>
          </a:xfrm>
          <a:prstGeom prst="line">
            <a:avLst/>
          </a:prstGeom>
          <a:noFill/>
          <a:ln w="25400">
            <a:solidFill>
              <a:schemeClr val="bg2">
                <a:lumMod val="75000"/>
              </a:schemeClr>
            </a:solidFill>
            <a:round/>
            <a:headEnd/>
            <a:tailEnd type="stealth" w="med" len="med"/>
          </a:ln>
          <a:effectLst/>
        </p:spPr>
        <p:txBody>
          <a:bodyPr wrap="none" anchor="ctr"/>
          <a:lstStyle/>
          <a:p>
            <a:endParaRPr lang="en-US" dirty="0">
              <a:latin typeface="Calibri" pitchFamily="34" charset="0"/>
            </a:endParaRPr>
          </a:p>
        </p:txBody>
      </p:sp>
      <p:sp>
        <p:nvSpPr>
          <p:cNvPr id="80" name="Rectangle 32"/>
          <p:cNvSpPr>
            <a:spLocks noChangeArrowheads="1"/>
          </p:cNvSpPr>
          <p:nvPr/>
        </p:nvSpPr>
        <p:spPr bwMode="auto">
          <a:xfrm>
            <a:off x="6477000" y="36290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lnSpc>
                <a:spcPct val="100000"/>
              </a:lnSpc>
            </a:pPr>
            <a:r>
              <a:rPr lang="en-US" sz="1600" dirty="0">
                <a:latin typeface="Calibri" pitchFamily="34" charset="0"/>
              </a:rPr>
              <a:t>File access</a:t>
            </a:r>
          </a:p>
        </p:txBody>
      </p:sp>
      <p:sp>
        <p:nvSpPr>
          <p:cNvPr id="81" name="Rectangle 33"/>
          <p:cNvSpPr>
            <a:spLocks noChangeArrowheads="1"/>
          </p:cNvSpPr>
          <p:nvPr/>
        </p:nvSpPr>
        <p:spPr bwMode="auto">
          <a:xfrm>
            <a:off x="6477000" y="45434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vert="eaVert" wrap="none" anchor="ctr"/>
          <a:lstStyle/>
          <a:p>
            <a:pPr>
              <a:lnSpc>
                <a:spcPct val="100000"/>
              </a:lnSpc>
            </a:pPr>
            <a:r>
              <a:rPr lang="en-US" sz="1600" dirty="0">
                <a:latin typeface="Calibri" pitchFamily="34" charset="0"/>
              </a:rPr>
              <a:t>...</a:t>
            </a:r>
          </a:p>
        </p:txBody>
      </p:sp>
      <p:sp>
        <p:nvSpPr>
          <p:cNvPr id="82" name="Rectangle 34"/>
          <p:cNvSpPr>
            <a:spLocks noChangeArrowheads="1"/>
          </p:cNvSpPr>
          <p:nvPr/>
        </p:nvSpPr>
        <p:spPr bwMode="auto">
          <a:xfrm>
            <a:off x="6477000" y="39338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lnSpc>
                <a:spcPct val="100000"/>
              </a:lnSpc>
            </a:pPr>
            <a:r>
              <a:rPr lang="en-US" sz="1600" dirty="0">
                <a:latin typeface="Calibri" pitchFamily="34" charset="0"/>
              </a:rPr>
              <a:t>File size</a:t>
            </a:r>
          </a:p>
        </p:txBody>
      </p:sp>
      <p:sp>
        <p:nvSpPr>
          <p:cNvPr id="83" name="Rectangle 35"/>
          <p:cNvSpPr>
            <a:spLocks noChangeArrowheads="1"/>
          </p:cNvSpPr>
          <p:nvPr/>
        </p:nvSpPr>
        <p:spPr bwMode="auto">
          <a:xfrm>
            <a:off x="6477000" y="42386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lnSpc>
                <a:spcPct val="100000"/>
              </a:lnSpc>
            </a:pPr>
            <a:r>
              <a:rPr lang="en-US" sz="1600" dirty="0">
                <a:latin typeface="Calibri" pitchFamily="34" charset="0"/>
              </a:rPr>
              <a:t>File type</a:t>
            </a:r>
          </a:p>
        </p:txBody>
      </p:sp>
      <p:sp>
        <p:nvSpPr>
          <p:cNvPr id="84" name="Rectangle 36"/>
          <p:cNvSpPr>
            <a:spLocks noChangeArrowheads="1"/>
          </p:cNvSpPr>
          <p:nvPr/>
        </p:nvSpPr>
        <p:spPr bwMode="auto">
          <a:xfrm>
            <a:off x="6477000" y="52292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lnSpc>
                <a:spcPct val="100000"/>
              </a:lnSpc>
            </a:pPr>
            <a:r>
              <a:rPr lang="en-US" sz="1600" dirty="0">
                <a:latin typeface="Calibri" pitchFamily="34" charset="0"/>
              </a:rPr>
              <a:t>File access</a:t>
            </a:r>
          </a:p>
        </p:txBody>
      </p:sp>
      <p:sp>
        <p:nvSpPr>
          <p:cNvPr id="85" name="Rectangle 37"/>
          <p:cNvSpPr>
            <a:spLocks noChangeArrowheads="1"/>
          </p:cNvSpPr>
          <p:nvPr/>
        </p:nvSpPr>
        <p:spPr bwMode="auto">
          <a:xfrm>
            <a:off x="6477000" y="61436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vert="eaVert" wrap="none" anchor="ctr"/>
          <a:lstStyle/>
          <a:p>
            <a:pPr>
              <a:lnSpc>
                <a:spcPct val="100000"/>
              </a:lnSpc>
            </a:pPr>
            <a:r>
              <a:rPr lang="en-US" sz="1600" dirty="0">
                <a:latin typeface="Calibri" pitchFamily="34" charset="0"/>
              </a:rPr>
              <a:t>...</a:t>
            </a:r>
          </a:p>
        </p:txBody>
      </p:sp>
      <p:sp>
        <p:nvSpPr>
          <p:cNvPr id="86" name="Rectangle 38"/>
          <p:cNvSpPr>
            <a:spLocks noChangeArrowheads="1"/>
          </p:cNvSpPr>
          <p:nvPr/>
        </p:nvSpPr>
        <p:spPr bwMode="auto">
          <a:xfrm>
            <a:off x="6477000" y="55340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lnSpc>
                <a:spcPct val="100000"/>
              </a:lnSpc>
            </a:pPr>
            <a:r>
              <a:rPr lang="en-US" sz="1600" dirty="0">
                <a:latin typeface="Calibri" pitchFamily="34" charset="0"/>
              </a:rPr>
              <a:t>File size</a:t>
            </a:r>
          </a:p>
        </p:txBody>
      </p:sp>
      <p:sp>
        <p:nvSpPr>
          <p:cNvPr id="87" name="Rectangle 39"/>
          <p:cNvSpPr>
            <a:spLocks noChangeArrowheads="1"/>
          </p:cNvSpPr>
          <p:nvPr/>
        </p:nvSpPr>
        <p:spPr bwMode="auto">
          <a:xfrm>
            <a:off x="6477000" y="58388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lnSpc>
                <a:spcPct val="100000"/>
              </a:lnSpc>
            </a:pPr>
            <a:r>
              <a:rPr lang="en-US" sz="1600" dirty="0">
                <a:latin typeface="Calibri" pitchFamily="34" charset="0"/>
              </a:rPr>
              <a:t>File type</a:t>
            </a:r>
          </a:p>
        </p:txBody>
      </p:sp>
      <p:sp>
        <p:nvSpPr>
          <p:cNvPr id="88" name="Text Box 40"/>
          <p:cNvSpPr txBox="1">
            <a:spLocks noChangeArrowheads="1"/>
          </p:cNvSpPr>
          <p:nvPr/>
        </p:nvSpPr>
        <p:spPr bwMode="auto">
          <a:xfrm>
            <a:off x="3758514" y="3352800"/>
            <a:ext cx="1549527" cy="338554"/>
          </a:xfrm>
          <a:prstGeom prst="rect">
            <a:avLst/>
          </a:prstGeom>
          <a:noFill/>
          <a:ln w="12700">
            <a:noFill/>
            <a:miter lim="800000"/>
            <a:headEnd/>
            <a:tailEnd/>
          </a:ln>
          <a:effectLst/>
        </p:spPr>
        <p:txBody>
          <a:bodyPr wrap="none" anchor="ctr">
            <a:spAutoFit/>
          </a:bodyPr>
          <a:lstStyle/>
          <a:p>
            <a:pPr>
              <a:lnSpc>
                <a:spcPct val="100000"/>
              </a:lnSpc>
            </a:pPr>
            <a:r>
              <a:rPr lang="en-US" sz="1600" dirty="0">
                <a:latin typeface="Calibri" pitchFamily="34" charset="0"/>
              </a:rPr>
              <a:t>File A (terminal)</a:t>
            </a:r>
          </a:p>
        </p:txBody>
      </p:sp>
      <p:sp>
        <p:nvSpPr>
          <p:cNvPr id="89" name="Text Box 41"/>
          <p:cNvSpPr txBox="1">
            <a:spLocks noChangeArrowheads="1"/>
          </p:cNvSpPr>
          <p:nvPr/>
        </p:nvSpPr>
        <p:spPr bwMode="auto">
          <a:xfrm>
            <a:off x="3766752" y="5029200"/>
            <a:ext cx="1157689" cy="338554"/>
          </a:xfrm>
          <a:prstGeom prst="rect">
            <a:avLst/>
          </a:prstGeom>
          <a:noFill/>
          <a:ln w="12700">
            <a:noFill/>
            <a:miter lim="800000"/>
            <a:headEnd/>
            <a:tailEnd/>
          </a:ln>
          <a:effectLst/>
        </p:spPr>
        <p:txBody>
          <a:bodyPr wrap="none" anchor="ctr">
            <a:spAutoFit/>
          </a:bodyPr>
          <a:lstStyle/>
          <a:p>
            <a:pPr>
              <a:lnSpc>
                <a:spcPct val="100000"/>
              </a:lnSpc>
            </a:pPr>
            <a:r>
              <a:rPr lang="en-US" sz="1600" dirty="0">
                <a:latin typeface="Calibri" pitchFamily="34" charset="0"/>
              </a:rPr>
              <a:t>File B (disk)</a:t>
            </a:r>
          </a:p>
        </p:txBody>
      </p:sp>
      <p:sp>
        <p:nvSpPr>
          <p:cNvPr id="92" name="Line 21"/>
          <p:cNvSpPr>
            <a:spLocks noChangeShapeType="1"/>
          </p:cNvSpPr>
          <p:nvPr/>
        </p:nvSpPr>
        <p:spPr bwMode="auto">
          <a:xfrm flipV="1">
            <a:off x="4706938" y="5229224"/>
            <a:ext cx="1770062" cy="257175"/>
          </a:xfrm>
          <a:prstGeom prst="line">
            <a:avLst/>
          </a:prstGeom>
          <a:noFill/>
          <a:ln w="25400">
            <a:solidFill>
              <a:schemeClr val="bg2">
                <a:lumMod val="75000"/>
              </a:schemeClr>
            </a:solidFill>
            <a:round/>
            <a:headEnd/>
            <a:tailEnd type="stealth" w="med" len="med"/>
          </a:ln>
          <a:effectLst/>
        </p:spPr>
        <p:txBody>
          <a:bodyPr wrap="none" anchor="ctr"/>
          <a:lstStyle/>
          <a:p>
            <a:endParaRPr lang="en-US" dirty="0">
              <a:latin typeface="Calibri" pitchFamily="34" charset="0"/>
            </a:endParaRPr>
          </a:p>
        </p:txBody>
      </p:sp>
      <p:sp>
        <p:nvSpPr>
          <p:cNvPr id="93" name="Rectangle 4"/>
          <p:cNvSpPr>
            <a:spLocks noChangeArrowheads="1"/>
          </p:cNvSpPr>
          <p:nvPr/>
        </p:nvSpPr>
        <p:spPr bwMode="auto">
          <a:xfrm>
            <a:off x="1507524" y="54102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dirty="0">
              <a:latin typeface="Calibri" pitchFamily="34" charset="0"/>
            </a:endParaRPr>
          </a:p>
        </p:txBody>
      </p:sp>
      <p:sp>
        <p:nvSpPr>
          <p:cNvPr id="94" name="Rectangle 5"/>
          <p:cNvSpPr>
            <a:spLocks noChangeArrowheads="1"/>
          </p:cNvSpPr>
          <p:nvPr/>
        </p:nvSpPr>
        <p:spPr bwMode="auto">
          <a:xfrm>
            <a:off x="1507524" y="56388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dirty="0">
              <a:latin typeface="Calibri" pitchFamily="34" charset="0"/>
            </a:endParaRPr>
          </a:p>
        </p:txBody>
      </p:sp>
      <p:sp>
        <p:nvSpPr>
          <p:cNvPr id="95" name="Rectangle 6"/>
          <p:cNvSpPr>
            <a:spLocks noChangeArrowheads="1"/>
          </p:cNvSpPr>
          <p:nvPr/>
        </p:nvSpPr>
        <p:spPr bwMode="auto">
          <a:xfrm>
            <a:off x="1507524" y="58674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dirty="0">
              <a:latin typeface="Calibri" pitchFamily="34" charset="0"/>
            </a:endParaRPr>
          </a:p>
        </p:txBody>
      </p:sp>
      <p:sp>
        <p:nvSpPr>
          <p:cNvPr id="96" name="Rectangle 7"/>
          <p:cNvSpPr>
            <a:spLocks noChangeArrowheads="1"/>
          </p:cNvSpPr>
          <p:nvPr/>
        </p:nvSpPr>
        <p:spPr bwMode="auto">
          <a:xfrm>
            <a:off x="1507524" y="60960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dirty="0">
              <a:latin typeface="Calibri" pitchFamily="34" charset="0"/>
            </a:endParaRPr>
          </a:p>
        </p:txBody>
      </p:sp>
      <p:sp>
        <p:nvSpPr>
          <p:cNvPr id="97" name="Rectangle 8"/>
          <p:cNvSpPr>
            <a:spLocks noChangeArrowheads="1"/>
          </p:cNvSpPr>
          <p:nvPr/>
        </p:nvSpPr>
        <p:spPr bwMode="auto">
          <a:xfrm>
            <a:off x="1507524" y="63246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dirty="0">
              <a:latin typeface="Calibri" pitchFamily="34" charset="0"/>
            </a:endParaRPr>
          </a:p>
        </p:txBody>
      </p:sp>
      <p:sp>
        <p:nvSpPr>
          <p:cNvPr id="98" name="Rectangle 9"/>
          <p:cNvSpPr>
            <a:spLocks noChangeArrowheads="1"/>
          </p:cNvSpPr>
          <p:nvPr/>
        </p:nvSpPr>
        <p:spPr bwMode="auto">
          <a:xfrm>
            <a:off x="897924" y="5410200"/>
            <a:ext cx="609600" cy="228600"/>
          </a:xfrm>
          <a:prstGeom prst="rect">
            <a:avLst/>
          </a:prstGeom>
          <a:noFill/>
          <a:ln w="12700">
            <a:noFill/>
            <a:miter lim="800000"/>
            <a:headEnd/>
            <a:tailEnd/>
          </a:ln>
          <a:effectLst/>
        </p:spPr>
        <p:txBody>
          <a:bodyPr wrap="none" anchor="ctr"/>
          <a:lstStyle/>
          <a:p>
            <a:pPr algn="r">
              <a:lnSpc>
                <a:spcPct val="100000"/>
              </a:lnSpc>
            </a:pPr>
            <a:r>
              <a:rPr lang="en-US" sz="1400" dirty="0" err="1">
                <a:latin typeface="Calibri" pitchFamily="34" charset="0"/>
              </a:rPr>
              <a:t>fd</a:t>
            </a:r>
            <a:r>
              <a:rPr lang="en-US" sz="1400" dirty="0">
                <a:latin typeface="Calibri" pitchFamily="34" charset="0"/>
              </a:rPr>
              <a:t> 0</a:t>
            </a:r>
          </a:p>
        </p:txBody>
      </p:sp>
      <p:sp>
        <p:nvSpPr>
          <p:cNvPr id="99" name="Rectangle 10"/>
          <p:cNvSpPr>
            <a:spLocks noChangeArrowheads="1"/>
          </p:cNvSpPr>
          <p:nvPr/>
        </p:nvSpPr>
        <p:spPr bwMode="auto">
          <a:xfrm>
            <a:off x="897924" y="5638800"/>
            <a:ext cx="609600" cy="228600"/>
          </a:xfrm>
          <a:prstGeom prst="rect">
            <a:avLst/>
          </a:prstGeom>
          <a:noFill/>
          <a:ln w="12700">
            <a:noFill/>
            <a:miter lim="800000"/>
            <a:headEnd/>
            <a:tailEnd/>
          </a:ln>
          <a:effectLst/>
        </p:spPr>
        <p:txBody>
          <a:bodyPr wrap="none" anchor="ctr"/>
          <a:lstStyle/>
          <a:p>
            <a:pPr algn="r">
              <a:lnSpc>
                <a:spcPct val="100000"/>
              </a:lnSpc>
            </a:pPr>
            <a:r>
              <a:rPr lang="en-US" sz="1400" dirty="0" err="1">
                <a:latin typeface="Calibri" pitchFamily="34" charset="0"/>
              </a:rPr>
              <a:t>fd</a:t>
            </a:r>
            <a:r>
              <a:rPr lang="en-US" sz="1400" dirty="0">
                <a:latin typeface="Calibri" pitchFamily="34" charset="0"/>
              </a:rPr>
              <a:t> 1</a:t>
            </a:r>
          </a:p>
        </p:txBody>
      </p:sp>
      <p:sp>
        <p:nvSpPr>
          <p:cNvPr id="100" name="Rectangle 11"/>
          <p:cNvSpPr>
            <a:spLocks noChangeArrowheads="1"/>
          </p:cNvSpPr>
          <p:nvPr/>
        </p:nvSpPr>
        <p:spPr bwMode="auto">
          <a:xfrm>
            <a:off x="897924" y="5867400"/>
            <a:ext cx="609600" cy="228600"/>
          </a:xfrm>
          <a:prstGeom prst="rect">
            <a:avLst/>
          </a:prstGeom>
          <a:noFill/>
          <a:ln w="12700">
            <a:noFill/>
            <a:miter lim="800000"/>
            <a:headEnd/>
            <a:tailEnd/>
          </a:ln>
          <a:effectLst/>
        </p:spPr>
        <p:txBody>
          <a:bodyPr wrap="none" anchor="ctr"/>
          <a:lstStyle/>
          <a:p>
            <a:pPr algn="r">
              <a:lnSpc>
                <a:spcPct val="100000"/>
              </a:lnSpc>
            </a:pPr>
            <a:r>
              <a:rPr lang="en-US" sz="1400" dirty="0" err="1">
                <a:latin typeface="Calibri" pitchFamily="34" charset="0"/>
              </a:rPr>
              <a:t>fd</a:t>
            </a:r>
            <a:r>
              <a:rPr lang="en-US" sz="1400" dirty="0">
                <a:latin typeface="Calibri" pitchFamily="34" charset="0"/>
              </a:rPr>
              <a:t> 2</a:t>
            </a:r>
          </a:p>
        </p:txBody>
      </p:sp>
      <p:sp>
        <p:nvSpPr>
          <p:cNvPr id="101" name="Rectangle 12"/>
          <p:cNvSpPr>
            <a:spLocks noChangeArrowheads="1"/>
          </p:cNvSpPr>
          <p:nvPr/>
        </p:nvSpPr>
        <p:spPr bwMode="auto">
          <a:xfrm>
            <a:off x="897924" y="6096000"/>
            <a:ext cx="609600" cy="228600"/>
          </a:xfrm>
          <a:prstGeom prst="rect">
            <a:avLst/>
          </a:prstGeom>
          <a:noFill/>
          <a:ln w="12700">
            <a:noFill/>
            <a:miter lim="800000"/>
            <a:headEnd/>
            <a:tailEnd/>
          </a:ln>
          <a:effectLst/>
        </p:spPr>
        <p:txBody>
          <a:bodyPr wrap="none" anchor="ctr"/>
          <a:lstStyle/>
          <a:p>
            <a:pPr algn="r">
              <a:lnSpc>
                <a:spcPct val="100000"/>
              </a:lnSpc>
            </a:pPr>
            <a:r>
              <a:rPr lang="en-US" sz="1400" dirty="0" err="1">
                <a:latin typeface="Calibri" pitchFamily="34" charset="0"/>
              </a:rPr>
              <a:t>fd</a:t>
            </a:r>
            <a:r>
              <a:rPr lang="en-US" sz="1400" dirty="0">
                <a:latin typeface="Calibri" pitchFamily="34" charset="0"/>
              </a:rPr>
              <a:t> 3</a:t>
            </a:r>
          </a:p>
        </p:txBody>
      </p:sp>
      <p:sp>
        <p:nvSpPr>
          <p:cNvPr id="102" name="Rectangle 13"/>
          <p:cNvSpPr>
            <a:spLocks noChangeArrowheads="1"/>
          </p:cNvSpPr>
          <p:nvPr/>
        </p:nvSpPr>
        <p:spPr bwMode="auto">
          <a:xfrm>
            <a:off x="897924" y="6324600"/>
            <a:ext cx="609600" cy="228600"/>
          </a:xfrm>
          <a:prstGeom prst="rect">
            <a:avLst/>
          </a:prstGeom>
          <a:noFill/>
          <a:ln w="12700">
            <a:noFill/>
            <a:miter lim="800000"/>
            <a:headEnd/>
            <a:tailEnd/>
          </a:ln>
          <a:effectLst/>
        </p:spPr>
        <p:txBody>
          <a:bodyPr wrap="none" anchor="ctr"/>
          <a:lstStyle/>
          <a:p>
            <a:pPr algn="r">
              <a:lnSpc>
                <a:spcPct val="100000"/>
              </a:lnSpc>
            </a:pPr>
            <a:r>
              <a:rPr lang="en-US" sz="1400" dirty="0" err="1">
                <a:latin typeface="Calibri" pitchFamily="34" charset="0"/>
              </a:rPr>
              <a:t>fd</a:t>
            </a:r>
            <a:r>
              <a:rPr lang="en-US" sz="1400" dirty="0">
                <a:latin typeface="Calibri" pitchFamily="34" charset="0"/>
              </a:rPr>
              <a:t> 4</a:t>
            </a:r>
          </a:p>
        </p:txBody>
      </p:sp>
      <p:sp>
        <p:nvSpPr>
          <p:cNvPr id="103" name="Text Box 40"/>
          <p:cNvSpPr txBox="1">
            <a:spLocks noChangeArrowheads="1"/>
          </p:cNvSpPr>
          <p:nvPr/>
        </p:nvSpPr>
        <p:spPr bwMode="auto">
          <a:xfrm>
            <a:off x="1397559" y="3352800"/>
            <a:ext cx="743858" cy="338554"/>
          </a:xfrm>
          <a:prstGeom prst="rect">
            <a:avLst/>
          </a:prstGeom>
          <a:noFill/>
          <a:ln w="12700">
            <a:noFill/>
            <a:miter lim="800000"/>
            <a:headEnd/>
            <a:tailEnd/>
          </a:ln>
          <a:effectLst/>
        </p:spPr>
        <p:txBody>
          <a:bodyPr wrap="none" anchor="ctr">
            <a:spAutoFit/>
          </a:bodyPr>
          <a:lstStyle/>
          <a:p>
            <a:pPr>
              <a:lnSpc>
                <a:spcPct val="100000"/>
              </a:lnSpc>
            </a:pPr>
            <a:r>
              <a:rPr lang="en-US" sz="1600" dirty="0" smtClean="0">
                <a:latin typeface="Calibri" pitchFamily="34" charset="0"/>
              </a:rPr>
              <a:t>Parent</a:t>
            </a:r>
            <a:endParaRPr lang="en-US" sz="1600" dirty="0">
              <a:latin typeface="Calibri" pitchFamily="34" charset="0"/>
            </a:endParaRPr>
          </a:p>
        </p:txBody>
      </p:sp>
      <p:sp>
        <p:nvSpPr>
          <p:cNvPr id="104" name="Text Box 40"/>
          <p:cNvSpPr txBox="1">
            <a:spLocks noChangeArrowheads="1"/>
          </p:cNvSpPr>
          <p:nvPr/>
        </p:nvSpPr>
        <p:spPr bwMode="auto">
          <a:xfrm>
            <a:off x="1389742" y="5105400"/>
            <a:ext cx="614271" cy="338554"/>
          </a:xfrm>
          <a:prstGeom prst="rect">
            <a:avLst/>
          </a:prstGeom>
          <a:noFill/>
          <a:ln w="12700">
            <a:noFill/>
            <a:miter lim="800000"/>
            <a:headEnd/>
            <a:tailEnd/>
          </a:ln>
          <a:effectLst/>
        </p:spPr>
        <p:txBody>
          <a:bodyPr wrap="none" anchor="ctr">
            <a:spAutoFit/>
          </a:bodyPr>
          <a:lstStyle/>
          <a:p>
            <a:pPr>
              <a:lnSpc>
                <a:spcPct val="100000"/>
              </a:lnSpc>
            </a:pPr>
            <a:r>
              <a:rPr lang="en-US" sz="1600" dirty="0" smtClean="0">
                <a:latin typeface="Calibri" pitchFamily="34" charset="0"/>
              </a:rPr>
              <a:t>Child</a:t>
            </a:r>
            <a:endParaRPr lang="en-US" sz="1600" dirty="0">
              <a:latin typeface="Calibri" pitchFamily="34" charset="0"/>
            </a:endParaRPr>
          </a:p>
        </p:txBody>
      </p:sp>
      <p:cxnSp>
        <p:nvCxnSpPr>
          <p:cNvPr id="106" name="Straight Arrow Connector 105"/>
          <p:cNvCxnSpPr/>
          <p:nvPr/>
        </p:nvCxnSpPr>
        <p:spPr bwMode="auto">
          <a:xfrm rot="5400000" flipH="1" flipV="1">
            <a:off x="1808070" y="3695608"/>
            <a:ext cx="2064922" cy="2056414"/>
          </a:xfrm>
          <a:prstGeom prst="straightConnector1">
            <a:avLst/>
          </a:prstGeom>
          <a:noFill/>
          <a:ln w="25400">
            <a:solidFill>
              <a:schemeClr val="bg2">
                <a:lumMod val="75000"/>
              </a:schemeClr>
            </a:solidFill>
            <a:round/>
            <a:headEnd/>
            <a:tailEnd type="stealth" w="med" len="med"/>
          </a:ln>
          <a:effectLst/>
        </p:spPr>
      </p:cxnSp>
      <p:cxnSp>
        <p:nvCxnSpPr>
          <p:cNvPr id="110" name="Straight Arrow Connector 109"/>
          <p:cNvCxnSpPr/>
          <p:nvPr/>
        </p:nvCxnSpPr>
        <p:spPr bwMode="auto">
          <a:xfrm flipV="1">
            <a:off x="1812324" y="5334000"/>
            <a:ext cx="2073876" cy="1107990"/>
          </a:xfrm>
          <a:prstGeom prst="straightConnector1">
            <a:avLst/>
          </a:prstGeom>
          <a:noFill/>
          <a:ln w="25400">
            <a:solidFill>
              <a:srgbClr val="0070C0"/>
            </a:solidFill>
            <a:round/>
            <a:headEnd/>
            <a:tailEnd type="stealth" w="med" len="med"/>
          </a:ln>
          <a:effectLst/>
        </p:spPr>
      </p:cxnSp>
      <p:sp>
        <p:nvSpPr>
          <p:cNvPr id="76" name="Text Box 14"/>
          <p:cNvSpPr txBox="1">
            <a:spLocks noChangeArrowheads="1"/>
          </p:cNvSpPr>
          <p:nvPr/>
        </p:nvSpPr>
        <p:spPr bwMode="auto">
          <a:xfrm>
            <a:off x="5218758" y="6452779"/>
            <a:ext cx="3283206" cy="369332"/>
          </a:xfrm>
          <a:prstGeom prst="rect">
            <a:avLst/>
          </a:prstGeom>
          <a:noFill/>
          <a:ln w="12700">
            <a:noFill/>
            <a:miter lim="800000"/>
            <a:headEnd/>
            <a:tailEnd/>
          </a:ln>
          <a:effectLst/>
        </p:spPr>
        <p:txBody>
          <a:bodyPr wrap="none" anchor="ctr">
            <a:spAutoFit/>
          </a:bodyPr>
          <a:lstStyle/>
          <a:p>
            <a:pPr algn="ctr">
              <a:lnSpc>
                <a:spcPct val="100000"/>
              </a:lnSpc>
            </a:pPr>
            <a:r>
              <a:rPr lang="en-US" sz="1800" i="1" dirty="0" smtClean="0">
                <a:solidFill>
                  <a:srgbClr val="0070C0"/>
                </a:solidFill>
                <a:latin typeface="Calibri" pitchFamily="34" charset="0"/>
              </a:rPr>
              <a:t>File is shared between processes</a:t>
            </a:r>
            <a:endParaRPr lang="en-US" sz="1800" i="1" dirty="0">
              <a:solidFill>
                <a:srgbClr val="0070C0"/>
              </a:solidFill>
              <a:latin typeface="Calibri" pitchFamily="34" charset="0"/>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626" name="Rectangle 2"/>
          <p:cNvSpPr>
            <a:spLocks noGrp="1" noChangeArrowheads="1"/>
          </p:cNvSpPr>
          <p:nvPr>
            <p:ph type="title"/>
          </p:nvPr>
        </p:nvSpPr>
        <p:spPr>
          <a:xfrm>
            <a:off x="364524" y="435678"/>
            <a:ext cx="7592093" cy="762000"/>
          </a:xfrm>
        </p:spPr>
        <p:txBody>
          <a:bodyPr/>
          <a:lstStyle/>
          <a:p>
            <a:r>
              <a:rPr lang="en-US"/>
              <a:t>I/O Redirection</a:t>
            </a:r>
          </a:p>
        </p:txBody>
      </p:sp>
      <p:sp>
        <p:nvSpPr>
          <p:cNvPr id="666627" name="Rectangle 3"/>
          <p:cNvSpPr>
            <a:spLocks noGrp="1" noChangeArrowheads="1"/>
          </p:cNvSpPr>
          <p:nvPr>
            <p:ph type="body" idx="1"/>
          </p:nvPr>
        </p:nvSpPr>
        <p:spPr>
          <a:xfrm>
            <a:off x="381000" y="1219200"/>
            <a:ext cx="8305800" cy="1905000"/>
          </a:xfrm>
        </p:spPr>
        <p:txBody>
          <a:bodyPr/>
          <a:lstStyle/>
          <a:p>
            <a:r>
              <a:rPr lang="en-US" dirty="0"/>
              <a:t>Question: How does a shell implement I/O redirection?</a:t>
            </a:r>
          </a:p>
          <a:p>
            <a:pPr lvl="1">
              <a:buFont typeface="Wingdings" pitchFamily="2" charset="2"/>
              <a:buNone/>
            </a:pPr>
            <a:r>
              <a:rPr lang="en-US" b="1" dirty="0" err="1" smtClean="0">
                <a:latin typeface="Courier New" pitchFamily="49" charset="0"/>
              </a:rPr>
              <a:t>linux</a:t>
            </a:r>
            <a:r>
              <a:rPr lang="en-US" b="1" dirty="0" smtClean="0">
                <a:latin typeface="Courier New" pitchFamily="49" charset="0"/>
              </a:rPr>
              <a:t>&gt; </a:t>
            </a:r>
            <a:r>
              <a:rPr lang="en-US" b="1" dirty="0" err="1">
                <a:latin typeface="Courier New" pitchFamily="49" charset="0"/>
              </a:rPr>
              <a:t>ls</a:t>
            </a:r>
            <a:r>
              <a:rPr lang="en-US" b="1" dirty="0">
                <a:latin typeface="Courier New" pitchFamily="49" charset="0"/>
              </a:rPr>
              <a:t> &gt; foo.txt</a:t>
            </a:r>
          </a:p>
          <a:p>
            <a:endParaRPr lang="en-US" dirty="0" smtClean="0"/>
          </a:p>
          <a:p>
            <a:r>
              <a:rPr lang="en-US" dirty="0" smtClean="0"/>
              <a:t>Answer</a:t>
            </a:r>
            <a:r>
              <a:rPr lang="en-US" dirty="0"/>
              <a:t>: By calling the </a:t>
            </a:r>
            <a:r>
              <a:rPr lang="en-US" dirty="0">
                <a:latin typeface="Courier New"/>
                <a:cs typeface="Courier New"/>
              </a:rPr>
              <a:t>dup2(</a:t>
            </a:r>
            <a:r>
              <a:rPr lang="en-US" dirty="0" err="1">
                <a:latin typeface="Courier New"/>
                <a:cs typeface="Courier New"/>
              </a:rPr>
              <a:t>oldfd</a:t>
            </a:r>
            <a:r>
              <a:rPr lang="en-US" dirty="0">
                <a:latin typeface="Courier New"/>
                <a:cs typeface="Courier New"/>
              </a:rPr>
              <a:t>, </a:t>
            </a:r>
            <a:r>
              <a:rPr lang="en-US" dirty="0" err="1">
                <a:latin typeface="Courier New"/>
                <a:cs typeface="Courier New"/>
              </a:rPr>
              <a:t>newfd</a:t>
            </a:r>
            <a:r>
              <a:rPr lang="en-US" dirty="0">
                <a:latin typeface="Courier New"/>
                <a:cs typeface="Courier New"/>
              </a:rPr>
              <a:t>) </a:t>
            </a:r>
            <a:r>
              <a:rPr lang="en-US" dirty="0"/>
              <a:t>function</a:t>
            </a:r>
          </a:p>
          <a:p>
            <a:pPr lvl="1"/>
            <a:r>
              <a:rPr lang="en-US" dirty="0"/>
              <a:t>Copies (per-process) descriptor table </a:t>
            </a:r>
            <a:r>
              <a:rPr lang="en-US" dirty="0">
                <a:solidFill>
                  <a:srgbClr val="FF0000"/>
                </a:solidFill>
              </a:rPr>
              <a:t>entry</a:t>
            </a:r>
            <a:r>
              <a:rPr lang="en-US" dirty="0"/>
              <a:t> </a:t>
            </a:r>
            <a:r>
              <a:rPr lang="en-US" b="1" dirty="0" err="1">
                <a:latin typeface="Courier New" pitchFamily="49" charset="0"/>
              </a:rPr>
              <a:t>oldfd</a:t>
            </a:r>
            <a:r>
              <a:rPr lang="en-US" dirty="0"/>
              <a:t> </a:t>
            </a:r>
            <a:r>
              <a:rPr lang="en-US" dirty="0" smtClean="0"/>
              <a:t> to </a:t>
            </a:r>
            <a:r>
              <a:rPr lang="en-US" dirty="0"/>
              <a:t>entry </a:t>
            </a:r>
            <a:r>
              <a:rPr lang="en-US" b="1" dirty="0" err="1">
                <a:latin typeface="Courier New" pitchFamily="49" charset="0"/>
              </a:rPr>
              <a:t>newfd</a:t>
            </a:r>
            <a:endParaRPr lang="en-US" b="1" dirty="0">
              <a:latin typeface="Courier New" pitchFamily="49" charset="0"/>
            </a:endParaRPr>
          </a:p>
        </p:txBody>
      </p:sp>
      <p:grpSp>
        <p:nvGrpSpPr>
          <p:cNvPr id="2" name="Group 28"/>
          <p:cNvGrpSpPr/>
          <p:nvPr/>
        </p:nvGrpSpPr>
        <p:grpSpPr>
          <a:xfrm>
            <a:off x="873210" y="4602162"/>
            <a:ext cx="1838325" cy="1722438"/>
            <a:chOff x="906162" y="4221162"/>
            <a:chExt cx="1838325" cy="1722438"/>
          </a:xfrm>
        </p:grpSpPr>
        <p:sp>
          <p:nvSpPr>
            <p:cNvPr id="666663" name="Rectangle 39"/>
            <p:cNvSpPr>
              <a:spLocks noChangeAspect="1" noChangeArrowheads="1"/>
            </p:cNvSpPr>
            <p:nvPr/>
          </p:nvSpPr>
          <p:spPr bwMode="auto">
            <a:xfrm>
              <a:off x="1825324" y="4221162"/>
              <a:ext cx="919163" cy="344488"/>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dirty="0">
                <a:latin typeface="Calibri" pitchFamily="34" charset="0"/>
              </a:endParaRPr>
            </a:p>
          </p:txBody>
        </p:sp>
        <p:sp>
          <p:nvSpPr>
            <p:cNvPr id="666664" name="Rectangle 40"/>
            <p:cNvSpPr>
              <a:spLocks noChangeAspect="1" noChangeArrowheads="1"/>
            </p:cNvSpPr>
            <p:nvPr/>
          </p:nvSpPr>
          <p:spPr bwMode="auto">
            <a:xfrm>
              <a:off x="1825324" y="4565650"/>
              <a:ext cx="919163" cy="344487"/>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r>
                <a:rPr lang="en-US">
                  <a:latin typeface="Courier New" pitchFamily="49" charset="0"/>
                </a:rPr>
                <a:t>a</a:t>
              </a:r>
            </a:p>
          </p:txBody>
        </p:sp>
        <p:sp>
          <p:nvSpPr>
            <p:cNvPr id="666665" name="Rectangle 41"/>
            <p:cNvSpPr>
              <a:spLocks noChangeAspect="1" noChangeArrowheads="1"/>
            </p:cNvSpPr>
            <p:nvPr/>
          </p:nvSpPr>
          <p:spPr bwMode="auto">
            <a:xfrm>
              <a:off x="1825324" y="4910137"/>
              <a:ext cx="919163" cy="344488"/>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dirty="0">
                <a:latin typeface="Calibri" pitchFamily="34" charset="0"/>
              </a:endParaRPr>
            </a:p>
          </p:txBody>
        </p:sp>
        <p:sp>
          <p:nvSpPr>
            <p:cNvPr id="666666" name="Rectangle 42"/>
            <p:cNvSpPr>
              <a:spLocks noChangeAspect="1" noChangeArrowheads="1"/>
            </p:cNvSpPr>
            <p:nvPr/>
          </p:nvSpPr>
          <p:spPr bwMode="auto">
            <a:xfrm>
              <a:off x="1825324" y="5254625"/>
              <a:ext cx="919163" cy="344487"/>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a:latin typeface="Courier New" pitchFamily="49" charset="0"/>
              </a:endParaRPr>
            </a:p>
          </p:txBody>
        </p:sp>
        <p:sp>
          <p:nvSpPr>
            <p:cNvPr id="666667" name="Rectangle 43"/>
            <p:cNvSpPr>
              <a:spLocks noChangeAspect="1" noChangeArrowheads="1"/>
            </p:cNvSpPr>
            <p:nvPr/>
          </p:nvSpPr>
          <p:spPr bwMode="auto">
            <a:xfrm>
              <a:off x="1825324" y="5599112"/>
              <a:ext cx="919163" cy="344488"/>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r>
                <a:rPr lang="en-US" dirty="0">
                  <a:latin typeface="Courier New" pitchFamily="49" charset="0"/>
                </a:rPr>
                <a:t>b</a:t>
              </a:r>
            </a:p>
          </p:txBody>
        </p:sp>
        <p:sp>
          <p:nvSpPr>
            <p:cNvPr id="666668" name="Rectangle 44"/>
            <p:cNvSpPr>
              <a:spLocks noChangeAspect="1" noChangeArrowheads="1"/>
            </p:cNvSpPr>
            <p:nvPr/>
          </p:nvSpPr>
          <p:spPr bwMode="auto">
            <a:xfrm>
              <a:off x="906162" y="4221162"/>
              <a:ext cx="919162" cy="344488"/>
            </a:xfrm>
            <a:prstGeom prst="rect">
              <a:avLst/>
            </a:prstGeom>
            <a:noFill/>
            <a:ln w="12700">
              <a:noFill/>
              <a:miter lim="800000"/>
              <a:headEnd/>
              <a:tailEnd/>
            </a:ln>
            <a:effectLst/>
          </p:spPr>
          <p:txBody>
            <a:bodyPr wrap="none" anchor="ctr"/>
            <a:lstStyle/>
            <a:p>
              <a:pPr algn="r">
                <a:lnSpc>
                  <a:spcPct val="100000"/>
                </a:lnSpc>
              </a:pPr>
              <a:r>
                <a:rPr lang="en-US" sz="2000" dirty="0" err="1">
                  <a:latin typeface="Calibri" pitchFamily="34" charset="0"/>
                </a:rPr>
                <a:t>fd</a:t>
              </a:r>
              <a:r>
                <a:rPr lang="en-US" sz="2000" dirty="0">
                  <a:latin typeface="Calibri" pitchFamily="34" charset="0"/>
                </a:rPr>
                <a:t> 0</a:t>
              </a:r>
            </a:p>
          </p:txBody>
        </p:sp>
        <p:sp>
          <p:nvSpPr>
            <p:cNvPr id="666669" name="Rectangle 45"/>
            <p:cNvSpPr>
              <a:spLocks noChangeAspect="1" noChangeArrowheads="1"/>
            </p:cNvSpPr>
            <p:nvPr/>
          </p:nvSpPr>
          <p:spPr bwMode="auto">
            <a:xfrm>
              <a:off x="906162" y="4565650"/>
              <a:ext cx="919162" cy="344487"/>
            </a:xfrm>
            <a:prstGeom prst="rect">
              <a:avLst/>
            </a:prstGeom>
            <a:noFill/>
            <a:ln w="12700">
              <a:noFill/>
              <a:miter lim="800000"/>
              <a:headEnd/>
              <a:tailEnd/>
            </a:ln>
            <a:effectLst/>
          </p:spPr>
          <p:txBody>
            <a:bodyPr wrap="none" anchor="ctr"/>
            <a:lstStyle/>
            <a:p>
              <a:pPr algn="r">
                <a:lnSpc>
                  <a:spcPct val="100000"/>
                </a:lnSpc>
              </a:pPr>
              <a:r>
                <a:rPr lang="en-US" sz="2000" dirty="0" err="1">
                  <a:latin typeface="Calibri" pitchFamily="34" charset="0"/>
                </a:rPr>
                <a:t>fd</a:t>
              </a:r>
              <a:r>
                <a:rPr lang="en-US" sz="2000" dirty="0">
                  <a:latin typeface="Calibri" pitchFamily="34" charset="0"/>
                </a:rPr>
                <a:t> 1</a:t>
              </a:r>
            </a:p>
          </p:txBody>
        </p:sp>
        <p:sp>
          <p:nvSpPr>
            <p:cNvPr id="666670" name="Rectangle 46"/>
            <p:cNvSpPr>
              <a:spLocks noChangeAspect="1" noChangeArrowheads="1"/>
            </p:cNvSpPr>
            <p:nvPr/>
          </p:nvSpPr>
          <p:spPr bwMode="auto">
            <a:xfrm>
              <a:off x="906162" y="4910137"/>
              <a:ext cx="919162" cy="344488"/>
            </a:xfrm>
            <a:prstGeom prst="rect">
              <a:avLst/>
            </a:prstGeom>
            <a:noFill/>
            <a:ln w="12700">
              <a:noFill/>
              <a:miter lim="800000"/>
              <a:headEnd/>
              <a:tailEnd/>
            </a:ln>
            <a:effectLst/>
          </p:spPr>
          <p:txBody>
            <a:bodyPr wrap="none" anchor="ctr"/>
            <a:lstStyle/>
            <a:p>
              <a:pPr algn="r">
                <a:lnSpc>
                  <a:spcPct val="100000"/>
                </a:lnSpc>
              </a:pPr>
              <a:r>
                <a:rPr lang="en-US" sz="2000" dirty="0" err="1">
                  <a:latin typeface="Calibri" pitchFamily="34" charset="0"/>
                </a:rPr>
                <a:t>fd</a:t>
              </a:r>
              <a:r>
                <a:rPr lang="en-US" sz="2000" dirty="0">
                  <a:latin typeface="Calibri" pitchFamily="34" charset="0"/>
                </a:rPr>
                <a:t> 2</a:t>
              </a:r>
            </a:p>
          </p:txBody>
        </p:sp>
        <p:sp>
          <p:nvSpPr>
            <p:cNvPr id="666671" name="Rectangle 47"/>
            <p:cNvSpPr>
              <a:spLocks noChangeAspect="1" noChangeArrowheads="1"/>
            </p:cNvSpPr>
            <p:nvPr/>
          </p:nvSpPr>
          <p:spPr bwMode="auto">
            <a:xfrm>
              <a:off x="906162" y="5254625"/>
              <a:ext cx="919162" cy="344487"/>
            </a:xfrm>
            <a:prstGeom prst="rect">
              <a:avLst/>
            </a:prstGeom>
            <a:noFill/>
            <a:ln w="12700">
              <a:noFill/>
              <a:miter lim="800000"/>
              <a:headEnd/>
              <a:tailEnd/>
            </a:ln>
            <a:effectLst/>
          </p:spPr>
          <p:txBody>
            <a:bodyPr wrap="none" anchor="ctr"/>
            <a:lstStyle/>
            <a:p>
              <a:pPr algn="r">
                <a:lnSpc>
                  <a:spcPct val="100000"/>
                </a:lnSpc>
              </a:pPr>
              <a:r>
                <a:rPr lang="en-US" sz="2000" dirty="0" err="1">
                  <a:latin typeface="Calibri" pitchFamily="34" charset="0"/>
                </a:rPr>
                <a:t>fd</a:t>
              </a:r>
              <a:r>
                <a:rPr lang="en-US" sz="2000" dirty="0">
                  <a:latin typeface="Calibri" pitchFamily="34" charset="0"/>
                </a:rPr>
                <a:t> 3</a:t>
              </a:r>
            </a:p>
          </p:txBody>
        </p:sp>
        <p:sp>
          <p:nvSpPr>
            <p:cNvPr id="666672" name="Rectangle 48"/>
            <p:cNvSpPr>
              <a:spLocks noChangeAspect="1" noChangeArrowheads="1"/>
            </p:cNvSpPr>
            <p:nvPr/>
          </p:nvSpPr>
          <p:spPr bwMode="auto">
            <a:xfrm>
              <a:off x="906162" y="5599112"/>
              <a:ext cx="919162" cy="344488"/>
            </a:xfrm>
            <a:prstGeom prst="rect">
              <a:avLst/>
            </a:prstGeom>
            <a:noFill/>
            <a:ln w="12700">
              <a:noFill/>
              <a:miter lim="800000"/>
              <a:headEnd/>
              <a:tailEnd/>
            </a:ln>
            <a:effectLst/>
          </p:spPr>
          <p:txBody>
            <a:bodyPr wrap="none" anchor="ctr"/>
            <a:lstStyle/>
            <a:p>
              <a:pPr algn="r">
                <a:lnSpc>
                  <a:spcPct val="100000"/>
                </a:lnSpc>
              </a:pPr>
              <a:r>
                <a:rPr lang="en-US" sz="2000" dirty="0" err="1">
                  <a:latin typeface="Calibri" pitchFamily="34" charset="0"/>
                </a:rPr>
                <a:t>fd</a:t>
              </a:r>
              <a:r>
                <a:rPr lang="en-US" sz="2000" dirty="0">
                  <a:latin typeface="Calibri" pitchFamily="34" charset="0"/>
                </a:rPr>
                <a:t> 4</a:t>
              </a:r>
            </a:p>
          </p:txBody>
        </p:sp>
      </p:grpSp>
      <p:sp>
        <p:nvSpPr>
          <p:cNvPr id="666673" name="Text Box 49"/>
          <p:cNvSpPr txBox="1">
            <a:spLocks noChangeAspect="1" noChangeArrowheads="1"/>
          </p:cNvSpPr>
          <p:nvPr/>
        </p:nvSpPr>
        <p:spPr bwMode="auto">
          <a:xfrm>
            <a:off x="1141798" y="3611562"/>
            <a:ext cx="2750305" cy="830997"/>
          </a:xfrm>
          <a:prstGeom prst="rect">
            <a:avLst/>
          </a:prstGeom>
          <a:noFill/>
          <a:ln w="12700">
            <a:noFill/>
            <a:miter lim="800000"/>
            <a:headEnd/>
            <a:tailEnd/>
          </a:ln>
          <a:effectLst/>
        </p:spPr>
        <p:txBody>
          <a:bodyPr wrap="none" anchor="ctr">
            <a:spAutoFit/>
          </a:bodyPr>
          <a:lstStyle/>
          <a:p>
            <a:pPr algn="l">
              <a:lnSpc>
                <a:spcPct val="100000"/>
              </a:lnSpc>
            </a:pPr>
            <a:r>
              <a:rPr lang="en-US" dirty="0">
                <a:latin typeface="Calibri" pitchFamily="34" charset="0"/>
              </a:rPr>
              <a:t>Descriptor table</a:t>
            </a:r>
          </a:p>
          <a:p>
            <a:pPr algn="l">
              <a:lnSpc>
                <a:spcPct val="100000"/>
              </a:lnSpc>
            </a:pPr>
            <a:r>
              <a:rPr lang="en-US" i="1" dirty="0">
                <a:solidFill>
                  <a:srgbClr val="C00000"/>
                </a:solidFill>
                <a:latin typeface="Calibri" pitchFamily="34" charset="0"/>
              </a:rPr>
              <a:t>before</a:t>
            </a:r>
            <a:r>
              <a:rPr lang="en-US" dirty="0">
                <a:latin typeface="Calibri" pitchFamily="34" charset="0"/>
              </a:rPr>
              <a:t> </a:t>
            </a:r>
            <a:r>
              <a:rPr lang="en-US" dirty="0">
                <a:latin typeface="Courier New"/>
                <a:cs typeface="Courier New"/>
              </a:rPr>
              <a:t>dup2(4,1)</a:t>
            </a:r>
          </a:p>
        </p:txBody>
      </p:sp>
      <p:grpSp>
        <p:nvGrpSpPr>
          <p:cNvPr id="29" name="Group 28"/>
          <p:cNvGrpSpPr/>
          <p:nvPr/>
        </p:nvGrpSpPr>
        <p:grpSpPr>
          <a:xfrm>
            <a:off x="3624648" y="3611562"/>
            <a:ext cx="4367544" cy="2713038"/>
            <a:chOff x="3624648" y="3611562"/>
            <a:chExt cx="4367544" cy="2713038"/>
          </a:xfrm>
        </p:grpSpPr>
        <p:grpSp>
          <p:nvGrpSpPr>
            <p:cNvPr id="3" name="Group 27"/>
            <p:cNvGrpSpPr/>
            <p:nvPr/>
          </p:nvGrpSpPr>
          <p:grpSpPr>
            <a:xfrm>
              <a:off x="5208673" y="4602162"/>
              <a:ext cx="1836737" cy="1722438"/>
              <a:chOff x="5241625" y="4267200"/>
              <a:chExt cx="1836737" cy="1722438"/>
            </a:xfrm>
          </p:grpSpPr>
          <p:sp>
            <p:nvSpPr>
              <p:cNvPr id="666676" name="Rectangle 52"/>
              <p:cNvSpPr>
                <a:spLocks noChangeAspect="1" noChangeArrowheads="1"/>
              </p:cNvSpPr>
              <p:nvPr/>
            </p:nvSpPr>
            <p:spPr bwMode="auto">
              <a:xfrm>
                <a:off x="6159200" y="4267200"/>
                <a:ext cx="919162" cy="344488"/>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dirty="0">
                  <a:latin typeface="Calibri" pitchFamily="34" charset="0"/>
                </a:endParaRPr>
              </a:p>
            </p:txBody>
          </p:sp>
          <p:sp>
            <p:nvSpPr>
              <p:cNvPr id="666677" name="Rectangle 53"/>
              <p:cNvSpPr>
                <a:spLocks noChangeAspect="1" noChangeArrowheads="1"/>
              </p:cNvSpPr>
              <p:nvPr/>
            </p:nvSpPr>
            <p:spPr bwMode="auto">
              <a:xfrm>
                <a:off x="6159200" y="4611688"/>
                <a:ext cx="919162" cy="344487"/>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r>
                  <a:rPr lang="en-US" dirty="0">
                    <a:solidFill>
                      <a:srgbClr val="C00000"/>
                    </a:solidFill>
                    <a:latin typeface="Courier New" pitchFamily="49" charset="0"/>
                  </a:rPr>
                  <a:t>b</a:t>
                </a:r>
              </a:p>
            </p:txBody>
          </p:sp>
          <p:sp>
            <p:nvSpPr>
              <p:cNvPr id="666678" name="Rectangle 54"/>
              <p:cNvSpPr>
                <a:spLocks noChangeAspect="1" noChangeArrowheads="1"/>
              </p:cNvSpPr>
              <p:nvPr/>
            </p:nvSpPr>
            <p:spPr bwMode="auto">
              <a:xfrm>
                <a:off x="6159200" y="4956175"/>
                <a:ext cx="919162" cy="344488"/>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dirty="0">
                  <a:latin typeface="Calibri" pitchFamily="34" charset="0"/>
                </a:endParaRPr>
              </a:p>
            </p:txBody>
          </p:sp>
          <p:sp>
            <p:nvSpPr>
              <p:cNvPr id="666679" name="Rectangle 55"/>
              <p:cNvSpPr>
                <a:spLocks noChangeAspect="1" noChangeArrowheads="1"/>
              </p:cNvSpPr>
              <p:nvPr/>
            </p:nvSpPr>
            <p:spPr bwMode="auto">
              <a:xfrm>
                <a:off x="6159200" y="5300663"/>
                <a:ext cx="919162" cy="344487"/>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a:latin typeface="Courier New" pitchFamily="49" charset="0"/>
                </a:endParaRPr>
              </a:p>
            </p:txBody>
          </p:sp>
          <p:sp>
            <p:nvSpPr>
              <p:cNvPr id="666680" name="Rectangle 56"/>
              <p:cNvSpPr>
                <a:spLocks noChangeAspect="1" noChangeArrowheads="1"/>
              </p:cNvSpPr>
              <p:nvPr/>
            </p:nvSpPr>
            <p:spPr bwMode="auto">
              <a:xfrm>
                <a:off x="6159200" y="5645150"/>
                <a:ext cx="919162" cy="344488"/>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r>
                  <a:rPr lang="en-US" dirty="0">
                    <a:latin typeface="Courier New" pitchFamily="49" charset="0"/>
                  </a:rPr>
                  <a:t>b</a:t>
                </a:r>
              </a:p>
            </p:txBody>
          </p:sp>
          <p:sp>
            <p:nvSpPr>
              <p:cNvPr id="666681" name="Rectangle 57"/>
              <p:cNvSpPr>
                <a:spLocks noChangeAspect="1" noChangeArrowheads="1"/>
              </p:cNvSpPr>
              <p:nvPr/>
            </p:nvSpPr>
            <p:spPr bwMode="auto">
              <a:xfrm>
                <a:off x="5241625" y="4267200"/>
                <a:ext cx="917575" cy="344488"/>
              </a:xfrm>
              <a:prstGeom prst="rect">
                <a:avLst/>
              </a:prstGeom>
              <a:noFill/>
              <a:ln w="12700">
                <a:noFill/>
                <a:miter lim="800000"/>
                <a:headEnd/>
                <a:tailEnd/>
              </a:ln>
              <a:effectLst/>
            </p:spPr>
            <p:txBody>
              <a:bodyPr wrap="none" anchor="ctr"/>
              <a:lstStyle/>
              <a:p>
                <a:pPr algn="r">
                  <a:lnSpc>
                    <a:spcPct val="100000"/>
                  </a:lnSpc>
                </a:pPr>
                <a:r>
                  <a:rPr lang="en-US" sz="2000" dirty="0" err="1">
                    <a:latin typeface="Calibri" pitchFamily="34" charset="0"/>
                  </a:rPr>
                  <a:t>fd</a:t>
                </a:r>
                <a:r>
                  <a:rPr lang="en-US" sz="2000" dirty="0">
                    <a:latin typeface="Calibri" pitchFamily="34" charset="0"/>
                  </a:rPr>
                  <a:t> 0</a:t>
                </a:r>
              </a:p>
            </p:txBody>
          </p:sp>
          <p:sp>
            <p:nvSpPr>
              <p:cNvPr id="666682" name="Rectangle 58"/>
              <p:cNvSpPr>
                <a:spLocks noChangeAspect="1" noChangeArrowheads="1"/>
              </p:cNvSpPr>
              <p:nvPr/>
            </p:nvSpPr>
            <p:spPr bwMode="auto">
              <a:xfrm>
                <a:off x="5241625" y="4611688"/>
                <a:ext cx="917575" cy="344487"/>
              </a:xfrm>
              <a:prstGeom prst="rect">
                <a:avLst/>
              </a:prstGeom>
              <a:noFill/>
              <a:ln w="12700">
                <a:noFill/>
                <a:miter lim="800000"/>
                <a:headEnd/>
                <a:tailEnd/>
              </a:ln>
              <a:effectLst/>
            </p:spPr>
            <p:txBody>
              <a:bodyPr wrap="none" anchor="ctr"/>
              <a:lstStyle/>
              <a:p>
                <a:pPr algn="r">
                  <a:lnSpc>
                    <a:spcPct val="100000"/>
                  </a:lnSpc>
                </a:pPr>
                <a:r>
                  <a:rPr lang="en-US" sz="2000" dirty="0" err="1">
                    <a:latin typeface="Calibri" pitchFamily="34" charset="0"/>
                  </a:rPr>
                  <a:t>fd</a:t>
                </a:r>
                <a:r>
                  <a:rPr lang="en-US" sz="2000" dirty="0">
                    <a:latin typeface="Calibri" pitchFamily="34" charset="0"/>
                  </a:rPr>
                  <a:t> 1</a:t>
                </a:r>
              </a:p>
            </p:txBody>
          </p:sp>
          <p:sp>
            <p:nvSpPr>
              <p:cNvPr id="666683" name="Rectangle 59"/>
              <p:cNvSpPr>
                <a:spLocks noChangeAspect="1" noChangeArrowheads="1"/>
              </p:cNvSpPr>
              <p:nvPr/>
            </p:nvSpPr>
            <p:spPr bwMode="auto">
              <a:xfrm>
                <a:off x="5241625" y="4956175"/>
                <a:ext cx="917575" cy="344488"/>
              </a:xfrm>
              <a:prstGeom prst="rect">
                <a:avLst/>
              </a:prstGeom>
              <a:noFill/>
              <a:ln w="12700">
                <a:noFill/>
                <a:miter lim="800000"/>
                <a:headEnd/>
                <a:tailEnd/>
              </a:ln>
              <a:effectLst/>
            </p:spPr>
            <p:txBody>
              <a:bodyPr wrap="none" anchor="ctr"/>
              <a:lstStyle/>
              <a:p>
                <a:pPr algn="r">
                  <a:lnSpc>
                    <a:spcPct val="100000"/>
                  </a:lnSpc>
                </a:pPr>
                <a:r>
                  <a:rPr lang="en-US" sz="2000" dirty="0" err="1">
                    <a:latin typeface="Calibri" pitchFamily="34" charset="0"/>
                  </a:rPr>
                  <a:t>fd</a:t>
                </a:r>
                <a:r>
                  <a:rPr lang="en-US" sz="2000" dirty="0">
                    <a:latin typeface="Calibri" pitchFamily="34" charset="0"/>
                  </a:rPr>
                  <a:t> 2</a:t>
                </a:r>
              </a:p>
            </p:txBody>
          </p:sp>
          <p:sp>
            <p:nvSpPr>
              <p:cNvPr id="666684" name="Rectangle 60"/>
              <p:cNvSpPr>
                <a:spLocks noChangeAspect="1" noChangeArrowheads="1"/>
              </p:cNvSpPr>
              <p:nvPr/>
            </p:nvSpPr>
            <p:spPr bwMode="auto">
              <a:xfrm>
                <a:off x="5241625" y="5300663"/>
                <a:ext cx="917575" cy="344487"/>
              </a:xfrm>
              <a:prstGeom prst="rect">
                <a:avLst/>
              </a:prstGeom>
              <a:noFill/>
              <a:ln w="12700">
                <a:noFill/>
                <a:miter lim="800000"/>
                <a:headEnd/>
                <a:tailEnd/>
              </a:ln>
              <a:effectLst/>
            </p:spPr>
            <p:txBody>
              <a:bodyPr wrap="none" anchor="ctr"/>
              <a:lstStyle/>
              <a:p>
                <a:pPr algn="r">
                  <a:lnSpc>
                    <a:spcPct val="100000"/>
                  </a:lnSpc>
                </a:pPr>
                <a:r>
                  <a:rPr lang="en-US" sz="2000" dirty="0" err="1">
                    <a:latin typeface="Calibri" pitchFamily="34" charset="0"/>
                  </a:rPr>
                  <a:t>fd</a:t>
                </a:r>
                <a:r>
                  <a:rPr lang="en-US" sz="2000" dirty="0">
                    <a:latin typeface="Calibri" pitchFamily="34" charset="0"/>
                  </a:rPr>
                  <a:t> 3</a:t>
                </a:r>
              </a:p>
            </p:txBody>
          </p:sp>
          <p:sp>
            <p:nvSpPr>
              <p:cNvPr id="666685" name="Rectangle 61"/>
              <p:cNvSpPr>
                <a:spLocks noChangeAspect="1" noChangeArrowheads="1"/>
              </p:cNvSpPr>
              <p:nvPr/>
            </p:nvSpPr>
            <p:spPr bwMode="auto">
              <a:xfrm>
                <a:off x="5241625" y="5645150"/>
                <a:ext cx="917575" cy="344488"/>
              </a:xfrm>
              <a:prstGeom prst="rect">
                <a:avLst/>
              </a:prstGeom>
              <a:noFill/>
              <a:ln w="12700">
                <a:noFill/>
                <a:miter lim="800000"/>
                <a:headEnd/>
                <a:tailEnd/>
              </a:ln>
              <a:effectLst/>
            </p:spPr>
            <p:txBody>
              <a:bodyPr wrap="none" anchor="ctr"/>
              <a:lstStyle/>
              <a:p>
                <a:pPr algn="r">
                  <a:lnSpc>
                    <a:spcPct val="100000"/>
                  </a:lnSpc>
                </a:pPr>
                <a:r>
                  <a:rPr lang="en-US" sz="2000" dirty="0" err="1">
                    <a:latin typeface="Calibri" pitchFamily="34" charset="0"/>
                  </a:rPr>
                  <a:t>fd</a:t>
                </a:r>
                <a:r>
                  <a:rPr lang="en-US" sz="2000" dirty="0">
                    <a:latin typeface="Calibri" pitchFamily="34" charset="0"/>
                  </a:rPr>
                  <a:t> 4</a:t>
                </a:r>
              </a:p>
            </p:txBody>
          </p:sp>
        </p:grpSp>
        <p:sp>
          <p:nvSpPr>
            <p:cNvPr id="666686" name="Text Box 62"/>
            <p:cNvSpPr txBox="1">
              <a:spLocks noChangeAspect="1" noChangeArrowheads="1"/>
            </p:cNvSpPr>
            <p:nvPr/>
          </p:nvSpPr>
          <p:spPr bwMode="auto">
            <a:xfrm>
              <a:off x="5462973" y="3611562"/>
              <a:ext cx="2529219" cy="830997"/>
            </a:xfrm>
            <a:prstGeom prst="rect">
              <a:avLst/>
            </a:prstGeom>
            <a:noFill/>
            <a:ln w="12700">
              <a:noFill/>
              <a:miter lim="800000"/>
              <a:headEnd/>
              <a:tailEnd/>
            </a:ln>
            <a:effectLst/>
          </p:spPr>
          <p:txBody>
            <a:bodyPr wrap="none" anchor="ctr">
              <a:spAutoFit/>
            </a:bodyPr>
            <a:lstStyle/>
            <a:p>
              <a:pPr algn="l">
                <a:lnSpc>
                  <a:spcPct val="100000"/>
                </a:lnSpc>
              </a:pPr>
              <a:r>
                <a:rPr lang="en-US" dirty="0">
                  <a:latin typeface="Calibri" pitchFamily="34" charset="0"/>
                </a:rPr>
                <a:t>Descriptor table</a:t>
              </a:r>
            </a:p>
            <a:p>
              <a:pPr algn="l">
                <a:lnSpc>
                  <a:spcPct val="100000"/>
                </a:lnSpc>
              </a:pPr>
              <a:r>
                <a:rPr lang="en-US" i="1" dirty="0">
                  <a:solidFill>
                    <a:srgbClr val="C00000"/>
                  </a:solidFill>
                  <a:latin typeface="Calibri" pitchFamily="34" charset="0"/>
                </a:rPr>
                <a:t>after</a:t>
              </a:r>
              <a:r>
                <a:rPr lang="en-US" dirty="0">
                  <a:latin typeface="Calibri" pitchFamily="34" charset="0"/>
                </a:rPr>
                <a:t> </a:t>
              </a:r>
              <a:r>
                <a:rPr lang="en-US" dirty="0">
                  <a:latin typeface="Courier New" pitchFamily="49" charset="0"/>
                </a:rPr>
                <a:t>dup2(4,1)</a:t>
              </a:r>
            </a:p>
          </p:txBody>
        </p:sp>
        <p:sp>
          <p:nvSpPr>
            <p:cNvPr id="27" name="Right Arrow 26"/>
            <p:cNvSpPr/>
            <p:nvPr/>
          </p:nvSpPr>
          <p:spPr bwMode="auto">
            <a:xfrm>
              <a:off x="3624648" y="5059362"/>
              <a:ext cx="1295400" cy="592138"/>
            </a:xfrm>
            <a:prstGeom prst="rightArrow">
              <a:avLst/>
            </a:prstGeom>
            <a:solidFill>
              <a:schemeClr val="bg1">
                <a:lumMod val="75000"/>
              </a:schemeClr>
            </a:solidFill>
            <a:ln w="12700">
              <a:noFill/>
              <a:round/>
              <a:headEnd/>
              <a:tailEnd type="triangle" w="med" len="med"/>
            </a:ln>
            <a:effectLst/>
          </p:spPr>
          <p:txBody>
            <a:bodyPr wrap="none" rtlCol="0" anchor="ctr"/>
            <a:lstStyle/>
            <a:p>
              <a:pPr algn="ctr"/>
              <a:endParaRPr lang="en-US" dirty="0">
                <a:latin typeface="Calibri" pitchFamily="34"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8" name="Rectangle 2"/>
          <p:cNvSpPr>
            <a:spLocks noGrp="1" noChangeArrowheads="1"/>
          </p:cNvSpPr>
          <p:nvPr>
            <p:ph type="title"/>
          </p:nvPr>
        </p:nvSpPr>
        <p:spPr/>
        <p:txBody>
          <a:bodyPr/>
          <a:lstStyle/>
          <a:p>
            <a:r>
              <a:rPr lang="en-US" dirty="0"/>
              <a:t>I/O Redirection </a:t>
            </a:r>
            <a:r>
              <a:rPr lang="en-US" dirty="0" smtClean="0"/>
              <a:t>Example</a:t>
            </a:r>
            <a:endParaRPr lang="en-US" dirty="0"/>
          </a:p>
        </p:txBody>
      </p:sp>
      <p:sp>
        <p:nvSpPr>
          <p:cNvPr id="669699" name="Rectangle 3"/>
          <p:cNvSpPr>
            <a:spLocks noGrp="1" noChangeArrowheads="1"/>
          </p:cNvSpPr>
          <p:nvPr>
            <p:ph type="body" idx="1"/>
          </p:nvPr>
        </p:nvSpPr>
        <p:spPr>
          <a:xfrm>
            <a:off x="350237" y="1296988"/>
            <a:ext cx="8548687" cy="989012"/>
          </a:xfrm>
        </p:spPr>
        <p:txBody>
          <a:bodyPr/>
          <a:lstStyle/>
          <a:p>
            <a:r>
              <a:rPr lang="en-US" dirty="0"/>
              <a:t> Step #1: open file to which </a:t>
            </a:r>
            <a:r>
              <a:rPr lang="en-US" dirty="0" err="1"/>
              <a:t>stdout</a:t>
            </a:r>
            <a:r>
              <a:rPr lang="en-US" dirty="0"/>
              <a:t> should be redirected</a:t>
            </a:r>
          </a:p>
          <a:p>
            <a:pPr lvl="1">
              <a:buFont typeface="Wingdings" pitchFamily="2" charset="2"/>
              <a:buChar char="§"/>
            </a:pPr>
            <a:r>
              <a:rPr lang="en-US" dirty="0"/>
              <a:t>Happens in child executing shell code, before </a:t>
            </a:r>
            <a:r>
              <a:rPr lang="en-US" b="1" dirty="0" smtClean="0">
                <a:latin typeface="Courier New"/>
                <a:cs typeface="Courier New"/>
              </a:rPr>
              <a:t>exec</a:t>
            </a:r>
            <a:endParaRPr lang="en-US" b="1" dirty="0">
              <a:latin typeface="Courier New"/>
              <a:cs typeface="Courier New"/>
            </a:endParaRPr>
          </a:p>
        </p:txBody>
      </p:sp>
      <p:sp>
        <p:nvSpPr>
          <p:cNvPr id="43" name="Rectangle 4"/>
          <p:cNvSpPr>
            <a:spLocks noChangeArrowheads="1"/>
          </p:cNvSpPr>
          <p:nvPr/>
        </p:nvSpPr>
        <p:spPr bwMode="auto">
          <a:xfrm>
            <a:off x="1506538" y="36703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dirty="0">
              <a:latin typeface="Calibri" pitchFamily="34" charset="0"/>
            </a:endParaRPr>
          </a:p>
        </p:txBody>
      </p:sp>
      <p:sp>
        <p:nvSpPr>
          <p:cNvPr id="44" name="Rectangle 5"/>
          <p:cNvSpPr>
            <a:spLocks noChangeArrowheads="1"/>
          </p:cNvSpPr>
          <p:nvPr/>
        </p:nvSpPr>
        <p:spPr bwMode="auto">
          <a:xfrm>
            <a:off x="1506538" y="38989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dirty="0">
              <a:latin typeface="Calibri" pitchFamily="34" charset="0"/>
            </a:endParaRPr>
          </a:p>
        </p:txBody>
      </p:sp>
      <p:sp>
        <p:nvSpPr>
          <p:cNvPr id="45" name="Rectangle 6"/>
          <p:cNvSpPr>
            <a:spLocks noChangeArrowheads="1"/>
          </p:cNvSpPr>
          <p:nvPr/>
        </p:nvSpPr>
        <p:spPr bwMode="auto">
          <a:xfrm>
            <a:off x="1506538" y="41275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dirty="0">
              <a:latin typeface="Calibri" pitchFamily="34" charset="0"/>
            </a:endParaRPr>
          </a:p>
        </p:txBody>
      </p:sp>
      <p:sp>
        <p:nvSpPr>
          <p:cNvPr id="46" name="Rectangle 7"/>
          <p:cNvSpPr>
            <a:spLocks noChangeArrowheads="1"/>
          </p:cNvSpPr>
          <p:nvPr/>
        </p:nvSpPr>
        <p:spPr bwMode="auto">
          <a:xfrm>
            <a:off x="1506538" y="43561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dirty="0">
              <a:latin typeface="Calibri" pitchFamily="34" charset="0"/>
            </a:endParaRPr>
          </a:p>
        </p:txBody>
      </p:sp>
      <p:sp>
        <p:nvSpPr>
          <p:cNvPr id="47" name="Rectangle 8"/>
          <p:cNvSpPr>
            <a:spLocks noChangeArrowheads="1"/>
          </p:cNvSpPr>
          <p:nvPr/>
        </p:nvSpPr>
        <p:spPr bwMode="auto">
          <a:xfrm>
            <a:off x="1506538" y="45847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dirty="0">
              <a:latin typeface="Calibri" pitchFamily="34" charset="0"/>
            </a:endParaRPr>
          </a:p>
        </p:txBody>
      </p:sp>
      <p:sp>
        <p:nvSpPr>
          <p:cNvPr id="48" name="Rectangle 9"/>
          <p:cNvSpPr>
            <a:spLocks noChangeArrowheads="1"/>
          </p:cNvSpPr>
          <p:nvPr/>
        </p:nvSpPr>
        <p:spPr bwMode="auto">
          <a:xfrm>
            <a:off x="896938" y="3670300"/>
            <a:ext cx="609600" cy="228600"/>
          </a:xfrm>
          <a:prstGeom prst="rect">
            <a:avLst/>
          </a:prstGeom>
          <a:noFill/>
          <a:ln w="12700">
            <a:noFill/>
            <a:miter lim="800000"/>
            <a:headEnd/>
            <a:tailEnd/>
          </a:ln>
          <a:effectLst/>
        </p:spPr>
        <p:txBody>
          <a:bodyPr wrap="none" anchor="ctr"/>
          <a:lstStyle/>
          <a:p>
            <a:pPr algn="r">
              <a:lnSpc>
                <a:spcPct val="100000"/>
              </a:lnSpc>
            </a:pPr>
            <a:r>
              <a:rPr lang="en-US" sz="1400" dirty="0" err="1">
                <a:latin typeface="Calibri" pitchFamily="34" charset="0"/>
              </a:rPr>
              <a:t>fd</a:t>
            </a:r>
            <a:r>
              <a:rPr lang="en-US" sz="1400" dirty="0">
                <a:latin typeface="Calibri" pitchFamily="34" charset="0"/>
              </a:rPr>
              <a:t> 0</a:t>
            </a:r>
          </a:p>
        </p:txBody>
      </p:sp>
      <p:sp>
        <p:nvSpPr>
          <p:cNvPr id="49" name="Rectangle 10"/>
          <p:cNvSpPr>
            <a:spLocks noChangeArrowheads="1"/>
          </p:cNvSpPr>
          <p:nvPr/>
        </p:nvSpPr>
        <p:spPr bwMode="auto">
          <a:xfrm>
            <a:off x="896938" y="3898900"/>
            <a:ext cx="609600" cy="228600"/>
          </a:xfrm>
          <a:prstGeom prst="rect">
            <a:avLst/>
          </a:prstGeom>
          <a:noFill/>
          <a:ln w="12700">
            <a:noFill/>
            <a:miter lim="800000"/>
            <a:headEnd/>
            <a:tailEnd/>
          </a:ln>
          <a:effectLst/>
        </p:spPr>
        <p:txBody>
          <a:bodyPr wrap="none" anchor="ctr"/>
          <a:lstStyle/>
          <a:p>
            <a:pPr algn="r">
              <a:lnSpc>
                <a:spcPct val="100000"/>
              </a:lnSpc>
            </a:pPr>
            <a:r>
              <a:rPr lang="en-US" sz="1400" dirty="0" err="1">
                <a:latin typeface="Calibri" pitchFamily="34" charset="0"/>
              </a:rPr>
              <a:t>fd</a:t>
            </a:r>
            <a:r>
              <a:rPr lang="en-US" sz="1400" dirty="0">
                <a:latin typeface="Calibri" pitchFamily="34" charset="0"/>
              </a:rPr>
              <a:t> 1</a:t>
            </a:r>
          </a:p>
        </p:txBody>
      </p:sp>
      <p:sp>
        <p:nvSpPr>
          <p:cNvPr id="50" name="Rectangle 11"/>
          <p:cNvSpPr>
            <a:spLocks noChangeArrowheads="1"/>
          </p:cNvSpPr>
          <p:nvPr/>
        </p:nvSpPr>
        <p:spPr bwMode="auto">
          <a:xfrm>
            <a:off x="896938" y="4127500"/>
            <a:ext cx="609600" cy="228600"/>
          </a:xfrm>
          <a:prstGeom prst="rect">
            <a:avLst/>
          </a:prstGeom>
          <a:noFill/>
          <a:ln w="12700">
            <a:noFill/>
            <a:miter lim="800000"/>
            <a:headEnd/>
            <a:tailEnd/>
          </a:ln>
          <a:effectLst/>
        </p:spPr>
        <p:txBody>
          <a:bodyPr wrap="none" anchor="ctr"/>
          <a:lstStyle/>
          <a:p>
            <a:pPr algn="r">
              <a:lnSpc>
                <a:spcPct val="100000"/>
              </a:lnSpc>
            </a:pPr>
            <a:r>
              <a:rPr lang="en-US" sz="1400" dirty="0" err="1">
                <a:latin typeface="Calibri" pitchFamily="34" charset="0"/>
              </a:rPr>
              <a:t>fd</a:t>
            </a:r>
            <a:r>
              <a:rPr lang="en-US" sz="1400" dirty="0">
                <a:latin typeface="Calibri" pitchFamily="34" charset="0"/>
              </a:rPr>
              <a:t> 2</a:t>
            </a:r>
          </a:p>
        </p:txBody>
      </p:sp>
      <p:sp>
        <p:nvSpPr>
          <p:cNvPr id="51" name="Rectangle 12"/>
          <p:cNvSpPr>
            <a:spLocks noChangeArrowheads="1"/>
          </p:cNvSpPr>
          <p:nvPr/>
        </p:nvSpPr>
        <p:spPr bwMode="auto">
          <a:xfrm>
            <a:off x="896938" y="4356100"/>
            <a:ext cx="609600" cy="228600"/>
          </a:xfrm>
          <a:prstGeom prst="rect">
            <a:avLst/>
          </a:prstGeom>
          <a:noFill/>
          <a:ln w="12700">
            <a:noFill/>
            <a:miter lim="800000"/>
            <a:headEnd/>
            <a:tailEnd/>
          </a:ln>
          <a:effectLst/>
        </p:spPr>
        <p:txBody>
          <a:bodyPr wrap="none" anchor="ctr"/>
          <a:lstStyle/>
          <a:p>
            <a:pPr algn="r">
              <a:lnSpc>
                <a:spcPct val="100000"/>
              </a:lnSpc>
            </a:pPr>
            <a:r>
              <a:rPr lang="en-US" sz="1400" dirty="0" err="1">
                <a:latin typeface="Calibri" pitchFamily="34" charset="0"/>
              </a:rPr>
              <a:t>fd</a:t>
            </a:r>
            <a:r>
              <a:rPr lang="en-US" sz="1400" dirty="0">
                <a:latin typeface="Calibri" pitchFamily="34" charset="0"/>
              </a:rPr>
              <a:t> 3</a:t>
            </a:r>
          </a:p>
        </p:txBody>
      </p:sp>
      <p:sp>
        <p:nvSpPr>
          <p:cNvPr id="52" name="Rectangle 13"/>
          <p:cNvSpPr>
            <a:spLocks noChangeArrowheads="1"/>
          </p:cNvSpPr>
          <p:nvPr/>
        </p:nvSpPr>
        <p:spPr bwMode="auto">
          <a:xfrm>
            <a:off x="896938" y="4584700"/>
            <a:ext cx="609600" cy="228600"/>
          </a:xfrm>
          <a:prstGeom prst="rect">
            <a:avLst/>
          </a:prstGeom>
          <a:noFill/>
          <a:ln w="12700">
            <a:noFill/>
            <a:miter lim="800000"/>
            <a:headEnd/>
            <a:tailEnd/>
          </a:ln>
          <a:effectLst/>
        </p:spPr>
        <p:txBody>
          <a:bodyPr wrap="none" anchor="ctr"/>
          <a:lstStyle/>
          <a:p>
            <a:pPr algn="r">
              <a:lnSpc>
                <a:spcPct val="100000"/>
              </a:lnSpc>
            </a:pPr>
            <a:r>
              <a:rPr lang="en-US" sz="1400" dirty="0" err="1">
                <a:latin typeface="Calibri" pitchFamily="34" charset="0"/>
              </a:rPr>
              <a:t>fd</a:t>
            </a:r>
            <a:r>
              <a:rPr lang="en-US" sz="1400" dirty="0">
                <a:latin typeface="Calibri" pitchFamily="34" charset="0"/>
              </a:rPr>
              <a:t> 4</a:t>
            </a:r>
          </a:p>
        </p:txBody>
      </p:sp>
      <p:sp>
        <p:nvSpPr>
          <p:cNvPr id="53" name="Text Box 14"/>
          <p:cNvSpPr txBox="1">
            <a:spLocks noChangeArrowheads="1"/>
          </p:cNvSpPr>
          <p:nvPr/>
        </p:nvSpPr>
        <p:spPr bwMode="auto">
          <a:xfrm>
            <a:off x="610550" y="2636222"/>
            <a:ext cx="2390085" cy="646331"/>
          </a:xfrm>
          <a:prstGeom prst="rect">
            <a:avLst/>
          </a:prstGeom>
          <a:noFill/>
          <a:ln w="12700">
            <a:noFill/>
            <a:miter lim="800000"/>
            <a:headEnd/>
            <a:tailEnd/>
          </a:ln>
          <a:effectLst/>
        </p:spPr>
        <p:txBody>
          <a:bodyPr wrap="none" anchor="ctr">
            <a:spAutoFit/>
          </a:bodyPr>
          <a:lstStyle/>
          <a:p>
            <a:pPr algn="ctr">
              <a:lnSpc>
                <a:spcPct val="100000"/>
              </a:lnSpc>
            </a:pPr>
            <a:r>
              <a:rPr lang="en-US" sz="1800" dirty="0">
                <a:solidFill>
                  <a:srgbClr val="C00000"/>
                </a:solidFill>
                <a:latin typeface="Calibri" pitchFamily="34" charset="0"/>
              </a:rPr>
              <a:t>Descriptor table</a:t>
            </a:r>
          </a:p>
          <a:p>
            <a:pPr algn="ctr">
              <a:lnSpc>
                <a:spcPct val="100000"/>
              </a:lnSpc>
            </a:pPr>
            <a:r>
              <a:rPr lang="en-US" sz="1800" dirty="0">
                <a:solidFill>
                  <a:schemeClr val="bg1">
                    <a:lumMod val="50000"/>
                  </a:schemeClr>
                </a:solidFill>
                <a:latin typeface="Calibri" pitchFamily="34" charset="0"/>
              </a:rPr>
              <a:t>[one table per process]</a:t>
            </a:r>
          </a:p>
        </p:txBody>
      </p:sp>
      <p:sp>
        <p:nvSpPr>
          <p:cNvPr id="54" name="Text Box 15"/>
          <p:cNvSpPr txBox="1">
            <a:spLocks noChangeArrowheads="1"/>
          </p:cNvSpPr>
          <p:nvPr/>
        </p:nvSpPr>
        <p:spPr bwMode="auto">
          <a:xfrm>
            <a:off x="3159491" y="2636222"/>
            <a:ext cx="2532326" cy="646331"/>
          </a:xfrm>
          <a:prstGeom prst="rect">
            <a:avLst/>
          </a:prstGeom>
          <a:noFill/>
          <a:ln w="12700">
            <a:noFill/>
            <a:miter lim="800000"/>
            <a:headEnd/>
            <a:tailEnd/>
          </a:ln>
          <a:effectLst/>
        </p:spPr>
        <p:txBody>
          <a:bodyPr wrap="none" anchor="ctr">
            <a:spAutoFit/>
          </a:bodyPr>
          <a:lstStyle/>
          <a:p>
            <a:pPr algn="ctr">
              <a:lnSpc>
                <a:spcPct val="100000"/>
              </a:lnSpc>
            </a:pPr>
            <a:r>
              <a:rPr lang="en-US" sz="1800" dirty="0">
                <a:solidFill>
                  <a:srgbClr val="C00000"/>
                </a:solidFill>
                <a:latin typeface="Calibri" pitchFamily="34" charset="0"/>
              </a:rPr>
              <a:t>Open file table </a:t>
            </a:r>
          </a:p>
          <a:p>
            <a:pPr algn="ctr">
              <a:lnSpc>
                <a:spcPct val="100000"/>
              </a:lnSpc>
            </a:pPr>
            <a:r>
              <a:rPr lang="en-US" sz="1800" dirty="0">
                <a:solidFill>
                  <a:schemeClr val="bg1">
                    <a:lumMod val="50000"/>
                  </a:schemeClr>
                </a:solidFill>
                <a:latin typeface="Calibri" pitchFamily="34" charset="0"/>
              </a:rPr>
              <a:t>[shared by all processes]</a:t>
            </a:r>
          </a:p>
        </p:txBody>
      </p:sp>
      <p:sp>
        <p:nvSpPr>
          <p:cNvPr id="55" name="Text Box 16"/>
          <p:cNvSpPr txBox="1">
            <a:spLocks noChangeArrowheads="1"/>
          </p:cNvSpPr>
          <p:nvPr/>
        </p:nvSpPr>
        <p:spPr bwMode="auto">
          <a:xfrm>
            <a:off x="5750291" y="2636222"/>
            <a:ext cx="2532326" cy="646331"/>
          </a:xfrm>
          <a:prstGeom prst="rect">
            <a:avLst/>
          </a:prstGeom>
          <a:noFill/>
          <a:ln w="12700">
            <a:noFill/>
            <a:miter lim="800000"/>
            <a:headEnd/>
            <a:tailEnd/>
          </a:ln>
          <a:effectLst/>
        </p:spPr>
        <p:txBody>
          <a:bodyPr wrap="none" anchor="ctr">
            <a:spAutoFit/>
          </a:bodyPr>
          <a:lstStyle/>
          <a:p>
            <a:pPr algn="ctr">
              <a:lnSpc>
                <a:spcPct val="100000"/>
              </a:lnSpc>
            </a:pPr>
            <a:r>
              <a:rPr lang="en-US" sz="1800" dirty="0">
                <a:solidFill>
                  <a:srgbClr val="C00000"/>
                </a:solidFill>
                <a:latin typeface="Calibri" pitchFamily="34" charset="0"/>
              </a:rPr>
              <a:t>v-node table</a:t>
            </a:r>
          </a:p>
          <a:p>
            <a:pPr algn="ctr">
              <a:lnSpc>
                <a:spcPct val="100000"/>
              </a:lnSpc>
            </a:pPr>
            <a:r>
              <a:rPr lang="en-US" sz="1800" dirty="0">
                <a:solidFill>
                  <a:schemeClr val="bg1">
                    <a:lumMod val="50000"/>
                  </a:schemeClr>
                </a:solidFill>
                <a:latin typeface="Calibri" pitchFamily="34" charset="0"/>
              </a:rPr>
              <a:t>[shared by all processes]</a:t>
            </a:r>
          </a:p>
        </p:txBody>
      </p:sp>
      <p:sp>
        <p:nvSpPr>
          <p:cNvPr id="56" name="Rectangle 17"/>
          <p:cNvSpPr>
            <a:spLocks noChangeArrowheads="1"/>
          </p:cNvSpPr>
          <p:nvPr/>
        </p:nvSpPr>
        <p:spPr bwMode="auto">
          <a:xfrm>
            <a:off x="3868738" y="39624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lnSpc>
                <a:spcPct val="100000"/>
              </a:lnSpc>
            </a:pPr>
            <a:r>
              <a:rPr lang="en-US" sz="1600" dirty="0">
                <a:latin typeface="Calibri" pitchFamily="34" charset="0"/>
              </a:rPr>
              <a:t>File pos</a:t>
            </a:r>
          </a:p>
        </p:txBody>
      </p:sp>
      <p:sp>
        <p:nvSpPr>
          <p:cNvPr id="57" name="Rectangle 18"/>
          <p:cNvSpPr>
            <a:spLocks noChangeArrowheads="1"/>
          </p:cNvSpPr>
          <p:nvPr/>
        </p:nvSpPr>
        <p:spPr bwMode="auto">
          <a:xfrm>
            <a:off x="3868738" y="42672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lnSpc>
                <a:spcPct val="100000"/>
              </a:lnSpc>
            </a:pPr>
            <a:r>
              <a:rPr lang="en-US" sz="1400">
                <a:latin typeface="Courier New" pitchFamily="49" charset="0"/>
              </a:rPr>
              <a:t>refcnt=1</a:t>
            </a:r>
          </a:p>
        </p:txBody>
      </p:sp>
      <p:sp>
        <p:nvSpPr>
          <p:cNvPr id="58" name="Rectangle 19"/>
          <p:cNvSpPr>
            <a:spLocks noChangeArrowheads="1"/>
          </p:cNvSpPr>
          <p:nvPr/>
        </p:nvSpPr>
        <p:spPr bwMode="auto">
          <a:xfrm>
            <a:off x="3868738" y="45720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vert="eaVert" wrap="none" anchor="ctr"/>
          <a:lstStyle/>
          <a:p>
            <a:pPr>
              <a:lnSpc>
                <a:spcPct val="100000"/>
              </a:lnSpc>
            </a:pPr>
            <a:r>
              <a:rPr lang="en-US" sz="1600" dirty="0">
                <a:latin typeface="Calibri" pitchFamily="34" charset="0"/>
              </a:rPr>
              <a:t>...</a:t>
            </a:r>
          </a:p>
        </p:txBody>
      </p:sp>
      <p:sp>
        <p:nvSpPr>
          <p:cNvPr id="59" name="Line 20"/>
          <p:cNvSpPr>
            <a:spLocks noChangeShapeType="1"/>
          </p:cNvSpPr>
          <p:nvPr/>
        </p:nvSpPr>
        <p:spPr bwMode="auto">
          <a:xfrm flipV="1">
            <a:off x="1828800" y="3657599"/>
            <a:ext cx="2039938" cy="352425"/>
          </a:xfrm>
          <a:prstGeom prst="line">
            <a:avLst/>
          </a:prstGeom>
          <a:noFill/>
          <a:ln w="25400">
            <a:solidFill>
              <a:schemeClr val="bg2">
                <a:lumMod val="75000"/>
              </a:schemeClr>
            </a:solidFill>
            <a:round/>
            <a:headEnd/>
            <a:tailEnd type="stealth" w="med" len="med"/>
          </a:ln>
          <a:effectLst/>
        </p:spPr>
        <p:txBody>
          <a:bodyPr wrap="none" anchor="ctr"/>
          <a:lstStyle/>
          <a:p>
            <a:endParaRPr lang="en-US" dirty="0">
              <a:latin typeface="Calibri" pitchFamily="34" charset="0"/>
            </a:endParaRPr>
          </a:p>
        </p:txBody>
      </p:sp>
      <p:sp>
        <p:nvSpPr>
          <p:cNvPr id="60" name="Rectangle 22"/>
          <p:cNvSpPr>
            <a:spLocks noChangeArrowheads="1"/>
          </p:cNvSpPr>
          <p:nvPr/>
        </p:nvSpPr>
        <p:spPr bwMode="auto">
          <a:xfrm>
            <a:off x="3868738" y="36576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lnSpc>
                <a:spcPct val="100000"/>
              </a:lnSpc>
            </a:pPr>
            <a:endParaRPr lang="en-US" sz="1600" dirty="0">
              <a:latin typeface="Calibri" pitchFamily="34" charset="0"/>
            </a:endParaRPr>
          </a:p>
        </p:txBody>
      </p:sp>
      <p:sp>
        <p:nvSpPr>
          <p:cNvPr id="66" name="Text Box 28"/>
          <p:cNvSpPr txBox="1">
            <a:spLocks noChangeArrowheads="1"/>
          </p:cNvSpPr>
          <p:nvPr/>
        </p:nvSpPr>
        <p:spPr bwMode="auto">
          <a:xfrm>
            <a:off x="228600" y="4086225"/>
            <a:ext cx="822325" cy="304800"/>
          </a:xfrm>
          <a:prstGeom prst="rect">
            <a:avLst/>
          </a:prstGeom>
          <a:noFill/>
          <a:ln w="12700">
            <a:noFill/>
            <a:miter lim="800000"/>
            <a:headEnd/>
            <a:tailEnd/>
          </a:ln>
          <a:effectLst/>
        </p:spPr>
        <p:txBody>
          <a:bodyPr wrap="none" anchor="ctr">
            <a:spAutoFit/>
          </a:bodyPr>
          <a:lstStyle/>
          <a:p>
            <a:pPr algn="l">
              <a:lnSpc>
                <a:spcPct val="100000"/>
              </a:lnSpc>
            </a:pPr>
            <a:r>
              <a:rPr lang="en-US" sz="1400">
                <a:latin typeface="Courier New" pitchFamily="49" charset="0"/>
              </a:rPr>
              <a:t>stderr</a:t>
            </a:r>
          </a:p>
        </p:txBody>
      </p:sp>
      <p:sp>
        <p:nvSpPr>
          <p:cNvPr id="67" name="Text Box 29"/>
          <p:cNvSpPr txBox="1">
            <a:spLocks noChangeArrowheads="1"/>
          </p:cNvSpPr>
          <p:nvPr/>
        </p:nvSpPr>
        <p:spPr bwMode="auto">
          <a:xfrm>
            <a:off x="228600" y="3857625"/>
            <a:ext cx="822325" cy="304800"/>
          </a:xfrm>
          <a:prstGeom prst="rect">
            <a:avLst/>
          </a:prstGeom>
          <a:noFill/>
          <a:ln w="12700">
            <a:noFill/>
            <a:miter lim="800000"/>
            <a:headEnd/>
            <a:tailEnd/>
          </a:ln>
          <a:effectLst/>
        </p:spPr>
        <p:txBody>
          <a:bodyPr wrap="none" anchor="ctr">
            <a:spAutoFit/>
          </a:bodyPr>
          <a:lstStyle/>
          <a:p>
            <a:pPr algn="l">
              <a:lnSpc>
                <a:spcPct val="100000"/>
              </a:lnSpc>
            </a:pPr>
            <a:r>
              <a:rPr lang="en-US" sz="1400">
                <a:latin typeface="Courier New" pitchFamily="49" charset="0"/>
              </a:rPr>
              <a:t>stdout</a:t>
            </a:r>
          </a:p>
        </p:txBody>
      </p:sp>
      <p:sp>
        <p:nvSpPr>
          <p:cNvPr id="68" name="Text Box 30"/>
          <p:cNvSpPr txBox="1">
            <a:spLocks noChangeArrowheads="1"/>
          </p:cNvSpPr>
          <p:nvPr/>
        </p:nvSpPr>
        <p:spPr bwMode="auto">
          <a:xfrm>
            <a:off x="334963" y="3629025"/>
            <a:ext cx="715962" cy="304800"/>
          </a:xfrm>
          <a:prstGeom prst="rect">
            <a:avLst/>
          </a:prstGeom>
          <a:noFill/>
          <a:ln w="12700">
            <a:noFill/>
            <a:miter lim="800000"/>
            <a:headEnd/>
            <a:tailEnd/>
          </a:ln>
          <a:effectLst/>
        </p:spPr>
        <p:txBody>
          <a:bodyPr wrap="none" anchor="ctr">
            <a:spAutoFit/>
          </a:bodyPr>
          <a:lstStyle/>
          <a:p>
            <a:pPr algn="l">
              <a:lnSpc>
                <a:spcPct val="100000"/>
              </a:lnSpc>
            </a:pPr>
            <a:r>
              <a:rPr lang="en-US" sz="1400">
                <a:latin typeface="Courier New" pitchFamily="49" charset="0"/>
              </a:rPr>
              <a:t>stdin</a:t>
            </a:r>
          </a:p>
        </p:txBody>
      </p:sp>
      <p:sp>
        <p:nvSpPr>
          <p:cNvPr id="69" name="Line 31"/>
          <p:cNvSpPr>
            <a:spLocks noChangeShapeType="1"/>
          </p:cNvSpPr>
          <p:nvPr/>
        </p:nvSpPr>
        <p:spPr bwMode="auto">
          <a:xfrm flipV="1">
            <a:off x="4786313" y="3641725"/>
            <a:ext cx="1690687" cy="153988"/>
          </a:xfrm>
          <a:prstGeom prst="line">
            <a:avLst/>
          </a:prstGeom>
          <a:noFill/>
          <a:ln w="25400">
            <a:solidFill>
              <a:schemeClr val="bg2">
                <a:lumMod val="75000"/>
              </a:schemeClr>
            </a:solidFill>
            <a:round/>
            <a:headEnd/>
            <a:tailEnd type="stealth" w="med" len="med"/>
          </a:ln>
          <a:effectLst/>
        </p:spPr>
        <p:txBody>
          <a:bodyPr wrap="none" anchor="ctr"/>
          <a:lstStyle/>
          <a:p>
            <a:endParaRPr lang="en-US" dirty="0">
              <a:latin typeface="Calibri" pitchFamily="34" charset="0"/>
            </a:endParaRPr>
          </a:p>
        </p:txBody>
      </p:sp>
      <p:sp>
        <p:nvSpPr>
          <p:cNvPr id="70" name="Rectangle 32"/>
          <p:cNvSpPr>
            <a:spLocks noChangeArrowheads="1"/>
          </p:cNvSpPr>
          <p:nvPr/>
        </p:nvSpPr>
        <p:spPr bwMode="auto">
          <a:xfrm>
            <a:off x="6477000" y="36290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lnSpc>
                <a:spcPct val="100000"/>
              </a:lnSpc>
            </a:pPr>
            <a:r>
              <a:rPr lang="en-US" sz="1600" dirty="0">
                <a:latin typeface="Calibri" pitchFamily="34" charset="0"/>
              </a:rPr>
              <a:t>File access</a:t>
            </a:r>
          </a:p>
        </p:txBody>
      </p:sp>
      <p:sp>
        <p:nvSpPr>
          <p:cNvPr id="71" name="Rectangle 33"/>
          <p:cNvSpPr>
            <a:spLocks noChangeArrowheads="1"/>
          </p:cNvSpPr>
          <p:nvPr/>
        </p:nvSpPr>
        <p:spPr bwMode="auto">
          <a:xfrm>
            <a:off x="6477000" y="45434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vert="eaVert" wrap="none" anchor="ctr"/>
          <a:lstStyle/>
          <a:p>
            <a:pPr>
              <a:lnSpc>
                <a:spcPct val="100000"/>
              </a:lnSpc>
            </a:pPr>
            <a:r>
              <a:rPr lang="en-US" sz="1600" dirty="0">
                <a:latin typeface="Calibri" pitchFamily="34" charset="0"/>
              </a:rPr>
              <a:t>...</a:t>
            </a:r>
          </a:p>
        </p:txBody>
      </p:sp>
      <p:sp>
        <p:nvSpPr>
          <p:cNvPr id="72" name="Rectangle 34"/>
          <p:cNvSpPr>
            <a:spLocks noChangeArrowheads="1"/>
          </p:cNvSpPr>
          <p:nvPr/>
        </p:nvSpPr>
        <p:spPr bwMode="auto">
          <a:xfrm>
            <a:off x="6477000" y="39338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lnSpc>
                <a:spcPct val="100000"/>
              </a:lnSpc>
            </a:pPr>
            <a:r>
              <a:rPr lang="en-US" sz="1600" dirty="0">
                <a:latin typeface="Calibri" pitchFamily="34" charset="0"/>
              </a:rPr>
              <a:t>File size</a:t>
            </a:r>
          </a:p>
        </p:txBody>
      </p:sp>
      <p:sp>
        <p:nvSpPr>
          <p:cNvPr id="73" name="Rectangle 35"/>
          <p:cNvSpPr>
            <a:spLocks noChangeArrowheads="1"/>
          </p:cNvSpPr>
          <p:nvPr/>
        </p:nvSpPr>
        <p:spPr bwMode="auto">
          <a:xfrm>
            <a:off x="6477000" y="42386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lnSpc>
                <a:spcPct val="100000"/>
              </a:lnSpc>
            </a:pPr>
            <a:r>
              <a:rPr lang="en-US" sz="1600" dirty="0">
                <a:latin typeface="Calibri" pitchFamily="34" charset="0"/>
              </a:rPr>
              <a:t>File type</a:t>
            </a:r>
          </a:p>
        </p:txBody>
      </p:sp>
      <p:sp>
        <p:nvSpPr>
          <p:cNvPr id="78" name="Text Box 40"/>
          <p:cNvSpPr txBox="1">
            <a:spLocks noChangeArrowheads="1"/>
          </p:cNvSpPr>
          <p:nvPr/>
        </p:nvSpPr>
        <p:spPr bwMode="auto">
          <a:xfrm>
            <a:off x="3758514" y="3352800"/>
            <a:ext cx="652743" cy="338554"/>
          </a:xfrm>
          <a:prstGeom prst="rect">
            <a:avLst/>
          </a:prstGeom>
          <a:noFill/>
          <a:ln w="12700">
            <a:noFill/>
            <a:miter lim="800000"/>
            <a:headEnd/>
            <a:tailEnd/>
          </a:ln>
          <a:effectLst/>
        </p:spPr>
        <p:txBody>
          <a:bodyPr wrap="none" anchor="ctr">
            <a:spAutoFit/>
          </a:bodyPr>
          <a:lstStyle/>
          <a:p>
            <a:pPr>
              <a:lnSpc>
                <a:spcPct val="100000"/>
              </a:lnSpc>
            </a:pPr>
            <a:r>
              <a:rPr lang="en-US" sz="1600" dirty="0">
                <a:latin typeface="Calibri" pitchFamily="34" charset="0"/>
              </a:rPr>
              <a:t>File </a:t>
            </a:r>
            <a:r>
              <a:rPr lang="en-US" sz="1600" dirty="0" smtClean="0">
                <a:latin typeface="Calibri" pitchFamily="34" charset="0"/>
              </a:rPr>
              <a:t>A</a:t>
            </a:r>
            <a:endParaRPr lang="en-US" sz="1600" dirty="0">
              <a:latin typeface="Calibri" pitchFamily="34" charset="0"/>
            </a:endParaRPr>
          </a:p>
        </p:txBody>
      </p:sp>
      <p:grpSp>
        <p:nvGrpSpPr>
          <p:cNvPr id="42" name="Group 41"/>
          <p:cNvGrpSpPr/>
          <p:nvPr/>
        </p:nvGrpSpPr>
        <p:grpSpPr>
          <a:xfrm>
            <a:off x="1828800" y="4683125"/>
            <a:ext cx="5715000" cy="1870075"/>
            <a:chOff x="1828800" y="4683125"/>
            <a:chExt cx="5715000" cy="1870075"/>
          </a:xfrm>
        </p:grpSpPr>
        <p:sp>
          <p:nvSpPr>
            <p:cNvPr id="61" name="Rectangle 23"/>
            <p:cNvSpPr>
              <a:spLocks noChangeArrowheads="1"/>
            </p:cNvSpPr>
            <p:nvPr/>
          </p:nvSpPr>
          <p:spPr bwMode="auto">
            <a:xfrm>
              <a:off x="3868738" y="56388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lnSpc>
                  <a:spcPct val="100000"/>
                </a:lnSpc>
              </a:pPr>
              <a:r>
                <a:rPr lang="en-US" sz="1600" dirty="0">
                  <a:latin typeface="Calibri" pitchFamily="34" charset="0"/>
                </a:rPr>
                <a:t>File pos</a:t>
              </a:r>
            </a:p>
          </p:txBody>
        </p:sp>
        <p:sp>
          <p:nvSpPr>
            <p:cNvPr id="62" name="Rectangle 24"/>
            <p:cNvSpPr>
              <a:spLocks noChangeArrowheads="1"/>
            </p:cNvSpPr>
            <p:nvPr/>
          </p:nvSpPr>
          <p:spPr bwMode="auto">
            <a:xfrm>
              <a:off x="3868738" y="59436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lnSpc>
                  <a:spcPct val="100000"/>
                </a:lnSpc>
              </a:pPr>
              <a:r>
                <a:rPr lang="en-US" sz="1400">
                  <a:latin typeface="Courier New" pitchFamily="49" charset="0"/>
                </a:rPr>
                <a:t>refcnt=1</a:t>
              </a:r>
            </a:p>
          </p:txBody>
        </p:sp>
        <p:sp>
          <p:nvSpPr>
            <p:cNvPr id="63" name="Rectangle 25"/>
            <p:cNvSpPr>
              <a:spLocks noChangeArrowheads="1"/>
            </p:cNvSpPr>
            <p:nvPr/>
          </p:nvSpPr>
          <p:spPr bwMode="auto">
            <a:xfrm>
              <a:off x="3868738" y="62484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vert="eaVert" wrap="none" anchor="ctr"/>
            <a:lstStyle/>
            <a:p>
              <a:pPr>
                <a:lnSpc>
                  <a:spcPct val="100000"/>
                </a:lnSpc>
              </a:pPr>
              <a:r>
                <a:rPr lang="en-US" sz="1600" dirty="0">
                  <a:latin typeface="Calibri" pitchFamily="34" charset="0"/>
                </a:rPr>
                <a:t>...</a:t>
              </a:r>
            </a:p>
          </p:txBody>
        </p:sp>
        <p:sp>
          <p:nvSpPr>
            <p:cNvPr id="64" name="Rectangle 26"/>
            <p:cNvSpPr>
              <a:spLocks noChangeArrowheads="1"/>
            </p:cNvSpPr>
            <p:nvPr/>
          </p:nvSpPr>
          <p:spPr bwMode="auto">
            <a:xfrm>
              <a:off x="3868738" y="53340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lnSpc>
                  <a:spcPct val="100000"/>
                </a:lnSpc>
              </a:pPr>
              <a:endParaRPr lang="en-US" sz="1600" dirty="0">
                <a:latin typeface="Calibri" pitchFamily="34" charset="0"/>
              </a:endParaRPr>
            </a:p>
          </p:txBody>
        </p:sp>
        <p:sp>
          <p:nvSpPr>
            <p:cNvPr id="65" name="Line 27"/>
            <p:cNvSpPr>
              <a:spLocks noChangeShapeType="1"/>
            </p:cNvSpPr>
            <p:nvPr/>
          </p:nvSpPr>
          <p:spPr bwMode="auto">
            <a:xfrm>
              <a:off x="1828800" y="4683125"/>
              <a:ext cx="2057400" cy="698500"/>
            </a:xfrm>
            <a:prstGeom prst="line">
              <a:avLst/>
            </a:prstGeom>
            <a:noFill/>
            <a:ln w="25400">
              <a:solidFill>
                <a:schemeClr val="bg2">
                  <a:lumMod val="75000"/>
                </a:schemeClr>
              </a:solidFill>
              <a:round/>
              <a:headEnd/>
              <a:tailEnd type="stealth" w="med" len="med"/>
            </a:ln>
            <a:effectLst/>
          </p:spPr>
          <p:txBody>
            <a:bodyPr wrap="none" anchor="ctr"/>
            <a:lstStyle/>
            <a:p>
              <a:endParaRPr lang="en-US" dirty="0">
                <a:latin typeface="Calibri" pitchFamily="34" charset="0"/>
              </a:endParaRPr>
            </a:p>
          </p:txBody>
        </p:sp>
        <p:sp>
          <p:nvSpPr>
            <p:cNvPr id="74" name="Rectangle 36"/>
            <p:cNvSpPr>
              <a:spLocks noChangeArrowheads="1"/>
            </p:cNvSpPr>
            <p:nvPr/>
          </p:nvSpPr>
          <p:spPr bwMode="auto">
            <a:xfrm>
              <a:off x="6477000" y="52292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lnSpc>
                  <a:spcPct val="100000"/>
                </a:lnSpc>
              </a:pPr>
              <a:r>
                <a:rPr lang="en-US" sz="1600" dirty="0">
                  <a:latin typeface="Calibri" pitchFamily="34" charset="0"/>
                </a:rPr>
                <a:t>File access</a:t>
              </a:r>
            </a:p>
          </p:txBody>
        </p:sp>
        <p:sp>
          <p:nvSpPr>
            <p:cNvPr id="75" name="Rectangle 37"/>
            <p:cNvSpPr>
              <a:spLocks noChangeArrowheads="1"/>
            </p:cNvSpPr>
            <p:nvPr/>
          </p:nvSpPr>
          <p:spPr bwMode="auto">
            <a:xfrm>
              <a:off x="6477000" y="61436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vert="eaVert" wrap="none" anchor="ctr"/>
            <a:lstStyle/>
            <a:p>
              <a:pPr>
                <a:lnSpc>
                  <a:spcPct val="100000"/>
                </a:lnSpc>
              </a:pPr>
              <a:r>
                <a:rPr lang="en-US" sz="1600" dirty="0">
                  <a:latin typeface="Calibri" pitchFamily="34" charset="0"/>
                </a:rPr>
                <a:t>...</a:t>
              </a:r>
            </a:p>
          </p:txBody>
        </p:sp>
        <p:sp>
          <p:nvSpPr>
            <p:cNvPr id="76" name="Rectangle 38"/>
            <p:cNvSpPr>
              <a:spLocks noChangeArrowheads="1"/>
            </p:cNvSpPr>
            <p:nvPr/>
          </p:nvSpPr>
          <p:spPr bwMode="auto">
            <a:xfrm>
              <a:off x="6477000" y="55340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lnSpc>
                  <a:spcPct val="100000"/>
                </a:lnSpc>
              </a:pPr>
              <a:r>
                <a:rPr lang="en-US" sz="1600" dirty="0">
                  <a:latin typeface="Calibri" pitchFamily="34" charset="0"/>
                </a:rPr>
                <a:t>File size</a:t>
              </a:r>
            </a:p>
          </p:txBody>
        </p:sp>
        <p:sp>
          <p:nvSpPr>
            <p:cNvPr id="77" name="Rectangle 39"/>
            <p:cNvSpPr>
              <a:spLocks noChangeArrowheads="1"/>
            </p:cNvSpPr>
            <p:nvPr/>
          </p:nvSpPr>
          <p:spPr bwMode="auto">
            <a:xfrm>
              <a:off x="6477000" y="58388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lnSpc>
                  <a:spcPct val="100000"/>
                </a:lnSpc>
              </a:pPr>
              <a:r>
                <a:rPr lang="en-US" sz="1600" dirty="0">
                  <a:latin typeface="Calibri" pitchFamily="34" charset="0"/>
                </a:rPr>
                <a:t>File type</a:t>
              </a:r>
            </a:p>
          </p:txBody>
        </p:sp>
        <p:sp>
          <p:nvSpPr>
            <p:cNvPr id="79" name="Text Box 41"/>
            <p:cNvSpPr txBox="1">
              <a:spLocks noChangeArrowheads="1"/>
            </p:cNvSpPr>
            <p:nvPr/>
          </p:nvSpPr>
          <p:spPr bwMode="auto">
            <a:xfrm>
              <a:off x="3766752" y="5029200"/>
              <a:ext cx="643125" cy="338554"/>
            </a:xfrm>
            <a:prstGeom prst="rect">
              <a:avLst/>
            </a:prstGeom>
            <a:noFill/>
            <a:ln w="12700">
              <a:noFill/>
              <a:miter lim="800000"/>
              <a:headEnd/>
              <a:tailEnd/>
            </a:ln>
            <a:effectLst/>
          </p:spPr>
          <p:txBody>
            <a:bodyPr wrap="none" anchor="ctr">
              <a:spAutoFit/>
            </a:bodyPr>
            <a:lstStyle/>
            <a:p>
              <a:pPr>
                <a:lnSpc>
                  <a:spcPct val="100000"/>
                </a:lnSpc>
              </a:pPr>
              <a:r>
                <a:rPr lang="en-US" sz="1600" dirty="0">
                  <a:latin typeface="Calibri" pitchFamily="34" charset="0"/>
                </a:rPr>
                <a:t>File </a:t>
              </a:r>
              <a:r>
                <a:rPr lang="en-US" sz="1600" dirty="0" smtClean="0">
                  <a:latin typeface="Calibri" pitchFamily="34" charset="0"/>
                </a:rPr>
                <a:t>B</a:t>
              </a:r>
              <a:endParaRPr lang="en-US" sz="1600" dirty="0">
                <a:latin typeface="Calibri" pitchFamily="34" charset="0"/>
              </a:endParaRPr>
            </a:p>
          </p:txBody>
        </p:sp>
        <p:sp>
          <p:nvSpPr>
            <p:cNvPr id="80" name="Line 21"/>
            <p:cNvSpPr>
              <a:spLocks noChangeShapeType="1"/>
            </p:cNvSpPr>
            <p:nvPr/>
          </p:nvSpPr>
          <p:spPr bwMode="auto">
            <a:xfrm flipV="1">
              <a:off x="4706938" y="5229224"/>
              <a:ext cx="1770062" cy="257175"/>
            </a:xfrm>
            <a:prstGeom prst="line">
              <a:avLst/>
            </a:prstGeom>
            <a:noFill/>
            <a:ln w="25400">
              <a:solidFill>
                <a:schemeClr val="bg2">
                  <a:lumMod val="75000"/>
                </a:schemeClr>
              </a:solidFill>
              <a:round/>
              <a:headEnd/>
              <a:tailEnd type="stealth" w="med" len="med"/>
            </a:ln>
            <a:effectLst/>
          </p:spPr>
          <p:txBody>
            <a:bodyPr wrap="none" anchor="ctr"/>
            <a:lstStyle/>
            <a:p>
              <a:endParaRPr lang="en-US" dirty="0">
                <a:latin typeface="Calibri" pitchFamily="34"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dissolve">
                                      <p:cBhvr>
                                        <p:cTn id="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bwMode="auto">
          <a:xfrm>
            <a:off x="174624" y="274638"/>
            <a:ext cx="8054975" cy="850106"/>
          </a:xfrm>
          <a:prstGeom prst="rect">
            <a:avLst/>
          </a:prstGeom>
          <a:noFill/>
          <a:ln>
            <a:noFill/>
          </a:ln>
          <a:effectLst>
            <a:outerShdw dist="35921" dir="2700000" algn="ctr" rotWithShape="0">
              <a:srgbClr val="DDDDDD">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b="1">
                <a:solidFill>
                  <a:srgbClr val="FF0000"/>
                </a:solidFill>
                <a:latin typeface="微软雅黑" pitchFamily="34" charset="-122"/>
                <a:ea typeface="微软雅黑" pitchFamily="34" charset="-122"/>
                <a:cs typeface="+mj-cs"/>
              </a:defRPr>
            </a:lvl1pPr>
            <a:lvl2pPr algn="l" rtl="0" eaLnBrk="0" fontAlgn="base" hangingPunct="0">
              <a:spcBef>
                <a:spcPct val="0"/>
              </a:spcBef>
              <a:spcAft>
                <a:spcPct val="0"/>
              </a:spcAft>
              <a:defRPr sz="3800" b="1">
                <a:solidFill>
                  <a:srgbClr val="FF0000"/>
                </a:solidFill>
                <a:effectLst>
                  <a:outerShdw blurRad="38100" dist="38100" dir="2700000" algn="tl">
                    <a:srgbClr val="C0C0C0"/>
                  </a:outerShdw>
                </a:effectLst>
                <a:latin typeface="微软雅黑" pitchFamily="34" charset="-122"/>
                <a:ea typeface="微软雅黑" pitchFamily="34" charset="-122"/>
              </a:defRPr>
            </a:lvl2pPr>
            <a:lvl3pPr algn="l" rtl="0" eaLnBrk="0" fontAlgn="base" hangingPunct="0">
              <a:spcBef>
                <a:spcPct val="0"/>
              </a:spcBef>
              <a:spcAft>
                <a:spcPct val="0"/>
              </a:spcAft>
              <a:defRPr sz="3800" b="1">
                <a:solidFill>
                  <a:srgbClr val="FF0000"/>
                </a:solidFill>
                <a:effectLst>
                  <a:outerShdw blurRad="38100" dist="38100" dir="2700000" algn="tl">
                    <a:srgbClr val="C0C0C0"/>
                  </a:outerShdw>
                </a:effectLst>
                <a:latin typeface="微软雅黑" pitchFamily="34" charset="-122"/>
                <a:ea typeface="微软雅黑" pitchFamily="34" charset="-122"/>
              </a:defRPr>
            </a:lvl3pPr>
            <a:lvl4pPr algn="l" rtl="0" eaLnBrk="0" fontAlgn="base" hangingPunct="0">
              <a:spcBef>
                <a:spcPct val="0"/>
              </a:spcBef>
              <a:spcAft>
                <a:spcPct val="0"/>
              </a:spcAft>
              <a:defRPr sz="3800" b="1">
                <a:solidFill>
                  <a:srgbClr val="FF0000"/>
                </a:solidFill>
                <a:effectLst>
                  <a:outerShdw blurRad="38100" dist="38100" dir="2700000" algn="tl">
                    <a:srgbClr val="C0C0C0"/>
                  </a:outerShdw>
                </a:effectLst>
                <a:latin typeface="微软雅黑" pitchFamily="34" charset="-122"/>
                <a:ea typeface="微软雅黑" pitchFamily="34" charset="-122"/>
              </a:defRPr>
            </a:lvl4pPr>
            <a:lvl5pPr algn="l" rtl="0" eaLnBrk="0" fontAlgn="base" hangingPunct="0">
              <a:spcBef>
                <a:spcPct val="0"/>
              </a:spcBef>
              <a:spcAft>
                <a:spcPct val="0"/>
              </a:spcAft>
              <a:defRPr sz="3800" b="1">
                <a:solidFill>
                  <a:srgbClr val="FF0000"/>
                </a:solidFill>
                <a:effectLst>
                  <a:outerShdw blurRad="38100" dist="38100" dir="2700000" algn="tl">
                    <a:srgbClr val="C0C0C0"/>
                  </a:outerShdw>
                </a:effectLst>
                <a:latin typeface="微软雅黑" pitchFamily="34" charset="-122"/>
                <a:ea typeface="微软雅黑" pitchFamily="34" charset="-122"/>
              </a:defRPr>
            </a:lvl5pPr>
            <a:lvl6pPr marL="457200" algn="l" rtl="0" fontAlgn="base">
              <a:spcBef>
                <a:spcPct val="0"/>
              </a:spcBef>
              <a:spcAft>
                <a:spcPct val="0"/>
              </a:spcAft>
              <a:defRPr sz="3800" b="1">
                <a:solidFill>
                  <a:srgbClr val="FF0000"/>
                </a:solidFill>
                <a:effectLst>
                  <a:outerShdw blurRad="38100" dist="38100" dir="2700000" algn="tl">
                    <a:srgbClr val="C0C0C0"/>
                  </a:outerShdw>
                </a:effectLst>
                <a:latin typeface="Trebuchet MS" pitchFamily="34" charset="0"/>
                <a:ea typeface="华文新魏" pitchFamily="2" charset="-122"/>
              </a:defRPr>
            </a:lvl6pPr>
            <a:lvl7pPr marL="914400" algn="l" rtl="0" fontAlgn="base">
              <a:spcBef>
                <a:spcPct val="0"/>
              </a:spcBef>
              <a:spcAft>
                <a:spcPct val="0"/>
              </a:spcAft>
              <a:defRPr sz="3800" b="1">
                <a:solidFill>
                  <a:srgbClr val="FF0000"/>
                </a:solidFill>
                <a:effectLst>
                  <a:outerShdw blurRad="38100" dist="38100" dir="2700000" algn="tl">
                    <a:srgbClr val="C0C0C0"/>
                  </a:outerShdw>
                </a:effectLst>
                <a:latin typeface="Trebuchet MS" pitchFamily="34" charset="0"/>
                <a:ea typeface="华文新魏" pitchFamily="2" charset="-122"/>
              </a:defRPr>
            </a:lvl7pPr>
            <a:lvl8pPr marL="1371600" algn="l" rtl="0" fontAlgn="base">
              <a:spcBef>
                <a:spcPct val="0"/>
              </a:spcBef>
              <a:spcAft>
                <a:spcPct val="0"/>
              </a:spcAft>
              <a:defRPr sz="3800" b="1">
                <a:solidFill>
                  <a:srgbClr val="FF0000"/>
                </a:solidFill>
                <a:effectLst>
                  <a:outerShdw blurRad="38100" dist="38100" dir="2700000" algn="tl">
                    <a:srgbClr val="C0C0C0"/>
                  </a:outerShdw>
                </a:effectLst>
                <a:latin typeface="Trebuchet MS" pitchFamily="34" charset="0"/>
                <a:ea typeface="华文新魏" pitchFamily="2" charset="-122"/>
              </a:defRPr>
            </a:lvl8pPr>
            <a:lvl9pPr marL="1828800" algn="l" rtl="0" fontAlgn="base">
              <a:spcBef>
                <a:spcPct val="0"/>
              </a:spcBef>
              <a:spcAft>
                <a:spcPct val="0"/>
              </a:spcAft>
              <a:defRPr sz="3800" b="1">
                <a:solidFill>
                  <a:srgbClr val="FF0000"/>
                </a:solidFill>
                <a:effectLst>
                  <a:outerShdw blurRad="38100" dist="38100" dir="2700000" algn="tl">
                    <a:srgbClr val="C0C0C0"/>
                  </a:outerShdw>
                </a:effectLst>
                <a:latin typeface="Trebuchet MS" pitchFamily="34" charset="0"/>
                <a:ea typeface="华文新魏"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800" b="1" i="0" u="none" strike="noStrike" kern="0" cap="none" spc="0" normalizeH="0" baseline="0" noProof="0" dirty="0" smtClean="0">
                <a:ln>
                  <a:noFill/>
                </a:ln>
                <a:solidFill>
                  <a:schemeClr val="tx1"/>
                </a:solidFill>
                <a:effectLst/>
                <a:uLnTx/>
                <a:uFillTx/>
                <a:latin typeface="微软雅黑" pitchFamily="34" charset="-122"/>
                <a:ea typeface="微软雅黑" pitchFamily="34" charset="-122"/>
                <a:cs typeface="+mj-cs"/>
              </a:rPr>
              <a:t>操作系统的三个部分</a:t>
            </a:r>
          </a:p>
        </p:txBody>
      </p:sp>
      <p:sp>
        <p:nvSpPr>
          <p:cNvPr id="8" name="Rectangle 3"/>
          <p:cNvSpPr txBox="1">
            <a:spLocks noChangeArrowheads="1"/>
          </p:cNvSpPr>
          <p:nvPr/>
        </p:nvSpPr>
        <p:spPr bwMode="auto">
          <a:xfrm>
            <a:off x="174625" y="1196975"/>
            <a:ext cx="8893175"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lnSpcReduction="10000"/>
          </a:bodyPr>
          <a:lstStyle>
            <a:lvl1pPr marL="469900" indent="-469900" algn="l" rtl="0" eaLnBrk="0" fontAlgn="base" hangingPunct="0">
              <a:lnSpc>
                <a:spcPct val="120000"/>
              </a:lnSpc>
              <a:spcBef>
                <a:spcPct val="20000"/>
              </a:spcBef>
              <a:spcAft>
                <a:spcPct val="0"/>
              </a:spcAft>
              <a:buClr>
                <a:schemeClr val="accent2"/>
              </a:buClr>
              <a:buFont typeface="Wingdings" pitchFamily="2" charset="2"/>
              <a:buChar char="o"/>
              <a:defRPr sz="2600" b="1">
                <a:solidFill>
                  <a:srgbClr val="660033"/>
                </a:solidFill>
                <a:latin typeface="微软雅黑" pitchFamily="34" charset="-122"/>
                <a:ea typeface="微软雅黑" pitchFamily="34" charset="-122"/>
                <a:cs typeface="+mn-cs"/>
              </a:defRPr>
            </a:lvl1pPr>
            <a:lvl2pPr marL="908050" indent="-436563" algn="l" rtl="0" eaLnBrk="0" fontAlgn="base" hangingPunct="0">
              <a:lnSpc>
                <a:spcPct val="120000"/>
              </a:lnSpc>
              <a:spcBef>
                <a:spcPct val="20000"/>
              </a:spcBef>
              <a:spcAft>
                <a:spcPct val="0"/>
              </a:spcAft>
              <a:buClr>
                <a:schemeClr val="accent2"/>
              </a:buClr>
              <a:buFont typeface="Wingdings" pitchFamily="2" charset="2"/>
              <a:buChar char="n"/>
              <a:defRPr sz="2400" b="1">
                <a:solidFill>
                  <a:srgbClr val="660033"/>
                </a:solidFill>
                <a:latin typeface="微软雅黑" pitchFamily="34" charset="-122"/>
                <a:ea typeface="微软雅黑" pitchFamily="34" charset="-122"/>
              </a:defRPr>
            </a:lvl2pPr>
            <a:lvl3pPr marL="1304925" indent="-395288" algn="l" rtl="0" eaLnBrk="0" fontAlgn="base" hangingPunct="0">
              <a:lnSpc>
                <a:spcPct val="120000"/>
              </a:lnSpc>
              <a:spcBef>
                <a:spcPct val="20000"/>
              </a:spcBef>
              <a:spcAft>
                <a:spcPct val="0"/>
              </a:spcAft>
              <a:buClr>
                <a:schemeClr val="accent2"/>
              </a:buClr>
              <a:buFont typeface="Wingdings" pitchFamily="2" charset="2"/>
              <a:buChar char="o"/>
              <a:defRPr sz="2000" b="1">
                <a:solidFill>
                  <a:srgbClr val="660033"/>
                </a:solidFill>
                <a:latin typeface="微软雅黑" pitchFamily="34" charset="-122"/>
                <a:ea typeface="微软雅黑" pitchFamily="34" charset="-122"/>
              </a:defRPr>
            </a:lvl3pPr>
            <a:lvl4pPr marL="1693863" indent="-387350" algn="l" rtl="0" eaLnBrk="0" fontAlgn="base" hangingPunct="0">
              <a:lnSpc>
                <a:spcPct val="130000"/>
              </a:lnSpc>
              <a:spcBef>
                <a:spcPct val="20000"/>
              </a:spcBef>
              <a:spcAft>
                <a:spcPct val="0"/>
              </a:spcAft>
              <a:buClr>
                <a:schemeClr val="accent2"/>
              </a:buClr>
              <a:buFont typeface="Wingdings" pitchFamily="2" charset="2"/>
              <a:buChar char="n"/>
              <a:defRPr sz="1600" b="1">
                <a:solidFill>
                  <a:schemeClr val="tx1"/>
                </a:solidFill>
                <a:effectLst>
                  <a:outerShdw blurRad="38100" dist="38100" dir="2700000" algn="tl">
                    <a:srgbClr val="C0C0C0"/>
                  </a:outerShdw>
                </a:effectLst>
                <a:latin typeface="Times New Roman" pitchFamily="18" charset="0"/>
                <a:ea typeface="仿宋_GB2312" pitchFamily="49" charset="-122"/>
              </a:defRPr>
            </a:lvl4pPr>
            <a:lvl5pPr marL="2093913" indent="-398463" algn="l" rtl="0" eaLnBrk="0" fontAlgn="base" hangingPunct="0">
              <a:lnSpc>
                <a:spcPct val="130000"/>
              </a:lnSpc>
              <a:spcBef>
                <a:spcPct val="25000"/>
              </a:spcBef>
              <a:spcAft>
                <a:spcPct val="0"/>
              </a:spcAft>
              <a:buClr>
                <a:schemeClr val="accent2"/>
              </a:buClr>
              <a:buFont typeface="Wingdings" pitchFamily="2" charset="2"/>
              <a:buChar char="§"/>
              <a:defRPr sz="2000" b="1">
                <a:solidFill>
                  <a:schemeClr val="tx1"/>
                </a:solidFill>
                <a:effectLst>
                  <a:outerShdw blurRad="38100" dist="38100" dir="2700000" algn="tl">
                    <a:srgbClr val="C0C0C0"/>
                  </a:outerShdw>
                </a:effectLst>
                <a:latin typeface="Times New Roman" pitchFamily="18" charset="0"/>
                <a:ea typeface="仿宋_GB2312" pitchFamily="49" charset="-122"/>
              </a:defRPr>
            </a:lvl5pPr>
            <a:lvl6pPr marL="2551113" indent="-398463" algn="l" rtl="0" fontAlgn="base">
              <a:lnSpc>
                <a:spcPct val="130000"/>
              </a:lnSpc>
              <a:spcBef>
                <a:spcPct val="25000"/>
              </a:spcBef>
              <a:spcAft>
                <a:spcPct val="0"/>
              </a:spcAft>
              <a:buClr>
                <a:schemeClr val="accent2"/>
              </a:buClr>
              <a:buFont typeface="Wingdings" pitchFamily="2" charset="2"/>
              <a:buChar char="§"/>
              <a:defRPr b="1">
                <a:solidFill>
                  <a:schemeClr val="tx1"/>
                </a:solidFill>
                <a:effectLst>
                  <a:outerShdw blurRad="38100" dist="38100" dir="2700000" algn="tl">
                    <a:srgbClr val="C0C0C0"/>
                  </a:outerShdw>
                </a:effectLst>
                <a:latin typeface="Times New Roman" pitchFamily="18" charset="0"/>
                <a:ea typeface="仿宋_GB2312" pitchFamily="49" charset="-122"/>
              </a:defRPr>
            </a:lvl6pPr>
            <a:lvl7pPr marL="3008313" indent="-398463" algn="l" rtl="0" fontAlgn="base">
              <a:lnSpc>
                <a:spcPct val="130000"/>
              </a:lnSpc>
              <a:spcBef>
                <a:spcPct val="25000"/>
              </a:spcBef>
              <a:spcAft>
                <a:spcPct val="0"/>
              </a:spcAft>
              <a:buClr>
                <a:schemeClr val="accent2"/>
              </a:buClr>
              <a:buFont typeface="Wingdings" pitchFamily="2" charset="2"/>
              <a:buChar char="§"/>
              <a:defRPr b="1">
                <a:solidFill>
                  <a:schemeClr val="tx1"/>
                </a:solidFill>
                <a:effectLst>
                  <a:outerShdw blurRad="38100" dist="38100" dir="2700000" algn="tl">
                    <a:srgbClr val="C0C0C0"/>
                  </a:outerShdw>
                </a:effectLst>
                <a:latin typeface="Times New Roman" pitchFamily="18" charset="0"/>
                <a:ea typeface="仿宋_GB2312" pitchFamily="49" charset="-122"/>
              </a:defRPr>
            </a:lvl7pPr>
            <a:lvl8pPr marL="3465513" indent="-398463" algn="l" rtl="0" fontAlgn="base">
              <a:lnSpc>
                <a:spcPct val="130000"/>
              </a:lnSpc>
              <a:spcBef>
                <a:spcPct val="25000"/>
              </a:spcBef>
              <a:spcAft>
                <a:spcPct val="0"/>
              </a:spcAft>
              <a:buClr>
                <a:schemeClr val="accent2"/>
              </a:buClr>
              <a:buFont typeface="Wingdings" pitchFamily="2" charset="2"/>
              <a:buChar char="§"/>
              <a:defRPr b="1">
                <a:solidFill>
                  <a:schemeClr val="tx1"/>
                </a:solidFill>
                <a:effectLst>
                  <a:outerShdw blurRad="38100" dist="38100" dir="2700000" algn="tl">
                    <a:srgbClr val="C0C0C0"/>
                  </a:outerShdw>
                </a:effectLst>
                <a:latin typeface="Times New Roman" pitchFamily="18" charset="0"/>
                <a:ea typeface="仿宋_GB2312" pitchFamily="49" charset="-122"/>
              </a:defRPr>
            </a:lvl8pPr>
            <a:lvl9pPr marL="3922713" indent="-398463" algn="l" rtl="0" fontAlgn="base">
              <a:lnSpc>
                <a:spcPct val="130000"/>
              </a:lnSpc>
              <a:spcBef>
                <a:spcPct val="25000"/>
              </a:spcBef>
              <a:spcAft>
                <a:spcPct val="0"/>
              </a:spcAft>
              <a:buClr>
                <a:schemeClr val="accent2"/>
              </a:buClr>
              <a:buFont typeface="Wingdings" pitchFamily="2" charset="2"/>
              <a:buChar char="§"/>
              <a:defRPr b="1">
                <a:solidFill>
                  <a:schemeClr val="tx1"/>
                </a:solidFill>
                <a:effectLst>
                  <a:outerShdw blurRad="38100" dist="38100" dir="2700000" algn="tl">
                    <a:srgbClr val="C0C0C0"/>
                  </a:outerShdw>
                </a:effectLst>
                <a:latin typeface="Times New Roman" pitchFamily="18" charset="0"/>
                <a:ea typeface="仿宋_GB2312" pitchFamily="49" charset="-122"/>
              </a:defRPr>
            </a:lvl9pPr>
          </a:lstStyle>
          <a:p>
            <a:pPr marL="469900" marR="0" lvl="0" indent="-469900" algn="l" defTabSz="914400" rtl="0" eaLnBrk="1" fontAlgn="auto" latinLnBrk="0" hangingPunct="1">
              <a:lnSpc>
                <a:spcPct val="120000"/>
              </a:lnSpc>
              <a:spcBef>
                <a:spcPct val="20000"/>
              </a:spcBef>
              <a:spcAft>
                <a:spcPts val="0"/>
              </a:spcAft>
              <a:buClr>
                <a:srgbClr val="CC0000"/>
              </a:buClr>
              <a:buSzTx/>
              <a:buFont typeface="Wingdings" pitchFamily="2" charset="2"/>
              <a:buChar char="o"/>
              <a:tabLst/>
              <a:defRPr/>
            </a:pPr>
            <a:r>
              <a:rPr kumimoji="0" lang="zh-CN" altLang="en-US" sz="2600" b="1" i="0" u="none" strike="noStrike" kern="0" cap="none" spc="0" normalizeH="0" baseline="0" noProof="0" dirty="0" smtClean="0">
                <a:ln>
                  <a:noFill/>
                </a:ln>
                <a:solidFill>
                  <a:srgbClr val="660033"/>
                </a:solidFill>
                <a:effectLst/>
                <a:uLnTx/>
                <a:uFillTx/>
                <a:latin typeface="微软雅黑" pitchFamily="34" charset="-122"/>
                <a:ea typeface="微软雅黑" pitchFamily="34" charset="-122"/>
                <a:cs typeface="+mn-cs"/>
              </a:rPr>
              <a:t>内核</a:t>
            </a:r>
          </a:p>
          <a:p>
            <a:pPr marL="908050" marR="0" lvl="1" indent="-436563" algn="l" defTabSz="914400" rtl="0" eaLnBrk="1" fontAlgn="auto" latinLnBrk="0" hangingPunct="1">
              <a:lnSpc>
                <a:spcPct val="120000"/>
              </a:lnSpc>
              <a:spcBef>
                <a:spcPct val="20000"/>
              </a:spcBef>
              <a:spcAft>
                <a:spcPts val="0"/>
              </a:spcAft>
              <a:buClr>
                <a:srgbClr val="CC0000"/>
              </a:buClr>
              <a:buSzTx/>
              <a:buFont typeface="Wingdings" pitchFamily="2" charset="2"/>
              <a:buChar char="n"/>
              <a:tabLst/>
              <a:defRPr/>
            </a:pPr>
            <a:r>
              <a:rPr kumimoji="0" lang="zh-CN" altLang="en-US" sz="2400" b="1" i="0" u="none" strike="noStrike" kern="0" cap="none" spc="0" normalizeH="0" baseline="0" noProof="0" dirty="0" smtClean="0">
                <a:ln>
                  <a:noFill/>
                </a:ln>
                <a:solidFill>
                  <a:srgbClr val="660033"/>
                </a:solidFill>
                <a:effectLst/>
                <a:uLnTx/>
                <a:uFillTx/>
                <a:latin typeface="微软雅黑" pitchFamily="34" charset="-122"/>
                <a:ea typeface="微软雅黑" pitchFamily="34" charset="-122"/>
              </a:rPr>
              <a:t>操作系统五大管理功能一般都由操作系统内核负责。</a:t>
            </a:r>
          </a:p>
          <a:p>
            <a:pPr marL="469900" marR="0" lvl="0" indent="-469900" algn="l" defTabSz="914400" rtl="0" eaLnBrk="1" fontAlgn="auto" latinLnBrk="0" hangingPunct="1">
              <a:lnSpc>
                <a:spcPct val="120000"/>
              </a:lnSpc>
              <a:spcBef>
                <a:spcPct val="20000"/>
              </a:spcBef>
              <a:spcAft>
                <a:spcPts val="0"/>
              </a:spcAft>
              <a:buClr>
                <a:srgbClr val="CC0000"/>
              </a:buClr>
              <a:buSzTx/>
              <a:buFont typeface="Wingdings" pitchFamily="2" charset="2"/>
              <a:buChar char="o"/>
              <a:tabLst/>
              <a:defRPr/>
            </a:pPr>
            <a:r>
              <a:rPr kumimoji="0" lang="zh-CN" altLang="en-US" sz="2600" b="1" i="0" u="none" strike="noStrike" kern="0" cap="none" spc="0" normalizeH="0" baseline="0" noProof="0" dirty="0" smtClean="0">
                <a:ln>
                  <a:noFill/>
                </a:ln>
                <a:solidFill>
                  <a:srgbClr val="660033"/>
                </a:solidFill>
                <a:effectLst/>
                <a:uLnTx/>
                <a:uFillTx/>
                <a:latin typeface="微软雅黑" pitchFamily="34" charset="-122"/>
                <a:ea typeface="微软雅黑" pitchFamily="34" charset="-122"/>
                <a:cs typeface="+mn-cs"/>
              </a:rPr>
              <a:t>外壳</a:t>
            </a:r>
          </a:p>
          <a:p>
            <a:pPr marL="908050" marR="0" lvl="1" indent="-436563" algn="l" defTabSz="914400" rtl="0" eaLnBrk="1" fontAlgn="auto" latinLnBrk="0" hangingPunct="1">
              <a:lnSpc>
                <a:spcPct val="120000"/>
              </a:lnSpc>
              <a:spcBef>
                <a:spcPct val="20000"/>
              </a:spcBef>
              <a:spcAft>
                <a:spcPts val="0"/>
              </a:spcAft>
              <a:buClr>
                <a:srgbClr val="CC0000"/>
              </a:buClr>
              <a:buSzTx/>
              <a:buFont typeface="Wingdings" pitchFamily="2" charset="2"/>
              <a:buChar char="n"/>
              <a:tabLst/>
              <a:defRPr/>
            </a:pPr>
            <a:r>
              <a:rPr kumimoji="0" lang="zh-CN" altLang="en-US" sz="2400" b="1" i="0" u="none" strike="noStrike" kern="0" cap="none" spc="0" normalizeH="0" baseline="0" noProof="0" dirty="0" smtClean="0">
                <a:ln>
                  <a:noFill/>
                </a:ln>
                <a:solidFill>
                  <a:srgbClr val="660033"/>
                </a:solidFill>
                <a:effectLst/>
                <a:uLnTx/>
                <a:uFillTx/>
                <a:latin typeface="微软雅黑" pitchFamily="34" charset="-122"/>
                <a:ea typeface="微软雅黑" pitchFamily="34" charset="-122"/>
              </a:rPr>
              <a:t>外壳程序负责接收用户操作，提供与用户的交互界面。</a:t>
            </a:r>
          </a:p>
          <a:p>
            <a:pPr marL="908050" marR="0" lvl="1" indent="-436563" algn="l" defTabSz="914400" rtl="0" eaLnBrk="1" fontAlgn="auto" latinLnBrk="0" hangingPunct="1">
              <a:lnSpc>
                <a:spcPct val="120000"/>
              </a:lnSpc>
              <a:spcBef>
                <a:spcPct val="20000"/>
              </a:spcBef>
              <a:spcAft>
                <a:spcPts val="0"/>
              </a:spcAft>
              <a:buClr>
                <a:srgbClr val="CC0000"/>
              </a:buClr>
              <a:buSzTx/>
              <a:buFont typeface="Wingdings" pitchFamily="2" charset="2"/>
              <a:buChar char="n"/>
              <a:tabLst/>
              <a:defRPr/>
            </a:pPr>
            <a:r>
              <a:rPr kumimoji="0" lang="zh-CN" altLang="en-US" sz="2400" b="1" i="0" u="none" strike="noStrike" kern="0" cap="none" spc="0" normalizeH="0" baseline="0" noProof="0" dirty="0" smtClean="0">
                <a:ln>
                  <a:noFill/>
                </a:ln>
                <a:solidFill>
                  <a:srgbClr val="660033"/>
                </a:solidFill>
                <a:effectLst/>
                <a:uLnTx/>
                <a:uFillTx/>
                <a:latin typeface="微软雅黑" pitchFamily="34" charset="-122"/>
                <a:ea typeface="微软雅黑" pitchFamily="34" charset="-122"/>
              </a:rPr>
              <a:t>一般操作系统提供给一般用户的界面主要有两种：文本界面；</a:t>
            </a:r>
            <a:r>
              <a:rPr kumimoji="0" lang="en-US" altLang="zh-CN" sz="2400" b="1" i="0" u="none" strike="noStrike" kern="0" cap="none" spc="0" normalizeH="0" baseline="0" noProof="0" dirty="0" smtClean="0">
                <a:ln>
                  <a:noFill/>
                </a:ln>
                <a:solidFill>
                  <a:srgbClr val="660033"/>
                </a:solidFill>
                <a:effectLst/>
                <a:uLnTx/>
                <a:uFillTx/>
                <a:latin typeface="微软雅黑" pitchFamily="34" charset="-122"/>
                <a:ea typeface="微软雅黑" pitchFamily="34" charset="-122"/>
              </a:rPr>
              <a:t>GUI </a:t>
            </a:r>
            <a:r>
              <a:rPr kumimoji="0" lang="zh-CN" altLang="en-US" sz="2400" b="1" i="0" u="none" strike="noStrike" kern="0" cap="none" spc="0" normalizeH="0" baseline="0" noProof="0" dirty="0" smtClean="0">
                <a:ln>
                  <a:noFill/>
                </a:ln>
                <a:solidFill>
                  <a:srgbClr val="660033"/>
                </a:solidFill>
                <a:effectLst/>
                <a:uLnTx/>
                <a:uFillTx/>
                <a:latin typeface="微软雅黑" pitchFamily="34" charset="-122"/>
                <a:ea typeface="微软雅黑" pitchFamily="34" charset="-122"/>
              </a:rPr>
              <a:t>图形界面。程序员接口：</a:t>
            </a:r>
            <a:r>
              <a:rPr kumimoji="0" lang="en-US" altLang="zh-CN" sz="2400" b="1" i="0" u="none" strike="noStrike" kern="0" cap="none" spc="0" normalizeH="0" baseline="0" noProof="0" dirty="0" smtClean="0">
                <a:ln>
                  <a:noFill/>
                </a:ln>
                <a:solidFill>
                  <a:srgbClr val="660033"/>
                </a:solidFill>
                <a:effectLst/>
                <a:uLnTx/>
                <a:uFillTx/>
                <a:latin typeface="微软雅黑" pitchFamily="34" charset="-122"/>
                <a:ea typeface="微软雅黑" pitchFamily="34" charset="-122"/>
              </a:rPr>
              <a:t>API</a:t>
            </a:r>
            <a:endParaRPr kumimoji="0" lang="zh-CN" altLang="en-US" sz="2400" b="1" i="0" u="none" strike="noStrike" kern="0" cap="none" spc="0" normalizeH="0" baseline="0" noProof="0" dirty="0" smtClean="0">
              <a:ln>
                <a:noFill/>
              </a:ln>
              <a:solidFill>
                <a:srgbClr val="660033"/>
              </a:solidFill>
              <a:effectLst/>
              <a:uLnTx/>
              <a:uFillTx/>
              <a:latin typeface="微软雅黑" pitchFamily="34" charset="-122"/>
              <a:ea typeface="微软雅黑" pitchFamily="34" charset="-122"/>
            </a:endParaRPr>
          </a:p>
          <a:p>
            <a:pPr marL="469900" marR="0" lvl="0" indent="-469900" algn="l" defTabSz="914400" rtl="0" eaLnBrk="1" fontAlgn="auto" latinLnBrk="0" hangingPunct="1">
              <a:lnSpc>
                <a:spcPct val="120000"/>
              </a:lnSpc>
              <a:spcBef>
                <a:spcPct val="20000"/>
              </a:spcBef>
              <a:spcAft>
                <a:spcPts val="0"/>
              </a:spcAft>
              <a:buClr>
                <a:srgbClr val="CC0000"/>
              </a:buClr>
              <a:buSzTx/>
              <a:buFont typeface="Wingdings" pitchFamily="2" charset="2"/>
              <a:buChar char="o"/>
              <a:tabLst/>
              <a:defRPr/>
            </a:pPr>
            <a:r>
              <a:rPr kumimoji="0" lang="zh-CN" altLang="en-US" sz="2600" b="1" i="0" u="none" strike="noStrike" kern="0" cap="none" spc="0" normalizeH="0" baseline="0" noProof="0" dirty="0" smtClean="0">
                <a:ln>
                  <a:noFill/>
                </a:ln>
                <a:solidFill>
                  <a:srgbClr val="660033"/>
                </a:solidFill>
                <a:effectLst/>
                <a:uLnTx/>
                <a:uFillTx/>
                <a:latin typeface="微软雅黑" pitchFamily="34" charset="-122"/>
                <a:ea typeface="微软雅黑" pitchFamily="34" charset="-122"/>
                <a:cs typeface="+mn-cs"/>
              </a:rPr>
              <a:t>管理工具和附属软件</a:t>
            </a:r>
          </a:p>
          <a:p>
            <a:pPr marL="908050" marR="0" lvl="1" indent="-436563" algn="l" defTabSz="914400" rtl="0" eaLnBrk="1" fontAlgn="auto" latinLnBrk="0" hangingPunct="1">
              <a:lnSpc>
                <a:spcPct val="120000"/>
              </a:lnSpc>
              <a:spcBef>
                <a:spcPct val="20000"/>
              </a:spcBef>
              <a:spcAft>
                <a:spcPts val="0"/>
              </a:spcAft>
              <a:buClr>
                <a:srgbClr val="CC0000"/>
              </a:buClr>
              <a:buSzTx/>
              <a:buFont typeface="Wingdings" pitchFamily="2" charset="2"/>
              <a:buChar char="n"/>
              <a:tabLst/>
              <a:defRPr/>
            </a:pPr>
            <a:r>
              <a:rPr kumimoji="0" lang="zh-CN" altLang="en-US" sz="2400" b="1" i="0" u="none" strike="noStrike" kern="0" cap="none" spc="0" normalizeH="0" baseline="0" noProof="0" dirty="0" smtClean="0">
                <a:ln>
                  <a:noFill/>
                </a:ln>
                <a:solidFill>
                  <a:srgbClr val="660033"/>
                </a:solidFill>
                <a:effectLst/>
                <a:uLnTx/>
                <a:uFillTx/>
                <a:latin typeface="微软雅黑" pitchFamily="34" charset="-122"/>
                <a:ea typeface="微软雅黑" pitchFamily="34" charset="-122"/>
              </a:rPr>
              <a:t>一般是操作系统在发布时附带提供给用户的，用户安装完操作系统，就可以利用操作系统自带的管理工具和软件进行一些基本的操作。</a:t>
            </a:r>
          </a:p>
        </p:txBody>
      </p:sp>
      <p:pic>
        <p:nvPicPr>
          <p:cNvPr id="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7385" y="5384370"/>
            <a:ext cx="3025775" cy="148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84182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p:nvPr>
        </p:nvSpPr>
        <p:spPr>
          <a:xfrm>
            <a:off x="357018" y="457200"/>
            <a:ext cx="7592093" cy="762000"/>
          </a:xfrm>
        </p:spPr>
        <p:txBody>
          <a:bodyPr/>
          <a:lstStyle/>
          <a:p>
            <a:r>
              <a:rPr lang="en-US" dirty="0"/>
              <a:t>I/O Redirection Example (</a:t>
            </a:r>
            <a:r>
              <a:rPr lang="en-US" dirty="0" smtClean="0"/>
              <a:t>cont.)</a:t>
            </a:r>
            <a:endParaRPr lang="en-US" dirty="0"/>
          </a:p>
        </p:txBody>
      </p:sp>
      <p:sp>
        <p:nvSpPr>
          <p:cNvPr id="668675" name="Rectangle 3"/>
          <p:cNvSpPr>
            <a:spLocks noGrp="1" noChangeArrowheads="1"/>
          </p:cNvSpPr>
          <p:nvPr>
            <p:ph type="body" idx="1"/>
          </p:nvPr>
        </p:nvSpPr>
        <p:spPr>
          <a:xfrm>
            <a:off x="366713" y="1296988"/>
            <a:ext cx="8624887" cy="989012"/>
          </a:xfrm>
        </p:spPr>
        <p:txBody>
          <a:bodyPr/>
          <a:lstStyle/>
          <a:p>
            <a:r>
              <a:rPr lang="en-US" dirty="0"/>
              <a:t>Step #2: call </a:t>
            </a:r>
            <a:r>
              <a:rPr lang="en-US" dirty="0">
                <a:latin typeface="Courier New" pitchFamily="49" charset="0"/>
              </a:rPr>
              <a:t>dup2(4,1)</a:t>
            </a:r>
          </a:p>
          <a:p>
            <a:pPr lvl="1">
              <a:buFont typeface="Wingdings" pitchFamily="2" charset="2"/>
              <a:buChar char="§"/>
            </a:pPr>
            <a:r>
              <a:rPr lang="en-US" dirty="0"/>
              <a:t>cause </a:t>
            </a:r>
            <a:r>
              <a:rPr lang="en-US" dirty="0" err="1"/>
              <a:t>fd</a:t>
            </a:r>
            <a:r>
              <a:rPr lang="en-US" dirty="0"/>
              <a:t>=1 (</a:t>
            </a:r>
            <a:r>
              <a:rPr lang="en-US" dirty="0" err="1"/>
              <a:t>stdout</a:t>
            </a:r>
            <a:r>
              <a:rPr lang="en-US" dirty="0"/>
              <a:t>) to refer to disk file pointed at by </a:t>
            </a:r>
            <a:r>
              <a:rPr lang="en-US" dirty="0" err="1"/>
              <a:t>fd</a:t>
            </a:r>
            <a:r>
              <a:rPr lang="en-US" dirty="0"/>
              <a:t>=4</a:t>
            </a:r>
            <a:endParaRPr lang="en-US" dirty="0">
              <a:latin typeface="Courier New" pitchFamily="49" charset="0"/>
            </a:endParaRPr>
          </a:p>
        </p:txBody>
      </p:sp>
      <p:sp>
        <p:nvSpPr>
          <p:cNvPr id="39" name="Rectangle 4"/>
          <p:cNvSpPr>
            <a:spLocks noChangeArrowheads="1"/>
          </p:cNvSpPr>
          <p:nvPr/>
        </p:nvSpPr>
        <p:spPr bwMode="auto">
          <a:xfrm>
            <a:off x="1506538" y="36703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dirty="0">
              <a:latin typeface="Calibri" pitchFamily="34" charset="0"/>
            </a:endParaRPr>
          </a:p>
        </p:txBody>
      </p:sp>
      <p:sp>
        <p:nvSpPr>
          <p:cNvPr id="40" name="Rectangle 5"/>
          <p:cNvSpPr>
            <a:spLocks noChangeArrowheads="1"/>
          </p:cNvSpPr>
          <p:nvPr/>
        </p:nvSpPr>
        <p:spPr bwMode="auto">
          <a:xfrm>
            <a:off x="1506538" y="38989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dirty="0">
              <a:latin typeface="Calibri" pitchFamily="34" charset="0"/>
            </a:endParaRPr>
          </a:p>
        </p:txBody>
      </p:sp>
      <p:sp>
        <p:nvSpPr>
          <p:cNvPr id="41" name="Rectangle 6"/>
          <p:cNvSpPr>
            <a:spLocks noChangeArrowheads="1"/>
          </p:cNvSpPr>
          <p:nvPr/>
        </p:nvSpPr>
        <p:spPr bwMode="auto">
          <a:xfrm>
            <a:off x="1506538" y="41275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dirty="0">
              <a:latin typeface="Calibri" pitchFamily="34" charset="0"/>
            </a:endParaRPr>
          </a:p>
        </p:txBody>
      </p:sp>
      <p:sp>
        <p:nvSpPr>
          <p:cNvPr id="42" name="Rectangle 7"/>
          <p:cNvSpPr>
            <a:spLocks noChangeArrowheads="1"/>
          </p:cNvSpPr>
          <p:nvPr/>
        </p:nvSpPr>
        <p:spPr bwMode="auto">
          <a:xfrm>
            <a:off x="1506538" y="43561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dirty="0">
              <a:latin typeface="Calibri" pitchFamily="34" charset="0"/>
            </a:endParaRPr>
          </a:p>
        </p:txBody>
      </p:sp>
      <p:sp>
        <p:nvSpPr>
          <p:cNvPr id="43" name="Rectangle 8"/>
          <p:cNvSpPr>
            <a:spLocks noChangeArrowheads="1"/>
          </p:cNvSpPr>
          <p:nvPr/>
        </p:nvSpPr>
        <p:spPr bwMode="auto">
          <a:xfrm>
            <a:off x="1506538" y="45847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dirty="0">
              <a:latin typeface="Calibri" pitchFamily="34" charset="0"/>
            </a:endParaRPr>
          </a:p>
        </p:txBody>
      </p:sp>
      <p:sp>
        <p:nvSpPr>
          <p:cNvPr id="44" name="Rectangle 9"/>
          <p:cNvSpPr>
            <a:spLocks noChangeArrowheads="1"/>
          </p:cNvSpPr>
          <p:nvPr/>
        </p:nvSpPr>
        <p:spPr bwMode="auto">
          <a:xfrm>
            <a:off x="896938" y="3670300"/>
            <a:ext cx="609600" cy="228600"/>
          </a:xfrm>
          <a:prstGeom prst="rect">
            <a:avLst/>
          </a:prstGeom>
          <a:noFill/>
          <a:ln w="12700">
            <a:noFill/>
            <a:miter lim="800000"/>
            <a:headEnd/>
            <a:tailEnd/>
          </a:ln>
          <a:effectLst/>
        </p:spPr>
        <p:txBody>
          <a:bodyPr wrap="none" anchor="ctr"/>
          <a:lstStyle/>
          <a:p>
            <a:pPr algn="r">
              <a:lnSpc>
                <a:spcPct val="100000"/>
              </a:lnSpc>
            </a:pPr>
            <a:r>
              <a:rPr lang="en-US" sz="1400" dirty="0" err="1">
                <a:latin typeface="Calibri" pitchFamily="34" charset="0"/>
              </a:rPr>
              <a:t>fd</a:t>
            </a:r>
            <a:r>
              <a:rPr lang="en-US" sz="1400" dirty="0">
                <a:latin typeface="Calibri" pitchFamily="34" charset="0"/>
              </a:rPr>
              <a:t> 0</a:t>
            </a:r>
          </a:p>
        </p:txBody>
      </p:sp>
      <p:sp>
        <p:nvSpPr>
          <p:cNvPr id="45" name="Rectangle 10"/>
          <p:cNvSpPr>
            <a:spLocks noChangeArrowheads="1"/>
          </p:cNvSpPr>
          <p:nvPr/>
        </p:nvSpPr>
        <p:spPr bwMode="auto">
          <a:xfrm>
            <a:off x="896938" y="3898900"/>
            <a:ext cx="609600" cy="228600"/>
          </a:xfrm>
          <a:prstGeom prst="rect">
            <a:avLst/>
          </a:prstGeom>
          <a:noFill/>
          <a:ln w="12700">
            <a:noFill/>
            <a:miter lim="800000"/>
            <a:headEnd/>
            <a:tailEnd/>
          </a:ln>
          <a:effectLst/>
        </p:spPr>
        <p:txBody>
          <a:bodyPr wrap="none" anchor="ctr"/>
          <a:lstStyle/>
          <a:p>
            <a:pPr algn="r">
              <a:lnSpc>
                <a:spcPct val="100000"/>
              </a:lnSpc>
            </a:pPr>
            <a:r>
              <a:rPr lang="en-US" sz="1400" dirty="0" err="1">
                <a:latin typeface="Calibri" pitchFamily="34" charset="0"/>
              </a:rPr>
              <a:t>fd</a:t>
            </a:r>
            <a:r>
              <a:rPr lang="en-US" sz="1400" dirty="0">
                <a:latin typeface="Calibri" pitchFamily="34" charset="0"/>
              </a:rPr>
              <a:t> 1</a:t>
            </a:r>
          </a:p>
        </p:txBody>
      </p:sp>
      <p:sp>
        <p:nvSpPr>
          <p:cNvPr id="46" name="Rectangle 11"/>
          <p:cNvSpPr>
            <a:spLocks noChangeArrowheads="1"/>
          </p:cNvSpPr>
          <p:nvPr/>
        </p:nvSpPr>
        <p:spPr bwMode="auto">
          <a:xfrm>
            <a:off x="896938" y="4127500"/>
            <a:ext cx="609600" cy="228600"/>
          </a:xfrm>
          <a:prstGeom prst="rect">
            <a:avLst/>
          </a:prstGeom>
          <a:noFill/>
          <a:ln w="12700">
            <a:noFill/>
            <a:miter lim="800000"/>
            <a:headEnd/>
            <a:tailEnd/>
          </a:ln>
          <a:effectLst/>
        </p:spPr>
        <p:txBody>
          <a:bodyPr wrap="none" anchor="ctr"/>
          <a:lstStyle/>
          <a:p>
            <a:pPr algn="r">
              <a:lnSpc>
                <a:spcPct val="100000"/>
              </a:lnSpc>
            </a:pPr>
            <a:r>
              <a:rPr lang="en-US" sz="1400" dirty="0" err="1">
                <a:latin typeface="Calibri" pitchFamily="34" charset="0"/>
              </a:rPr>
              <a:t>fd</a:t>
            </a:r>
            <a:r>
              <a:rPr lang="en-US" sz="1400" dirty="0">
                <a:latin typeface="Calibri" pitchFamily="34" charset="0"/>
              </a:rPr>
              <a:t> 2</a:t>
            </a:r>
          </a:p>
        </p:txBody>
      </p:sp>
      <p:sp>
        <p:nvSpPr>
          <p:cNvPr id="47" name="Rectangle 12"/>
          <p:cNvSpPr>
            <a:spLocks noChangeArrowheads="1"/>
          </p:cNvSpPr>
          <p:nvPr/>
        </p:nvSpPr>
        <p:spPr bwMode="auto">
          <a:xfrm>
            <a:off x="896938" y="4356100"/>
            <a:ext cx="609600" cy="228600"/>
          </a:xfrm>
          <a:prstGeom prst="rect">
            <a:avLst/>
          </a:prstGeom>
          <a:noFill/>
          <a:ln w="12700">
            <a:noFill/>
            <a:miter lim="800000"/>
            <a:headEnd/>
            <a:tailEnd/>
          </a:ln>
          <a:effectLst/>
        </p:spPr>
        <p:txBody>
          <a:bodyPr wrap="none" anchor="ctr"/>
          <a:lstStyle/>
          <a:p>
            <a:pPr algn="r">
              <a:lnSpc>
                <a:spcPct val="100000"/>
              </a:lnSpc>
            </a:pPr>
            <a:r>
              <a:rPr lang="en-US" sz="1400" dirty="0" err="1">
                <a:latin typeface="Calibri" pitchFamily="34" charset="0"/>
              </a:rPr>
              <a:t>fd</a:t>
            </a:r>
            <a:r>
              <a:rPr lang="en-US" sz="1400" dirty="0">
                <a:latin typeface="Calibri" pitchFamily="34" charset="0"/>
              </a:rPr>
              <a:t> 3</a:t>
            </a:r>
          </a:p>
        </p:txBody>
      </p:sp>
      <p:sp>
        <p:nvSpPr>
          <p:cNvPr id="48" name="Rectangle 13"/>
          <p:cNvSpPr>
            <a:spLocks noChangeArrowheads="1"/>
          </p:cNvSpPr>
          <p:nvPr/>
        </p:nvSpPr>
        <p:spPr bwMode="auto">
          <a:xfrm>
            <a:off x="896938" y="4584700"/>
            <a:ext cx="609600" cy="228600"/>
          </a:xfrm>
          <a:prstGeom prst="rect">
            <a:avLst/>
          </a:prstGeom>
          <a:noFill/>
          <a:ln w="12700">
            <a:noFill/>
            <a:miter lim="800000"/>
            <a:headEnd/>
            <a:tailEnd/>
          </a:ln>
          <a:effectLst/>
        </p:spPr>
        <p:txBody>
          <a:bodyPr wrap="none" anchor="ctr"/>
          <a:lstStyle/>
          <a:p>
            <a:pPr algn="r">
              <a:lnSpc>
                <a:spcPct val="100000"/>
              </a:lnSpc>
            </a:pPr>
            <a:r>
              <a:rPr lang="en-US" sz="1400" dirty="0" err="1">
                <a:latin typeface="Calibri" pitchFamily="34" charset="0"/>
              </a:rPr>
              <a:t>fd</a:t>
            </a:r>
            <a:r>
              <a:rPr lang="en-US" sz="1400" dirty="0">
                <a:latin typeface="Calibri" pitchFamily="34" charset="0"/>
              </a:rPr>
              <a:t> 4</a:t>
            </a:r>
          </a:p>
        </p:txBody>
      </p:sp>
      <p:sp>
        <p:nvSpPr>
          <p:cNvPr id="49" name="Text Box 14"/>
          <p:cNvSpPr txBox="1">
            <a:spLocks noChangeArrowheads="1"/>
          </p:cNvSpPr>
          <p:nvPr/>
        </p:nvSpPr>
        <p:spPr bwMode="auto">
          <a:xfrm>
            <a:off x="610550" y="2636222"/>
            <a:ext cx="2390085" cy="646331"/>
          </a:xfrm>
          <a:prstGeom prst="rect">
            <a:avLst/>
          </a:prstGeom>
          <a:noFill/>
          <a:ln w="12700">
            <a:noFill/>
            <a:miter lim="800000"/>
            <a:headEnd/>
            <a:tailEnd/>
          </a:ln>
          <a:effectLst/>
        </p:spPr>
        <p:txBody>
          <a:bodyPr wrap="none" anchor="ctr">
            <a:spAutoFit/>
          </a:bodyPr>
          <a:lstStyle/>
          <a:p>
            <a:pPr algn="ctr">
              <a:lnSpc>
                <a:spcPct val="100000"/>
              </a:lnSpc>
            </a:pPr>
            <a:r>
              <a:rPr lang="en-US" sz="1800" dirty="0">
                <a:solidFill>
                  <a:srgbClr val="C00000"/>
                </a:solidFill>
                <a:latin typeface="Calibri" pitchFamily="34" charset="0"/>
              </a:rPr>
              <a:t>Descriptor table</a:t>
            </a:r>
          </a:p>
          <a:p>
            <a:pPr algn="ctr">
              <a:lnSpc>
                <a:spcPct val="100000"/>
              </a:lnSpc>
            </a:pPr>
            <a:r>
              <a:rPr lang="en-US" sz="1800" dirty="0">
                <a:solidFill>
                  <a:schemeClr val="bg1">
                    <a:lumMod val="50000"/>
                  </a:schemeClr>
                </a:solidFill>
                <a:latin typeface="Calibri" pitchFamily="34" charset="0"/>
              </a:rPr>
              <a:t>[one table per process]</a:t>
            </a:r>
          </a:p>
        </p:txBody>
      </p:sp>
      <p:sp>
        <p:nvSpPr>
          <p:cNvPr id="50" name="Text Box 15"/>
          <p:cNvSpPr txBox="1">
            <a:spLocks noChangeArrowheads="1"/>
          </p:cNvSpPr>
          <p:nvPr/>
        </p:nvSpPr>
        <p:spPr bwMode="auto">
          <a:xfrm>
            <a:off x="3159491" y="2636222"/>
            <a:ext cx="2532326" cy="646331"/>
          </a:xfrm>
          <a:prstGeom prst="rect">
            <a:avLst/>
          </a:prstGeom>
          <a:noFill/>
          <a:ln w="12700">
            <a:noFill/>
            <a:miter lim="800000"/>
            <a:headEnd/>
            <a:tailEnd/>
          </a:ln>
          <a:effectLst/>
        </p:spPr>
        <p:txBody>
          <a:bodyPr wrap="none" anchor="ctr">
            <a:spAutoFit/>
          </a:bodyPr>
          <a:lstStyle/>
          <a:p>
            <a:pPr algn="ctr">
              <a:lnSpc>
                <a:spcPct val="100000"/>
              </a:lnSpc>
            </a:pPr>
            <a:r>
              <a:rPr lang="en-US" sz="1800" dirty="0">
                <a:solidFill>
                  <a:srgbClr val="C00000"/>
                </a:solidFill>
                <a:latin typeface="Calibri" pitchFamily="34" charset="0"/>
              </a:rPr>
              <a:t>Open file table </a:t>
            </a:r>
          </a:p>
          <a:p>
            <a:pPr algn="ctr">
              <a:lnSpc>
                <a:spcPct val="100000"/>
              </a:lnSpc>
            </a:pPr>
            <a:r>
              <a:rPr lang="en-US" sz="1800" dirty="0">
                <a:solidFill>
                  <a:schemeClr val="bg1">
                    <a:lumMod val="50000"/>
                  </a:schemeClr>
                </a:solidFill>
                <a:latin typeface="Calibri" pitchFamily="34" charset="0"/>
              </a:rPr>
              <a:t>[shared by all processes]</a:t>
            </a:r>
          </a:p>
        </p:txBody>
      </p:sp>
      <p:sp>
        <p:nvSpPr>
          <p:cNvPr id="51" name="Text Box 16"/>
          <p:cNvSpPr txBox="1">
            <a:spLocks noChangeArrowheads="1"/>
          </p:cNvSpPr>
          <p:nvPr/>
        </p:nvSpPr>
        <p:spPr bwMode="auto">
          <a:xfrm>
            <a:off x="5750291" y="2636222"/>
            <a:ext cx="2532326" cy="646331"/>
          </a:xfrm>
          <a:prstGeom prst="rect">
            <a:avLst/>
          </a:prstGeom>
          <a:noFill/>
          <a:ln w="12700">
            <a:noFill/>
            <a:miter lim="800000"/>
            <a:headEnd/>
            <a:tailEnd/>
          </a:ln>
          <a:effectLst/>
        </p:spPr>
        <p:txBody>
          <a:bodyPr wrap="none" anchor="ctr">
            <a:spAutoFit/>
          </a:bodyPr>
          <a:lstStyle/>
          <a:p>
            <a:pPr algn="ctr">
              <a:lnSpc>
                <a:spcPct val="100000"/>
              </a:lnSpc>
            </a:pPr>
            <a:r>
              <a:rPr lang="en-US" sz="1800" dirty="0">
                <a:solidFill>
                  <a:srgbClr val="C00000"/>
                </a:solidFill>
                <a:latin typeface="Calibri" pitchFamily="34" charset="0"/>
              </a:rPr>
              <a:t>v-node table</a:t>
            </a:r>
          </a:p>
          <a:p>
            <a:pPr algn="ctr">
              <a:lnSpc>
                <a:spcPct val="100000"/>
              </a:lnSpc>
            </a:pPr>
            <a:r>
              <a:rPr lang="en-US" sz="1800" dirty="0">
                <a:solidFill>
                  <a:schemeClr val="bg1">
                    <a:lumMod val="50000"/>
                  </a:schemeClr>
                </a:solidFill>
                <a:latin typeface="Calibri" pitchFamily="34" charset="0"/>
              </a:rPr>
              <a:t>[shared by all processes]</a:t>
            </a:r>
          </a:p>
        </p:txBody>
      </p:sp>
      <p:sp>
        <p:nvSpPr>
          <p:cNvPr id="52" name="Rectangle 17"/>
          <p:cNvSpPr>
            <a:spLocks noChangeArrowheads="1"/>
          </p:cNvSpPr>
          <p:nvPr/>
        </p:nvSpPr>
        <p:spPr bwMode="auto">
          <a:xfrm>
            <a:off x="3868738" y="3962400"/>
            <a:ext cx="1066800" cy="304800"/>
          </a:xfrm>
          <a:prstGeom prst="rect">
            <a:avLst/>
          </a:prstGeom>
          <a:solidFill>
            <a:schemeClr val="bg1"/>
          </a:solidFill>
          <a:ln w="12700">
            <a:solidFill>
              <a:schemeClr val="tx1"/>
            </a:solidFill>
            <a:miter lim="800000"/>
            <a:headEnd/>
            <a:tailEnd/>
          </a:ln>
          <a:effectLst/>
        </p:spPr>
        <p:txBody>
          <a:bodyPr wrap="none" anchor="ctr"/>
          <a:lstStyle/>
          <a:p>
            <a:pPr>
              <a:lnSpc>
                <a:spcPct val="100000"/>
              </a:lnSpc>
            </a:pPr>
            <a:r>
              <a:rPr lang="en-US" sz="1600" dirty="0">
                <a:latin typeface="Calibri" pitchFamily="34" charset="0"/>
              </a:rPr>
              <a:t>File pos</a:t>
            </a:r>
          </a:p>
        </p:txBody>
      </p:sp>
      <p:sp>
        <p:nvSpPr>
          <p:cNvPr id="53" name="Rectangle 18"/>
          <p:cNvSpPr>
            <a:spLocks noChangeArrowheads="1"/>
          </p:cNvSpPr>
          <p:nvPr/>
        </p:nvSpPr>
        <p:spPr bwMode="auto">
          <a:xfrm>
            <a:off x="3868738" y="4267200"/>
            <a:ext cx="1066800" cy="304800"/>
          </a:xfrm>
          <a:prstGeom prst="rect">
            <a:avLst/>
          </a:prstGeom>
          <a:solidFill>
            <a:schemeClr val="bg1"/>
          </a:solidFill>
          <a:ln w="12700">
            <a:solidFill>
              <a:schemeClr val="tx1"/>
            </a:solidFill>
            <a:miter lim="800000"/>
            <a:headEnd/>
            <a:tailEnd/>
          </a:ln>
          <a:effectLst/>
        </p:spPr>
        <p:txBody>
          <a:bodyPr wrap="none" anchor="ctr"/>
          <a:lstStyle/>
          <a:p>
            <a:pPr>
              <a:lnSpc>
                <a:spcPct val="100000"/>
              </a:lnSpc>
            </a:pPr>
            <a:r>
              <a:rPr lang="en-US" sz="1400" dirty="0" err="1" smtClean="0">
                <a:solidFill>
                  <a:srgbClr val="0070C0"/>
                </a:solidFill>
                <a:latin typeface="Courier New" pitchFamily="49" charset="0"/>
              </a:rPr>
              <a:t>refcnt</a:t>
            </a:r>
            <a:r>
              <a:rPr lang="en-US" sz="1400" dirty="0" smtClean="0">
                <a:solidFill>
                  <a:srgbClr val="0070C0"/>
                </a:solidFill>
                <a:latin typeface="Courier New" pitchFamily="49" charset="0"/>
              </a:rPr>
              <a:t>=0</a:t>
            </a:r>
            <a:endParaRPr lang="en-US" sz="1400" dirty="0">
              <a:solidFill>
                <a:srgbClr val="0070C0"/>
              </a:solidFill>
              <a:latin typeface="Courier New" pitchFamily="49" charset="0"/>
            </a:endParaRPr>
          </a:p>
        </p:txBody>
      </p:sp>
      <p:sp>
        <p:nvSpPr>
          <p:cNvPr id="54" name="Rectangle 19"/>
          <p:cNvSpPr>
            <a:spLocks noChangeArrowheads="1"/>
          </p:cNvSpPr>
          <p:nvPr/>
        </p:nvSpPr>
        <p:spPr bwMode="auto">
          <a:xfrm>
            <a:off x="3868738" y="4572000"/>
            <a:ext cx="1066800" cy="304800"/>
          </a:xfrm>
          <a:prstGeom prst="rect">
            <a:avLst/>
          </a:prstGeom>
          <a:solidFill>
            <a:schemeClr val="bg1"/>
          </a:solidFill>
          <a:ln w="12700">
            <a:solidFill>
              <a:schemeClr val="tx1"/>
            </a:solidFill>
            <a:miter lim="800000"/>
            <a:headEnd/>
            <a:tailEnd/>
          </a:ln>
          <a:effectLst/>
        </p:spPr>
        <p:txBody>
          <a:bodyPr vert="eaVert" wrap="none" anchor="ctr"/>
          <a:lstStyle/>
          <a:p>
            <a:pPr>
              <a:lnSpc>
                <a:spcPct val="100000"/>
              </a:lnSpc>
            </a:pPr>
            <a:r>
              <a:rPr lang="en-US" sz="1600" dirty="0">
                <a:latin typeface="Calibri" pitchFamily="34" charset="0"/>
              </a:rPr>
              <a:t>...</a:t>
            </a:r>
          </a:p>
        </p:txBody>
      </p:sp>
      <p:sp>
        <p:nvSpPr>
          <p:cNvPr id="55" name="Line 20"/>
          <p:cNvSpPr>
            <a:spLocks noChangeShapeType="1"/>
          </p:cNvSpPr>
          <p:nvPr/>
        </p:nvSpPr>
        <p:spPr bwMode="auto">
          <a:xfrm>
            <a:off x="1828800" y="4010023"/>
            <a:ext cx="2057400" cy="1357730"/>
          </a:xfrm>
          <a:prstGeom prst="line">
            <a:avLst/>
          </a:prstGeom>
          <a:noFill/>
          <a:ln w="25400">
            <a:solidFill>
              <a:srgbClr val="0070C0"/>
            </a:solidFill>
            <a:round/>
            <a:headEnd/>
            <a:tailEnd type="stealth" w="med" len="med"/>
          </a:ln>
          <a:effectLst/>
        </p:spPr>
        <p:txBody>
          <a:bodyPr wrap="none" anchor="ctr"/>
          <a:lstStyle/>
          <a:p>
            <a:endParaRPr lang="en-US" dirty="0">
              <a:latin typeface="Calibri" pitchFamily="34" charset="0"/>
            </a:endParaRPr>
          </a:p>
        </p:txBody>
      </p:sp>
      <p:sp>
        <p:nvSpPr>
          <p:cNvPr id="56" name="Rectangle 22"/>
          <p:cNvSpPr>
            <a:spLocks noChangeArrowheads="1"/>
          </p:cNvSpPr>
          <p:nvPr/>
        </p:nvSpPr>
        <p:spPr bwMode="auto">
          <a:xfrm>
            <a:off x="3868738" y="3657600"/>
            <a:ext cx="1066800" cy="304800"/>
          </a:xfrm>
          <a:prstGeom prst="rect">
            <a:avLst/>
          </a:prstGeom>
          <a:solidFill>
            <a:schemeClr val="bg1"/>
          </a:solidFill>
          <a:ln w="12700">
            <a:solidFill>
              <a:schemeClr val="tx1"/>
            </a:solidFill>
            <a:miter lim="800000"/>
            <a:headEnd/>
            <a:tailEnd/>
          </a:ln>
          <a:effectLst/>
        </p:spPr>
        <p:txBody>
          <a:bodyPr wrap="none" anchor="ctr"/>
          <a:lstStyle/>
          <a:p>
            <a:pPr>
              <a:lnSpc>
                <a:spcPct val="100000"/>
              </a:lnSpc>
            </a:pPr>
            <a:endParaRPr lang="en-US" sz="1600" dirty="0">
              <a:latin typeface="Calibri" pitchFamily="34" charset="0"/>
            </a:endParaRPr>
          </a:p>
        </p:txBody>
      </p:sp>
      <p:sp>
        <p:nvSpPr>
          <p:cNvPr id="57" name="Rectangle 23"/>
          <p:cNvSpPr>
            <a:spLocks noChangeArrowheads="1"/>
          </p:cNvSpPr>
          <p:nvPr/>
        </p:nvSpPr>
        <p:spPr bwMode="auto">
          <a:xfrm>
            <a:off x="3868738" y="56388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lnSpc>
                <a:spcPct val="100000"/>
              </a:lnSpc>
            </a:pPr>
            <a:r>
              <a:rPr lang="en-US" sz="1600" dirty="0">
                <a:latin typeface="Calibri" pitchFamily="34" charset="0"/>
              </a:rPr>
              <a:t>File pos</a:t>
            </a:r>
          </a:p>
        </p:txBody>
      </p:sp>
      <p:sp>
        <p:nvSpPr>
          <p:cNvPr id="58" name="Rectangle 24"/>
          <p:cNvSpPr>
            <a:spLocks noChangeArrowheads="1"/>
          </p:cNvSpPr>
          <p:nvPr/>
        </p:nvSpPr>
        <p:spPr bwMode="auto">
          <a:xfrm>
            <a:off x="3868738" y="59436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lnSpc>
                <a:spcPct val="100000"/>
              </a:lnSpc>
            </a:pPr>
            <a:r>
              <a:rPr lang="en-US" sz="1400" dirty="0" err="1" smtClean="0">
                <a:solidFill>
                  <a:srgbClr val="0070C0"/>
                </a:solidFill>
                <a:latin typeface="Courier New" pitchFamily="49" charset="0"/>
              </a:rPr>
              <a:t>refcnt</a:t>
            </a:r>
            <a:r>
              <a:rPr lang="en-US" sz="1400" dirty="0" smtClean="0">
                <a:solidFill>
                  <a:srgbClr val="0070C0"/>
                </a:solidFill>
                <a:latin typeface="Courier New" pitchFamily="49" charset="0"/>
              </a:rPr>
              <a:t>=2</a:t>
            </a:r>
            <a:endParaRPr lang="en-US" sz="1400" dirty="0">
              <a:solidFill>
                <a:srgbClr val="0070C0"/>
              </a:solidFill>
              <a:latin typeface="Courier New" pitchFamily="49" charset="0"/>
            </a:endParaRPr>
          </a:p>
        </p:txBody>
      </p:sp>
      <p:sp>
        <p:nvSpPr>
          <p:cNvPr id="59" name="Rectangle 25"/>
          <p:cNvSpPr>
            <a:spLocks noChangeArrowheads="1"/>
          </p:cNvSpPr>
          <p:nvPr/>
        </p:nvSpPr>
        <p:spPr bwMode="auto">
          <a:xfrm>
            <a:off x="3868738" y="62484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vert="eaVert" wrap="none" anchor="ctr"/>
          <a:lstStyle/>
          <a:p>
            <a:pPr>
              <a:lnSpc>
                <a:spcPct val="100000"/>
              </a:lnSpc>
            </a:pPr>
            <a:r>
              <a:rPr lang="en-US" sz="1600" dirty="0">
                <a:latin typeface="Calibri" pitchFamily="34" charset="0"/>
              </a:rPr>
              <a:t>...</a:t>
            </a:r>
          </a:p>
        </p:txBody>
      </p:sp>
      <p:sp>
        <p:nvSpPr>
          <p:cNvPr id="60" name="Rectangle 26"/>
          <p:cNvSpPr>
            <a:spLocks noChangeArrowheads="1"/>
          </p:cNvSpPr>
          <p:nvPr/>
        </p:nvSpPr>
        <p:spPr bwMode="auto">
          <a:xfrm>
            <a:off x="3868738" y="53340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lnSpc>
                <a:spcPct val="100000"/>
              </a:lnSpc>
            </a:pPr>
            <a:endParaRPr lang="en-US" sz="1600" dirty="0">
              <a:latin typeface="Calibri" pitchFamily="34" charset="0"/>
            </a:endParaRPr>
          </a:p>
        </p:txBody>
      </p:sp>
      <p:sp>
        <p:nvSpPr>
          <p:cNvPr id="61" name="Line 27"/>
          <p:cNvSpPr>
            <a:spLocks noChangeShapeType="1"/>
          </p:cNvSpPr>
          <p:nvPr/>
        </p:nvSpPr>
        <p:spPr bwMode="auto">
          <a:xfrm>
            <a:off x="1828800" y="4683125"/>
            <a:ext cx="2057400" cy="698500"/>
          </a:xfrm>
          <a:prstGeom prst="line">
            <a:avLst/>
          </a:prstGeom>
          <a:noFill/>
          <a:ln w="25400">
            <a:solidFill>
              <a:srgbClr val="0070C0"/>
            </a:solidFill>
            <a:round/>
            <a:headEnd/>
            <a:tailEnd type="stealth" w="med" len="med"/>
          </a:ln>
          <a:effectLst/>
        </p:spPr>
        <p:txBody>
          <a:bodyPr wrap="none" anchor="ctr"/>
          <a:lstStyle/>
          <a:p>
            <a:endParaRPr lang="en-US" dirty="0">
              <a:latin typeface="Calibri" pitchFamily="34" charset="0"/>
            </a:endParaRPr>
          </a:p>
        </p:txBody>
      </p:sp>
      <p:sp>
        <p:nvSpPr>
          <p:cNvPr id="62" name="Text Box 28"/>
          <p:cNvSpPr txBox="1">
            <a:spLocks noChangeArrowheads="1"/>
          </p:cNvSpPr>
          <p:nvPr/>
        </p:nvSpPr>
        <p:spPr bwMode="auto">
          <a:xfrm>
            <a:off x="228600" y="4086225"/>
            <a:ext cx="822325" cy="304800"/>
          </a:xfrm>
          <a:prstGeom prst="rect">
            <a:avLst/>
          </a:prstGeom>
          <a:noFill/>
          <a:ln w="12700">
            <a:noFill/>
            <a:miter lim="800000"/>
            <a:headEnd/>
            <a:tailEnd/>
          </a:ln>
          <a:effectLst/>
        </p:spPr>
        <p:txBody>
          <a:bodyPr wrap="none" anchor="ctr">
            <a:spAutoFit/>
          </a:bodyPr>
          <a:lstStyle/>
          <a:p>
            <a:pPr algn="l">
              <a:lnSpc>
                <a:spcPct val="100000"/>
              </a:lnSpc>
            </a:pPr>
            <a:r>
              <a:rPr lang="en-US" sz="1400">
                <a:latin typeface="Courier New" pitchFamily="49" charset="0"/>
              </a:rPr>
              <a:t>stderr</a:t>
            </a:r>
          </a:p>
        </p:txBody>
      </p:sp>
      <p:sp>
        <p:nvSpPr>
          <p:cNvPr id="63" name="Text Box 29"/>
          <p:cNvSpPr txBox="1">
            <a:spLocks noChangeArrowheads="1"/>
          </p:cNvSpPr>
          <p:nvPr/>
        </p:nvSpPr>
        <p:spPr bwMode="auto">
          <a:xfrm>
            <a:off x="228600" y="3857625"/>
            <a:ext cx="822325" cy="304800"/>
          </a:xfrm>
          <a:prstGeom prst="rect">
            <a:avLst/>
          </a:prstGeom>
          <a:noFill/>
          <a:ln w="12700">
            <a:noFill/>
            <a:miter lim="800000"/>
            <a:headEnd/>
            <a:tailEnd/>
          </a:ln>
          <a:effectLst/>
        </p:spPr>
        <p:txBody>
          <a:bodyPr wrap="none" anchor="ctr">
            <a:spAutoFit/>
          </a:bodyPr>
          <a:lstStyle/>
          <a:p>
            <a:pPr algn="l">
              <a:lnSpc>
                <a:spcPct val="100000"/>
              </a:lnSpc>
            </a:pPr>
            <a:r>
              <a:rPr lang="en-US" sz="1400">
                <a:latin typeface="Courier New" pitchFamily="49" charset="0"/>
              </a:rPr>
              <a:t>stdout</a:t>
            </a:r>
          </a:p>
        </p:txBody>
      </p:sp>
      <p:sp>
        <p:nvSpPr>
          <p:cNvPr id="64" name="Text Box 30"/>
          <p:cNvSpPr txBox="1">
            <a:spLocks noChangeArrowheads="1"/>
          </p:cNvSpPr>
          <p:nvPr/>
        </p:nvSpPr>
        <p:spPr bwMode="auto">
          <a:xfrm>
            <a:off x="334963" y="3629025"/>
            <a:ext cx="715962" cy="304800"/>
          </a:xfrm>
          <a:prstGeom prst="rect">
            <a:avLst/>
          </a:prstGeom>
          <a:noFill/>
          <a:ln w="12700">
            <a:noFill/>
            <a:miter lim="800000"/>
            <a:headEnd/>
            <a:tailEnd/>
          </a:ln>
          <a:effectLst/>
        </p:spPr>
        <p:txBody>
          <a:bodyPr wrap="none" anchor="ctr">
            <a:spAutoFit/>
          </a:bodyPr>
          <a:lstStyle/>
          <a:p>
            <a:pPr algn="l">
              <a:lnSpc>
                <a:spcPct val="100000"/>
              </a:lnSpc>
            </a:pPr>
            <a:r>
              <a:rPr lang="en-US" sz="1400">
                <a:latin typeface="Courier New" pitchFamily="49" charset="0"/>
              </a:rPr>
              <a:t>stdin</a:t>
            </a:r>
          </a:p>
        </p:txBody>
      </p:sp>
      <p:sp>
        <p:nvSpPr>
          <p:cNvPr id="65" name="Line 31"/>
          <p:cNvSpPr>
            <a:spLocks noChangeShapeType="1"/>
          </p:cNvSpPr>
          <p:nvPr/>
        </p:nvSpPr>
        <p:spPr bwMode="auto">
          <a:xfrm flipV="1">
            <a:off x="4786313" y="3641725"/>
            <a:ext cx="1690687" cy="153988"/>
          </a:xfrm>
          <a:prstGeom prst="line">
            <a:avLst/>
          </a:prstGeom>
          <a:noFill/>
          <a:ln w="25400">
            <a:solidFill>
              <a:schemeClr val="bg2">
                <a:lumMod val="75000"/>
              </a:schemeClr>
            </a:solidFill>
            <a:round/>
            <a:headEnd/>
            <a:tailEnd type="stealth" w="med" len="med"/>
          </a:ln>
          <a:effectLst/>
        </p:spPr>
        <p:txBody>
          <a:bodyPr wrap="none" anchor="ctr"/>
          <a:lstStyle/>
          <a:p>
            <a:endParaRPr lang="en-US" dirty="0">
              <a:latin typeface="Calibri" pitchFamily="34" charset="0"/>
            </a:endParaRPr>
          </a:p>
        </p:txBody>
      </p:sp>
      <p:sp>
        <p:nvSpPr>
          <p:cNvPr id="66" name="Rectangle 32"/>
          <p:cNvSpPr>
            <a:spLocks noChangeArrowheads="1"/>
          </p:cNvSpPr>
          <p:nvPr/>
        </p:nvSpPr>
        <p:spPr bwMode="auto">
          <a:xfrm>
            <a:off x="6477000" y="3629025"/>
            <a:ext cx="1066800" cy="304800"/>
          </a:xfrm>
          <a:prstGeom prst="rect">
            <a:avLst/>
          </a:prstGeom>
          <a:solidFill>
            <a:schemeClr val="bg1"/>
          </a:solidFill>
          <a:ln w="12700">
            <a:solidFill>
              <a:schemeClr val="tx1"/>
            </a:solidFill>
            <a:miter lim="800000"/>
            <a:headEnd/>
            <a:tailEnd/>
          </a:ln>
          <a:effectLst/>
        </p:spPr>
        <p:txBody>
          <a:bodyPr wrap="none" anchor="ctr"/>
          <a:lstStyle/>
          <a:p>
            <a:pPr>
              <a:lnSpc>
                <a:spcPct val="100000"/>
              </a:lnSpc>
            </a:pPr>
            <a:r>
              <a:rPr lang="en-US" sz="1600" dirty="0">
                <a:latin typeface="Calibri" pitchFamily="34" charset="0"/>
              </a:rPr>
              <a:t>File access</a:t>
            </a:r>
          </a:p>
        </p:txBody>
      </p:sp>
      <p:sp>
        <p:nvSpPr>
          <p:cNvPr id="67" name="Rectangle 33"/>
          <p:cNvSpPr>
            <a:spLocks noChangeArrowheads="1"/>
          </p:cNvSpPr>
          <p:nvPr/>
        </p:nvSpPr>
        <p:spPr bwMode="auto">
          <a:xfrm>
            <a:off x="6477000" y="4543425"/>
            <a:ext cx="1066800" cy="304800"/>
          </a:xfrm>
          <a:prstGeom prst="rect">
            <a:avLst/>
          </a:prstGeom>
          <a:solidFill>
            <a:schemeClr val="bg1"/>
          </a:solidFill>
          <a:ln w="12700">
            <a:solidFill>
              <a:schemeClr val="tx1"/>
            </a:solidFill>
            <a:miter lim="800000"/>
            <a:headEnd/>
            <a:tailEnd/>
          </a:ln>
          <a:effectLst/>
        </p:spPr>
        <p:txBody>
          <a:bodyPr vert="eaVert" wrap="none" anchor="ctr"/>
          <a:lstStyle/>
          <a:p>
            <a:pPr>
              <a:lnSpc>
                <a:spcPct val="100000"/>
              </a:lnSpc>
            </a:pPr>
            <a:r>
              <a:rPr lang="en-US" sz="1600" dirty="0">
                <a:latin typeface="Calibri" pitchFamily="34" charset="0"/>
              </a:rPr>
              <a:t>...</a:t>
            </a:r>
          </a:p>
        </p:txBody>
      </p:sp>
      <p:sp>
        <p:nvSpPr>
          <p:cNvPr id="68" name="Rectangle 34"/>
          <p:cNvSpPr>
            <a:spLocks noChangeArrowheads="1"/>
          </p:cNvSpPr>
          <p:nvPr/>
        </p:nvSpPr>
        <p:spPr bwMode="auto">
          <a:xfrm>
            <a:off x="6477000" y="3933825"/>
            <a:ext cx="1066800" cy="304800"/>
          </a:xfrm>
          <a:prstGeom prst="rect">
            <a:avLst/>
          </a:prstGeom>
          <a:solidFill>
            <a:schemeClr val="bg1"/>
          </a:solidFill>
          <a:ln w="12700">
            <a:solidFill>
              <a:schemeClr val="tx1"/>
            </a:solidFill>
            <a:miter lim="800000"/>
            <a:headEnd/>
            <a:tailEnd/>
          </a:ln>
          <a:effectLst/>
        </p:spPr>
        <p:txBody>
          <a:bodyPr wrap="none" anchor="ctr"/>
          <a:lstStyle/>
          <a:p>
            <a:pPr>
              <a:lnSpc>
                <a:spcPct val="100000"/>
              </a:lnSpc>
            </a:pPr>
            <a:r>
              <a:rPr lang="en-US" sz="1600" dirty="0">
                <a:latin typeface="Calibri" pitchFamily="34" charset="0"/>
              </a:rPr>
              <a:t>File size</a:t>
            </a:r>
          </a:p>
        </p:txBody>
      </p:sp>
      <p:sp>
        <p:nvSpPr>
          <p:cNvPr id="69" name="Rectangle 35"/>
          <p:cNvSpPr>
            <a:spLocks noChangeArrowheads="1"/>
          </p:cNvSpPr>
          <p:nvPr/>
        </p:nvSpPr>
        <p:spPr bwMode="auto">
          <a:xfrm>
            <a:off x="6477000" y="4238625"/>
            <a:ext cx="1066800" cy="304800"/>
          </a:xfrm>
          <a:prstGeom prst="rect">
            <a:avLst/>
          </a:prstGeom>
          <a:solidFill>
            <a:schemeClr val="bg1"/>
          </a:solidFill>
          <a:ln w="12700">
            <a:solidFill>
              <a:schemeClr val="tx1"/>
            </a:solidFill>
            <a:miter lim="800000"/>
            <a:headEnd/>
            <a:tailEnd/>
          </a:ln>
          <a:effectLst/>
        </p:spPr>
        <p:txBody>
          <a:bodyPr wrap="none" anchor="ctr"/>
          <a:lstStyle/>
          <a:p>
            <a:pPr>
              <a:lnSpc>
                <a:spcPct val="100000"/>
              </a:lnSpc>
            </a:pPr>
            <a:r>
              <a:rPr lang="en-US" sz="1600" dirty="0">
                <a:latin typeface="Calibri" pitchFamily="34" charset="0"/>
              </a:rPr>
              <a:t>File type</a:t>
            </a:r>
          </a:p>
        </p:txBody>
      </p:sp>
      <p:sp>
        <p:nvSpPr>
          <p:cNvPr id="70" name="Rectangle 36"/>
          <p:cNvSpPr>
            <a:spLocks noChangeArrowheads="1"/>
          </p:cNvSpPr>
          <p:nvPr/>
        </p:nvSpPr>
        <p:spPr bwMode="auto">
          <a:xfrm>
            <a:off x="6477000" y="52292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lnSpc>
                <a:spcPct val="100000"/>
              </a:lnSpc>
            </a:pPr>
            <a:r>
              <a:rPr lang="en-US" sz="1600" dirty="0">
                <a:latin typeface="Calibri" pitchFamily="34" charset="0"/>
              </a:rPr>
              <a:t>File access</a:t>
            </a:r>
          </a:p>
        </p:txBody>
      </p:sp>
      <p:sp>
        <p:nvSpPr>
          <p:cNvPr id="71" name="Rectangle 37"/>
          <p:cNvSpPr>
            <a:spLocks noChangeArrowheads="1"/>
          </p:cNvSpPr>
          <p:nvPr/>
        </p:nvSpPr>
        <p:spPr bwMode="auto">
          <a:xfrm>
            <a:off x="6477000" y="61436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vert="eaVert" wrap="none" anchor="ctr"/>
          <a:lstStyle/>
          <a:p>
            <a:pPr>
              <a:lnSpc>
                <a:spcPct val="100000"/>
              </a:lnSpc>
            </a:pPr>
            <a:r>
              <a:rPr lang="en-US" sz="1600" dirty="0">
                <a:latin typeface="Calibri" pitchFamily="34" charset="0"/>
              </a:rPr>
              <a:t>...</a:t>
            </a:r>
          </a:p>
        </p:txBody>
      </p:sp>
      <p:sp>
        <p:nvSpPr>
          <p:cNvPr id="72" name="Rectangle 38"/>
          <p:cNvSpPr>
            <a:spLocks noChangeArrowheads="1"/>
          </p:cNvSpPr>
          <p:nvPr/>
        </p:nvSpPr>
        <p:spPr bwMode="auto">
          <a:xfrm>
            <a:off x="6477000" y="55340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lnSpc>
                <a:spcPct val="100000"/>
              </a:lnSpc>
            </a:pPr>
            <a:r>
              <a:rPr lang="en-US" sz="1600" dirty="0">
                <a:latin typeface="Calibri" pitchFamily="34" charset="0"/>
              </a:rPr>
              <a:t>File size</a:t>
            </a:r>
          </a:p>
        </p:txBody>
      </p:sp>
      <p:sp>
        <p:nvSpPr>
          <p:cNvPr id="73" name="Rectangle 39"/>
          <p:cNvSpPr>
            <a:spLocks noChangeArrowheads="1"/>
          </p:cNvSpPr>
          <p:nvPr/>
        </p:nvSpPr>
        <p:spPr bwMode="auto">
          <a:xfrm>
            <a:off x="6477000" y="58388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lnSpc>
                <a:spcPct val="100000"/>
              </a:lnSpc>
            </a:pPr>
            <a:r>
              <a:rPr lang="en-US" sz="1600" dirty="0">
                <a:latin typeface="Calibri" pitchFamily="34" charset="0"/>
              </a:rPr>
              <a:t>File type</a:t>
            </a:r>
          </a:p>
        </p:txBody>
      </p:sp>
      <p:sp>
        <p:nvSpPr>
          <p:cNvPr id="74" name="Text Box 40"/>
          <p:cNvSpPr txBox="1">
            <a:spLocks noChangeArrowheads="1"/>
          </p:cNvSpPr>
          <p:nvPr/>
        </p:nvSpPr>
        <p:spPr bwMode="auto">
          <a:xfrm>
            <a:off x="3758514" y="3352800"/>
            <a:ext cx="652743" cy="338554"/>
          </a:xfrm>
          <a:prstGeom prst="rect">
            <a:avLst/>
          </a:prstGeom>
          <a:noFill/>
          <a:ln w="12700">
            <a:noFill/>
            <a:miter lim="800000"/>
            <a:headEnd/>
            <a:tailEnd/>
          </a:ln>
          <a:effectLst/>
        </p:spPr>
        <p:txBody>
          <a:bodyPr wrap="none" anchor="ctr">
            <a:spAutoFit/>
          </a:bodyPr>
          <a:lstStyle/>
          <a:p>
            <a:pPr>
              <a:lnSpc>
                <a:spcPct val="100000"/>
              </a:lnSpc>
            </a:pPr>
            <a:r>
              <a:rPr lang="en-US" sz="1600" dirty="0">
                <a:latin typeface="Calibri" pitchFamily="34" charset="0"/>
              </a:rPr>
              <a:t>File </a:t>
            </a:r>
            <a:r>
              <a:rPr lang="en-US" sz="1600" dirty="0" smtClean="0">
                <a:latin typeface="Calibri" pitchFamily="34" charset="0"/>
              </a:rPr>
              <a:t>A</a:t>
            </a:r>
            <a:endParaRPr lang="en-US" sz="1600" dirty="0">
              <a:latin typeface="Calibri" pitchFamily="34" charset="0"/>
            </a:endParaRPr>
          </a:p>
        </p:txBody>
      </p:sp>
      <p:sp>
        <p:nvSpPr>
          <p:cNvPr id="75" name="Text Box 41"/>
          <p:cNvSpPr txBox="1">
            <a:spLocks noChangeArrowheads="1"/>
          </p:cNvSpPr>
          <p:nvPr/>
        </p:nvSpPr>
        <p:spPr bwMode="auto">
          <a:xfrm>
            <a:off x="3766752" y="5029200"/>
            <a:ext cx="643125" cy="338554"/>
          </a:xfrm>
          <a:prstGeom prst="rect">
            <a:avLst/>
          </a:prstGeom>
          <a:noFill/>
          <a:ln w="12700">
            <a:noFill/>
            <a:miter lim="800000"/>
            <a:headEnd/>
            <a:tailEnd/>
          </a:ln>
          <a:effectLst/>
        </p:spPr>
        <p:txBody>
          <a:bodyPr wrap="none" anchor="ctr">
            <a:spAutoFit/>
          </a:bodyPr>
          <a:lstStyle/>
          <a:p>
            <a:pPr>
              <a:lnSpc>
                <a:spcPct val="100000"/>
              </a:lnSpc>
            </a:pPr>
            <a:r>
              <a:rPr lang="en-US" sz="1600" dirty="0">
                <a:latin typeface="Calibri" pitchFamily="34" charset="0"/>
              </a:rPr>
              <a:t>File </a:t>
            </a:r>
            <a:r>
              <a:rPr lang="en-US" sz="1600" dirty="0" smtClean="0">
                <a:latin typeface="Calibri" pitchFamily="34" charset="0"/>
              </a:rPr>
              <a:t>B</a:t>
            </a:r>
            <a:endParaRPr lang="en-US" sz="1600" dirty="0">
              <a:latin typeface="Calibri" pitchFamily="34" charset="0"/>
            </a:endParaRPr>
          </a:p>
        </p:txBody>
      </p:sp>
      <p:sp>
        <p:nvSpPr>
          <p:cNvPr id="76" name="Line 21"/>
          <p:cNvSpPr>
            <a:spLocks noChangeShapeType="1"/>
          </p:cNvSpPr>
          <p:nvPr/>
        </p:nvSpPr>
        <p:spPr bwMode="auto">
          <a:xfrm flipV="1">
            <a:off x="4706938" y="5229224"/>
            <a:ext cx="1770062" cy="257175"/>
          </a:xfrm>
          <a:prstGeom prst="line">
            <a:avLst/>
          </a:prstGeom>
          <a:noFill/>
          <a:ln w="25400">
            <a:solidFill>
              <a:schemeClr val="bg2">
                <a:lumMod val="75000"/>
              </a:schemeClr>
            </a:solidFill>
            <a:round/>
            <a:headEnd/>
            <a:tailEnd type="stealth" w="med" len="med"/>
          </a:ln>
          <a:effectLst/>
        </p:spPr>
        <p:txBody>
          <a:bodyPr wrap="none" anchor="ctr"/>
          <a:lstStyle/>
          <a:p>
            <a:endParaRPr lang="en-US" dirty="0">
              <a:latin typeface="Calibri" pitchFamily="34" charset="0"/>
            </a:endParaRPr>
          </a:p>
        </p:txBody>
      </p:sp>
      <p:sp>
        <p:nvSpPr>
          <p:cNvPr id="77" name="Text Box 14"/>
          <p:cNvSpPr txBox="1">
            <a:spLocks noChangeArrowheads="1"/>
          </p:cNvSpPr>
          <p:nvPr/>
        </p:nvSpPr>
        <p:spPr bwMode="auto">
          <a:xfrm>
            <a:off x="15715" y="6183868"/>
            <a:ext cx="3783536" cy="369332"/>
          </a:xfrm>
          <a:prstGeom prst="rect">
            <a:avLst/>
          </a:prstGeom>
          <a:noFill/>
          <a:ln w="12700">
            <a:noFill/>
            <a:miter lim="800000"/>
            <a:headEnd/>
            <a:tailEnd/>
          </a:ln>
          <a:effectLst/>
        </p:spPr>
        <p:txBody>
          <a:bodyPr wrap="none" anchor="ctr">
            <a:spAutoFit/>
          </a:bodyPr>
          <a:lstStyle/>
          <a:p>
            <a:pPr algn="ctr">
              <a:lnSpc>
                <a:spcPct val="100000"/>
              </a:lnSpc>
            </a:pPr>
            <a:r>
              <a:rPr lang="en-US" sz="1800" i="1" dirty="0" smtClean="0">
                <a:solidFill>
                  <a:srgbClr val="0070C0"/>
                </a:solidFill>
                <a:latin typeface="Calibri" pitchFamily="34" charset="0"/>
              </a:rPr>
              <a:t>Two descriptors point to the same file</a:t>
            </a:r>
            <a:endParaRPr lang="en-US" sz="1800" i="1" dirty="0">
              <a:solidFill>
                <a:srgbClr val="0070C0"/>
              </a:solidFill>
              <a:latin typeface="Calibri" pitchFamily="34" charset="0"/>
            </a:endParaRP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234" name="Rectangle 2"/>
          <p:cNvSpPr>
            <a:spLocks noGrp="1" noChangeArrowheads="1"/>
          </p:cNvSpPr>
          <p:nvPr>
            <p:ph type="title"/>
          </p:nvPr>
        </p:nvSpPr>
        <p:spPr>
          <a:xfrm>
            <a:off x="408907" y="457200"/>
            <a:ext cx="8277893" cy="762000"/>
          </a:xfrm>
        </p:spPr>
        <p:txBody>
          <a:bodyPr/>
          <a:lstStyle/>
          <a:p>
            <a:r>
              <a:rPr lang="en-US" dirty="0" smtClean="0"/>
              <a:t>Warm-Up: I/O and Redirection Example </a:t>
            </a:r>
            <a:endParaRPr lang="en-US" dirty="0"/>
          </a:p>
        </p:txBody>
      </p:sp>
      <p:sp>
        <p:nvSpPr>
          <p:cNvPr id="735235" name="Rectangle 3"/>
          <p:cNvSpPr>
            <a:spLocks noGrp="1" noChangeArrowheads="1"/>
          </p:cNvSpPr>
          <p:nvPr>
            <p:ph type="body" idx="1"/>
          </p:nvPr>
        </p:nvSpPr>
        <p:spPr>
          <a:xfrm>
            <a:off x="455612" y="5546124"/>
            <a:ext cx="8307388" cy="533400"/>
          </a:xfrm>
        </p:spPr>
        <p:txBody>
          <a:bodyPr/>
          <a:lstStyle/>
          <a:p>
            <a:r>
              <a:rPr lang="en-US" dirty="0"/>
              <a:t>What would this program print for file containing “</a:t>
            </a:r>
            <a:r>
              <a:rPr lang="en-US" dirty="0" err="1">
                <a:latin typeface="Courier New" panose="02070309020205020404" pitchFamily="49" charset="0"/>
                <a:cs typeface="Courier New" panose="02070309020205020404" pitchFamily="49" charset="0"/>
              </a:rPr>
              <a:t>abcde</a:t>
            </a:r>
            <a:r>
              <a:rPr lang="en-US" dirty="0"/>
              <a:t>”?</a:t>
            </a:r>
          </a:p>
          <a:p>
            <a:endParaRPr lang="en-US" dirty="0"/>
          </a:p>
        </p:txBody>
      </p:sp>
      <p:sp>
        <p:nvSpPr>
          <p:cNvPr id="735236" name="Text Box 4"/>
          <p:cNvSpPr txBox="1">
            <a:spLocks noChangeArrowheads="1"/>
          </p:cNvSpPr>
          <p:nvPr/>
        </p:nvSpPr>
        <p:spPr bwMode="auto">
          <a:xfrm>
            <a:off x="533400" y="1295400"/>
            <a:ext cx="6849952" cy="4031873"/>
          </a:xfrm>
          <a:prstGeom prst="rect">
            <a:avLst/>
          </a:prstGeom>
          <a:solidFill>
            <a:srgbClr val="F6F5BD"/>
          </a:solidFill>
          <a:ln w="12700">
            <a:solidFill>
              <a:schemeClr val="tx2"/>
            </a:solidFill>
            <a:miter lim="800000"/>
            <a:headEnd/>
            <a:tailEnd type="none" w="sm" len="sm"/>
          </a:ln>
          <a:effectLst/>
        </p:spPr>
        <p:txBody>
          <a:bodyPr wrap="none" lIns="45720" rIns="45720">
            <a:spAutoFit/>
          </a:bodyPr>
          <a:lstStyle/>
          <a:p>
            <a:r>
              <a:rPr lang="en-US" sz="1600" dirty="0">
                <a:latin typeface="Courier New" pitchFamily="49" charset="0"/>
              </a:rPr>
              <a:t>#include "csapp.h"</a:t>
            </a:r>
          </a:p>
          <a:p>
            <a:r>
              <a:rPr lang="en-US" sz="1600" dirty="0">
                <a:latin typeface="Courier New" pitchFamily="49" charset="0"/>
              </a:rPr>
              <a:t>int main(int argc, char *argv[])</a:t>
            </a:r>
          </a:p>
          <a:p>
            <a:r>
              <a:rPr lang="en-US" sz="1600" dirty="0">
                <a:latin typeface="Courier New" pitchFamily="49" charset="0"/>
              </a:rPr>
              <a:t>{</a:t>
            </a:r>
          </a:p>
          <a:p>
            <a:r>
              <a:rPr lang="en-US" sz="1600" dirty="0">
                <a:latin typeface="Courier New" pitchFamily="49" charset="0"/>
              </a:rPr>
              <a:t>    int fd1, fd2, fd3;</a:t>
            </a:r>
          </a:p>
          <a:p>
            <a:r>
              <a:rPr lang="en-US" sz="1600" dirty="0">
                <a:latin typeface="Courier New" pitchFamily="49" charset="0"/>
              </a:rPr>
              <a:t>    char c1, c2, c3;</a:t>
            </a:r>
          </a:p>
          <a:p>
            <a:r>
              <a:rPr lang="en-US" sz="1600" dirty="0">
                <a:latin typeface="Courier New" pitchFamily="49" charset="0"/>
              </a:rPr>
              <a:t>    char *fname = argv[1];</a:t>
            </a:r>
          </a:p>
          <a:p>
            <a:r>
              <a:rPr lang="en-US" sz="1600" dirty="0">
                <a:latin typeface="Courier New" pitchFamily="49" charset="0"/>
              </a:rPr>
              <a:t>    fd1 = Open(fname, O_RDONLY, 0);</a:t>
            </a:r>
          </a:p>
          <a:p>
            <a:r>
              <a:rPr lang="en-US" sz="1600" dirty="0">
                <a:latin typeface="Courier New" pitchFamily="49" charset="0"/>
              </a:rPr>
              <a:t>    fd2 = Open(fname, O_RDONLY, 0);</a:t>
            </a:r>
          </a:p>
          <a:p>
            <a:r>
              <a:rPr lang="en-US" sz="1600" dirty="0">
                <a:latin typeface="Courier New" pitchFamily="49" charset="0"/>
              </a:rPr>
              <a:t>    fd3 = Open(fname, O_RDONLY, 0);</a:t>
            </a:r>
          </a:p>
          <a:p>
            <a:r>
              <a:rPr lang="en-US" sz="1600" dirty="0">
                <a:latin typeface="Courier New" pitchFamily="49" charset="0"/>
              </a:rPr>
              <a:t>    Dup2(fd2, fd3);</a:t>
            </a:r>
          </a:p>
          <a:p>
            <a:r>
              <a:rPr lang="en-US" sz="1600" dirty="0">
                <a:latin typeface="Courier New" pitchFamily="49" charset="0"/>
              </a:rPr>
              <a:t>    Read(fd1, &amp;c1, 1);</a:t>
            </a:r>
          </a:p>
          <a:p>
            <a:r>
              <a:rPr lang="en-US" sz="1600" dirty="0">
                <a:latin typeface="Courier New" pitchFamily="49" charset="0"/>
              </a:rPr>
              <a:t>    Read(fd2, &amp;c2, 1);</a:t>
            </a:r>
          </a:p>
          <a:p>
            <a:r>
              <a:rPr lang="en-US" sz="1600" dirty="0">
                <a:latin typeface="Courier New" pitchFamily="49" charset="0"/>
              </a:rPr>
              <a:t>    Read(fd3, &amp;c3, 1);</a:t>
            </a:r>
          </a:p>
          <a:p>
            <a:r>
              <a:rPr lang="en-US" sz="1600" dirty="0">
                <a:latin typeface="Courier New" pitchFamily="49" charset="0"/>
              </a:rPr>
              <a:t>    printf("c1 = %c, c2 = %c, c3 = %c\n", c1, c2, c3);</a:t>
            </a:r>
          </a:p>
          <a:p>
            <a:r>
              <a:rPr lang="en-US" sz="1600" dirty="0">
                <a:latin typeface="Courier New" pitchFamily="49" charset="0"/>
              </a:rPr>
              <a:t>    return 0;</a:t>
            </a:r>
          </a:p>
          <a:p>
            <a:r>
              <a:rPr lang="en-US" sz="1600" dirty="0">
                <a:latin typeface="Courier New" pitchFamily="49" charset="0"/>
              </a:rPr>
              <a:t>}</a:t>
            </a:r>
          </a:p>
        </p:txBody>
      </p:sp>
      <p:sp>
        <p:nvSpPr>
          <p:cNvPr id="5" name="TextBox 4"/>
          <p:cNvSpPr txBox="1"/>
          <p:nvPr/>
        </p:nvSpPr>
        <p:spPr>
          <a:xfrm>
            <a:off x="5951988" y="4957941"/>
            <a:ext cx="1431364" cy="369332"/>
          </a:xfrm>
          <a:prstGeom prst="rect">
            <a:avLst/>
          </a:prstGeom>
          <a:noFill/>
        </p:spPr>
        <p:txBody>
          <a:bodyPr wrap="none" rtlCol="0">
            <a:spAutoFit/>
          </a:bodyPr>
          <a:lstStyle/>
          <a:p>
            <a:pPr algn="r"/>
            <a:r>
              <a:rPr lang="en-US" sz="1800" dirty="0" smtClean="0">
                <a:solidFill>
                  <a:schemeClr val="bg1">
                    <a:lumMod val="50000"/>
                  </a:schemeClr>
                </a:solidFill>
                <a:latin typeface="Courier New"/>
                <a:cs typeface="Courier New"/>
              </a:rPr>
              <a:t>ffiles1.c</a:t>
            </a:r>
          </a:p>
        </p:txBody>
      </p:sp>
    </p:spTree>
    <p:extLst>
      <p:ext uri="{BB962C8B-B14F-4D97-AF65-F5344CB8AC3E}">
        <p14:creationId xmlns:p14="http://schemas.microsoft.com/office/powerpoint/2010/main" val="226752360"/>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234" name="Rectangle 2"/>
          <p:cNvSpPr>
            <a:spLocks noGrp="1" noChangeArrowheads="1"/>
          </p:cNvSpPr>
          <p:nvPr>
            <p:ph type="title"/>
          </p:nvPr>
        </p:nvSpPr>
        <p:spPr>
          <a:xfrm>
            <a:off x="408907" y="457200"/>
            <a:ext cx="8277893" cy="762000"/>
          </a:xfrm>
        </p:spPr>
        <p:txBody>
          <a:bodyPr/>
          <a:lstStyle/>
          <a:p>
            <a:r>
              <a:rPr lang="en-US" dirty="0" smtClean="0"/>
              <a:t>Warm-Up: I/O and Redirection Example </a:t>
            </a:r>
            <a:endParaRPr lang="en-US" dirty="0"/>
          </a:p>
        </p:txBody>
      </p:sp>
      <p:sp>
        <p:nvSpPr>
          <p:cNvPr id="735235" name="Rectangle 3"/>
          <p:cNvSpPr>
            <a:spLocks noGrp="1" noChangeArrowheads="1"/>
          </p:cNvSpPr>
          <p:nvPr>
            <p:ph type="body" idx="1"/>
          </p:nvPr>
        </p:nvSpPr>
        <p:spPr>
          <a:xfrm>
            <a:off x="455612" y="5546124"/>
            <a:ext cx="8307388" cy="533400"/>
          </a:xfrm>
        </p:spPr>
        <p:txBody>
          <a:bodyPr/>
          <a:lstStyle/>
          <a:p>
            <a:r>
              <a:rPr lang="en-US" dirty="0"/>
              <a:t>What would this program print for file containing “</a:t>
            </a:r>
            <a:r>
              <a:rPr lang="en-US" dirty="0" err="1">
                <a:latin typeface="Courier New" panose="02070309020205020404" pitchFamily="49" charset="0"/>
                <a:cs typeface="Courier New" panose="02070309020205020404" pitchFamily="49" charset="0"/>
              </a:rPr>
              <a:t>abcde</a:t>
            </a:r>
            <a:r>
              <a:rPr lang="en-US" dirty="0"/>
              <a:t>”?</a:t>
            </a:r>
          </a:p>
          <a:p>
            <a:endParaRPr lang="en-US" dirty="0"/>
          </a:p>
        </p:txBody>
      </p:sp>
      <p:sp>
        <p:nvSpPr>
          <p:cNvPr id="735236" name="Text Box 4"/>
          <p:cNvSpPr txBox="1">
            <a:spLocks noChangeArrowheads="1"/>
          </p:cNvSpPr>
          <p:nvPr/>
        </p:nvSpPr>
        <p:spPr bwMode="auto">
          <a:xfrm>
            <a:off x="533400" y="1295400"/>
            <a:ext cx="6849952" cy="4031873"/>
          </a:xfrm>
          <a:prstGeom prst="rect">
            <a:avLst/>
          </a:prstGeom>
          <a:solidFill>
            <a:srgbClr val="F6F5BD"/>
          </a:solidFill>
          <a:ln w="12700">
            <a:solidFill>
              <a:schemeClr val="tx2"/>
            </a:solidFill>
            <a:miter lim="800000"/>
            <a:headEnd/>
            <a:tailEnd type="none" w="sm" len="sm"/>
          </a:ln>
          <a:effectLst/>
        </p:spPr>
        <p:txBody>
          <a:bodyPr wrap="none" lIns="45720" rIns="45720">
            <a:spAutoFit/>
          </a:bodyPr>
          <a:lstStyle/>
          <a:p>
            <a:r>
              <a:rPr lang="en-US" sz="1600" dirty="0">
                <a:latin typeface="Courier New" pitchFamily="49" charset="0"/>
              </a:rPr>
              <a:t>#include "csapp.h"</a:t>
            </a:r>
          </a:p>
          <a:p>
            <a:r>
              <a:rPr lang="en-US" sz="1600" dirty="0">
                <a:latin typeface="Courier New" pitchFamily="49" charset="0"/>
              </a:rPr>
              <a:t>int main(int argc, char *argv[])</a:t>
            </a:r>
          </a:p>
          <a:p>
            <a:r>
              <a:rPr lang="en-US" sz="1600" dirty="0">
                <a:latin typeface="Courier New" pitchFamily="49" charset="0"/>
              </a:rPr>
              <a:t>{</a:t>
            </a:r>
          </a:p>
          <a:p>
            <a:r>
              <a:rPr lang="en-US" sz="1600" dirty="0">
                <a:latin typeface="Courier New" pitchFamily="49" charset="0"/>
              </a:rPr>
              <a:t>    int fd1, fd2, fd3;</a:t>
            </a:r>
          </a:p>
          <a:p>
            <a:r>
              <a:rPr lang="en-US" sz="1600" dirty="0">
                <a:latin typeface="Courier New" pitchFamily="49" charset="0"/>
              </a:rPr>
              <a:t>    char c1, c2, c3;</a:t>
            </a:r>
          </a:p>
          <a:p>
            <a:r>
              <a:rPr lang="en-US" sz="1600" dirty="0">
                <a:latin typeface="Courier New" pitchFamily="49" charset="0"/>
              </a:rPr>
              <a:t>    char *fname = argv[1];</a:t>
            </a:r>
          </a:p>
          <a:p>
            <a:r>
              <a:rPr lang="en-US" sz="1600" dirty="0">
                <a:latin typeface="Courier New" pitchFamily="49" charset="0"/>
              </a:rPr>
              <a:t>    </a:t>
            </a:r>
            <a:r>
              <a:rPr lang="en-US" sz="1600" dirty="0">
                <a:solidFill>
                  <a:srgbClr val="00B050"/>
                </a:solidFill>
                <a:latin typeface="Courier New" pitchFamily="49" charset="0"/>
              </a:rPr>
              <a:t>fd1 = Open(fname, O_RDONLY, 0);</a:t>
            </a:r>
          </a:p>
          <a:p>
            <a:r>
              <a:rPr lang="en-US" sz="1600" dirty="0">
                <a:latin typeface="Courier New" pitchFamily="49" charset="0"/>
              </a:rPr>
              <a:t>    </a:t>
            </a:r>
            <a:r>
              <a:rPr lang="en-US" sz="1600" dirty="0">
                <a:solidFill>
                  <a:srgbClr val="0070C0"/>
                </a:solidFill>
                <a:latin typeface="Courier New" pitchFamily="49" charset="0"/>
              </a:rPr>
              <a:t>fd2 = Open(fname, O_RDONLY, 0);</a:t>
            </a:r>
          </a:p>
          <a:p>
            <a:r>
              <a:rPr lang="en-US" sz="1600" dirty="0">
                <a:latin typeface="Courier New" pitchFamily="49" charset="0"/>
              </a:rPr>
              <a:t>    </a:t>
            </a:r>
            <a:r>
              <a:rPr lang="en-US" sz="1600" dirty="0">
                <a:solidFill>
                  <a:srgbClr val="C00000"/>
                </a:solidFill>
                <a:latin typeface="Courier New" pitchFamily="49" charset="0"/>
              </a:rPr>
              <a:t>fd3 = Open(fname, O_RDONLY, 0);</a:t>
            </a:r>
          </a:p>
          <a:p>
            <a:r>
              <a:rPr lang="en-US" sz="1600" dirty="0">
                <a:latin typeface="Courier New" pitchFamily="49" charset="0"/>
              </a:rPr>
              <a:t>    </a:t>
            </a:r>
            <a:r>
              <a:rPr lang="en-US" sz="1600" dirty="0">
                <a:solidFill>
                  <a:srgbClr val="C00000"/>
                </a:solidFill>
                <a:latin typeface="Courier New" pitchFamily="49" charset="0"/>
              </a:rPr>
              <a:t>Dup2(fd2, fd3);</a:t>
            </a:r>
          </a:p>
          <a:p>
            <a:r>
              <a:rPr lang="en-US" sz="1600" dirty="0">
                <a:latin typeface="Courier New" pitchFamily="49" charset="0"/>
              </a:rPr>
              <a:t>    </a:t>
            </a:r>
            <a:r>
              <a:rPr lang="en-US" sz="1600" dirty="0">
                <a:solidFill>
                  <a:srgbClr val="00B050"/>
                </a:solidFill>
                <a:latin typeface="Courier New" pitchFamily="49" charset="0"/>
              </a:rPr>
              <a:t>Read(fd1, &amp;c1, 1);</a:t>
            </a:r>
          </a:p>
          <a:p>
            <a:r>
              <a:rPr lang="en-US" sz="1600" dirty="0">
                <a:latin typeface="Courier New" pitchFamily="49" charset="0"/>
              </a:rPr>
              <a:t>    </a:t>
            </a:r>
            <a:r>
              <a:rPr lang="en-US" sz="1600" dirty="0">
                <a:solidFill>
                  <a:srgbClr val="0070C0"/>
                </a:solidFill>
                <a:latin typeface="Courier New" pitchFamily="49" charset="0"/>
              </a:rPr>
              <a:t>Read(fd2, &amp;c2, 1);</a:t>
            </a:r>
          </a:p>
          <a:p>
            <a:r>
              <a:rPr lang="en-US" sz="1600" dirty="0">
                <a:latin typeface="Courier New" pitchFamily="49" charset="0"/>
              </a:rPr>
              <a:t>    </a:t>
            </a:r>
            <a:r>
              <a:rPr lang="en-US" sz="1600" dirty="0">
                <a:solidFill>
                  <a:srgbClr val="C00000"/>
                </a:solidFill>
                <a:latin typeface="Courier New" pitchFamily="49" charset="0"/>
              </a:rPr>
              <a:t>Read(fd3, &amp;c3, 1);</a:t>
            </a:r>
          </a:p>
          <a:p>
            <a:r>
              <a:rPr lang="en-US" sz="1600" dirty="0">
                <a:latin typeface="Courier New" pitchFamily="49" charset="0"/>
              </a:rPr>
              <a:t>    printf("c1 = %c, c2 = %c, c3 = %c\n", c1, c2, c3);</a:t>
            </a:r>
          </a:p>
          <a:p>
            <a:r>
              <a:rPr lang="en-US" sz="1600" dirty="0">
                <a:latin typeface="Courier New" pitchFamily="49" charset="0"/>
              </a:rPr>
              <a:t>    return 0;</a:t>
            </a:r>
          </a:p>
          <a:p>
            <a:r>
              <a:rPr lang="en-US" sz="1600" dirty="0">
                <a:latin typeface="Courier New" pitchFamily="49" charset="0"/>
              </a:rPr>
              <a:t>}</a:t>
            </a:r>
          </a:p>
        </p:txBody>
      </p:sp>
      <p:sp>
        <p:nvSpPr>
          <p:cNvPr id="5" name="TextBox 4"/>
          <p:cNvSpPr txBox="1"/>
          <p:nvPr/>
        </p:nvSpPr>
        <p:spPr>
          <a:xfrm>
            <a:off x="5951988" y="4957941"/>
            <a:ext cx="1431364" cy="369332"/>
          </a:xfrm>
          <a:prstGeom prst="rect">
            <a:avLst/>
          </a:prstGeom>
          <a:noFill/>
        </p:spPr>
        <p:txBody>
          <a:bodyPr wrap="none" rtlCol="0">
            <a:spAutoFit/>
          </a:bodyPr>
          <a:lstStyle/>
          <a:p>
            <a:pPr algn="r"/>
            <a:r>
              <a:rPr lang="en-US" sz="1800" dirty="0" smtClean="0">
                <a:solidFill>
                  <a:schemeClr val="bg1">
                    <a:lumMod val="50000"/>
                  </a:schemeClr>
                </a:solidFill>
                <a:latin typeface="Courier New"/>
                <a:cs typeface="Courier New"/>
              </a:rPr>
              <a:t>ffiles1.c</a:t>
            </a:r>
          </a:p>
        </p:txBody>
      </p:sp>
      <p:sp>
        <p:nvSpPr>
          <p:cNvPr id="6" name="Rectangle 5"/>
          <p:cNvSpPr/>
          <p:nvPr/>
        </p:nvSpPr>
        <p:spPr>
          <a:xfrm>
            <a:off x="5249202" y="1578114"/>
            <a:ext cx="3733800" cy="400110"/>
          </a:xfrm>
          <a:prstGeom prst="rect">
            <a:avLst/>
          </a:prstGeom>
          <a:solidFill>
            <a:schemeClr val="bg1">
              <a:lumMod val="95000"/>
            </a:schemeClr>
          </a:solidFill>
          <a:ln>
            <a:solidFill>
              <a:schemeClr val="bg2"/>
            </a:solidFill>
          </a:ln>
        </p:spPr>
        <p:txBody>
          <a:bodyPr wrap="square">
            <a:spAutoFit/>
          </a:bodyPr>
          <a:lstStyle/>
          <a:p>
            <a:r>
              <a:rPr lang="pt-BR" sz="2000" dirty="0">
                <a:latin typeface="Courier New" panose="02070309020205020404" pitchFamily="49" charset="0"/>
                <a:cs typeface="Courier New" panose="02070309020205020404" pitchFamily="49" charset="0"/>
              </a:rPr>
              <a:t>c1 = </a:t>
            </a:r>
            <a:r>
              <a:rPr lang="pt-BR" sz="2000" dirty="0">
                <a:solidFill>
                  <a:srgbClr val="00B050"/>
                </a:solidFill>
                <a:latin typeface="Courier New" panose="02070309020205020404" pitchFamily="49" charset="0"/>
                <a:cs typeface="Courier New" panose="02070309020205020404" pitchFamily="49" charset="0"/>
              </a:rPr>
              <a:t>a</a:t>
            </a:r>
            <a:r>
              <a:rPr lang="pt-BR" sz="2000" dirty="0">
                <a:latin typeface="Courier New" panose="02070309020205020404" pitchFamily="49" charset="0"/>
                <a:cs typeface="Courier New" panose="02070309020205020404" pitchFamily="49" charset="0"/>
              </a:rPr>
              <a:t>, c2 = </a:t>
            </a:r>
            <a:r>
              <a:rPr lang="pt-BR" sz="2000" dirty="0">
                <a:solidFill>
                  <a:srgbClr val="0070C0"/>
                </a:solidFill>
                <a:latin typeface="Courier New" panose="02070309020205020404" pitchFamily="49" charset="0"/>
                <a:cs typeface="Courier New" panose="02070309020205020404" pitchFamily="49" charset="0"/>
              </a:rPr>
              <a:t>a</a:t>
            </a:r>
            <a:r>
              <a:rPr lang="pt-BR" sz="2000" dirty="0">
                <a:latin typeface="Courier New" panose="02070309020205020404" pitchFamily="49" charset="0"/>
                <a:cs typeface="Courier New" panose="02070309020205020404" pitchFamily="49" charset="0"/>
              </a:rPr>
              <a:t>, c3 = </a:t>
            </a:r>
            <a:r>
              <a:rPr lang="pt-BR" sz="2000" dirty="0">
                <a:solidFill>
                  <a:srgbClr val="C00000"/>
                </a:solidFill>
                <a:latin typeface="Courier New" panose="02070309020205020404" pitchFamily="49" charset="0"/>
                <a:cs typeface="Courier New" panose="02070309020205020404" pitchFamily="49" charset="0"/>
              </a:rPr>
              <a:t>b</a:t>
            </a:r>
          </a:p>
        </p:txBody>
      </p:sp>
      <p:sp>
        <p:nvSpPr>
          <p:cNvPr id="2" name="Rectangle 1"/>
          <p:cNvSpPr/>
          <p:nvPr/>
        </p:nvSpPr>
        <p:spPr>
          <a:xfrm>
            <a:off x="5249202" y="3429000"/>
            <a:ext cx="3108543" cy="400110"/>
          </a:xfrm>
          <a:prstGeom prst="rect">
            <a:avLst/>
          </a:prstGeom>
          <a:solidFill>
            <a:schemeClr val="bg1">
              <a:lumMod val="95000"/>
            </a:schemeClr>
          </a:solidFill>
          <a:ln>
            <a:solidFill>
              <a:schemeClr val="bg2"/>
            </a:solidFill>
          </a:ln>
        </p:spPr>
        <p:txBody>
          <a:bodyPr wrap="none">
            <a:spAutoFit/>
          </a:bodyPr>
          <a:lstStyle/>
          <a:p>
            <a:r>
              <a:rPr lang="en-US" sz="2000" dirty="0">
                <a:latin typeface="Courier New"/>
                <a:cs typeface="Courier New"/>
              </a:rPr>
              <a:t>dup2(</a:t>
            </a:r>
            <a:r>
              <a:rPr lang="en-US" sz="2000" dirty="0" err="1">
                <a:latin typeface="Courier New"/>
                <a:cs typeface="Courier New"/>
              </a:rPr>
              <a:t>oldfd</a:t>
            </a:r>
            <a:r>
              <a:rPr lang="en-US" sz="2000" dirty="0">
                <a:latin typeface="Courier New"/>
                <a:cs typeface="Courier New"/>
              </a:rPr>
              <a:t>, </a:t>
            </a:r>
            <a:r>
              <a:rPr lang="en-US" sz="2000" dirty="0" err="1">
                <a:latin typeface="Courier New"/>
                <a:cs typeface="Courier New"/>
              </a:rPr>
              <a:t>newfd</a:t>
            </a:r>
            <a:r>
              <a:rPr lang="en-US" sz="2000" dirty="0">
                <a:latin typeface="Courier New"/>
                <a:cs typeface="Courier New"/>
              </a:rPr>
              <a:t>) </a:t>
            </a:r>
            <a:endParaRPr lang="en-US" sz="2000" dirty="0"/>
          </a:p>
        </p:txBody>
      </p:sp>
      <p:cxnSp>
        <p:nvCxnSpPr>
          <p:cNvPr id="4" name="Straight Arrow Connector 3"/>
          <p:cNvCxnSpPr/>
          <p:nvPr/>
        </p:nvCxnSpPr>
        <p:spPr bwMode="auto">
          <a:xfrm flipH="1">
            <a:off x="2971800" y="3629055"/>
            <a:ext cx="2277402" cy="28545"/>
          </a:xfrm>
          <a:prstGeom prst="straightConnector1">
            <a:avLst/>
          </a:prstGeom>
          <a:noFill/>
          <a:ln w="38100">
            <a:solidFill>
              <a:schemeClr val="bg2"/>
            </a:solidFill>
            <a:miter lim="800000"/>
            <a:headEnd type="none" w="med" len="med"/>
            <a:tailEnd type="stealth"/>
          </a:ln>
          <a:effectLst/>
        </p:spPr>
      </p:cxnSp>
    </p:spTree>
    <p:extLst>
      <p:ext uri="{BB962C8B-B14F-4D97-AF65-F5344CB8AC3E}">
        <p14:creationId xmlns:p14="http://schemas.microsoft.com/office/powerpoint/2010/main" val="24941288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330" name="Rectangle 2"/>
          <p:cNvSpPr>
            <a:spLocks noGrp="1" noChangeArrowheads="1"/>
          </p:cNvSpPr>
          <p:nvPr>
            <p:ph type="title"/>
          </p:nvPr>
        </p:nvSpPr>
        <p:spPr>
          <a:xfrm>
            <a:off x="357018" y="381000"/>
            <a:ext cx="7592093" cy="762000"/>
          </a:xfrm>
        </p:spPr>
        <p:txBody>
          <a:bodyPr/>
          <a:lstStyle/>
          <a:p>
            <a:r>
              <a:rPr lang="en-US" dirty="0" smtClean="0"/>
              <a:t>Master Class: Process Control and I/O</a:t>
            </a:r>
            <a:endParaRPr lang="en-US" dirty="0"/>
          </a:p>
        </p:txBody>
      </p:sp>
      <p:sp>
        <p:nvSpPr>
          <p:cNvPr id="739331" name="Rectangle 3"/>
          <p:cNvSpPr>
            <a:spLocks noGrp="1" noChangeArrowheads="1"/>
          </p:cNvSpPr>
          <p:nvPr>
            <p:ph type="body" idx="1"/>
          </p:nvPr>
        </p:nvSpPr>
        <p:spPr>
          <a:xfrm>
            <a:off x="371174" y="6248400"/>
            <a:ext cx="8307388" cy="533400"/>
          </a:xfrm>
        </p:spPr>
        <p:txBody>
          <a:bodyPr/>
          <a:lstStyle/>
          <a:p>
            <a:r>
              <a:rPr lang="en-US" dirty="0"/>
              <a:t>What would this program print for file containing “</a:t>
            </a:r>
            <a:r>
              <a:rPr lang="en-US" dirty="0" err="1">
                <a:latin typeface="Courier New" panose="02070309020205020404" pitchFamily="49" charset="0"/>
                <a:cs typeface="Courier New" panose="02070309020205020404" pitchFamily="49" charset="0"/>
              </a:rPr>
              <a:t>abcde</a:t>
            </a:r>
            <a:r>
              <a:rPr lang="en-US" dirty="0" smtClean="0"/>
              <a:t>”?</a:t>
            </a:r>
            <a:endParaRPr lang="en-US" dirty="0"/>
          </a:p>
        </p:txBody>
      </p:sp>
      <p:sp>
        <p:nvSpPr>
          <p:cNvPr id="739332" name="Text Box 4"/>
          <p:cNvSpPr txBox="1">
            <a:spLocks noChangeArrowheads="1"/>
          </p:cNvSpPr>
          <p:nvPr/>
        </p:nvSpPr>
        <p:spPr bwMode="auto">
          <a:xfrm>
            <a:off x="481914" y="1155442"/>
            <a:ext cx="6634188" cy="5016758"/>
          </a:xfrm>
          <a:prstGeom prst="rect">
            <a:avLst/>
          </a:prstGeom>
          <a:solidFill>
            <a:srgbClr val="F6F5BD"/>
          </a:solidFill>
          <a:ln w="12700">
            <a:solidFill>
              <a:schemeClr val="tx2"/>
            </a:solidFill>
            <a:miter lim="800000"/>
            <a:headEnd/>
            <a:tailEnd type="none" w="sm" len="sm"/>
          </a:ln>
          <a:effectLst/>
        </p:spPr>
        <p:txBody>
          <a:bodyPr wrap="none" lIns="45720" rIns="45720">
            <a:spAutoFit/>
          </a:bodyPr>
          <a:lstStyle/>
          <a:p>
            <a:r>
              <a:rPr lang="en-US" sz="1600" dirty="0">
                <a:latin typeface="Courier New" pitchFamily="49" charset="0"/>
              </a:rPr>
              <a:t>#include "csapp.h"</a:t>
            </a:r>
          </a:p>
          <a:p>
            <a:r>
              <a:rPr lang="en-US" sz="1600" dirty="0">
                <a:latin typeface="Courier New" pitchFamily="49" charset="0"/>
              </a:rPr>
              <a:t>int main(int argc, char *argv[])</a:t>
            </a:r>
          </a:p>
          <a:p>
            <a:r>
              <a:rPr lang="en-US" sz="1600" dirty="0">
                <a:latin typeface="Courier New" pitchFamily="49" charset="0"/>
              </a:rPr>
              <a:t>{</a:t>
            </a:r>
          </a:p>
          <a:p>
            <a:r>
              <a:rPr lang="en-US" sz="1600" dirty="0">
                <a:latin typeface="Courier New" pitchFamily="49" charset="0"/>
              </a:rPr>
              <a:t>    int fd1;</a:t>
            </a:r>
          </a:p>
          <a:p>
            <a:r>
              <a:rPr lang="en-US" sz="1600" dirty="0">
                <a:latin typeface="Courier New" pitchFamily="49" charset="0"/>
              </a:rPr>
              <a:t>    int s = getpid() &amp; 0x1;</a:t>
            </a:r>
          </a:p>
          <a:p>
            <a:r>
              <a:rPr lang="en-US" sz="1600" dirty="0">
                <a:latin typeface="Courier New" pitchFamily="49" charset="0"/>
              </a:rPr>
              <a:t>    char c1, c2;</a:t>
            </a:r>
          </a:p>
          <a:p>
            <a:r>
              <a:rPr lang="en-US" sz="1600" dirty="0">
                <a:latin typeface="Courier New" pitchFamily="49" charset="0"/>
              </a:rPr>
              <a:t>    char *fname = argv[1];</a:t>
            </a:r>
          </a:p>
          <a:p>
            <a:r>
              <a:rPr lang="en-US" sz="1600" dirty="0">
                <a:latin typeface="Courier New" pitchFamily="49" charset="0"/>
              </a:rPr>
              <a:t>    fd1 = Open(fname, O_RDONLY, 0);</a:t>
            </a:r>
          </a:p>
          <a:p>
            <a:r>
              <a:rPr lang="en-US" sz="1600" dirty="0">
                <a:latin typeface="Courier New" pitchFamily="49" charset="0"/>
              </a:rPr>
              <a:t>    Read(fd1, &amp;c1, 1);</a:t>
            </a:r>
          </a:p>
          <a:p>
            <a:r>
              <a:rPr lang="en-US" sz="1600" dirty="0">
                <a:latin typeface="Courier New" pitchFamily="49" charset="0"/>
              </a:rPr>
              <a:t>    if (fork()) </a:t>
            </a:r>
            <a:r>
              <a:rPr lang="en-US" sz="1600" dirty="0" smtClean="0">
                <a:latin typeface="Courier New" pitchFamily="49" charset="0"/>
              </a:rPr>
              <a:t>{ </a:t>
            </a:r>
            <a:r>
              <a:rPr lang="en-US" sz="1600" dirty="0" smtClean="0">
                <a:solidFill>
                  <a:srgbClr val="990000"/>
                </a:solidFill>
                <a:latin typeface="Courier New" pitchFamily="49" charset="0"/>
              </a:rPr>
              <a:t>/* </a:t>
            </a:r>
            <a:r>
              <a:rPr lang="en-US" sz="1600" dirty="0">
                <a:solidFill>
                  <a:srgbClr val="990000"/>
                </a:solidFill>
                <a:latin typeface="Courier New" pitchFamily="49" charset="0"/>
              </a:rPr>
              <a:t>Parent */</a:t>
            </a:r>
          </a:p>
          <a:p>
            <a:r>
              <a:rPr lang="en-US" sz="1600" dirty="0">
                <a:latin typeface="Courier New" pitchFamily="49" charset="0"/>
              </a:rPr>
              <a:t>        sleep(s);</a:t>
            </a:r>
          </a:p>
          <a:p>
            <a:r>
              <a:rPr lang="en-US" sz="1600" dirty="0">
                <a:latin typeface="Courier New" pitchFamily="49" charset="0"/>
              </a:rPr>
              <a:t>        Read(fd1, &amp;c2, 1);</a:t>
            </a:r>
          </a:p>
          <a:p>
            <a:r>
              <a:rPr lang="en-US" sz="1600" dirty="0">
                <a:latin typeface="Courier New" pitchFamily="49" charset="0"/>
              </a:rPr>
              <a:t>        printf("Parent: c1 = %c, c2 = %c\n", c1, c2);</a:t>
            </a:r>
          </a:p>
          <a:p>
            <a:r>
              <a:rPr lang="en-US" sz="1600" dirty="0">
                <a:latin typeface="Courier New" pitchFamily="49" charset="0"/>
              </a:rPr>
              <a:t>    } else </a:t>
            </a:r>
            <a:r>
              <a:rPr lang="en-US" sz="1600" dirty="0" smtClean="0">
                <a:latin typeface="Courier New" pitchFamily="49" charset="0"/>
              </a:rPr>
              <a:t>{ </a:t>
            </a:r>
            <a:r>
              <a:rPr lang="en-US" sz="1600" dirty="0" smtClean="0">
                <a:solidFill>
                  <a:srgbClr val="990000"/>
                </a:solidFill>
                <a:latin typeface="Courier New" pitchFamily="49" charset="0"/>
              </a:rPr>
              <a:t>/* </a:t>
            </a:r>
            <a:r>
              <a:rPr lang="en-US" sz="1600" dirty="0">
                <a:solidFill>
                  <a:srgbClr val="990000"/>
                </a:solidFill>
                <a:latin typeface="Courier New" pitchFamily="49" charset="0"/>
              </a:rPr>
              <a:t>Child */</a:t>
            </a:r>
          </a:p>
          <a:p>
            <a:r>
              <a:rPr lang="en-US" sz="1600" dirty="0">
                <a:latin typeface="Courier New" pitchFamily="49" charset="0"/>
              </a:rPr>
              <a:t>        sleep(1-s);</a:t>
            </a:r>
          </a:p>
          <a:p>
            <a:r>
              <a:rPr lang="en-US" sz="1600" dirty="0">
                <a:latin typeface="Courier New" pitchFamily="49" charset="0"/>
              </a:rPr>
              <a:t>        Read(fd1, &amp;c2, 1);</a:t>
            </a:r>
          </a:p>
          <a:p>
            <a:r>
              <a:rPr lang="en-US" sz="1600" dirty="0">
                <a:latin typeface="Courier New" pitchFamily="49" charset="0"/>
              </a:rPr>
              <a:t>        printf("Child: c1 = %c, c2 = %c\n", c1, c2);</a:t>
            </a:r>
          </a:p>
          <a:p>
            <a:r>
              <a:rPr lang="en-US" sz="1600" dirty="0">
                <a:latin typeface="Courier New" pitchFamily="49" charset="0"/>
              </a:rPr>
              <a:t>    }</a:t>
            </a:r>
          </a:p>
          <a:p>
            <a:r>
              <a:rPr lang="en-US" sz="1600" dirty="0">
                <a:latin typeface="Courier New" pitchFamily="49" charset="0"/>
              </a:rPr>
              <a:t>    return 0;</a:t>
            </a:r>
          </a:p>
          <a:p>
            <a:r>
              <a:rPr lang="en-US" sz="1600" dirty="0">
                <a:latin typeface="Courier New" pitchFamily="49" charset="0"/>
              </a:rPr>
              <a:t>}</a:t>
            </a:r>
          </a:p>
        </p:txBody>
      </p:sp>
      <p:sp>
        <p:nvSpPr>
          <p:cNvPr id="5" name="TextBox 4"/>
          <p:cNvSpPr txBox="1"/>
          <p:nvPr/>
        </p:nvSpPr>
        <p:spPr>
          <a:xfrm>
            <a:off x="5684738" y="5802868"/>
            <a:ext cx="1431364" cy="369332"/>
          </a:xfrm>
          <a:prstGeom prst="rect">
            <a:avLst/>
          </a:prstGeom>
          <a:noFill/>
        </p:spPr>
        <p:txBody>
          <a:bodyPr wrap="none" rtlCol="0">
            <a:spAutoFit/>
          </a:bodyPr>
          <a:lstStyle/>
          <a:p>
            <a:pPr algn="r"/>
            <a:r>
              <a:rPr lang="en-US" sz="1800" dirty="0" smtClean="0">
                <a:solidFill>
                  <a:schemeClr val="bg1">
                    <a:lumMod val="50000"/>
                  </a:schemeClr>
                </a:solidFill>
                <a:latin typeface="Courier New"/>
                <a:cs typeface="Courier New"/>
              </a:rPr>
              <a:t>ffiles2.c</a:t>
            </a:r>
          </a:p>
        </p:txBody>
      </p:sp>
    </p:spTree>
    <p:extLst>
      <p:ext uri="{BB962C8B-B14F-4D97-AF65-F5344CB8AC3E}">
        <p14:creationId xmlns:p14="http://schemas.microsoft.com/office/powerpoint/2010/main" val="1405125025"/>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330" name="Rectangle 2"/>
          <p:cNvSpPr>
            <a:spLocks noGrp="1" noChangeArrowheads="1"/>
          </p:cNvSpPr>
          <p:nvPr>
            <p:ph type="title"/>
          </p:nvPr>
        </p:nvSpPr>
        <p:spPr>
          <a:xfrm>
            <a:off x="357018" y="381000"/>
            <a:ext cx="7592093" cy="762000"/>
          </a:xfrm>
        </p:spPr>
        <p:txBody>
          <a:bodyPr/>
          <a:lstStyle/>
          <a:p>
            <a:r>
              <a:rPr lang="en-US" dirty="0" smtClean="0"/>
              <a:t>Master Class: Process Control and I/O</a:t>
            </a:r>
            <a:endParaRPr lang="en-US" dirty="0"/>
          </a:p>
        </p:txBody>
      </p:sp>
      <p:sp>
        <p:nvSpPr>
          <p:cNvPr id="739331" name="Rectangle 3"/>
          <p:cNvSpPr>
            <a:spLocks noGrp="1" noChangeArrowheads="1"/>
          </p:cNvSpPr>
          <p:nvPr>
            <p:ph type="body" idx="1"/>
          </p:nvPr>
        </p:nvSpPr>
        <p:spPr>
          <a:xfrm>
            <a:off x="371174" y="6248400"/>
            <a:ext cx="8307388" cy="533400"/>
          </a:xfrm>
        </p:spPr>
        <p:txBody>
          <a:bodyPr/>
          <a:lstStyle/>
          <a:p>
            <a:r>
              <a:rPr lang="en-US" dirty="0"/>
              <a:t>What would this program print for file containing “</a:t>
            </a:r>
            <a:r>
              <a:rPr lang="en-US" dirty="0" err="1">
                <a:latin typeface="Courier New" panose="02070309020205020404" pitchFamily="49" charset="0"/>
                <a:cs typeface="Courier New" panose="02070309020205020404" pitchFamily="49" charset="0"/>
              </a:rPr>
              <a:t>abcde</a:t>
            </a:r>
            <a:r>
              <a:rPr lang="en-US" dirty="0" smtClean="0"/>
              <a:t>”?</a:t>
            </a:r>
            <a:endParaRPr lang="en-US" dirty="0"/>
          </a:p>
        </p:txBody>
      </p:sp>
      <p:sp>
        <p:nvSpPr>
          <p:cNvPr id="739332" name="Text Box 4"/>
          <p:cNvSpPr txBox="1">
            <a:spLocks noChangeArrowheads="1"/>
          </p:cNvSpPr>
          <p:nvPr/>
        </p:nvSpPr>
        <p:spPr bwMode="auto">
          <a:xfrm>
            <a:off x="481914" y="1155442"/>
            <a:ext cx="6634188" cy="5016758"/>
          </a:xfrm>
          <a:prstGeom prst="rect">
            <a:avLst/>
          </a:prstGeom>
          <a:solidFill>
            <a:srgbClr val="F6F5BD"/>
          </a:solidFill>
          <a:ln w="12700">
            <a:solidFill>
              <a:schemeClr val="tx2"/>
            </a:solidFill>
            <a:miter lim="800000"/>
            <a:headEnd/>
            <a:tailEnd type="none" w="sm" len="sm"/>
          </a:ln>
          <a:effectLst/>
        </p:spPr>
        <p:txBody>
          <a:bodyPr wrap="none" lIns="45720" rIns="45720">
            <a:spAutoFit/>
          </a:bodyPr>
          <a:lstStyle/>
          <a:p>
            <a:r>
              <a:rPr lang="en-US" sz="1600" dirty="0">
                <a:latin typeface="Courier New" pitchFamily="49" charset="0"/>
              </a:rPr>
              <a:t>#include "csapp.h"</a:t>
            </a:r>
          </a:p>
          <a:p>
            <a:r>
              <a:rPr lang="en-US" sz="1600" dirty="0">
                <a:latin typeface="Courier New" pitchFamily="49" charset="0"/>
              </a:rPr>
              <a:t>int main(int argc, char *argv[])</a:t>
            </a:r>
          </a:p>
          <a:p>
            <a:r>
              <a:rPr lang="en-US" sz="1600" dirty="0">
                <a:latin typeface="Courier New" pitchFamily="49" charset="0"/>
              </a:rPr>
              <a:t>{</a:t>
            </a:r>
          </a:p>
          <a:p>
            <a:r>
              <a:rPr lang="en-US" sz="1600" dirty="0">
                <a:latin typeface="Courier New" pitchFamily="49" charset="0"/>
              </a:rPr>
              <a:t>    int fd1;</a:t>
            </a:r>
          </a:p>
          <a:p>
            <a:r>
              <a:rPr lang="en-US" sz="1600" dirty="0">
                <a:latin typeface="Courier New" pitchFamily="49" charset="0"/>
              </a:rPr>
              <a:t>    </a:t>
            </a:r>
            <a:r>
              <a:rPr lang="en-US" sz="1600" dirty="0">
                <a:solidFill>
                  <a:srgbClr val="0070C0"/>
                </a:solidFill>
                <a:latin typeface="Courier New" pitchFamily="49" charset="0"/>
              </a:rPr>
              <a:t>int s = getpid() &amp; 0x1;</a:t>
            </a:r>
          </a:p>
          <a:p>
            <a:r>
              <a:rPr lang="en-US" sz="1600" dirty="0">
                <a:latin typeface="Courier New" pitchFamily="49" charset="0"/>
              </a:rPr>
              <a:t>    char c1, c2;</a:t>
            </a:r>
          </a:p>
          <a:p>
            <a:r>
              <a:rPr lang="en-US" sz="1600" dirty="0">
                <a:latin typeface="Courier New" pitchFamily="49" charset="0"/>
              </a:rPr>
              <a:t>    char *fname = argv[1];</a:t>
            </a:r>
          </a:p>
          <a:p>
            <a:r>
              <a:rPr lang="en-US" sz="1600" dirty="0">
                <a:latin typeface="Courier New" pitchFamily="49" charset="0"/>
              </a:rPr>
              <a:t>    fd1 = Open(fname, O_RDONLY, 0);</a:t>
            </a:r>
          </a:p>
          <a:p>
            <a:r>
              <a:rPr lang="en-US" sz="1600" dirty="0">
                <a:latin typeface="Courier New" pitchFamily="49" charset="0"/>
              </a:rPr>
              <a:t>    </a:t>
            </a:r>
            <a:r>
              <a:rPr lang="en-US" sz="1600" dirty="0">
                <a:solidFill>
                  <a:srgbClr val="00B050"/>
                </a:solidFill>
                <a:latin typeface="Courier New" pitchFamily="49" charset="0"/>
              </a:rPr>
              <a:t>Read(fd1, &amp;c1, 1);</a:t>
            </a:r>
          </a:p>
          <a:p>
            <a:r>
              <a:rPr lang="en-US" sz="1600" dirty="0">
                <a:latin typeface="Courier New" pitchFamily="49" charset="0"/>
              </a:rPr>
              <a:t>    if (fork()) </a:t>
            </a:r>
            <a:r>
              <a:rPr lang="en-US" sz="1600" dirty="0" smtClean="0">
                <a:latin typeface="Courier New" pitchFamily="49" charset="0"/>
              </a:rPr>
              <a:t>{ </a:t>
            </a:r>
            <a:r>
              <a:rPr lang="en-US" sz="1600" dirty="0" smtClean="0">
                <a:solidFill>
                  <a:srgbClr val="990000"/>
                </a:solidFill>
                <a:latin typeface="Courier New" pitchFamily="49" charset="0"/>
              </a:rPr>
              <a:t>/* </a:t>
            </a:r>
            <a:r>
              <a:rPr lang="en-US" sz="1600" dirty="0">
                <a:solidFill>
                  <a:srgbClr val="990000"/>
                </a:solidFill>
                <a:latin typeface="Courier New" pitchFamily="49" charset="0"/>
              </a:rPr>
              <a:t>Parent */</a:t>
            </a:r>
          </a:p>
          <a:p>
            <a:r>
              <a:rPr lang="en-US" sz="1600" dirty="0">
                <a:latin typeface="Courier New" pitchFamily="49" charset="0"/>
              </a:rPr>
              <a:t>        </a:t>
            </a:r>
            <a:r>
              <a:rPr lang="en-US" sz="1600" dirty="0">
                <a:solidFill>
                  <a:srgbClr val="0070C0"/>
                </a:solidFill>
                <a:latin typeface="Courier New" pitchFamily="49" charset="0"/>
              </a:rPr>
              <a:t>sleep(s);</a:t>
            </a:r>
          </a:p>
          <a:p>
            <a:r>
              <a:rPr lang="en-US" sz="1600" dirty="0">
                <a:latin typeface="Courier New" pitchFamily="49" charset="0"/>
              </a:rPr>
              <a:t>        </a:t>
            </a:r>
            <a:r>
              <a:rPr lang="en-US" sz="1600" dirty="0">
                <a:solidFill>
                  <a:srgbClr val="00B050"/>
                </a:solidFill>
                <a:latin typeface="Courier New" pitchFamily="49" charset="0"/>
              </a:rPr>
              <a:t>Read(fd1, &amp;c2, 1);</a:t>
            </a:r>
          </a:p>
          <a:p>
            <a:r>
              <a:rPr lang="en-US" sz="1600" dirty="0">
                <a:latin typeface="Courier New" pitchFamily="49" charset="0"/>
              </a:rPr>
              <a:t>        printf("Parent: c1 = %c, c2 = %c\n", c1, c2);</a:t>
            </a:r>
          </a:p>
          <a:p>
            <a:r>
              <a:rPr lang="en-US" sz="1600" dirty="0">
                <a:latin typeface="Courier New" pitchFamily="49" charset="0"/>
              </a:rPr>
              <a:t>    } else </a:t>
            </a:r>
            <a:r>
              <a:rPr lang="en-US" sz="1600" dirty="0" smtClean="0">
                <a:latin typeface="Courier New" pitchFamily="49" charset="0"/>
              </a:rPr>
              <a:t>{ </a:t>
            </a:r>
            <a:r>
              <a:rPr lang="en-US" sz="1600" dirty="0" smtClean="0">
                <a:solidFill>
                  <a:srgbClr val="990000"/>
                </a:solidFill>
                <a:latin typeface="Courier New" pitchFamily="49" charset="0"/>
              </a:rPr>
              <a:t>/* </a:t>
            </a:r>
            <a:r>
              <a:rPr lang="en-US" sz="1600" dirty="0">
                <a:solidFill>
                  <a:srgbClr val="990000"/>
                </a:solidFill>
                <a:latin typeface="Courier New" pitchFamily="49" charset="0"/>
              </a:rPr>
              <a:t>Child */</a:t>
            </a:r>
          </a:p>
          <a:p>
            <a:r>
              <a:rPr lang="en-US" sz="1600" dirty="0">
                <a:latin typeface="Courier New" pitchFamily="49" charset="0"/>
              </a:rPr>
              <a:t>        </a:t>
            </a:r>
            <a:r>
              <a:rPr lang="en-US" sz="1600" dirty="0">
                <a:solidFill>
                  <a:srgbClr val="0070C0"/>
                </a:solidFill>
                <a:latin typeface="Courier New" pitchFamily="49" charset="0"/>
              </a:rPr>
              <a:t>sleep(1-s);</a:t>
            </a:r>
          </a:p>
          <a:p>
            <a:r>
              <a:rPr lang="en-US" sz="1600" dirty="0">
                <a:latin typeface="Courier New" pitchFamily="49" charset="0"/>
              </a:rPr>
              <a:t>        </a:t>
            </a:r>
            <a:r>
              <a:rPr lang="en-US" sz="1600" dirty="0">
                <a:solidFill>
                  <a:srgbClr val="00B050"/>
                </a:solidFill>
                <a:latin typeface="Courier New" pitchFamily="49" charset="0"/>
              </a:rPr>
              <a:t>Read(fd1, &amp;c2, 1);</a:t>
            </a:r>
          </a:p>
          <a:p>
            <a:r>
              <a:rPr lang="en-US" sz="1600" dirty="0">
                <a:latin typeface="Courier New" pitchFamily="49" charset="0"/>
              </a:rPr>
              <a:t>        printf("Child: c1 = %c, c2 = %c\n", c1, c2);</a:t>
            </a:r>
          </a:p>
          <a:p>
            <a:r>
              <a:rPr lang="en-US" sz="1600" dirty="0">
                <a:latin typeface="Courier New" pitchFamily="49" charset="0"/>
              </a:rPr>
              <a:t>    }</a:t>
            </a:r>
          </a:p>
          <a:p>
            <a:r>
              <a:rPr lang="en-US" sz="1600" dirty="0">
                <a:latin typeface="Courier New" pitchFamily="49" charset="0"/>
              </a:rPr>
              <a:t>    return 0;</a:t>
            </a:r>
          </a:p>
          <a:p>
            <a:r>
              <a:rPr lang="en-US" sz="1600" dirty="0">
                <a:latin typeface="Courier New" pitchFamily="49" charset="0"/>
              </a:rPr>
              <a:t>}</a:t>
            </a:r>
          </a:p>
        </p:txBody>
      </p:sp>
      <p:sp>
        <p:nvSpPr>
          <p:cNvPr id="5" name="TextBox 4"/>
          <p:cNvSpPr txBox="1"/>
          <p:nvPr/>
        </p:nvSpPr>
        <p:spPr>
          <a:xfrm>
            <a:off x="5684738" y="5802868"/>
            <a:ext cx="1431364" cy="369332"/>
          </a:xfrm>
          <a:prstGeom prst="rect">
            <a:avLst/>
          </a:prstGeom>
          <a:noFill/>
        </p:spPr>
        <p:txBody>
          <a:bodyPr wrap="none" rtlCol="0">
            <a:spAutoFit/>
          </a:bodyPr>
          <a:lstStyle/>
          <a:p>
            <a:pPr algn="r"/>
            <a:r>
              <a:rPr lang="en-US" sz="1800" dirty="0" smtClean="0">
                <a:solidFill>
                  <a:schemeClr val="bg1">
                    <a:lumMod val="50000"/>
                  </a:schemeClr>
                </a:solidFill>
                <a:latin typeface="Courier New"/>
                <a:cs typeface="Courier New"/>
              </a:rPr>
              <a:t>ffiles2.c</a:t>
            </a:r>
          </a:p>
        </p:txBody>
      </p:sp>
      <p:sp>
        <p:nvSpPr>
          <p:cNvPr id="2" name="Rectangle 1"/>
          <p:cNvSpPr/>
          <p:nvPr/>
        </p:nvSpPr>
        <p:spPr>
          <a:xfrm>
            <a:off x="5249202" y="1315865"/>
            <a:ext cx="3733800" cy="707886"/>
          </a:xfrm>
          <a:prstGeom prst="rect">
            <a:avLst/>
          </a:prstGeom>
          <a:solidFill>
            <a:schemeClr val="bg1">
              <a:lumMod val="95000"/>
            </a:schemeClr>
          </a:solidFill>
          <a:ln>
            <a:solidFill>
              <a:schemeClr val="bg2"/>
            </a:solidFill>
          </a:ln>
        </p:spPr>
        <p:txBody>
          <a:bodyPr wrap="square">
            <a:spAutoFit/>
          </a:bodyPr>
          <a:lstStyle/>
          <a:p>
            <a:r>
              <a:rPr lang="en-US" sz="2000" dirty="0">
                <a:latin typeface="Courier New" panose="02070309020205020404" pitchFamily="49" charset="0"/>
                <a:cs typeface="Courier New" panose="02070309020205020404" pitchFamily="49" charset="0"/>
              </a:rPr>
              <a:t>Child: c1 = a, c2 = b</a:t>
            </a:r>
          </a:p>
          <a:p>
            <a:r>
              <a:rPr lang="en-US" sz="2000" dirty="0">
                <a:latin typeface="Courier New" panose="02070309020205020404" pitchFamily="49" charset="0"/>
                <a:cs typeface="Courier New" panose="02070309020205020404" pitchFamily="49" charset="0"/>
              </a:rPr>
              <a:t>Parent: c1 = a, c2 = c</a:t>
            </a:r>
          </a:p>
        </p:txBody>
      </p:sp>
      <p:sp>
        <p:nvSpPr>
          <p:cNvPr id="7" name="Rectangle 6"/>
          <p:cNvSpPr/>
          <p:nvPr/>
        </p:nvSpPr>
        <p:spPr>
          <a:xfrm>
            <a:off x="5249202" y="2362200"/>
            <a:ext cx="3733800" cy="707886"/>
          </a:xfrm>
          <a:prstGeom prst="rect">
            <a:avLst/>
          </a:prstGeom>
          <a:solidFill>
            <a:schemeClr val="bg1">
              <a:lumMod val="95000"/>
            </a:schemeClr>
          </a:solidFill>
          <a:ln>
            <a:solidFill>
              <a:schemeClr val="bg2"/>
            </a:solidFill>
          </a:ln>
        </p:spPr>
        <p:txBody>
          <a:bodyPr wrap="square">
            <a:spAutoFit/>
          </a:bodyPr>
          <a:lstStyle/>
          <a:p>
            <a:r>
              <a:rPr lang="en-US" sz="2000" dirty="0">
                <a:latin typeface="Courier New" panose="02070309020205020404" pitchFamily="49" charset="0"/>
                <a:cs typeface="Courier New" panose="02070309020205020404" pitchFamily="49" charset="0"/>
              </a:rPr>
              <a:t>Parent: c1 = a, c2 = b</a:t>
            </a:r>
          </a:p>
          <a:p>
            <a:r>
              <a:rPr lang="en-US" sz="2000" dirty="0">
                <a:latin typeface="Courier New" panose="02070309020205020404" pitchFamily="49" charset="0"/>
                <a:cs typeface="Courier New" panose="02070309020205020404" pitchFamily="49" charset="0"/>
              </a:rPr>
              <a:t>Child: c1 = a, c2 = c</a:t>
            </a:r>
          </a:p>
        </p:txBody>
      </p:sp>
      <p:sp>
        <p:nvSpPr>
          <p:cNvPr id="3" name="TextBox 2"/>
          <p:cNvSpPr txBox="1"/>
          <p:nvPr/>
        </p:nvSpPr>
        <p:spPr>
          <a:xfrm>
            <a:off x="5256169" y="3352800"/>
            <a:ext cx="3029099" cy="369332"/>
          </a:xfrm>
          <a:prstGeom prst="rect">
            <a:avLst/>
          </a:prstGeom>
          <a:noFill/>
        </p:spPr>
        <p:txBody>
          <a:bodyPr wrap="none" rtlCol="0">
            <a:spAutoFit/>
          </a:bodyPr>
          <a:lstStyle/>
          <a:p>
            <a:r>
              <a:rPr lang="en-US" sz="1800" dirty="0" smtClean="0">
                <a:solidFill>
                  <a:srgbClr val="C00000"/>
                </a:solidFill>
                <a:latin typeface="Calibri" pitchFamily="34" charset="0"/>
              </a:rPr>
              <a:t>Bonus: Which way does it go?</a:t>
            </a:r>
          </a:p>
        </p:txBody>
      </p:sp>
    </p:spTree>
    <p:extLst>
      <p:ext uri="{BB962C8B-B14F-4D97-AF65-F5344CB8AC3E}">
        <p14:creationId xmlns:p14="http://schemas.microsoft.com/office/powerpoint/2010/main" val="34361894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a:t>
            </a:r>
            <a:endParaRPr lang="en-US" dirty="0"/>
          </a:p>
        </p:txBody>
      </p:sp>
      <p:sp>
        <p:nvSpPr>
          <p:cNvPr id="3" name="Content Placeholder 2"/>
          <p:cNvSpPr>
            <a:spLocks noGrp="1"/>
          </p:cNvSpPr>
          <p:nvPr>
            <p:ph idx="1"/>
          </p:nvPr>
        </p:nvSpPr>
        <p:spPr/>
        <p:txBody>
          <a:bodyPr/>
          <a:lstStyle/>
          <a:p>
            <a:r>
              <a:rPr lang="en-US" dirty="0">
                <a:solidFill>
                  <a:srgbClr val="7F7F7F"/>
                </a:solidFill>
              </a:rPr>
              <a:t>I/O </a:t>
            </a:r>
            <a:r>
              <a:rPr lang="en-US" dirty="0" smtClean="0">
                <a:solidFill>
                  <a:srgbClr val="7F7F7F"/>
                </a:solidFill>
              </a:rPr>
              <a:t>Systems</a:t>
            </a:r>
          </a:p>
          <a:p>
            <a:r>
              <a:rPr lang="en-US" dirty="0" smtClean="0">
                <a:solidFill>
                  <a:srgbClr val="7F7F7F"/>
                </a:solidFill>
              </a:rPr>
              <a:t>Unix I/O</a:t>
            </a:r>
          </a:p>
          <a:p>
            <a:r>
              <a:rPr lang="en-US" dirty="0" smtClean="0">
                <a:solidFill>
                  <a:schemeClr val="bg1">
                    <a:lumMod val="50000"/>
                  </a:schemeClr>
                </a:solidFill>
              </a:rPr>
              <a:t>Metadata, sharing, and redirection</a:t>
            </a:r>
          </a:p>
          <a:p>
            <a:r>
              <a:rPr lang="en-US" dirty="0" smtClean="0">
                <a:solidFill>
                  <a:srgbClr val="000000"/>
                </a:solidFill>
              </a:rPr>
              <a:t>Standard I/O</a:t>
            </a:r>
            <a:endParaRPr lang="en-US" dirty="0">
              <a:solidFill>
                <a:schemeClr val="bg1">
                  <a:lumMod val="50000"/>
                </a:schemeClr>
              </a:solidFill>
            </a:endParaRPr>
          </a:p>
          <a:p>
            <a:r>
              <a:rPr lang="en-US" dirty="0" smtClean="0">
                <a:solidFill>
                  <a:schemeClr val="bg1">
                    <a:lumMod val="50000"/>
                  </a:schemeClr>
                </a:solidFill>
              </a:rPr>
              <a:t>Closing remarks</a:t>
            </a:r>
            <a:endParaRPr lang="en-US"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Grp="1" noChangeArrowheads="1"/>
          </p:cNvSpPr>
          <p:nvPr>
            <p:ph type="title"/>
          </p:nvPr>
        </p:nvSpPr>
        <p:spPr bwMode="auto">
          <a:xfrm>
            <a:off x="236538" y="263876"/>
            <a:ext cx="8807450" cy="574324"/>
          </a:xfrm>
          <a:prstGeom prst="rect">
            <a:avLst/>
          </a:prstGeom>
          <a:noFill/>
          <a:ln w="12700">
            <a:noFill/>
            <a:miter lim="800000"/>
            <a:headEnd/>
            <a:tailEnd/>
          </a:ln>
          <a:effectLst/>
        </p:spPr>
        <p:txBody>
          <a:bodyPr vert="horz" wrap="square" lIns="91440" tIns="45720" rIns="91440" bIns="45720" numCol="1" anchor="ctr" anchorCtr="0" compatLnSpc="1">
            <a:prstTxWarp prst="textNoShape">
              <a:avLst/>
            </a:prstTxWarp>
            <a:spAutoFit/>
          </a:bodyPr>
          <a:lstStyle/>
          <a:p>
            <a:pPr algn="ctr">
              <a:lnSpc>
                <a:spcPct val="87000"/>
              </a:lnSpc>
            </a:pPr>
            <a:r>
              <a:rPr lang="en-US" altLang="zh-CN" dirty="0">
                <a:solidFill>
                  <a:srgbClr val="CC3300"/>
                </a:solidFill>
                <a:latin typeface="+mj-lt"/>
              </a:rPr>
              <a:t>I/O</a:t>
            </a:r>
            <a:r>
              <a:rPr lang="zh-CN" altLang="en-US" dirty="0" smtClean="0">
                <a:solidFill>
                  <a:srgbClr val="CC3300"/>
                </a:solidFill>
                <a:latin typeface="+mj-lt"/>
              </a:rPr>
              <a:t>子系统</a:t>
            </a:r>
            <a:endParaRPr lang="zh-CN" altLang="en-US" dirty="0">
              <a:solidFill>
                <a:srgbClr val="CC3300"/>
              </a:solidFill>
              <a:latin typeface="+mj-lt"/>
            </a:endParaRPr>
          </a:p>
        </p:txBody>
      </p:sp>
      <p:sp>
        <p:nvSpPr>
          <p:cNvPr id="11" name="Rectangle 3"/>
          <p:cNvSpPr txBox="1">
            <a:spLocks noChangeArrowheads="1"/>
          </p:cNvSpPr>
          <p:nvPr/>
        </p:nvSpPr>
        <p:spPr bwMode="auto">
          <a:xfrm>
            <a:off x="406400" y="1014412"/>
            <a:ext cx="8439150" cy="3758465"/>
          </a:xfrm>
          <a:prstGeom prst="rect">
            <a:avLst/>
          </a:prstGeom>
          <a:noFill/>
          <a:ln w="12700">
            <a:noFill/>
            <a:miter lim="800000"/>
            <a:headEnd/>
            <a:tailEnd/>
          </a:ln>
          <a:effec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spcBef>
                <a:spcPct val="35000"/>
              </a:spcBef>
              <a:spcAft>
                <a:spcPct val="0"/>
              </a:spcAft>
              <a:buSzPct val="100000"/>
              <a:buChar char="°"/>
              <a:defRPr b="1">
                <a:solidFill>
                  <a:schemeClr val="tx1"/>
                </a:solidFill>
                <a:latin typeface="+mn-lt"/>
                <a:ea typeface="+mn-ea"/>
                <a:cs typeface="+mn-cs"/>
              </a:defRPr>
            </a:lvl1pPr>
            <a:lvl2pPr marL="685800" indent="-190500" algn="l" rtl="0" eaLnBrk="0" fontAlgn="base" hangingPunct="0">
              <a:spcBef>
                <a:spcPct val="35000"/>
              </a:spcBef>
              <a:spcAft>
                <a:spcPct val="0"/>
              </a:spcAft>
              <a:buSzPct val="100000"/>
              <a:buChar char="•"/>
              <a:defRPr b="1">
                <a:solidFill>
                  <a:schemeClr val="accent2"/>
                </a:solidFill>
                <a:latin typeface="+mn-lt"/>
              </a:defRPr>
            </a:lvl2pPr>
            <a:lvl3pPr marL="1257300" indent="-342900" algn="l" rtl="0" eaLnBrk="0" fontAlgn="base" hangingPunct="0">
              <a:spcBef>
                <a:spcPct val="35000"/>
              </a:spcBef>
              <a:spcAft>
                <a:spcPct val="0"/>
              </a:spcAft>
              <a:buSzPct val="100000"/>
              <a:buChar char="-"/>
              <a:defRPr b="1">
                <a:solidFill>
                  <a:srgbClr val="B7011F"/>
                </a:solidFill>
                <a:latin typeface="+mn-lt"/>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defRPr>
            </a:lvl9pPr>
          </a:lstStyle>
          <a:p>
            <a:pPr marL="203200" marR="0" lvl="0" indent="-203200" algn="l" defTabSz="914400" rtl="0" eaLnBrk="0" fontAlgn="base" latinLnBrk="0" hangingPunct="0">
              <a:lnSpc>
                <a:spcPct val="115000"/>
              </a:lnSpc>
              <a:spcBef>
                <a:spcPct val="35000"/>
              </a:spcBef>
              <a:spcAft>
                <a:spcPct val="0"/>
              </a:spcAft>
              <a:buClrTx/>
              <a:buSzPct val="100000"/>
              <a:buFontTx/>
              <a:buNone/>
              <a:tabLst/>
              <a:defRPr/>
            </a:pPr>
            <a:r>
              <a:rPr kumimoji="0" lang="en-US" altLang="zh-CN" sz="22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cs typeface="+mn-cs"/>
              </a:rPr>
              <a:t>   I/O</a:t>
            </a:r>
            <a:r>
              <a:rPr kumimoji="0" lang="zh-CN" altLang="en-US" sz="22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cs typeface="+mn-cs"/>
              </a:rPr>
              <a:t>软件被组织成从高到低的四个层次，层次越低，则越接近设备而越远离用户程序。这四个层次依次为：</a:t>
            </a:r>
            <a:endParaRPr kumimoji="0" lang="zh-CN" altLang="en-US" sz="22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cs typeface="+mn-cs"/>
              <a:sym typeface="Wingdings 2" pitchFamily="18" charset="2"/>
            </a:endParaRPr>
          </a:p>
          <a:p>
            <a:pPr marL="203200" marR="0" lvl="0" indent="-203200" algn="l" defTabSz="914400" rtl="0" eaLnBrk="0" fontAlgn="base" latinLnBrk="0" hangingPunct="0">
              <a:lnSpc>
                <a:spcPct val="115000"/>
              </a:lnSpc>
              <a:spcBef>
                <a:spcPct val="35000"/>
              </a:spcBef>
              <a:spcAft>
                <a:spcPct val="0"/>
              </a:spcAft>
              <a:buClrTx/>
              <a:buSzPct val="100000"/>
              <a:buFontTx/>
              <a:buNone/>
              <a:tabLst/>
              <a:defRPr/>
            </a:pPr>
            <a:r>
              <a:rPr kumimoji="0" lang="zh-CN" altLang="en-US" sz="22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cs typeface="+mn-cs"/>
                <a:sym typeface="Wingdings 2" pitchFamily="18" charset="2"/>
              </a:rPr>
              <a:t>	</a:t>
            </a:r>
            <a:r>
              <a:rPr kumimoji="0" lang="en-US" altLang="zh-CN" sz="22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cs typeface="+mn-cs"/>
                <a:sym typeface="Wingdings 2" pitchFamily="18" charset="2"/>
              </a:rPr>
              <a:t>(1) </a:t>
            </a:r>
            <a:r>
              <a:rPr kumimoji="0" lang="zh-CN" altLang="en-US" sz="2200" b="1" i="0" u="none" strike="noStrike" kern="0" cap="none" spc="0" normalizeH="0" baseline="0" noProof="0" dirty="0" smtClean="0">
                <a:ln>
                  <a:noFill/>
                </a:ln>
                <a:solidFill>
                  <a:srgbClr val="009900"/>
                </a:solidFill>
                <a:effectLst/>
                <a:uLnTx/>
                <a:uFillTx/>
                <a:latin typeface="微软雅黑" pitchFamily="34" charset="-122"/>
                <a:ea typeface="微软雅黑" pitchFamily="34" charset="-122"/>
                <a:cs typeface="+mn-cs"/>
              </a:rPr>
              <a:t>用户层</a:t>
            </a:r>
            <a:r>
              <a:rPr kumimoji="0" lang="en-US" altLang="zh-CN" sz="2200" b="1" i="0" u="none" strike="noStrike" kern="0" cap="none" spc="0" normalizeH="0" baseline="0" noProof="0" dirty="0" smtClean="0">
                <a:ln>
                  <a:noFill/>
                </a:ln>
                <a:solidFill>
                  <a:srgbClr val="009900"/>
                </a:solidFill>
                <a:effectLst/>
                <a:uLnTx/>
                <a:uFillTx/>
                <a:latin typeface="微软雅黑" pitchFamily="34" charset="-122"/>
                <a:ea typeface="微软雅黑" pitchFamily="34" charset="-122"/>
                <a:cs typeface="+mn-cs"/>
              </a:rPr>
              <a:t>I/O</a:t>
            </a:r>
            <a:r>
              <a:rPr kumimoji="0" lang="zh-CN" altLang="en-US" sz="2200" b="1" i="0" u="none" strike="noStrike" kern="0" cap="none" spc="0" normalizeH="0" baseline="0" noProof="0" dirty="0" smtClean="0">
                <a:ln>
                  <a:noFill/>
                </a:ln>
                <a:solidFill>
                  <a:srgbClr val="009900"/>
                </a:solidFill>
                <a:effectLst/>
                <a:uLnTx/>
                <a:uFillTx/>
                <a:latin typeface="微软雅黑" pitchFamily="34" charset="-122"/>
                <a:ea typeface="微软雅黑" pitchFamily="34" charset="-122"/>
                <a:cs typeface="+mn-cs"/>
              </a:rPr>
              <a:t>软件（</a:t>
            </a:r>
            <a:r>
              <a:rPr kumimoji="0" lang="en-US" altLang="zh-CN" sz="2200" b="1" i="0" u="none" strike="noStrike" kern="0" cap="none" spc="0" normalizeH="0" baseline="0" noProof="0" dirty="0" smtClean="0">
                <a:ln>
                  <a:noFill/>
                </a:ln>
                <a:solidFill>
                  <a:srgbClr val="009900"/>
                </a:solidFill>
                <a:effectLst/>
                <a:uLnTx/>
                <a:uFillTx/>
                <a:latin typeface="微软雅黑" pitchFamily="34" charset="-122"/>
                <a:ea typeface="微软雅黑" pitchFamily="34" charset="-122"/>
                <a:cs typeface="+mn-cs"/>
              </a:rPr>
              <a:t>I/O</a:t>
            </a:r>
            <a:r>
              <a:rPr kumimoji="0" lang="zh-CN" altLang="en-US" sz="2200" b="1" i="0" u="none" strike="noStrike" kern="0" cap="none" spc="0" normalizeH="0" baseline="0" noProof="0" dirty="0" smtClean="0">
                <a:ln>
                  <a:noFill/>
                </a:ln>
                <a:solidFill>
                  <a:srgbClr val="009900"/>
                </a:solidFill>
                <a:effectLst/>
                <a:uLnTx/>
                <a:uFillTx/>
                <a:latin typeface="微软雅黑" pitchFamily="34" charset="-122"/>
                <a:ea typeface="微软雅黑" pitchFamily="34" charset="-122"/>
                <a:cs typeface="+mn-cs"/>
              </a:rPr>
              <a:t>函数调用系统调用）</a:t>
            </a:r>
            <a:endParaRPr kumimoji="0" lang="zh-CN" altLang="en-US" sz="2200" b="1" i="0" u="none" strike="noStrike" kern="0" cap="none" spc="0" normalizeH="0" baseline="0" noProof="0" dirty="0" smtClean="0">
              <a:ln>
                <a:noFill/>
              </a:ln>
              <a:solidFill>
                <a:srgbClr val="009900"/>
              </a:solidFill>
              <a:effectLst/>
              <a:uLnTx/>
              <a:uFillTx/>
              <a:latin typeface="微软雅黑" pitchFamily="34" charset="-122"/>
              <a:ea typeface="微软雅黑" pitchFamily="34" charset="-122"/>
              <a:cs typeface="+mn-cs"/>
              <a:sym typeface="Wingdings 2" pitchFamily="18" charset="2"/>
            </a:endParaRPr>
          </a:p>
          <a:p>
            <a:pPr marL="203200" marR="0" lvl="0" indent="-203200" algn="l" defTabSz="914400" rtl="0" eaLnBrk="0" fontAlgn="base" latinLnBrk="0" hangingPunct="0">
              <a:lnSpc>
                <a:spcPct val="115000"/>
              </a:lnSpc>
              <a:spcBef>
                <a:spcPct val="35000"/>
              </a:spcBef>
              <a:spcAft>
                <a:spcPct val="0"/>
              </a:spcAft>
              <a:buClrTx/>
              <a:buSzPct val="100000"/>
              <a:buFontTx/>
              <a:buNone/>
              <a:tabLst/>
              <a:defRPr/>
            </a:pPr>
            <a:r>
              <a:rPr kumimoji="0" lang="zh-CN" altLang="en-US" sz="2200" b="1" i="0" u="none" strike="noStrike" kern="0" cap="none" spc="0" normalizeH="0" baseline="0" noProof="0" dirty="0" smtClean="0">
                <a:ln>
                  <a:noFill/>
                </a:ln>
                <a:solidFill>
                  <a:srgbClr val="063DE8"/>
                </a:solidFill>
                <a:effectLst/>
                <a:uLnTx/>
                <a:uFillTx/>
                <a:latin typeface="微软雅黑" pitchFamily="34" charset="-122"/>
                <a:ea typeface="微软雅黑" pitchFamily="34" charset="-122"/>
                <a:cs typeface="+mn-cs"/>
                <a:sym typeface="Wingdings 2" pitchFamily="18" charset="2"/>
              </a:rPr>
              <a:t>	</a:t>
            </a:r>
            <a:r>
              <a:rPr kumimoji="0" lang="en-US" altLang="zh-CN" sz="2200" b="1" i="0" u="none" strike="noStrike" kern="0" cap="none" spc="0" normalizeH="0" baseline="0" noProof="0" dirty="0" smtClean="0">
                <a:ln>
                  <a:noFill/>
                </a:ln>
                <a:solidFill>
                  <a:srgbClr val="063DE8"/>
                </a:solidFill>
                <a:effectLst/>
                <a:uLnTx/>
                <a:uFillTx/>
                <a:latin typeface="微软雅黑" pitchFamily="34" charset="-122"/>
                <a:ea typeface="微软雅黑" pitchFamily="34" charset="-122"/>
                <a:cs typeface="+mn-cs"/>
                <a:sym typeface="Wingdings 2" pitchFamily="18" charset="2"/>
              </a:rPr>
              <a:t>(2) </a:t>
            </a:r>
            <a:r>
              <a:rPr kumimoji="0" lang="zh-CN" altLang="en-US" sz="2200" b="1" i="0" u="none" strike="noStrike" kern="0" cap="none" spc="0" normalizeH="0" baseline="0" noProof="0" dirty="0" smtClean="0">
                <a:ln>
                  <a:noFill/>
                </a:ln>
                <a:solidFill>
                  <a:srgbClr val="063DE8"/>
                </a:solidFill>
                <a:effectLst/>
                <a:uLnTx/>
                <a:uFillTx/>
                <a:latin typeface="微软雅黑" pitchFamily="34" charset="-122"/>
                <a:ea typeface="微软雅黑" pitchFamily="34" charset="-122"/>
                <a:cs typeface="+mn-cs"/>
              </a:rPr>
              <a:t>与设备无关的操作系统</a:t>
            </a:r>
            <a:r>
              <a:rPr kumimoji="0" lang="en-US" altLang="zh-CN" sz="2200" b="1" i="0" u="none" strike="noStrike" kern="0" cap="none" spc="0" normalizeH="0" baseline="0" noProof="0" dirty="0" smtClean="0">
                <a:ln>
                  <a:noFill/>
                </a:ln>
                <a:solidFill>
                  <a:srgbClr val="063DE8"/>
                </a:solidFill>
                <a:effectLst/>
                <a:uLnTx/>
                <a:uFillTx/>
                <a:latin typeface="微软雅黑" pitchFamily="34" charset="-122"/>
                <a:ea typeface="微软雅黑" pitchFamily="34" charset="-122"/>
                <a:cs typeface="+mn-cs"/>
              </a:rPr>
              <a:t>I/O</a:t>
            </a:r>
            <a:r>
              <a:rPr kumimoji="0" lang="zh-CN" altLang="en-US" sz="2200" b="1" i="0" u="none" strike="noStrike" kern="0" cap="none" spc="0" normalizeH="0" baseline="0" noProof="0" dirty="0" smtClean="0">
                <a:ln>
                  <a:noFill/>
                </a:ln>
                <a:solidFill>
                  <a:srgbClr val="063DE8"/>
                </a:solidFill>
                <a:effectLst/>
                <a:uLnTx/>
                <a:uFillTx/>
                <a:latin typeface="微软雅黑" pitchFamily="34" charset="-122"/>
                <a:ea typeface="微软雅黑" pitchFamily="34" charset="-122"/>
                <a:cs typeface="+mn-cs"/>
              </a:rPr>
              <a:t>软件</a:t>
            </a:r>
            <a:endParaRPr kumimoji="0" lang="zh-CN" altLang="en-US" sz="2200" b="1" i="0" u="none" strike="noStrike" kern="0" cap="none" spc="0" normalizeH="0" baseline="0" noProof="0" dirty="0" smtClean="0">
              <a:ln>
                <a:noFill/>
              </a:ln>
              <a:solidFill>
                <a:srgbClr val="063DE8"/>
              </a:solidFill>
              <a:effectLst/>
              <a:uLnTx/>
              <a:uFillTx/>
              <a:latin typeface="微软雅黑" pitchFamily="34" charset="-122"/>
              <a:ea typeface="微软雅黑" pitchFamily="34" charset="-122"/>
              <a:cs typeface="+mn-cs"/>
              <a:sym typeface="Wingdings 2" pitchFamily="18" charset="2"/>
            </a:endParaRPr>
          </a:p>
          <a:p>
            <a:pPr marL="203200" marR="0" lvl="0" indent="-203200" algn="l" defTabSz="914400" rtl="0" eaLnBrk="0" fontAlgn="base" latinLnBrk="0" hangingPunct="0">
              <a:lnSpc>
                <a:spcPct val="115000"/>
              </a:lnSpc>
              <a:spcBef>
                <a:spcPct val="35000"/>
              </a:spcBef>
              <a:spcAft>
                <a:spcPct val="0"/>
              </a:spcAft>
              <a:buClrTx/>
              <a:buSzPct val="100000"/>
              <a:buFontTx/>
              <a:buNone/>
              <a:tabLst/>
              <a:defRPr/>
            </a:pPr>
            <a:r>
              <a:rPr kumimoji="0" lang="zh-CN" altLang="en-US" sz="2200" b="1" i="0" u="none" strike="noStrike" kern="0" cap="none" spc="0" normalizeH="0" baseline="0" noProof="0" dirty="0" smtClean="0">
                <a:ln>
                  <a:noFill/>
                </a:ln>
                <a:solidFill>
                  <a:srgbClr val="063DE8"/>
                </a:solidFill>
                <a:effectLst/>
                <a:uLnTx/>
                <a:uFillTx/>
                <a:latin typeface="微软雅黑" pitchFamily="34" charset="-122"/>
                <a:ea typeface="微软雅黑" pitchFamily="34" charset="-122"/>
                <a:cs typeface="+mn-cs"/>
                <a:sym typeface="Wingdings 2" pitchFamily="18" charset="2"/>
              </a:rPr>
              <a:t>	</a:t>
            </a:r>
            <a:r>
              <a:rPr kumimoji="0" lang="en-US" altLang="zh-CN" sz="2200" b="1" i="0" u="none" strike="noStrike" kern="0" cap="none" spc="0" normalizeH="0" baseline="0" noProof="0" dirty="0" smtClean="0">
                <a:ln>
                  <a:noFill/>
                </a:ln>
                <a:solidFill>
                  <a:srgbClr val="063DE8"/>
                </a:solidFill>
                <a:effectLst/>
                <a:uLnTx/>
                <a:uFillTx/>
                <a:latin typeface="微软雅黑" pitchFamily="34" charset="-122"/>
                <a:ea typeface="微软雅黑" pitchFamily="34" charset="-122"/>
                <a:cs typeface="+mn-cs"/>
                <a:sym typeface="Wingdings 2" pitchFamily="18" charset="2"/>
              </a:rPr>
              <a:t>(3) </a:t>
            </a:r>
            <a:r>
              <a:rPr kumimoji="0" lang="zh-CN" altLang="en-US" sz="2200" b="1" i="0" u="none" strike="noStrike" kern="0" cap="none" spc="0" normalizeH="0" baseline="0" noProof="0" dirty="0" smtClean="0">
                <a:ln>
                  <a:noFill/>
                </a:ln>
                <a:solidFill>
                  <a:srgbClr val="063DE8"/>
                </a:solidFill>
                <a:effectLst/>
                <a:uLnTx/>
                <a:uFillTx/>
                <a:latin typeface="微软雅黑" pitchFamily="34" charset="-122"/>
                <a:ea typeface="微软雅黑" pitchFamily="34" charset="-122"/>
                <a:cs typeface="+mn-cs"/>
              </a:rPr>
              <a:t>设备驱动程序</a:t>
            </a:r>
            <a:endParaRPr kumimoji="0" lang="zh-CN" altLang="en-US" sz="2200" b="1" i="0" u="none" strike="noStrike" kern="0" cap="none" spc="0" normalizeH="0" baseline="0" noProof="0" dirty="0" smtClean="0">
              <a:ln>
                <a:noFill/>
              </a:ln>
              <a:solidFill>
                <a:srgbClr val="063DE8"/>
              </a:solidFill>
              <a:effectLst/>
              <a:uLnTx/>
              <a:uFillTx/>
              <a:latin typeface="微软雅黑" pitchFamily="34" charset="-122"/>
              <a:ea typeface="微软雅黑" pitchFamily="34" charset="-122"/>
              <a:cs typeface="+mn-cs"/>
              <a:sym typeface="Wingdings 2" pitchFamily="18" charset="2"/>
            </a:endParaRPr>
          </a:p>
          <a:p>
            <a:pPr marL="203200" marR="0" lvl="0" indent="-203200" algn="l" defTabSz="914400" rtl="0" eaLnBrk="0" fontAlgn="base" latinLnBrk="0" hangingPunct="0">
              <a:lnSpc>
                <a:spcPct val="115000"/>
              </a:lnSpc>
              <a:spcBef>
                <a:spcPct val="35000"/>
              </a:spcBef>
              <a:spcAft>
                <a:spcPct val="0"/>
              </a:spcAft>
              <a:buClrTx/>
              <a:buSzPct val="100000"/>
              <a:buFontTx/>
              <a:buNone/>
              <a:tabLst/>
              <a:defRPr/>
            </a:pPr>
            <a:r>
              <a:rPr kumimoji="0" lang="zh-CN" altLang="en-US" sz="2200" b="1" i="0" u="none" strike="noStrike" kern="0" cap="none" spc="0" normalizeH="0" baseline="0" noProof="0" dirty="0" smtClean="0">
                <a:ln>
                  <a:noFill/>
                </a:ln>
                <a:solidFill>
                  <a:srgbClr val="063DE8"/>
                </a:solidFill>
                <a:effectLst/>
                <a:uLnTx/>
                <a:uFillTx/>
                <a:latin typeface="微软雅黑" pitchFamily="34" charset="-122"/>
                <a:ea typeface="微软雅黑" pitchFamily="34" charset="-122"/>
                <a:cs typeface="+mn-cs"/>
                <a:sym typeface="Wingdings 2" pitchFamily="18" charset="2"/>
              </a:rPr>
              <a:t>	</a:t>
            </a:r>
            <a:r>
              <a:rPr kumimoji="0" lang="en-US" altLang="zh-CN" sz="2200" b="1" i="0" u="none" strike="noStrike" kern="0" cap="none" spc="0" normalizeH="0" baseline="0" noProof="0" dirty="0" smtClean="0">
                <a:ln>
                  <a:noFill/>
                </a:ln>
                <a:solidFill>
                  <a:srgbClr val="063DE8"/>
                </a:solidFill>
                <a:effectLst/>
                <a:uLnTx/>
                <a:uFillTx/>
                <a:latin typeface="微软雅黑" pitchFamily="34" charset="-122"/>
                <a:ea typeface="微软雅黑" pitchFamily="34" charset="-122"/>
                <a:cs typeface="+mn-cs"/>
                <a:sym typeface="Wingdings 2" pitchFamily="18" charset="2"/>
              </a:rPr>
              <a:t>(4) </a:t>
            </a:r>
            <a:r>
              <a:rPr kumimoji="0" lang="en-US" altLang="zh-CN" sz="2200" b="1" i="0" u="none" strike="noStrike" kern="0" cap="none" spc="0" normalizeH="0" baseline="0" noProof="0" dirty="0" smtClean="0">
                <a:ln>
                  <a:noFill/>
                </a:ln>
                <a:solidFill>
                  <a:srgbClr val="063DE8"/>
                </a:solidFill>
                <a:effectLst/>
                <a:uLnTx/>
                <a:uFillTx/>
                <a:latin typeface="微软雅黑" pitchFamily="34" charset="-122"/>
                <a:ea typeface="微软雅黑" pitchFamily="34" charset="-122"/>
                <a:cs typeface="+mn-cs"/>
              </a:rPr>
              <a:t>I/O</a:t>
            </a:r>
            <a:r>
              <a:rPr kumimoji="0" lang="zh-CN" altLang="en-US" sz="2200" b="1" i="0" u="none" strike="noStrike" kern="0" cap="none" spc="0" normalizeH="0" baseline="0" noProof="0" dirty="0" smtClean="0">
                <a:ln>
                  <a:noFill/>
                </a:ln>
                <a:solidFill>
                  <a:srgbClr val="063DE8"/>
                </a:solidFill>
                <a:effectLst/>
                <a:uLnTx/>
                <a:uFillTx/>
                <a:latin typeface="微软雅黑" pitchFamily="34" charset="-122"/>
                <a:ea typeface="微软雅黑" pitchFamily="34" charset="-122"/>
                <a:cs typeface="+mn-cs"/>
              </a:rPr>
              <a:t>中断处理程序</a:t>
            </a:r>
          </a:p>
          <a:p>
            <a:pPr marL="203200" marR="0" lvl="0" indent="-203200" algn="l" defTabSz="914400" rtl="0" eaLnBrk="0" fontAlgn="base" latinLnBrk="0" hangingPunct="0">
              <a:lnSpc>
                <a:spcPct val="115000"/>
              </a:lnSpc>
              <a:spcBef>
                <a:spcPct val="35000"/>
              </a:spcBef>
              <a:spcAft>
                <a:spcPct val="0"/>
              </a:spcAft>
              <a:buClrTx/>
              <a:buSzPct val="100000"/>
              <a:buFontTx/>
              <a:buNone/>
              <a:tabLst/>
              <a:defRPr/>
            </a:pPr>
            <a:r>
              <a:rPr kumimoji="0" lang="zh-CN" altLang="en-US" sz="22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cs typeface="+mn-cs"/>
              </a:rPr>
              <a:t>  </a:t>
            </a:r>
            <a:r>
              <a:rPr kumimoji="0" lang="zh-CN" altLang="en-US" sz="2200" b="1" i="0" u="none" strike="noStrike" kern="0" cap="none" spc="0" normalizeH="0" baseline="0" noProof="0" dirty="0" smtClean="0">
                <a:ln>
                  <a:noFill/>
                </a:ln>
                <a:solidFill>
                  <a:srgbClr val="FC0128"/>
                </a:solidFill>
                <a:effectLst/>
                <a:uLnTx/>
                <a:uFillTx/>
                <a:latin typeface="微软雅黑" pitchFamily="34" charset="-122"/>
                <a:ea typeface="微软雅黑" pitchFamily="34" charset="-122"/>
                <a:cs typeface="+mn-cs"/>
              </a:rPr>
              <a:t>大部分</a:t>
            </a:r>
            <a:r>
              <a:rPr kumimoji="0" lang="en-US" altLang="zh-CN" sz="2200" b="1" i="0" u="none" strike="noStrike" kern="0" cap="none" spc="0" normalizeH="0" baseline="0" noProof="0" dirty="0" smtClean="0">
                <a:ln>
                  <a:noFill/>
                </a:ln>
                <a:solidFill>
                  <a:srgbClr val="FC0128"/>
                </a:solidFill>
                <a:effectLst/>
                <a:uLnTx/>
                <a:uFillTx/>
                <a:latin typeface="微软雅黑" pitchFamily="34" charset="-122"/>
                <a:ea typeface="微软雅黑" pitchFamily="34" charset="-122"/>
                <a:cs typeface="+mn-cs"/>
              </a:rPr>
              <a:t>I/O</a:t>
            </a:r>
            <a:r>
              <a:rPr kumimoji="0" lang="zh-CN" altLang="en-US" sz="2200" b="1" i="0" u="none" strike="noStrike" kern="0" cap="none" spc="0" normalizeH="0" baseline="0" noProof="0" dirty="0" smtClean="0">
                <a:ln>
                  <a:noFill/>
                </a:ln>
                <a:solidFill>
                  <a:srgbClr val="FC0128"/>
                </a:solidFill>
                <a:effectLst/>
                <a:uLnTx/>
                <a:uFillTx/>
                <a:latin typeface="微软雅黑" pitchFamily="34" charset="-122"/>
                <a:ea typeface="微软雅黑" pitchFamily="34" charset="-122"/>
                <a:cs typeface="+mn-cs"/>
              </a:rPr>
              <a:t>软件都属于操作系统内核态程序</a:t>
            </a:r>
            <a:r>
              <a:rPr kumimoji="0" lang="zh-CN" altLang="en-US" sz="22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cs typeface="+mn-cs"/>
              </a:rPr>
              <a:t>，最初的</a:t>
            </a:r>
            <a:r>
              <a:rPr kumimoji="0" lang="en-US" altLang="zh-CN" sz="22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cs typeface="+mn-cs"/>
              </a:rPr>
              <a:t>I/O</a:t>
            </a:r>
            <a:r>
              <a:rPr kumimoji="0" lang="zh-CN" altLang="en-US" sz="22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cs typeface="+mn-cs"/>
              </a:rPr>
              <a:t>请求在用  户程序中提出。 </a:t>
            </a:r>
            <a:endParaRPr kumimoji="0" lang="zh-CN" altLang="en-US" sz="2200" b="1"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endParaRPr>
          </a:p>
        </p:txBody>
      </p:sp>
      <p:sp>
        <p:nvSpPr>
          <p:cNvPr id="12" name="Rectangle 9"/>
          <p:cNvSpPr>
            <a:spLocks noChangeArrowheads="1"/>
          </p:cNvSpPr>
          <p:nvPr/>
        </p:nvSpPr>
        <p:spPr bwMode="auto">
          <a:xfrm>
            <a:off x="6721475" y="2713038"/>
            <a:ext cx="1962150" cy="762000"/>
          </a:xfrm>
          <a:prstGeom prst="rect">
            <a:avLst/>
          </a:prstGeom>
          <a:noFill/>
          <a:ln w="50800">
            <a:noFill/>
            <a:miter lim="800000"/>
            <a:headEnd/>
            <a:tailEnd/>
          </a:ln>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200" b="1" i="0" u="none" strike="noStrike" kern="0" cap="none" spc="0" normalizeH="0" baseline="0" noProof="0">
                <a:ln>
                  <a:noFill/>
                </a:ln>
                <a:solidFill>
                  <a:srgbClr val="FC0128"/>
                </a:solidFill>
                <a:effectLst/>
                <a:uLnTx/>
                <a:uFillTx/>
                <a:latin typeface="微软雅黑" pitchFamily="34" charset="-122"/>
                <a:ea typeface="微软雅黑" pitchFamily="34" charset="-122"/>
              </a:rPr>
              <a:t>OS</a:t>
            </a:r>
            <a:r>
              <a:rPr kumimoji="0" lang="zh-CN" altLang="en-US" sz="2200" b="1" i="0" u="none" strike="noStrike" kern="0" cap="none" spc="0" normalizeH="0" baseline="0" noProof="0">
                <a:ln>
                  <a:noFill/>
                </a:ln>
                <a:solidFill>
                  <a:srgbClr val="FC0128"/>
                </a:solidFill>
                <a:effectLst/>
                <a:uLnTx/>
                <a:uFillTx/>
                <a:latin typeface="微软雅黑" pitchFamily="34" charset="-122"/>
                <a:ea typeface="微软雅黑" pitchFamily="34" charset="-122"/>
              </a:rPr>
              <a:t>在</a:t>
            </a:r>
            <a:r>
              <a:rPr kumimoji="0" lang="en-US" altLang="zh-CN" sz="2200" b="1" i="0" u="none" strike="noStrike" kern="0" cap="none" spc="0" normalizeH="0" baseline="0" noProof="0">
                <a:ln>
                  <a:noFill/>
                </a:ln>
                <a:solidFill>
                  <a:srgbClr val="FC0128"/>
                </a:solidFill>
                <a:effectLst/>
                <a:uLnTx/>
                <a:uFillTx/>
                <a:latin typeface="微软雅黑" pitchFamily="34" charset="-122"/>
                <a:ea typeface="微软雅黑" pitchFamily="34" charset="-122"/>
              </a:rPr>
              <a:t>I/O</a:t>
            </a:r>
            <a:r>
              <a:rPr kumimoji="0" lang="zh-CN" altLang="en-US" sz="2200" b="1" i="0" u="none" strike="noStrike" kern="0" cap="none" spc="0" normalizeH="0" baseline="0" noProof="0">
                <a:ln>
                  <a:noFill/>
                </a:ln>
                <a:solidFill>
                  <a:srgbClr val="FC0128"/>
                </a:solidFill>
                <a:effectLst/>
                <a:uLnTx/>
                <a:uFillTx/>
                <a:latin typeface="微软雅黑" pitchFamily="34" charset="-122"/>
                <a:ea typeface="微软雅黑" pitchFamily="34" charset="-122"/>
              </a:rPr>
              <a:t>系统中极其重要！</a:t>
            </a:r>
          </a:p>
        </p:txBody>
      </p:sp>
      <p:grpSp>
        <p:nvGrpSpPr>
          <p:cNvPr id="13" name="Group 12"/>
          <p:cNvGrpSpPr>
            <a:grpSpLocks/>
          </p:cNvGrpSpPr>
          <p:nvPr/>
        </p:nvGrpSpPr>
        <p:grpSpPr bwMode="auto">
          <a:xfrm>
            <a:off x="5124450" y="2514600"/>
            <a:ext cx="1262063" cy="1235075"/>
            <a:chOff x="2972" y="2459"/>
            <a:chExt cx="795" cy="851"/>
          </a:xfrm>
        </p:grpSpPr>
        <p:sp>
          <p:nvSpPr>
            <p:cNvPr id="14" name="AutoShape 10"/>
            <p:cNvSpPr>
              <a:spLocks/>
            </p:cNvSpPr>
            <p:nvPr/>
          </p:nvSpPr>
          <p:spPr bwMode="auto">
            <a:xfrm>
              <a:off x="2972" y="2459"/>
              <a:ext cx="301" cy="851"/>
            </a:xfrm>
            <a:prstGeom prst="rightBrace">
              <a:avLst>
                <a:gd name="adj1" fmla="val 23560"/>
                <a:gd name="adj2" fmla="val 50000"/>
              </a:avLst>
            </a:prstGeom>
            <a:noFill/>
            <a:ln w="50800">
              <a:solidFill>
                <a:srgbClr val="FC0128"/>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5" name="Text Box 11"/>
            <p:cNvSpPr txBox="1">
              <a:spLocks noChangeArrowheads="1"/>
            </p:cNvSpPr>
            <p:nvPr/>
          </p:nvSpPr>
          <p:spPr bwMode="auto">
            <a:xfrm>
              <a:off x="3282" y="2762"/>
              <a:ext cx="485" cy="315"/>
            </a:xfrm>
            <a:prstGeom prst="rect">
              <a:avLst/>
            </a:prstGeom>
            <a:noFill/>
            <a:ln w="50800">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400" b="1" i="0" u="none" strike="noStrike" kern="0" cap="none" spc="0" normalizeH="0" baseline="0" noProof="0">
                  <a:ln>
                    <a:noFill/>
                  </a:ln>
                  <a:solidFill>
                    <a:srgbClr val="FC0128"/>
                  </a:solidFill>
                  <a:effectLst/>
                  <a:uLnTx/>
                  <a:uFillTx/>
                  <a:latin typeface="微软雅黑" pitchFamily="34" charset="-122"/>
                  <a:ea typeface="微软雅黑" pitchFamily="34" charset="-122"/>
                </a:rPr>
                <a:t>OS</a:t>
              </a:r>
            </a:p>
          </p:txBody>
        </p:sp>
      </p:grpSp>
    </p:spTree>
    <p:extLst>
      <p:ext uri="{BB962C8B-B14F-4D97-AF65-F5344CB8AC3E}">
        <p14:creationId xmlns:p14="http://schemas.microsoft.com/office/powerpoint/2010/main" val="3077226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blinds(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Effect transition="in" filter="blinds(horizontal)">
                                      <p:cBhvr>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linds(horizontal)">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1">
                                            <p:txEl>
                                              <p:pRg st="5" end="5"/>
                                            </p:txEl>
                                          </p:spTgt>
                                        </p:tgtEl>
                                        <p:attrNameLst>
                                          <p:attrName>style.visibility</p:attrName>
                                        </p:attrNameLst>
                                      </p:cBhvr>
                                      <p:to>
                                        <p:strVal val="visible"/>
                                      </p:to>
                                    </p:set>
                                    <p:animEffect transition="in" filter="blinds(horizontal)">
                                      <p:cBhvr>
                                        <p:cTn id="37" dur="500"/>
                                        <p:tgtEl>
                                          <p:spTgt spid="11">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blinds(horizontal)">
                                      <p:cBhvr>
                                        <p:cTn id="4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
          <p:cNvSpPr>
            <a:spLocks noGrp="1" noChangeArrowheads="1"/>
          </p:cNvSpPr>
          <p:nvPr>
            <p:ph type="title"/>
          </p:nvPr>
        </p:nvSpPr>
        <p:spPr bwMode="auto">
          <a:xfrm>
            <a:off x="236538" y="340076"/>
            <a:ext cx="8807450" cy="574324"/>
          </a:xfrm>
          <a:prstGeom prst="rect">
            <a:avLst/>
          </a:prstGeom>
          <a:noFill/>
          <a:ln w="12700">
            <a:noFill/>
            <a:miter lim="800000"/>
            <a:headEnd/>
            <a:tailEnd/>
          </a:ln>
          <a:effectLst/>
        </p:spPr>
        <p:txBody>
          <a:bodyPr vert="horz" wrap="square" lIns="91440" tIns="45720" rIns="91440" bIns="45720" numCol="1" anchor="ctr" anchorCtr="0" compatLnSpc="1">
            <a:prstTxWarp prst="textNoShape">
              <a:avLst/>
            </a:prstTxWarp>
            <a:spAutoFit/>
          </a:bodyPr>
          <a:lstStyle/>
          <a:p>
            <a:pPr algn="ctr">
              <a:lnSpc>
                <a:spcPct val="87000"/>
              </a:lnSpc>
            </a:pPr>
            <a:r>
              <a:rPr lang="en-US" altLang="zh-CN" dirty="0">
                <a:solidFill>
                  <a:srgbClr val="CC3300"/>
                </a:solidFill>
                <a:latin typeface="+mj-lt"/>
              </a:rPr>
              <a:t>I/O</a:t>
            </a:r>
            <a:r>
              <a:rPr lang="zh-CN" altLang="en-US" dirty="0" smtClean="0">
                <a:solidFill>
                  <a:srgbClr val="CC3300"/>
                </a:solidFill>
                <a:latin typeface="+mj-lt"/>
              </a:rPr>
              <a:t>子系统</a:t>
            </a:r>
            <a:r>
              <a:rPr lang="en-US" altLang="zh-CN" dirty="0" smtClean="0">
                <a:solidFill>
                  <a:srgbClr val="CC3300"/>
                </a:solidFill>
                <a:latin typeface="+mj-lt"/>
              </a:rPr>
              <a:t>(</a:t>
            </a:r>
            <a:r>
              <a:rPr lang="zh-CN" altLang="en-US" dirty="0" smtClean="0">
                <a:solidFill>
                  <a:srgbClr val="CC3300"/>
                </a:solidFill>
                <a:latin typeface="+mj-lt"/>
              </a:rPr>
              <a:t>软件观点</a:t>
            </a:r>
            <a:r>
              <a:rPr lang="en-US" altLang="zh-CN" dirty="0" smtClean="0">
                <a:solidFill>
                  <a:srgbClr val="CC3300"/>
                </a:solidFill>
                <a:latin typeface="+mj-lt"/>
              </a:rPr>
              <a:t>)</a:t>
            </a:r>
            <a:endParaRPr lang="zh-CN" altLang="en-US" dirty="0">
              <a:solidFill>
                <a:srgbClr val="CC3300"/>
              </a:solidFill>
              <a:latin typeface="+mj-lt"/>
            </a:endParaRPr>
          </a:p>
        </p:txBody>
      </p:sp>
      <p:sp>
        <p:nvSpPr>
          <p:cNvPr id="26" name="Rectangle 3"/>
          <p:cNvSpPr txBox="1">
            <a:spLocks noChangeArrowheads="1"/>
          </p:cNvSpPr>
          <p:nvPr/>
        </p:nvSpPr>
        <p:spPr bwMode="auto">
          <a:xfrm>
            <a:off x="247650" y="962025"/>
            <a:ext cx="5027613" cy="5321300"/>
          </a:xfrm>
          <a:prstGeom prst="rect">
            <a:avLst/>
          </a:prstGeom>
          <a:noFill/>
          <a:ln w="12700">
            <a:noFill/>
            <a:miter lim="800000"/>
            <a:headEnd/>
            <a:tailEnd/>
          </a:ln>
          <a:effec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spcBef>
                <a:spcPct val="35000"/>
              </a:spcBef>
              <a:spcAft>
                <a:spcPct val="0"/>
              </a:spcAft>
              <a:buSzPct val="100000"/>
              <a:buChar char="°"/>
              <a:defRPr b="1">
                <a:solidFill>
                  <a:schemeClr val="tx1"/>
                </a:solidFill>
                <a:latin typeface="+mn-lt"/>
                <a:ea typeface="+mn-ea"/>
                <a:cs typeface="+mn-cs"/>
              </a:defRPr>
            </a:lvl1pPr>
            <a:lvl2pPr marL="685800" indent="-190500" algn="l" rtl="0" eaLnBrk="0" fontAlgn="base" hangingPunct="0">
              <a:spcBef>
                <a:spcPct val="35000"/>
              </a:spcBef>
              <a:spcAft>
                <a:spcPct val="0"/>
              </a:spcAft>
              <a:buSzPct val="100000"/>
              <a:buChar char="•"/>
              <a:defRPr b="1">
                <a:solidFill>
                  <a:schemeClr val="accent2"/>
                </a:solidFill>
                <a:latin typeface="+mn-lt"/>
              </a:defRPr>
            </a:lvl2pPr>
            <a:lvl3pPr marL="1257300" indent="-342900" algn="l" rtl="0" eaLnBrk="0" fontAlgn="base" hangingPunct="0">
              <a:spcBef>
                <a:spcPct val="35000"/>
              </a:spcBef>
              <a:spcAft>
                <a:spcPct val="0"/>
              </a:spcAft>
              <a:buSzPct val="100000"/>
              <a:buChar char="-"/>
              <a:defRPr b="1">
                <a:solidFill>
                  <a:srgbClr val="B7011F"/>
                </a:solidFill>
                <a:latin typeface="+mn-lt"/>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defRPr>
            </a:lvl9pPr>
          </a:lstStyle>
          <a:p>
            <a:pPr marL="203200" marR="0" lvl="0" indent="-203200" algn="l" defTabSz="914400" rtl="0" eaLnBrk="0" fontAlgn="base" latinLnBrk="0" hangingPunct="0">
              <a:lnSpc>
                <a:spcPct val="120000"/>
              </a:lnSpc>
              <a:spcBef>
                <a:spcPct val="40000"/>
              </a:spcBef>
              <a:spcAft>
                <a:spcPct val="0"/>
              </a:spcAft>
              <a:buClrTx/>
              <a:buSzPct val="100000"/>
              <a:buFontTx/>
              <a:buChar char="°"/>
              <a:tabLst/>
              <a:defRPr/>
            </a:pPr>
            <a:r>
              <a:rPr kumimoji="0" lang="zh-CN" altLang="en-US"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所有高级语言的运行时（</a:t>
            </a:r>
            <a:r>
              <a:rPr kumimoji="0" lang="en-US" altLang="zh-CN"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runtime</a:t>
            </a:r>
            <a:r>
              <a:rPr kumimoji="0" lang="zh-CN" altLang="en-US"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）都提供了执行</a:t>
            </a:r>
            <a:r>
              <a:rPr kumimoji="0" lang="en-US" altLang="zh-CN"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I/O</a:t>
            </a:r>
            <a:r>
              <a:rPr kumimoji="0" lang="zh-CN" altLang="en-US"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功能的机制</a:t>
            </a:r>
          </a:p>
          <a:p>
            <a:pPr marL="203200" marR="0" lvl="0" indent="-203200" algn="l" defTabSz="914400" rtl="0" eaLnBrk="0" fontAlgn="base" latinLnBrk="0" hangingPunct="0">
              <a:lnSpc>
                <a:spcPct val="120000"/>
              </a:lnSpc>
              <a:spcBef>
                <a:spcPct val="40000"/>
              </a:spcBef>
              <a:spcAft>
                <a:spcPct val="0"/>
              </a:spcAft>
              <a:buClrTx/>
              <a:buSzPct val="100000"/>
              <a:buFontTx/>
              <a:buNone/>
              <a:tabLst/>
              <a:defRPr/>
            </a:pPr>
            <a:r>
              <a:rPr kumimoji="0" lang="zh-CN" altLang="en-US" sz="2200" b="1" i="0" u="none" strike="noStrike" kern="0" cap="none" spc="0" normalizeH="0" baseline="0" noProof="0" smtClean="0">
                <a:ln>
                  <a:noFill/>
                </a:ln>
                <a:solidFill>
                  <a:srgbClr val="063DE8"/>
                </a:solidFill>
                <a:effectLst/>
                <a:uLnTx/>
                <a:uFillTx/>
                <a:latin typeface="微软雅黑" pitchFamily="34" charset="-122"/>
                <a:ea typeface="微软雅黑" pitchFamily="34" charset="-122"/>
                <a:cs typeface="+mn-cs"/>
              </a:rPr>
              <a:t>  例如，</a:t>
            </a:r>
            <a:r>
              <a:rPr kumimoji="0" lang="en-US" altLang="zh-CN" sz="2200" b="1" i="0" u="none" strike="noStrike" kern="0" cap="none" spc="0" normalizeH="0" baseline="0" noProof="0" smtClean="0">
                <a:ln>
                  <a:noFill/>
                </a:ln>
                <a:solidFill>
                  <a:srgbClr val="063DE8"/>
                </a:solidFill>
                <a:effectLst/>
                <a:uLnTx/>
                <a:uFillTx/>
                <a:latin typeface="微软雅黑" pitchFamily="34" charset="-122"/>
                <a:ea typeface="微软雅黑" pitchFamily="34" charset="-122"/>
                <a:cs typeface="+mn-cs"/>
              </a:rPr>
              <a:t>C</a:t>
            </a:r>
            <a:r>
              <a:rPr kumimoji="0" lang="zh-CN" altLang="en-US" sz="2200" b="1" i="0" u="none" strike="noStrike" kern="0" cap="none" spc="0" normalizeH="0" baseline="0" noProof="0" smtClean="0">
                <a:ln>
                  <a:noFill/>
                </a:ln>
                <a:solidFill>
                  <a:srgbClr val="063DE8"/>
                </a:solidFill>
                <a:effectLst/>
                <a:uLnTx/>
                <a:uFillTx/>
                <a:latin typeface="微软雅黑" pitchFamily="34" charset="-122"/>
                <a:ea typeface="微软雅黑" pitchFamily="34" charset="-122"/>
                <a:cs typeface="+mn-cs"/>
              </a:rPr>
              <a:t>语言中提供了包含像</a:t>
            </a:r>
            <a:r>
              <a:rPr kumimoji="0" lang="en-US" altLang="zh-CN" sz="2200" b="1" i="0" u="none" strike="noStrike" kern="0" cap="none" spc="0" normalizeH="0" baseline="0" noProof="0" smtClean="0">
                <a:ln>
                  <a:noFill/>
                </a:ln>
                <a:solidFill>
                  <a:srgbClr val="FF0000"/>
                </a:solidFill>
                <a:effectLst/>
                <a:uLnTx/>
                <a:uFillTx/>
                <a:latin typeface="微软雅黑" pitchFamily="34" charset="-122"/>
                <a:ea typeface="微软雅黑" pitchFamily="34" charset="-122"/>
                <a:cs typeface="+mn-cs"/>
              </a:rPr>
              <a:t>printf()</a:t>
            </a:r>
            <a:r>
              <a:rPr kumimoji="0" lang="zh-CN" altLang="en-US" sz="2200" b="1" i="0" u="none" strike="noStrike" kern="0" cap="none" spc="0" normalizeH="0" baseline="0" noProof="0" smtClean="0">
                <a:ln>
                  <a:noFill/>
                </a:ln>
                <a:solidFill>
                  <a:srgbClr val="063DE8"/>
                </a:solidFill>
                <a:effectLst/>
                <a:uLnTx/>
                <a:uFillTx/>
                <a:latin typeface="微软雅黑" pitchFamily="34" charset="-122"/>
                <a:ea typeface="微软雅黑" pitchFamily="34" charset="-122"/>
                <a:cs typeface="+mn-cs"/>
              </a:rPr>
              <a:t>和</a:t>
            </a:r>
            <a:r>
              <a:rPr kumimoji="0" lang="en-US" altLang="zh-CN" sz="2200" b="1" i="0" u="none" strike="noStrike" kern="0" cap="none" spc="0" normalizeH="0" baseline="0" noProof="0" smtClean="0">
                <a:ln>
                  <a:noFill/>
                </a:ln>
                <a:solidFill>
                  <a:srgbClr val="FF0000"/>
                </a:solidFill>
                <a:effectLst/>
                <a:uLnTx/>
                <a:uFillTx/>
                <a:latin typeface="微软雅黑" pitchFamily="34" charset="-122"/>
                <a:ea typeface="微软雅黑" pitchFamily="34" charset="-122"/>
                <a:cs typeface="+mn-cs"/>
              </a:rPr>
              <a:t>scanf()</a:t>
            </a:r>
            <a:r>
              <a:rPr kumimoji="0" lang="zh-CN" altLang="en-US" sz="2200" b="1" i="0" u="none" strike="noStrike" kern="0" cap="none" spc="0" normalizeH="0" baseline="0" noProof="0" smtClean="0">
                <a:ln>
                  <a:noFill/>
                </a:ln>
                <a:solidFill>
                  <a:srgbClr val="063DE8"/>
                </a:solidFill>
                <a:effectLst/>
                <a:uLnTx/>
                <a:uFillTx/>
                <a:latin typeface="微软雅黑" pitchFamily="34" charset="-122"/>
                <a:ea typeface="微软雅黑" pitchFamily="34" charset="-122"/>
                <a:cs typeface="+mn-cs"/>
              </a:rPr>
              <a:t>等这样的标准</a:t>
            </a:r>
            <a:r>
              <a:rPr kumimoji="0" lang="en-US" altLang="zh-CN" sz="2200" b="1" i="0" u="none" strike="noStrike" kern="0" cap="none" spc="0" normalizeH="0" baseline="0" noProof="0" smtClean="0">
                <a:ln>
                  <a:noFill/>
                </a:ln>
                <a:solidFill>
                  <a:srgbClr val="063DE8"/>
                </a:solidFill>
                <a:effectLst/>
                <a:uLnTx/>
                <a:uFillTx/>
                <a:latin typeface="微软雅黑" pitchFamily="34" charset="-122"/>
                <a:ea typeface="微软雅黑" pitchFamily="34" charset="-122"/>
                <a:cs typeface="+mn-cs"/>
              </a:rPr>
              <a:t>I/O</a:t>
            </a:r>
            <a:r>
              <a:rPr kumimoji="0" lang="zh-CN" altLang="en-US" sz="2200" b="1" i="0" u="none" strike="noStrike" kern="0" cap="none" spc="0" normalizeH="0" baseline="0" noProof="0" smtClean="0">
                <a:ln>
                  <a:noFill/>
                </a:ln>
                <a:solidFill>
                  <a:srgbClr val="063DE8"/>
                </a:solidFill>
                <a:effectLst/>
                <a:uLnTx/>
                <a:uFillTx/>
                <a:latin typeface="微软雅黑" pitchFamily="34" charset="-122"/>
                <a:ea typeface="微软雅黑" pitchFamily="34" charset="-122"/>
                <a:cs typeface="+mn-cs"/>
              </a:rPr>
              <a:t>库函数，</a:t>
            </a:r>
            <a:r>
              <a:rPr kumimoji="0" lang="en-US" altLang="zh-CN" sz="2200" b="1" i="0" u="none" strike="noStrike" kern="0" cap="none" spc="0" normalizeH="0" baseline="0" noProof="0" smtClean="0">
                <a:ln>
                  <a:noFill/>
                </a:ln>
                <a:solidFill>
                  <a:srgbClr val="063DE8"/>
                </a:solidFill>
                <a:effectLst/>
                <a:uLnTx/>
                <a:uFillTx/>
                <a:latin typeface="微软雅黑" pitchFamily="34" charset="-122"/>
                <a:ea typeface="微软雅黑" pitchFamily="34" charset="-122"/>
                <a:cs typeface="+mn-cs"/>
              </a:rPr>
              <a:t>C++</a:t>
            </a:r>
            <a:r>
              <a:rPr kumimoji="0" lang="zh-CN" altLang="en-US" sz="2200" b="1" i="0" u="none" strike="noStrike" kern="0" cap="none" spc="0" normalizeH="0" baseline="0" noProof="0" smtClean="0">
                <a:ln>
                  <a:noFill/>
                </a:ln>
                <a:solidFill>
                  <a:srgbClr val="063DE8"/>
                </a:solidFill>
                <a:effectLst/>
                <a:uLnTx/>
                <a:uFillTx/>
                <a:latin typeface="微软雅黑" pitchFamily="34" charset="-122"/>
                <a:ea typeface="微软雅黑" pitchFamily="34" charset="-122"/>
                <a:cs typeface="+mn-cs"/>
              </a:rPr>
              <a:t>语言中提供了如 </a:t>
            </a:r>
            <a:r>
              <a:rPr kumimoji="0" lang="en-US" altLang="zh-CN" sz="2200" b="1" i="0" u="none" strike="noStrike" kern="0" cap="none" spc="0" normalizeH="0" baseline="0" noProof="0" smtClean="0">
                <a:ln>
                  <a:noFill/>
                </a:ln>
                <a:solidFill>
                  <a:srgbClr val="FF0000"/>
                </a:solidFill>
                <a:effectLst/>
                <a:uLnTx/>
                <a:uFillTx/>
                <a:latin typeface="微软雅黑" pitchFamily="34" charset="-122"/>
                <a:ea typeface="微软雅黑" pitchFamily="34" charset="-122"/>
                <a:cs typeface="+mn-cs"/>
              </a:rPr>
              <a:t>&lt;&lt;</a:t>
            </a:r>
            <a:r>
              <a:rPr kumimoji="0" lang="zh-CN" altLang="en-US" sz="2200" b="1" i="0" u="none" strike="noStrike" kern="0" cap="none" spc="0" normalizeH="0" baseline="0" noProof="0" smtClean="0">
                <a:ln>
                  <a:noFill/>
                </a:ln>
                <a:solidFill>
                  <a:srgbClr val="063DE8"/>
                </a:solidFill>
                <a:effectLst/>
                <a:uLnTx/>
                <a:uFillTx/>
                <a:latin typeface="微软雅黑" pitchFamily="34" charset="-122"/>
                <a:ea typeface="微软雅黑" pitchFamily="34" charset="-122"/>
                <a:cs typeface="+mn-cs"/>
              </a:rPr>
              <a:t>（输入）和 </a:t>
            </a:r>
            <a:r>
              <a:rPr kumimoji="0" lang="en-US" altLang="zh-CN" sz="2200" b="1" i="0" u="none" strike="noStrike" kern="0" cap="none" spc="0" normalizeH="0" baseline="0" noProof="0" smtClean="0">
                <a:ln>
                  <a:noFill/>
                </a:ln>
                <a:solidFill>
                  <a:srgbClr val="FF0000"/>
                </a:solidFill>
                <a:effectLst/>
                <a:uLnTx/>
                <a:uFillTx/>
                <a:latin typeface="微软雅黑" pitchFamily="34" charset="-122"/>
                <a:ea typeface="微软雅黑" pitchFamily="34" charset="-122"/>
                <a:cs typeface="+mn-cs"/>
              </a:rPr>
              <a:t>&gt;&gt;</a:t>
            </a:r>
            <a:r>
              <a:rPr kumimoji="0" lang="zh-CN" altLang="en-US" sz="2200" b="1" i="0" u="none" strike="noStrike" kern="0" cap="none" spc="0" normalizeH="0" baseline="0" noProof="0" smtClean="0">
                <a:ln>
                  <a:noFill/>
                </a:ln>
                <a:solidFill>
                  <a:srgbClr val="063DE8"/>
                </a:solidFill>
                <a:effectLst/>
                <a:uLnTx/>
                <a:uFillTx/>
                <a:latin typeface="微软雅黑" pitchFamily="34" charset="-122"/>
                <a:ea typeface="微软雅黑" pitchFamily="34" charset="-122"/>
                <a:cs typeface="+mn-cs"/>
              </a:rPr>
              <a:t>（输出）这样的重载操作符。</a:t>
            </a:r>
          </a:p>
          <a:p>
            <a:pPr marL="203200" marR="0" lvl="0" indent="-203200" algn="l" defTabSz="914400" rtl="0" eaLnBrk="0" fontAlgn="base" latinLnBrk="0" hangingPunct="0">
              <a:lnSpc>
                <a:spcPct val="120000"/>
              </a:lnSpc>
              <a:spcBef>
                <a:spcPct val="40000"/>
              </a:spcBef>
              <a:spcAft>
                <a:spcPct val="0"/>
              </a:spcAft>
              <a:buClrTx/>
              <a:buSzPct val="100000"/>
              <a:buFontTx/>
              <a:buChar char="°"/>
              <a:tabLst/>
              <a:defRPr/>
            </a:pPr>
            <a:r>
              <a:rPr kumimoji="0" lang="zh-CN" altLang="en-US"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从高级语言程序中通过</a:t>
            </a:r>
            <a:r>
              <a:rPr kumimoji="0" lang="en-US" altLang="zh-CN"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I/O</a:t>
            </a:r>
            <a:r>
              <a:rPr kumimoji="0" lang="zh-CN" altLang="en-US"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函数或</a:t>
            </a:r>
            <a:r>
              <a:rPr kumimoji="0" lang="en-US" altLang="zh-CN"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I/O</a:t>
            </a:r>
            <a:r>
              <a:rPr kumimoji="0" lang="zh-CN" altLang="en-US"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操作符提出</a:t>
            </a:r>
            <a:r>
              <a:rPr kumimoji="0" lang="en-US" altLang="zh-CN"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I/O</a:t>
            </a:r>
            <a:r>
              <a:rPr kumimoji="0" lang="zh-CN" altLang="en-US"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请求，到设备响应并完成</a:t>
            </a:r>
            <a:r>
              <a:rPr kumimoji="0" lang="en-US" altLang="zh-CN"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I/O</a:t>
            </a:r>
            <a:r>
              <a:rPr kumimoji="0" lang="zh-CN" altLang="en-US"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请求，涉及到多层次</a:t>
            </a:r>
            <a:r>
              <a:rPr kumimoji="0" lang="en-US" altLang="zh-CN"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I/O</a:t>
            </a:r>
            <a:r>
              <a:rPr kumimoji="0" lang="zh-CN" altLang="en-US"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软件和</a:t>
            </a:r>
            <a:r>
              <a:rPr kumimoji="0" lang="en-US" altLang="zh-CN"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I/O</a:t>
            </a:r>
            <a:r>
              <a:rPr kumimoji="0" lang="zh-CN" altLang="en-US"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硬件的协作。</a:t>
            </a:r>
          </a:p>
          <a:p>
            <a:pPr marL="203200" marR="0" lvl="0" indent="-203200" algn="l" defTabSz="914400" rtl="0" eaLnBrk="0" fontAlgn="base" latinLnBrk="0" hangingPunct="0">
              <a:lnSpc>
                <a:spcPct val="120000"/>
              </a:lnSpc>
              <a:spcBef>
                <a:spcPct val="40000"/>
              </a:spcBef>
              <a:spcAft>
                <a:spcPct val="0"/>
              </a:spcAft>
              <a:buClrTx/>
              <a:buSzPct val="100000"/>
              <a:buFontTx/>
              <a:buChar char="°"/>
              <a:tabLst/>
              <a:defRPr/>
            </a:pPr>
            <a:r>
              <a:rPr kumimoji="0" lang="en-US" altLang="zh-CN"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I/O</a:t>
            </a:r>
            <a:r>
              <a:rPr kumimoji="0" lang="zh-CN" altLang="en-US"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子系统也采用层次结构</a:t>
            </a:r>
          </a:p>
          <a:p>
            <a:pPr marL="203200" marR="0" lvl="0" indent="-203200" algn="l" defTabSz="914400" rtl="0" eaLnBrk="0" fontAlgn="base" latinLnBrk="0" hangingPunct="0">
              <a:lnSpc>
                <a:spcPct val="100000"/>
              </a:lnSpc>
              <a:spcBef>
                <a:spcPct val="35000"/>
              </a:spcBef>
              <a:spcAft>
                <a:spcPct val="0"/>
              </a:spcAft>
              <a:buClrTx/>
              <a:buSzPct val="100000"/>
              <a:buFontTx/>
              <a:buChar char="°"/>
              <a:tabLst/>
              <a:defRPr/>
            </a:pPr>
            <a:endParaRPr kumimoji="0" lang="zh-CN" altLang="en-US" sz="2200" b="1" i="0" u="none" strike="noStrike" kern="0" cap="none" spc="0" normalizeH="0" baseline="0" noProof="0">
              <a:ln>
                <a:noFill/>
              </a:ln>
              <a:solidFill>
                <a:srgbClr val="000000"/>
              </a:solidFill>
              <a:effectLst/>
              <a:uLnTx/>
              <a:uFillTx/>
              <a:latin typeface="微软雅黑" pitchFamily="34" charset="-122"/>
              <a:ea typeface="微软雅黑" pitchFamily="34" charset="-122"/>
              <a:cs typeface="+mn-cs"/>
            </a:endParaRPr>
          </a:p>
        </p:txBody>
      </p:sp>
      <p:pic>
        <p:nvPicPr>
          <p:cNvPr id="27" name="Picture 13"/>
          <p:cNvPicPr>
            <a:picLocks noChangeAspect="1" noChangeArrowheads="1"/>
          </p:cNvPicPr>
          <p:nvPr/>
        </p:nvPicPr>
        <p:blipFill>
          <a:blip r:embed="rId2"/>
          <a:srcRect/>
          <a:stretch>
            <a:fillRect/>
          </a:stretch>
        </p:blipFill>
        <p:spPr bwMode="auto">
          <a:xfrm>
            <a:off x="5464175" y="998537"/>
            <a:ext cx="3424238" cy="5456238"/>
          </a:xfrm>
          <a:prstGeom prst="rect">
            <a:avLst/>
          </a:prstGeom>
          <a:noFill/>
        </p:spPr>
      </p:pic>
      <p:sp>
        <p:nvSpPr>
          <p:cNvPr id="28" name="Rectangle 14"/>
          <p:cNvSpPr>
            <a:spLocks noChangeArrowheads="1"/>
          </p:cNvSpPr>
          <p:nvPr/>
        </p:nvSpPr>
        <p:spPr bwMode="auto">
          <a:xfrm>
            <a:off x="5529263" y="5557837"/>
            <a:ext cx="2220912" cy="782638"/>
          </a:xfrm>
          <a:prstGeom prst="rect">
            <a:avLst/>
          </a:prstGeom>
          <a:solidFill>
            <a:srgbClr val="FC0128">
              <a:alpha val="25999"/>
            </a:srgbClr>
          </a:solidFill>
          <a:ln w="50800">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9" name="Rectangle 15"/>
          <p:cNvSpPr>
            <a:spLocks noChangeArrowheads="1"/>
          </p:cNvSpPr>
          <p:nvPr/>
        </p:nvSpPr>
        <p:spPr bwMode="auto">
          <a:xfrm>
            <a:off x="5529263" y="1042987"/>
            <a:ext cx="2192337" cy="1887538"/>
          </a:xfrm>
          <a:prstGeom prst="rect">
            <a:avLst/>
          </a:prstGeom>
          <a:solidFill>
            <a:srgbClr val="0000FF">
              <a:alpha val="25000"/>
            </a:srgbClr>
          </a:solidFill>
          <a:ln w="50800">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0" name="Rectangle 16"/>
          <p:cNvSpPr>
            <a:spLocks noChangeArrowheads="1"/>
          </p:cNvSpPr>
          <p:nvPr/>
        </p:nvSpPr>
        <p:spPr bwMode="auto">
          <a:xfrm>
            <a:off x="5535613" y="2963862"/>
            <a:ext cx="2192337" cy="2554288"/>
          </a:xfrm>
          <a:prstGeom prst="rect">
            <a:avLst/>
          </a:prstGeom>
          <a:solidFill>
            <a:srgbClr val="99CC00">
              <a:alpha val="25000"/>
            </a:srgbClr>
          </a:solidFill>
          <a:ln w="50800">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1" name="Rectangle 17"/>
          <p:cNvSpPr>
            <a:spLocks noChangeArrowheads="1"/>
          </p:cNvSpPr>
          <p:nvPr/>
        </p:nvSpPr>
        <p:spPr bwMode="auto">
          <a:xfrm>
            <a:off x="276225" y="5988050"/>
            <a:ext cx="4900613" cy="701675"/>
          </a:xfrm>
          <a:prstGeom prst="rect">
            <a:avLst/>
          </a:prstGeom>
          <a:noFill/>
          <a:ln w="50800">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2000" b="1" i="0" u="none" strike="noStrike" kern="0" cap="none" spc="0" normalizeH="0" baseline="0" noProof="0">
                <a:ln>
                  <a:noFill/>
                </a:ln>
                <a:solidFill>
                  <a:srgbClr val="006600"/>
                </a:solidFill>
                <a:effectLst/>
                <a:uLnTx/>
                <a:uFillTx/>
                <a:latin typeface="微软雅黑" pitchFamily="34" charset="-122"/>
                <a:ea typeface="微软雅黑" pitchFamily="34" charset="-122"/>
              </a:rPr>
              <a:t>从用户</a:t>
            </a:r>
            <a:r>
              <a:rPr kumimoji="0" lang="en-US" altLang="zh-CN" sz="2000" b="1" i="0" u="none" strike="noStrike" kern="0" cap="none" spc="0" normalizeH="0" baseline="0" noProof="0">
                <a:ln>
                  <a:noFill/>
                </a:ln>
                <a:solidFill>
                  <a:srgbClr val="006600"/>
                </a:solidFill>
                <a:effectLst/>
                <a:uLnTx/>
                <a:uFillTx/>
                <a:latin typeface="微软雅黑" pitchFamily="34" charset="-122"/>
                <a:ea typeface="微软雅黑" pitchFamily="34" charset="-122"/>
              </a:rPr>
              <a:t>I/O</a:t>
            </a:r>
            <a:r>
              <a:rPr kumimoji="0" lang="zh-CN" altLang="en-US" sz="2000" b="1" i="0" u="none" strike="noStrike" kern="0" cap="none" spc="0" normalizeH="0" baseline="0" noProof="0">
                <a:ln>
                  <a:noFill/>
                </a:ln>
                <a:solidFill>
                  <a:srgbClr val="006600"/>
                </a:solidFill>
                <a:effectLst/>
                <a:uLnTx/>
                <a:uFillTx/>
                <a:latin typeface="微软雅黑" pitchFamily="34" charset="-122"/>
                <a:ea typeface="微软雅黑" pitchFamily="34" charset="-122"/>
              </a:rPr>
              <a:t>软件切换到内核</a:t>
            </a:r>
            <a:r>
              <a:rPr kumimoji="0" lang="en-US" altLang="zh-CN" sz="2000" b="1" i="0" u="none" strike="noStrike" kern="0" cap="none" spc="0" normalizeH="0" baseline="0" noProof="0">
                <a:ln>
                  <a:noFill/>
                </a:ln>
                <a:solidFill>
                  <a:srgbClr val="006600"/>
                </a:solidFill>
                <a:effectLst/>
                <a:uLnTx/>
                <a:uFillTx/>
                <a:latin typeface="微软雅黑" pitchFamily="34" charset="-122"/>
                <a:ea typeface="微软雅黑" pitchFamily="34" charset="-122"/>
              </a:rPr>
              <a:t>I/O</a:t>
            </a:r>
            <a:r>
              <a:rPr kumimoji="0" lang="zh-CN" altLang="en-US" sz="2000" b="1" i="0" u="none" strike="noStrike" kern="0" cap="none" spc="0" normalizeH="0" baseline="0" noProof="0">
                <a:ln>
                  <a:noFill/>
                </a:ln>
                <a:solidFill>
                  <a:srgbClr val="006600"/>
                </a:solidFill>
                <a:effectLst/>
                <a:uLnTx/>
                <a:uFillTx/>
                <a:latin typeface="微软雅黑" pitchFamily="34" charset="-122"/>
                <a:ea typeface="微软雅黑" pitchFamily="34" charset="-122"/>
              </a:rPr>
              <a:t>软件的唯一办法是“异常”机制：</a:t>
            </a:r>
            <a:r>
              <a:rPr kumimoji="0" lang="zh-CN" altLang="en-US" sz="2000" b="1" i="0" u="none" strike="noStrike" kern="0" cap="none" spc="0" normalizeH="0" baseline="0" noProof="0">
                <a:ln>
                  <a:noFill/>
                </a:ln>
                <a:solidFill>
                  <a:srgbClr val="FC0128"/>
                </a:solidFill>
                <a:effectLst/>
                <a:uLnTx/>
                <a:uFillTx/>
                <a:latin typeface="微软雅黑" pitchFamily="34" charset="-122"/>
                <a:ea typeface="微软雅黑" pitchFamily="34" charset="-122"/>
              </a:rPr>
              <a:t>系统调用（自陷）</a:t>
            </a:r>
          </a:p>
        </p:txBody>
      </p:sp>
    </p:spTree>
    <p:extLst>
      <p:ext uri="{BB962C8B-B14F-4D97-AF65-F5344CB8AC3E}">
        <p14:creationId xmlns:p14="http://schemas.microsoft.com/office/powerpoint/2010/main" val="2350136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
                                            <p:txEl>
                                              <p:pRg st="1" end="1"/>
                                            </p:txEl>
                                          </p:spTgt>
                                        </p:tgtEl>
                                        <p:attrNameLst>
                                          <p:attrName>style.visibility</p:attrName>
                                        </p:attrNameLst>
                                      </p:cBhvr>
                                      <p:to>
                                        <p:strVal val="visible"/>
                                      </p:to>
                                    </p:set>
                                    <p:animEffect transition="in" filter="blinds(horizontal)">
                                      <p:cBhvr>
                                        <p:cTn id="7" dur="500"/>
                                        <p:tgtEl>
                                          <p:spTgt spid="2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6">
                                            <p:txEl>
                                              <p:pRg st="2" end="2"/>
                                            </p:txEl>
                                          </p:spTgt>
                                        </p:tgtEl>
                                        <p:attrNameLst>
                                          <p:attrName>style.visibility</p:attrName>
                                        </p:attrNameLst>
                                      </p:cBhvr>
                                      <p:to>
                                        <p:strVal val="visible"/>
                                      </p:to>
                                    </p:set>
                                    <p:animEffect transition="in" filter="blinds(horizontal)">
                                      <p:cBhvr>
                                        <p:cTn id="12" dur="500"/>
                                        <p:tgtEl>
                                          <p:spTgt spid="2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6">
                                            <p:txEl>
                                              <p:pRg st="3" end="3"/>
                                            </p:txEl>
                                          </p:spTgt>
                                        </p:tgtEl>
                                        <p:attrNameLst>
                                          <p:attrName>style.visibility</p:attrName>
                                        </p:attrNameLst>
                                      </p:cBhvr>
                                      <p:to>
                                        <p:strVal val="visible"/>
                                      </p:to>
                                    </p:set>
                                    <p:animEffect transition="in" filter="blinds(horizontal)">
                                      <p:cBhvr>
                                        <p:cTn id="17" dur="500"/>
                                        <p:tgtEl>
                                          <p:spTgt spid="2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blinds(horizontal)">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blinds(horizontal)">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blinds(horizontal)">
                                      <p:cBhvr>
                                        <p:cTn id="32" dur="500"/>
                                        <p:tgtEl>
                                          <p:spTgt spid="3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blinds(horizontal)">
                                      <p:cBhvr>
                                        <p:cTn id="37" dur="500"/>
                                        <p:tgtEl>
                                          <p:spTgt spid="2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blinds(horizontal)">
                                      <p:cBhvr>
                                        <p:cTn id="4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386" name="Rectangle 2"/>
          <p:cNvSpPr>
            <a:spLocks noGrp="1" noChangeArrowheads="1"/>
          </p:cNvSpPr>
          <p:nvPr>
            <p:ph type="title"/>
          </p:nvPr>
        </p:nvSpPr>
        <p:spPr>
          <a:xfrm>
            <a:off x="384193" y="435678"/>
            <a:ext cx="7592093" cy="762000"/>
          </a:xfrm>
        </p:spPr>
        <p:txBody>
          <a:bodyPr/>
          <a:lstStyle/>
          <a:p>
            <a:r>
              <a:rPr lang="en-US" dirty="0"/>
              <a:t>Standard I/O Functions</a:t>
            </a:r>
          </a:p>
        </p:txBody>
      </p:sp>
      <p:sp>
        <p:nvSpPr>
          <p:cNvPr id="784387" name="Rectangle 3"/>
          <p:cNvSpPr>
            <a:spLocks noGrp="1" noChangeArrowheads="1"/>
          </p:cNvSpPr>
          <p:nvPr>
            <p:ph type="body" idx="1"/>
          </p:nvPr>
        </p:nvSpPr>
        <p:spPr>
          <a:xfrm>
            <a:off x="384861" y="1362075"/>
            <a:ext cx="7896225" cy="4972050"/>
          </a:xfrm>
        </p:spPr>
        <p:txBody>
          <a:bodyPr/>
          <a:lstStyle/>
          <a:p>
            <a:r>
              <a:rPr lang="en-US" dirty="0"/>
              <a:t>The C standard library </a:t>
            </a:r>
            <a:r>
              <a:rPr lang="en-US" dirty="0" smtClean="0"/>
              <a:t>(</a:t>
            </a:r>
            <a:r>
              <a:rPr lang="en-US" dirty="0" err="1" smtClean="0">
                <a:latin typeface="Courier New" pitchFamily="49" charset="0"/>
              </a:rPr>
              <a:t>libc.so</a:t>
            </a:r>
            <a:r>
              <a:rPr lang="en-US" dirty="0" smtClean="0"/>
              <a:t>) </a:t>
            </a:r>
            <a:r>
              <a:rPr lang="en-US" dirty="0"/>
              <a:t>contains a collection of higher-level </a:t>
            </a:r>
            <a:r>
              <a:rPr lang="en-US" i="1" dirty="0">
                <a:solidFill>
                  <a:srgbClr val="C00000"/>
                </a:solidFill>
              </a:rPr>
              <a:t>standard I/O </a:t>
            </a:r>
            <a:r>
              <a:rPr lang="en-US" dirty="0"/>
              <a:t>functions</a:t>
            </a:r>
          </a:p>
          <a:p>
            <a:pPr lvl="1"/>
            <a:r>
              <a:rPr lang="en-US" dirty="0"/>
              <a:t>Documented in Appendix B of K&amp;</a:t>
            </a:r>
            <a:r>
              <a:rPr lang="en-US" dirty="0" smtClean="0"/>
              <a:t>R</a:t>
            </a:r>
          </a:p>
          <a:p>
            <a:endParaRPr lang="en-US" dirty="0" smtClean="0"/>
          </a:p>
          <a:p>
            <a:r>
              <a:rPr lang="en-US" dirty="0" smtClean="0"/>
              <a:t>Examples </a:t>
            </a:r>
            <a:r>
              <a:rPr lang="en-US" dirty="0"/>
              <a:t>of standard I/O functions:</a:t>
            </a:r>
          </a:p>
          <a:p>
            <a:pPr lvl="1"/>
            <a:r>
              <a:rPr lang="en-US" dirty="0"/>
              <a:t>Opening and closing files (</a:t>
            </a:r>
            <a:r>
              <a:rPr lang="en-US" b="1" dirty="0" err="1">
                <a:latin typeface="Courier New" pitchFamily="49" charset="0"/>
              </a:rPr>
              <a:t>fopen</a:t>
            </a:r>
            <a:r>
              <a:rPr lang="en-US" dirty="0"/>
              <a:t> and </a:t>
            </a:r>
            <a:r>
              <a:rPr lang="en-US" b="1" dirty="0" err="1">
                <a:latin typeface="Courier New" pitchFamily="49" charset="0"/>
              </a:rPr>
              <a:t>fclose</a:t>
            </a:r>
            <a:r>
              <a:rPr lang="en-US" dirty="0"/>
              <a:t>)</a:t>
            </a:r>
          </a:p>
          <a:p>
            <a:pPr lvl="1"/>
            <a:r>
              <a:rPr lang="en-US" dirty="0"/>
              <a:t>Reading and writing bytes (</a:t>
            </a:r>
            <a:r>
              <a:rPr lang="en-US" b="1" dirty="0" err="1">
                <a:latin typeface="Courier New" pitchFamily="49" charset="0"/>
              </a:rPr>
              <a:t>fread</a:t>
            </a:r>
            <a:r>
              <a:rPr lang="en-US" dirty="0"/>
              <a:t> and </a:t>
            </a:r>
            <a:r>
              <a:rPr lang="en-US" b="1" dirty="0" err="1">
                <a:latin typeface="Courier New" pitchFamily="49" charset="0"/>
              </a:rPr>
              <a:t>fwrite</a:t>
            </a:r>
            <a:r>
              <a:rPr lang="en-US" dirty="0"/>
              <a:t>)</a:t>
            </a:r>
          </a:p>
          <a:p>
            <a:pPr lvl="1"/>
            <a:r>
              <a:rPr lang="en-US" dirty="0"/>
              <a:t>Reading and writing text lines (</a:t>
            </a:r>
            <a:r>
              <a:rPr lang="en-US" b="1" dirty="0" err="1">
                <a:latin typeface="Courier New" pitchFamily="49" charset="0"/>
              </a:rPr>
              <a:t>fgets</a:t>
            </a:r>
            <a:r>
              <a:rPr lang="en-US" dirty="0"/>
              <a:t> and </a:t>
            </a:r>
            <a:r>
              <a:rPr lang="en-US" b="1" dirty="0" err="1">
                <a:latin typeface="Courier New" pitchFamily="49" charset="0"/>
              </a:rPr>
              <a:t>fputs</a:t>
            </a:r>
            <a:r>
              <a:rPr lang="en-US" dirty="0"/>
              <a:t>)</a:t>
            </a:r>
          </a:p>
          <a:p>
            <a:pPr lvl="1"/>
            <a:r>
              <a:rPr lang="en-US" dirty="0"/>
              <a:t>Formatted reading and writing (</a:t>
            </a:r>
            <a:r>
              <a:rPr lang="en-US" b="1" dirty="0" err="1">
                <a:latin typeface="Courier New" pitchFamily="49" charset="0"/>
              </a:rPr>
              <a:t>fscanf</a:t>
            </a:r>
            <a:r>
              <a:rPr lang="en-US" dirty="0"/>
              <a:t> and </a:t>
            </a:r>
            <a:r>
              <a:rPr lang="en-US" b="1" dirty="0" err="1">
                <a:latin typeface="Courier New" pitchFamily="49" charset="0"/>
              </a:rPr>
              <a:t>fprintf</a:t>
            </a:r>
            <a:r>
              <a:rPr lang="en-US" dirty="0"/>
              <a:t>)</a:t>
            </a:r>
          </a:p>
        </p:txBody>
      </p:sp>
    </p:spTree>
    <p:extLst>
      <p:ext uri="{BB962C8B-B14F-4D97-AF65-F5344CB8AC3E}">
        <p14:creationId xmlns:p14="http://schemas.microsoft.com/office/powerpoint/2010/main" val="2958661919"/>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336550" y="416276"/>
            <a:ext cx="8807450" cy="574324"/>
          </a:xfrm>
          <a:prstGeom prst="rect">
            <a:avLst/>
          </a:prstGeom>
          <a:noFill/>
          <a:ln w="12700">
            <a:noFill/>
            <a:miter lim="800000"/>
            <a:headEnd/>
            <a:tailEnd/>
          </a:ln>
          <a:effectLst/>
        </p:spPr>
        <p:txBody>
          <a:bodyPr vert="horz" wrap="square" lIns="91440" tIns="45720" rIns="91440" bIns="45720" numCol="1" anchor="ctr" anchorCtr="0" compatLnSpc="1">
            <a:prstTxWarp prst="textNoShape">
              <a:avLst/>
            </a:prstTxWarp>
            <a:spAutoFit/>
          </a:bodyPr>
          <a:lstStyle/>
          <a:p>
            <a:pPr algn="ctr">
              <a:lnSpc>
                <a:spcPct val="87000"/>
              </a:lnSpc>
            </a:pPr>
            <a:r>
              <a:rPr lang="zh-CN" altLang="en-US" dirty="0">
                <a:solidFill>
                  <a:srgbClr val="CC3300"/>
                </a:solidFill>
                <a:latin typeface="+mj-lt"/>
              </a:rPr>
              <a:t>用户</a:t>
            </a:r>
            <a:r>
              <a:rPr lang="en-US" altLang="zh-CN" dirty="0">
                <a:solidFill>
                  <a:srgbClr val="CC3300"/>
                </a:solidFill>
                <a:latin typeface="+mj-lt"/>
              </a:rPr>
              <a:t>I/O</a:t>
            </a:r>
            <a:r>
              <a:rPr lang="zh-CN" altLang="en-US" dirty="0">
                <a:solidFill>
                  <a:srgbClr val="CC3300"/>
                </a:solidFill>
                <a:latin typeface="+mj-lt"/>
              </a:rPr>
              <a:t>软件</a:t>
            </a:r>
          </a:p>
        </p:txBody>
      </p:sp>
      <p:sp>
        <p:nvSpPr>
          <p:cNvPr id="7" name="Rectangle 3"/>
          <p:cNvSpPr txBox="1">
            <a:spLocks noChangeArrowheads="1"/>
          </p:cNvSpPr>
          <p:nvPr/>
        </p:nvSpPr>
        <p:spPr bwMode="auto">
          <a:xfrm>
            <a:off x="265113" y="1233528"/>
            <a:ext cx="8583612" cy="4710072"/>
          </a:xfrm>
          <a:prstGeom prst="rect">
            <a:avLst/>
          </a:prstGeom>
          <a:noFill/>
          <a:ln w="12700">
            <a:noFill/>
            <a:miter lim="800000"/>
            <a:headEnd/>
            <a:tailEnd/>
          </a:ln>
          <a:effec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spcBef>
                <a:spcPct val="35000"/>
              </a:spcBef>
              <a:spcAft>
                <a:spcPct val="0"/>
              </a:spcAft>
              <a:buSzPct val="100000"/>
              <a:buChar char="°"/>
              <a:defRPr b="1">
                <a:solidFill>
                  <a:schemeClr val="tx1"/>
                </a:solidFill>
                <a:latin typeface="+mn-lt"/>
                <a:ea typeface="+mn-ea"/>
                <a:cs typeface="+mn-cs"/>
              </a:defRPr>
            </a:lvl1pPr>
            <a:lvl2pPr marL="685800" indent="-190500" algn="l" rtl="0" eaLnBrk="0" fontAlgn="base" hangingPunct="0">
              <a:spcBef>
                <a:spcPct val="35000"/>
              </a:spcBef>
              <a:spcAft>
                <a:spcPct val="0"/>
              </a:spcAft>
              <a:buSzPct val="100000"/>
              <a:buChar char="•"/>
              <a:defRPr b="1">
                <a:solidFill>
                  <a:schemeClr val="accent2"/>
                </a:solidFill>
                <a:latin typeface="+mn-lt"/>
              </a:defRPr>
            </a:lvl2pPr>
            <a:lvl3pPr marL="1257300" indent="-342900" algn="l" rtl="0" eaLnBrk="0" fontAlgn="base" hangingPunct="0">
              <a:spcBef>
                <a:spcPct val="35000"/>
              </a:spcBef>
              <a:spcAft>
                <a:spcPct val="0"/>
              </a:spcAft>
              <a:buSzPct val="100000"/>
              <a:buChar char="-"/>
              <a:defRPr b="1">
                <a:solidFill>
                  <a:srgbClr val="B7011F"/>
                </a:solidFill>
                <a:latin typeface="+mn-lt"/>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defRPr>
            </a:lvl9pPr>
          </a:lstStyle>
          <a:p>
            <a:pPr marL="203200" marR="0" lvl="0" indent="-203200" algn="l" defTabSz="914400" rtl="0" eaLnBrk="0" fontAlgn="base" latinLnBrk="0" hangingPunct="0">
              <a:lnSpc>
                <a:spcPct val="115000"/>
              </a:lnSpc>
              <a:spcBef>
                <a:spcPct val="30000"/>
              </a:spcBef>
              <a:spcAft>
                <a:spcPct val="0"/>
              </a:spcAft>
              <a:buClrTx/>
              <a:buSzPct val="100000"/>
              <a:buFontTx/>
              <a:buChar char="°"/>
              <a:tabLst/>
              <a:defRPr/>
            </a:pPr>
            <a:r>
              <a:rPr kumimoji="0" lang="zh-CN" altLang="en-US" sz="22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cs typeface="+mn-cs"/>
              </a:rPr>
              <a:t>用户进程请求读磁盘文件操作</a:t>
            </a:r>
          </a:p>
          <a:p>
            <a:pPr marL="685800" marR="0" lvl="1" indent="-190500" algn="l" defTabSz="914400" rtl="0" eaLnBrk="0" fontAlgn="base" latinLnBrk="0" hangingPunct="0">
              <a:lnSpc>
                <a:spcPct val="115000"/>
              </a:lnSpc>
              <a:spcBef>
                <a:spcPct val="30000"/>
              </a:spcBef>
              <a:spcAft>
                <a:spcPct val="0"/>
              </a:spcAft>
              <a:buClrTx/>
              <a:buSzPct val="100000"/>
              <a:buFontTx/>
              <a:buChar char="•"/>
              <a:tabLst/>
              <a:defRPr/>
            </a:pPr>
            <a:r>
              <a:rPr kumimoji="0" lang="zh-CN" altLang="en-US" sz="2200" b="1" i="0" u="none" strike="noStrike" kern="0" cap="none" spc="0" normalizeH="0" baseline="0" noProof="0" dirty="0" smtClean="0">
                <a:ln>
                  <a:noFill/>
                </a:ln>
                <a:solidFill>
                  <a:srgbClr val="063DE8"/>
                </a:solidFill>
                <a:effectLst/>
                <a:uLnTx/>
                <a:uFillTx/>
                <a:latin typeface="微软雅黑" pitchFamily="34" charset="-122"/>
                <a:ea typeface="微软雅黑" pitchFamily="34" charset="-122"/>
              </a:rPr>
              <a:t>用户进程使用标准</a:t>
            </a:r>
            <a:r>
              <a:rPr kumimoji="0" lang="en-US" altLang="zh-CN" sz="2200" b="1" i="0" u="none" strike="noStrike" kern="0" cap="none" spc="0" normalizeH="0" baseline="0" noProof="0" dirty="0" smtClean="0">
                <a:ln>
                  <a:noFill/>
                </a:ln>
                <a:solidFill>
                  <a:srgbClr val="063DE8"/>
                </a:solidFill>
                <a:effectLst/>
                <a:uLnTx/>
                <a:uFillTx/>
                <a:latin typeface="微软雅黑" pitchFamily="34" charset="-122"/>
                <a:ea typeface="微软雅黑" pitchFamily="34" charset="-122"/>
              </a:rPr>
              <a:t>C</a:t>
            </a:r>
            <a:r>
              <a:rPr kumimoji="0" lang="zh-CN" altLang="en-US" sz="2200" b="1" i="0" u="none" strike="noStrike" kern="0" cap="none" spc="0" normalizeH="0" baseline="0" noProof="0" dirty="0" smtClean="0">
                <a:ln>
                  <a:noFill/>
                </a:ln>
                <a:solidFill>
                  <a:srgbClr val="063DE8"/>
                </a:solidFill>
                <a:effectLst/>
                <a:uLnTx/>
                <a:uFillTx/>
                <a:latin typeface="微软雅黑" pitchFamily="34" charset="-122"/>
                <a:ea typeface="微软雅黑" pitchFamily="34" charset="-122"/>
              </a:rPr>
              <a:t>库函数</a:t>
            </a:r>
            <a:r>
              <a:rPr kumimoji="0" lang="en-US" altLang="zh-CN" sz="2200" b="1" i="0" u="none" strike="noStrike" kern="0" cap="none" spc="0" normalizeH="0" baseline="0" noProof="0" dirty="0" err="1" smtClean="0">
                <a:ln>
                  <a:noFill/>
                </a:ln>
                <a:solidFill>
                  <a:srgbClr val="FC0128"/>
                </a:solidFill>
                <a:effectLst/>
                <a:uLnTx/>
                <a:uFillTx/>
                <a:latin typeface="微软雅黑" pitchFamily="34" charset="-122"/>
                <a:ea typeface="微软雅黑" pitchFamily="34" charset="-122"/>
              </a:rPr>
              <a:t>fread</a:t>
            </a:r>
            <a:r>
              <a:rPr kumimoji="0" lang="zh-CN" altLang="en-US" sz="2200" b="1" i="0" u="none" strike="noStrike" kern="0" cap="none" spc="0" normalizeH="0" baseline="0" noProof="0" dirty="0" smtClean="0">
                <a:ln>
                  <a:noFill/>
                </a:ln>
                <a:solidFill>
                  <a:srgbClr val="063DE8"/>
                </a:solidFill>
                <a:effectLst/>
                <a:uLnTx/>
                <a:uFillTx/>
                <a:latin typeface="微软雅黑" pitchFamily="34" charset="-122"/>
                <a:ea typeface="微软雅黑" pitchFamily="34" charset="-122"/>
              </a:rPr>
              <a:t>，或</a:t>
            </a:r>
            <a:r>
              <a:rPr kumimoji="0" lang="en-US" altLang="zh-CN" sz="2200" b="1" i="0" u="none" strike="noStrike" kern="0" cap="none" spc="0" normalizeH="0" baseline="0" noProof="0" dirty="0" smtClean="0">
                <a:ln>
                  <a:noFill/>
                </a:ln>
                <a:solidFill>
                  <a:srgbClr val="063DE8"/>
                </a:solidFill>
                <a:effectLst/>
                <a:uLnTx/>
                <a:uFillTx/>
                <a:latin typeface="微软雅黑" pitchFamily="34" charset="-122"/>
                <a:ea typeface="微软雅黑" pitchFamily="34" charset="-122"/>
              </a:rPr>
              <a:t>Windows API</a:t>
            </a:r>
            <a:r>
              <a:rPr kumimoji="0" lang="zh-CN" altLang="en-US" sz="2200" b="1" i="0" u="none" strike="noStrike" kern="0" cap="none" spc="0" normalizeH="0" baseline="0" noProof="0" dirty="0" smtClean="0">
                <a:ln>
                  <a:noFill/>
                </a:ln>
                <a:solidFill>
                  <a:srgbClr val="063DE8"/>
                </a:solidFill>
                <a:effectLst/>
                <a:uLnTx/>
                <a:uFillTx/>
                <a:latin typeface="微软雅黑" pitchFamily="34" charset="-122"/>
                <a:ea typeface="微软雅黑" pitchFamily="34" charset="-122"/>
              </a:rPr>
              <a:t>函数</a:t>
            </a:r>
            <a:r>
              <a:rPr kumimoji="0" lang="zh-CN" altLang="en-US" sz="2200" b="1" i="0" u="none" strike="noStrike" kern="0" cap="none" spc="0" normalizeH="0" baseline="0" noProof="0" dirty="0" smtClean="0">
                <a:ln>
                  <a:noFill/>
                </a:ln>
                <a:solidFill>
                  <a:srgbClr val="FC0128"/>
                </a:solidFill>
                <a:effectLst/>
                <a:uLnTx/>
                <a:uFillTx/>
                <a:latin typeface="微软雅黑" pitchFamily="34" charset="-122"/>
                <a:ea typeface="微软雅黑" pitchFamily="34" charset="-122"/>
              </a:rPr>
              <a:t> </a:t>
            </a:r>
            <a:r>
              <a:rPr kumimoji="0" lang="en-US" altLang="zh-CN" sz="2200" b="1" i="0" u="none" strike="noStrike" kern="0" cap="none" spc="0" normalizeH="0" baseline="0" noProof="0" dirty="0" err="1" smtClean="0">
                <a:ln>
                  <a:noFill/>
                </a:ln>
                <a:solidFill>
                  <a:srgbClr val="FC0128"/>
                </a:solidFill>
                <a:effectLst/>
                <a:uLnTx/>
                <a:uFillTx/>
                <a:latin typeface="微软雅黑" pitchFamily="34" charset="-122"/>
                <a:ea typeface="微软雅黑" pitchFamily="34" charset="-122"/>
              </a:rPr>
              <a:t>ReadFile</a:t>
            </a:r>
            <a:r>
              <a:rPr kumimoji="0" lang="zh-CN" altLang="en-US" sz="2200" b="1" i="0" u="none" strike="noStrike" kern="0" cap="none" spc="0" normalizeH="0" baseline="0" noProof="0" dirty="0" smtClean="0">
                <a:ln>
                  <a:noFill/>
                </a:ln>
                <a:solidFill>
                  <a:srgbClr val="063DE8"/>
                </a:solidFill>
                <a:effectLst/>
                <a:uLnTx/>
                <a:uFillTx/>
                <a:latin typeface="微软雅黑" pitchFamily="34" charset="-122"/>
                <a:ea typeface="微软雅黑" pitchFamily="34" charset="-122"/>
              </a:rPr>
              <a:t>，或</a:t>
            </a:r>
            <a:r>
              <a:rPr kumimoji="0" lang="en-US" altLang="zh-CN" sz="2200" b="1" i="0" u="none" strike="noStrike" kern="0" cap="none" spc="0" normalizeH="0" baseline="0" noProof="0" dirty="0" smtClean="0">
                <a:ln>
                  <a:noFill/>
                </a:ln>
                <a:solidFill>
                  <a:srgbClr val="063DE8"/>
                </a:solidFill>
                <a:effectLst/>
                <a:uLnTx/>
                <a:uFillTx/>
                <a:latin typeface="微软雅黑" pitchFamily="34" charset="-122"/>
                <a:ea typeface="微软雅黑" pitchFamily="34" charset="-122"/>
              </a:rPr>
              <a:t>Unix/Linux</a:t>
            </a:r>
            <a:r>
              <a:rPr kumimoji="0" lang="zh-CN" altLang="en-US" sz="2200" b="1" i="0" u="none" strike="noStrike" kern="0" cap="none" spc="0" normalizeH="0" baseline="0" noProof="0" dirty="0" smtClean="0">
                <a:ln>
                  <a:noFill/>
                </a:ln>
                <a:solidFill>
                  <a:srgbClr val="063DE8"/>
                </a:solidFill>
                <a:effectLst/>
                <a:uLnTx/>
                <a:uFillTx/>
                <a:latin typeface="微软雅黑" pitchFamily="34" charset="-122"/>
                <a:ea typeface="微软雅黑" pitchFamily="34" charset="-122"/>
              </a:rPr>
              <a:t>的系统调用函数</a:t>
            </a:r>
            <a:r>
              <a:rPr kumimoji="0" lang="en-US" altLang="zh-CN" sz="2200" b="1" i="0" u="none" strike="noStrike" kern="0" cap="none" spc="0" normalizeH="0" baseline="0" noProof="0" dirty="0" smtClean="0">
                <a:ln>
                  <a:noFill/>
                </a:ln>
                <a:solidFill>
                  <a:srgbClr val="FC0128"/>
                </a:solidFill>
                <a:effectLst/>
                <a:uLnTx/>
                <a:uFillTx/>
                <a:latin typeface="微软雅黑" pitchFamily="34" charset="-122"/>
                <a:ea typeface="微软雅黑" pitchFamily="34" charset="-122"/>
              </a:rPr>
              <a:t>read</a:t>
            </a:r>
            <a:r>
              <a:rPr kumimoji="0" lang="zh-CN" altLang="en-US" sz="2200" b="1" i="0" u="none" strike="noStrike" kern="0" cap="none" spc="0" normalizeH="0" baseline="0" noProof="0" dirty="0" smtClean="0">
                <a:ln>
                  <a:noFill/>
                </a:ln>
                <a:solidFill>
                  <a:srgbClr val="063DE8"/>
                </a:solidFill>
                <a:effectLst/>
                <a:uLnTx/>
                <a:uFillTx/>
                <a:latin typeface="微软雅黑" pitchFamily="34" charset="-122"/>
                <a:ea typeface="微软雅黑" pitchFamily="34" charset="-122"/>
              </a:rPr>
              <a:t>等要求读一个磁盘文件块。</a:t>
            </a:r>
          </a:p>
          <a:p>
            <a:pPr marL="685800" marR="0" lvl="1" indent="-190500" algn="l" defTabSz="914400" rtl="0" eaLnBrk="0" fontAlgn="base" latinLnBrk="0" hangingPunct="0">
              <a:lnSpc>
                <a:spcPct val="115000"/>
              </a:lnSpc>
              <a:spcBef>
                <a:spcPct val="30000"/>
              </a:spcBef>
              <a:spcAft>
                <a:spcPct val="0"/>
              </a:spcAft>
              <a:buClrTx/>
              <a:buSzPct val="100000"/>
              <a:buFontTx/>
              <a:buChar char="•"/>
              <a:tabLst/>
              <a:defRPr/>
            </a:pPr>
            <a:r>
              <a:rPr kumimoji="0" lang="zh-CN" altLang="en-US" sz="2200" b="1" i="0" u="none" strike="noStrike" kern="0" cap="none" spc="0" normalizeH="0" baseline="0" noProof="0" dirty="0" smtClean="0">
                <a:ln>
                  <a:noFill/>
                </a:ln>
                <a:solidFill>
                  <a:srgbClr val="063DE8"/>
                </a:solidFill>
                <a:effectLst/>
                <a:uLnTx/>
                <a:uFillTx/>
                <a:latin typeface="微软雅黑" pitchFamily="34" charset="-122"/>
                <a:ea typeface="微软雅黑" pitchFamily="34" charset="-122"/>
              </a:rPr>
              <a:t>用户程序中涉及</a:t>
            </a:r>
            <a:r>
              <a:rPr kumimoji="0" lang="en-US" altLang="zh-CN" sz="2200" b="1" i="0" u="none" strike="noStrike" kern="0" cap="none" spc="0" normalizeH="0" baseline="0" noProof="0" dirty="0" smtClean="0">
                <a:ln>
                  <a:noFill/>
                </a:ln>
                <a:solidFill>
                  <a:srgbClr val="063DE8"/>
                </a:solidFill>
                <a:effectLst/>
                <a:uLnTx/>
                <a:uFillTx/>
                <a:latin typeface="微软雅黑" pitchFamily="34" charset="-122"/>
                <a:ea typeface="微软雅黑" pitchFamily="34" charset="-122"/>
              </a:rPr>
              <a:t>I/O</a:t>
            </a:r>
            <a:r>
              <a:rPr kumimoji="0" lang="zh-CN" altLang="en-US" sz="2200" b="1" i="0" u="none" strike="noStrike" kern="0" cap="none" spc="0" normalizeH="0" baseline="0" noProof="0" dirty="0" smtClean="0">
                <a:ln>
                  <a:noFill/>
                </a:ln>
                <a:solidFill>
                  <a:srgbClr val="063DE8"/>
                </a:solidFill>
                <a:effectLst/>
                <a:uLnTx/>
                <a:uFillTx/>
                <a:latin typeface="微软雅黑" pitchFamily="34" charset="-122"/>
                <a:ea typeface="微软雅黑" pitchFamily="34" charset="-122"/>
              </a:rPr>
              <a:t>操作的函数最终会被转换为一组与具体机器架构相关的指令序列，这里我们将其称为</a:t>
            </a:r>
            <a:r>
              <a:rPr kumimoji="0" lang="en-US" altLang="zh-CN" sz="2200" b="1" i="0" u="none" strike="noStrike" kern="0" cap="none" spc="0" normalizeH="0" baseline="0" noProof="0" dirty="0" smtClean="0">
                <a:ln>
                  <a:noFill/>
                </a:ln>
                <a:solidFill>
                  <a:srgbClr val="FC0128"/>
                </a:solidFill>
                <a:effectLst/>
                <a:uLnTx/>
                <a:uFillTx/>
                <a:latin typeface="微软雅黑" pitchFamily="34" charset="-122"/>
                <a:ea typeface="微软雅黑" pitchFamily="34" charset="-122"/>
              </a:rPr>
              <a:t>I/O</a:t>
            </a:r>
            <a:r>
              <a:rPr kumimoji="0" lang="zh-CN" altLang="en-US" sz="2200" b="1" i="0" u="none" strike="noStrike" kern="0" cap="none" spc="0" normalizeH="0" baseline="0" noProof="0" dirty="0" smtClean="0">
                <a:ln>
                  <a:noFill/>
                </a:ln>
                <a:solidFill>
                  <a:srgbClr val="FC0128"/>
                </a:solidFill>
                <a:effectLst/>
                <a:uLnTx/>
                <a:uFillTx/>
                <a:latin typeface="微软雅黑" pitchFamily="34" charset="-122"/>
                <a:ea typeface="微软雅黑" pitchFamily="34" charset="-122"/>
              </a:rPr>
              <a:t>请求指令序列</a:t>
            </a:r>
            <a:r>
              <a:rPr kumimoji="0" lang="zh-CN" altLang="en-US" sz="2200" b="1" i="0" u="none" strike="noStrike" kern="0" cap="none" spc="0" normalizeH="0" baseline="0" noProof="0" dirty="0" smtClean="0">
                <a:ln>
                  <a:noFill/>
                </a:ln>
                <a:solidFill>
                  <a:srgbClr val="063DE8"/>
                </a:solidFill>
                <a:effectLst/>
                <a:uLnTx/>
                <a:uFillTx/>
                <a:latin typeface="微软雅黑" pitchFamily="34" charset="-122"/>
                <a:ea typeface="微软雅黑" pitchFamily="34" charset="-122"/>
              </a:rPr>
              <a:t>。</a:t>
            </a:r>
          </a:p>
          <a:p>
            <a:pPr marL="685800" marR="0" lvl="1" indent="-190500" algn="l" defTabSz="914400" rtl="0" eaLnBrk="0" fontAlgn="base" latinLnBrk="0" hangingPunct="0">
              <a:lnSpc>
                <a:spcPct val="115000"/>
              </a:lnSpc>
              <a:spcBef>
                <a:spcPct val="30000"/>
              </a:spcBef>
              <a:spcAft>
                <a:spcPct val="0"/>
              </a:spcAft>
              <a:buClrTx/>
              <a:buSzPct val="100000"/>
              <a:buFontTx/>
              <a:buChar char="•"/>
              <a:tabLst/>
              <a:defRPr/>
            </a:pPr>
            <a:r>
              <a:rPr kumimoji="0" lang="zh-CN" altLang="en-US" sz="2200" b="1" i="0" u="none" strike="noStrike" kern="0" cap="none" spc="0" normalizeH="0" baseline="0" noProof="0" dirty="0" smtClean="0">
                <a:ln>
                  <a:noFill/>
                </a:ln>
                <a:solidFill>
                  <a:srgbClr val="063DE8"/>
                </a:solidFill>
                <a:effectLst/>
                <a:uLnTx/>
                <a:uFillTx/>
                <a:latin typeface="微软雅黑" pitchFamily="34" charset="-122"/>
                <a:ea typeface="微软雅黑" pitchFamily="34" charset="-122"/>
              </a:rPr>
              <a:t>每个指令系统中一定有一类</a:t>
            </a:r>
            <a:r>
              <a:rPr kumimoji="0" lang="zh-CN" altLang="en-US" sz="2200" b="1" i="0" u="none" strike="noStrike" kern="0" cap="none" spc="0" normalizeH="0" baseline="0" noProof="0" dirty="0" smtClean="0">
                <a:ln>
                  <a:noFill/>
                </a:ln>
                <a:solidFill>
                  <a:srgbClr val="FC0128"/>
                </a:solidFill>
                <a:effectLst/>
                <a:uLnTx/>
                <a:uFillTx/>
                <a:latin typeface="微软雅黑" pitchFamily="34" charset="-122"/>
                <a:ea typeface="微软雅黑" pitchFamily="34" charset="-122"/>
              </a:rPr>
              <a:t>陷阱指令</a:t>
            </a:r>
            <a:r>
              <a:rPr kumimoji="0" lang="zh-CN" altLang="en-US" sz="2200" b="1" i="0" u="none" strike="noStrike" kern="0" cap="none" spc="0" normalizeH="0" baseline="0" noProof="0" dirty="0" smtClean="0">
                <a:ln>
                  <a:noFill/>
                </a:ln>
                <a:solidFill>
                  <a:srgbClr val="063DE8"/>
                </a:solidFill>
                <a:effectLst/>
                <a:uLnTx/>
                <a:uFillTx/>
                <a:latin typeface="微软雅黑" pitchFamily="34" charset="-122"/>
                <a:ea typeface="微软雅黑" pitchFamily="34" charset="-122"/>
              </a:rPr>
              <a:t>（有些机器也称为</a:t>
            </a:r>
            <a:r>
              <a:rPr kumimoji="0" lang="zh-CN" altLang="en-US" sz="2200" b="1" i="0" u="none" strike="noStrike" kern="0" cap="none" spc="0" normalizeH="0" baseline="0" noProof="0" dirty="0" smtClean="0">
                <a:ln>
                  <a:noFill/>
                </a:ln>
                <a:solidFill>
                  <a:srgbClr val="FC0128"/>
                </a:solidFill>
                <a:effectLst/>
                <a:uLnTx/>
                <a:uFillTx/>
                <a:latin typeface="微软雅黑" pitchFamily="34" charset="-122"/>
                <a:ea typeface="微软雅黑" pitchFamily="34" charset="-122"/>
              </a:rPr>
              <a:t>软中断指令或系统调用指令</a:t>
            </a:r>
            <a:r>
              <a:rPr kumimoji="0" lang="zh-CN" altLang="en-US" sz="2200" b="1" i="0" u="none" strike="noStrike" kern="0" cap="none" spc="0" normalizeH="0" baseline="0" noProof="0" dirty="0" smtClean="0">
                <a:ln>
                  <a:noFill/>
                </a:ln>
                <a:solidFill>
                  <a:srgbClr val="063DE8"/>
                </a:solidFill>
                <a:effectLst/>
                <a:uLnTx/>
                <a:uFillTx/>
                <a:latin typeface="微软雅黑" pitchFamily="34" charset="-122"/>
                <a:ea typeface="微软雅黑" pitchFamily="34" charset="-122"/>
              </a:rPr>
              <a:t>），主要功能是为操作系统提供灵活的系统调用机制。</a:t>
            </a:r>
          </a:p>
          <a:p>
            <a:pPr marL="685800" marR="0" lvl="1" indent="-190500" algn="l" defTabSz="914400" rtl="0" eaLnBrk="0" fontAlgn="base" latinLnBrk="0" hangingPunct="0">
              <a:lnSpc>
                <a:spcPct val="115000"/>
              </a:lnSpc>
              <a:spcBef>
                <a:spcPct val="30000"/>
              </a:spcBef>
              <a:spcAft>
                <a:spcPct val="0"/>
              </a:spcAft>
              <a:buClrTx/>
              <a:buSzPct val="100000"/>
              <a:buFontTx/>
              <a:buChar char="•"/>
              <a:tabLst/>
              <a:defRPr/>
            </a:pPr>
            <a:r>
              <a:rPr kumimoji="0" lang="zh-CN" altLang="en-US" sz="2200" b="1" i="0" u="none" strike="noStrike" kern="0" cap="none" spc="0" normalizeH="0" baseline="0" noProof="0" dirty="0" smtClean="0">
                <a:ln>
                  <a:noFill/>
                </a:ln>
                <a:solidFill>
                  <a:srgbClr val="063DE8"/>
                </a:solidFill>
                <a:effectLst/>
                <a:uLnTx/>
                <a:uFillTx/>
                <a:latin typeface="微软雅黑" pitchFamily="34" charset="-122"/>
                <a:ea typeface="微软雅黑" pitchFamily="34" charset="-122"/>
              </a:rPr>
              <a:t>在</a:t>
            </a:r>
            <a:r>
              <a:rPr kumimoji="0" lang="en-US" altLang="zh-CN" sz="2200" b="1" i="0" u="none" strike="noStrike" kern="0" cap="none" spc="0" normalizeH="0" baseline="0" noProof="0" dirty="0" smtClean="0">
                <a:ln>
                  <a:noFill/>
                </a:ln>
                <a:solidFill>
                  <a:srgbClr val="063DE8"/>
                </a:solidFill>
                <a:effectLst/>
                <a:uLnTx/>
                <a:uFillTx/>
                <a:latin typeface="微软雅黑" pitchFamily="34" charset="-122"/>
                <a:ea typeface="微软雅黑" pitchFamily="34" charset="-122"/>
              </a:rPr>
              <a:t>I/O</a:t>
            </a:r>
            <a:r>
              <a:rPr kumimoji="0" lang="zh-CN" altLang="en-US" sz="2200" b="1" i="0" u="none" strike="noStrike" kern="0" cap="none" spc="0" normalizeH="0" baseline="0" noProof="0" dirty="0" smtClean="0">
                <a:ln>
                  <a:noFill/>
                </a:ln>
                <a:solidFill>
                  <a:srgbClr val="063DE8"/>
                </a:solidFill>
                <a:effectLst/>
                <a:uLnTx/>
                <a:uFillTx/>
                <a:latin typeface="微软雅黑" pitchFamily="34" charset="-122"/>
                <a:ea typeface="微软雅黑" pitchFamily="34" charset="-122"/>
              </a:rPr>
              <a:t>请求指令序列中，具体</a:t>
            </a:r>
            <a:r>
              <a:rPr kumimoji="0" lang="en-US" altLang="zh-CN" sz="2200" b="1" i="0" u="none" strike="noStrike" kern="0" cap="none" spc="0" normalizeH="0" baseline="0" noProof="0" dirty="0" smtClean="0">
                <a:ln>
                  <a:noFill/>
                </a:ln>
                <a:solidFill>
                  <a:srgbClr val="063DE8"/>
                </a:solidFill>
                <a:effectLst/>
                <a:uLnTx/>
                <a:uFillTx/>
                <a:latin typeface="微软雅黑" pitchFamily="34" charset="-122"/>
                <a:ea typeface="微软雅黑" pitchFamily="34" charset="-122"/>
              </a:rPr>
              <a:t>I/O</a:t>
            </a:r>
            <a:r>
              <a:rPr kumimoji="0" lang="zh-CN" altLang="en-US" sz="2200" b="1" i="0" u="none" strike="noStrike" kern="0" cap="none" spc="0" normalizeH="0" baseline="0" noProof="0" dirty="0" smtClean="0">
                <a:ln>
                  <a:noFill/>
                </a:ln>
                <a:solidFill>
                  <a:srgbClr val="063DE8"/>
                </a:solidFill>
                <a:effectLst/>
                <a:uLnTx/>
                <a:uFillTx/>
                <a:latin typeface="微软雅黑" pitchFamily="34" charset="-122"/>
                <a:ea typeface="微软雅黑" pitchFamily="34" charset="-122"/>
              </a:rPr>
              <a:t>请求被转换为一条陷阱指令，</a:t>
            </a:r>
            <a:r>
              <a:rPr kumimoji="0" lang="zh-CN" altLang="en-US" sz="2200" b="1" i="0" u="none" strike="noStrike" kern="0" cap="none" spc="0" normalizeH="0" baseline="0" noProof="0" dirty="0" smtClean="0">
                <a:ln>
                  <a:noFill/>
                </a:ln>
                <a:solidFill>
                  <a:srgbClr val="006600"/>
                </a:solidFill>
                <a:effectLst/>
                <a:uLnTx/>
                <a:uFillTx/>
                <a:latin typeface="微软雅黑" pitchFamily="34" charset="-122"/>
                <a:ea typeface="微软雅黑" pitchFamily="34" charset="-122"/>
              </a:rPr>
              <a:t>在陷阱指令前面则是相应的系统调用参数的设置指令</a:t>
            </a:r>
            <a:r>
              <a:rPr kumimoji="0" lang="zh-CN" altLang="en-US" sz="2200" b="1" i="0" u="none" strike="noStrike" kern="0" cap="none" spc="0" normalizeH="0" baseline="0" noProof="0" dirty="0" smtClean="0">
                <a:ln>
                  <a:noFill/>
                </a:ln>
                <a:solidFill>
                  <a:srgbClr val="063DE8"/>
                </a:solidFill>
                <a:effectLst/>
                <a:uLnTx/>
                <a:uFillTx/>
                <a:latin typeface="微软雅黑" pitchFamily="34" charset="-122"/>
                <a:ea typeface="微软雅黑" pitchFamily="34" charset="-122"/>
              </a:rPr>
              <a:t>。 </a:t>
            </a:r>
            <a:endParaRPr kumimoji="0" lang="zh-CN" altLang="en-US" sz="2200" b="1" i="0" u="none" strike="noStrike" kern="0" cap="none" spc="0" normalizeH="0" baseline="0" noProof="0" dirty="0">
              <a:ln>
                <a:noFill/>
              </a:ln>
              <a:solidFill>
                <a:srgbClr val="063DE8"/>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2894126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animEffect transition="in" filter="blinds(horizontal)">
                                      <p:cBhvr>
                                        <p:cTn id="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
          <p:cNvSpPr>
            <a:spLocks noChangeArrowheads="1"/>
          </p:cNvSpPr>
          <p:nvPr/>
        </p:nvSpPr>
        <p:spPr bwMode="auto">
          <a:xfrm>
            <a:off x="830262" y="533400"/>
            <a:ext cx="3877975" cy="707882"/>
          </a:xfrm>
          <a:prstGeom prst="rect">
            <a:avLst/>
          </a:prstGeom>
          <a:noFill/>
          <a:ln w="12700">
            <a:noFill/>
            <a:miter lim="800000"/>
            <a:headEnd type="none" w="sm" len="sm"/>
            <a:tailEnd type="none" w="sm" len="sm"/>
          </a:ln>
          <a:effectLst/>
        </p:spPr>
        <p:txBody>
          <a:bodyPr wrap="none" lIns="91435" tIns="45718" rIns="91435" bIns="45718">
            <a:spAutoFit/>
          </a:bodyPr>
          <a:lstStyle/>
          <a:p>
            <a:pPr eaLnBrk="1" fontAlgn="auto" hangingPunct="1">
              <a:spcBef>
                <a:spcPts val="0"/>
              </a:spcBef>
              <a:spcAft>
                <a:spcPts val="0"/>
              </a:spcAft>
              <a:defRPr/>
            </a:pPr>
            <a:r>
              <a:rPr lang="zh-CN" altLang="en-US" sz="3800" noProof="1">
                <a:latin typeface="微软雅黑" pitchFamily="34" charset="-122"/>
                <a:ea typeface="微软雅黑" pitchFamily="34" charset="-122"/>
              </a:rPr>
              <a:t>操作系统的功能</a:t>
            </a:r>
            <a:r>
              <a:rPr kumimoji="1" lang="zh-CN" altLang="en-US" sz="4000" noProof="1">
                <a:latin typeface="微软雅黑" pitchFamily="34" charset="-122"/>
                <a:ea typeface="微软雅黑" pitchFamily="34" charset="-122"/>
              </a:rPr>
              <a:t>	</a:t>
            </a:r>
            <a:endParaRPr kumimoji="1" lang="zh-CN" altLang="en-US" sz="4000" dirty="0">
              <a:latin typeface="微软雅黑" pitchFamily="34" charset="-122"/>
              <a:ea typeface="微软雅黑" pitchFamily="34" charset="-122"/>
            </a:endParaRPr>
          </a:p>
        </p:txBody>
      </p:sp>
      <p:grpSp>
        <p:nvGrpSpPr>
          <p:cNvPr id="27" name="Group 3"/>
          <p:cNvGrpSpPr>
            <a:grpSpLocks/>
          </p:cNvGrpSpPr>
          <p:nvPr/>
        </p:nvGrpSpPr>
        <p:grpSpPr bwMode="auto">
          <a:xfrm>
            <a:off x="228600" y="1822450"/>
            <a:ext cx="7620000" cy="4343400"/>
            <a:chOff x="934" y="1412"/>
            <a:chExt cx="7000" cy="3800"/>
          </a:xfrm>
        </p:grpSpPr>
        <p:grpSp>
          <p:nvGrpSpPr>
            <p:cNvPr id="28" name="Group 4"/>
            <p:cNvGrpSpPr>
              <a:grpSpLocks/>
            </p:cNvGrpSpPr>
            <p:nvPr/>
          </p:nvGrpSpPr>
          <p:grpSpPr bwMode="auto">
            <a:xfrm>
              <a:off x="934" y="1412"/>
              <a:ext cx="3214" cy="1377"/>
              <a:chOff x="672" y="1056"/>
              <a:chExt cx="2204" cy="992"/>
            </a:xfrm>
          </p:grpSpPr>
          <p:sp>
            <p:nvSpPr>
              <p:cNvPr id="41" name="AutoShape 5"/>
              <p:cNvSpPr>
                <a:spLocks noChangeArrowheads="1"/>
              </p:cNvSpPr>
              <p:nvPr/>
            </p:nvSpPr>
            <p:spPr bwMode="auto">
              <a:xfrm>
                <a:off x="672" y="1056"/>
                <a:ext cx="2108" cy="992"/>
              </a:xfrm>
              <a:prstGeom prst="flowChartPunchedCard">
                <a:avLst/>
              </a:prstGeom>
              <a:solidFill>
                <a:srgbClr val="008000"/>
              </a:solidFill>
              <a:ln w="12700">
                <a:solidFill>
                  <a:srgbClr val="000000"/>
                </a:solidFill>
                <a:miter lim="800000"/>
                <a:headEnd type="none" w="sm" len="sm"/>
                <a:tailEnd type="none" w="sm" len="sm"/>
              </a:ln>
              <a:effectLst>
                <a:outerShdw dist="107763" dir="2700000" algn="ctr" rotWithShape="0">
                  <a:srgbClr val="DDDDDD"/>
                </a:outerShdw>
              </a:effectLst>
            </p:spPr>
            <p:txBody>
              <a:bodyPr wrap="none" lIns="91435" tIns="45718" rIns="91435" bIns="45718"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800" b="0" i="0" u="none" strike="noStrike" kern="0" cap="none" spc="0" normalizeH="0" baseline="0" noProof="0" smtClean="0">
                  <a:ln>
                    <a:noFill/>
                  </a:ln>
                  <a:solidFill>
                    <a:srgbClr val="000000"/>
                  </a:solidFill>
                  <a:effectLst/>
                  <a:uLnTx/>
                  <a:uFillTx/>
                  <a:latin typeface="微软雅黑" pitchFamily="34" charset="-122"/>
                  <a:ea typeface="微软雅黑" pitchFamily="34" charset="-122"/>
                </a:endParaRPr>
              </a:p>
            </p:txBody>
          </p:sp>
          <p:sp>
            <p:nvSpPr>
              <p:cNvPr id="42" name="Rectangle 6"/>
              <p:cNvSpPr>
                <a:spLocks noChangeArrowheads="1"/>
              </p:cNvSpPr>
              <p:nvPr/>
            </p:nvSpPr>
            <p:spPr bwMode="auto">
              <a:xfrm>
                <a:off x="868" y="1138"/>
                <a:ext cx="200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1435" tIns="45718" rIns="91435" bIns="45718">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smtClean="0">
                    <a:ln>
                      <a:noFill/>
                    </a:ln>
                    <a:solidFill>
                      <a:srgbClr val="FFFF00"/>
                    </a:solidFill>
                    <a:effectLst/>
                    <a:uLnTx/>
                    <a:uFillTx/>
                    <a:latin typeface="微软雅黑" pitchFamily="34" charset="-122"/>
                    <a:ea typeface="微软雅黑" pitchFamily="34" charset="-122"/>
                  </a:rPr>
                  <a:t> </a:t>
                </a:r>
                <a:r>
                  <a:rPr kumimoji="1" lang="en-US" altLang="zh-CN" sz="2800" b="0" i="0" u="none" strike="noStrike" kern="0" cap="none" spc="0" normalizeH="0" baseline="0" noProof="0" smtClean="0">
                    <a:ln>
                      <a:noFill/>
                    </a:ln>
                    <a:solidFill>
                      <a:srgbClr val="FFFF00"/>
                    </a:solidFill>
                    <a:effectLst/>
                    <a:uLnTx/>
                    <a:uFillTx/>
                    <a:latin typeface="微软雅黑" pitchFamily="34" charset="-122"/>
                    <a:ea typeface="微软雅黑" pitchFamily="34" charset="-122"/>
                  </a:rPr>
                  <a:t>CPU</a:t>
                </a:r>
                <a:r>
                  <a:rPr kumimoji="1" lang="zh-CN" altLang="en-US" sz="2800" b="0" i="0" u="none" strike="noStrike" kern="0" cap="none" spc="0" normalizeH="0" baseline="0" noProof="0" smtClean="0">
                    <a:ln>
                      <a:noFill/>
                    </a:ln>
                    <a:solidFill>
                      <a:srgbClr val="FFFF00"/>
                    </a:solidFill>
                    <a:effectLst/>
                    <a:uLnTx/>
                    <a:uFillTx/>
                    <a:latin typeface="微软雅黑" pitchFamily="34" charset="-122"/>
                    <a:ea typeface="微软雅黑" pitchFamily="34" charset="-122"/>
                  </a:rPr>
                  <a:t>的控制与管理</a:t>
                </a:r>
                <a:endParaRPr kumimoji="1" lang="zh-CN" altLang="en-US" sz="2800" b="0" i="0" u="none" strike="noStrike" kern="0" cap="none" spc="0" normalizeH="0" baseline="0" noProof="0" smtClean="0">
                  <a:ln>
                    <a:noFill/>
                  </a:ln>
                  <a:solidFill>
                    <a:srgbClr val="000000"/>
                  </a:solidFill>
                  <a:effectLst/>
                  <a:uLnTx/>
                  <a:uFillTx/>
                  <a:latin typeface="微软雅黑" pitchFamily="34" charset="-122"/>
                  <a:ea typeface="微软雅黑" pitchFamily="34" charset="-122"/>
                </a:endParaRPr>
              </a:p>
            </p:txBody>
          </p:sp>
        </p:grpSp>
        <p:grpSp>
          <p:nvGrpSpPr>
            <p:cNvPr id="29" name="Group 7"/>
            <p:cNvGrpSpPr>
              <a:grpSpLocks/>
            </p:cNvGrpSpPr>
            <p:nvPr/>
          </p:nvGrpSpPr>
          <p:grpSpPr bwMode="auto">
            <a:xfrm>
              <a:off x="1774" y="2012"/>
              <a:ext cx="3074" cy="1377"/>
              <a:chOff x="1260" y="1511"/>
              <a:chExt cx="2108" cy="992"/>
            </a:xfrm>
          </p:grpSpPr>
          <p:sp>
            <p:nvSpPr>
              <p:cNvPr id="39" name="AutoShape 8"/>
              <p:cNvSpPr>
                <a:spLocks noChangeArrowheads="1"/>
              </p:cNvSpPr>
              <p:nvPr/>
            </p:nvSpPr>
            <p:spPr bwMode="auto">
              <a:xfrm>
                <a:off x="1260" y="1511"/>
                <a:ext cx="2108" cy="992"/>
              </a:xfrm>
              <a:prstGeom prst="flowChartPunchedCard">
                <a:avLst/>
              </a:prstGeom>
              <a:solidFill>
                <a:srgbClr val="008000"/>
              </a:solidFill>
              <a:ln w="12700">
                <a:solidFill>
                  <a:srgbClr val="000000"/>
                </a:solidFill>
                <a:miter lim="800000"/>
                <a:headEnd type="none" w="sm" len="sm"/>
                <a:tailEnd type="none" w="sm" len="sm"/>
              </a:ln>
              <a:effectLst>
                <a:outerShdw dist="107763" dir="2700000" algn="ctr" rotWithShape="0">
                  <a:srgbClr val="DDDDDD"/>
                </a:outerShdw>
              </a:effectLst>
            </p:spPr>
            <p:txBody>
              <a:bodyPr wrap="none" lIns="91435" tIns="45718" rIns="91435" bIns="45718"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600" b="0" i="0" u="none" strike="noStrike" kern="0" cap="none" spc="0" normalizeH="0" baseline="0" noProof="0" smtClean="0">
                  <a:ln>
                    <a:noFill/>
                  </a:ln>
                  <a:solidFill>
                    <a:srgbClr val="000000"/>
                  </a:solidFill>
                  <a:effectLst/>
                  <a:uLnTx/>
                  <a:uFillTx/>
                  <a:latin typeface="微软雅黑" pitchFamily="34" charset="-122"/>
                  <a:ea typeface="微软雅黑" pitchFamily="34" charset="-122"/>
                </a:endParaRPr>
              </a:p>
            </p:txBody>
          </p:sp>
          <p:sp>
            <p:nvSpPr>
              <p:cNvPr id="40" name="Rectangle 9"/>
              <p:cNvSpPr>
                <a:spLocks noChangeArrowheads="1"/>
              </p:cNvSpPr>
              <p:nvPr/>
            </p:nvSpPr>
            <p:spPr bwMode="auto">
              <a:xfrm>
                <a:off x="1407" y="1592"/>
                <a:ext cx="19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1435" tIns="45718" rIns="91435" bIns="45718">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0" i="0" u="none" strike="noStrike" kern="0" cap="none" spc="0" normalizeH="0" baseline="0" noProof="0" smtClean="0">
                    <a:ln>
                      <a:noFill/>
                    </a:ln>
                    <a:solidFill>
                      <a:srgbClr val="FFFF00"/>
                    </a:solidFill>
                    <a:effectLst/>
                    <a:uLnTx/>
                    <a:uFillTx/>
                    <a:latin typeface="微软雅黑" pitchFamily="34" charset="-122"/>
                    <a:ea typeface="微软雅黑" pitchFamily="34" charset="-122"/>
                  </a:rPr>
                  <a:t>内存的分配与管理</a:t>
                </a:r>
                <a:endParaRPr kumimoji="1" lang="zh-CN" altLang="en-US" sz="2800" b="0" i="0" u="none" strike="noStrike" kern="0" cap="none" spc="0" normalizeH="0" baseline="0" noProof="0" smtClean="0">
                  <a:ln>
                    <a:noFill/>
                  </a:ln>
                  <a:solidFill>
                    <a:srgbClr val="000000"/>
                  </a:solidFill>
                  <a:effectLst/>
                  <a:uLnTx/>
                  <a:uFillTx/>
                  <a:latin typeface="微软雅黑" pitchFamily="34" charset="-122"/>
                  <a:ea typeface="微软雅黑" pitchFamily="34" charset="-122"/>
                </a:endParaRPr>
              </a:p>
            </p:txBody>
          </p:sp>
        </p:grpSp>
        <p:grpSp>
          <p:nvGrpSpPr>
            <p:cNvPr id="30" name="Group 10"/>
            <p:cNvGrpSpPr>
              <a:grpSpLocks/>
            </p:cNvGrpSpPr>
            <p:nvPr/>
          </p:nvGrpSpPr>
          <p:grpSpPr bwMode="auto">
            <a:xfrm>
              <a:off x="2722" y="2617"/>
              <a:ext cx="3530" cy="1379"/>
              <a:chOff x="1898" y="1924"/>
              <a:chExt cx="2128" cy="993"/>
            </a:xfrm>
          </p:grpSpPr>
          <p:sp>
            <p:nvSpPr>
              <p:cNvPr id="37" name="AutoShape 11"/>
              <p:cNvSpPr>
                <a:spLocks noChangeArrowheads="1"/>
              </p:cNvSpPr>
              <p:nvPr/>
            </p:nvSpPr>
            <p:spPr bwMode="auto">
              <a:xfrm>
                <a:off x="1898" y="1924"/>
                <a:ext cx="2107" cy="990"/>
              </a:xfrm>
              <a:prstGeom prst="flowChartPunchedCard">
                <a:avLst/>
              </a:prstGeom>
              <a:solidFill>
                <a:srgbClr val="008000"/>
              </a:solidFill>
              <a:ln w="12700">
                <a:solidFill>
                  <a:srgbClr val="000000"/>
                </a:solidFill>
                <a:miter lim="800000"/>
                <a:headEnd type="none" w="sm" len="sm"/>
                <a:tailEnd type="none" w="sm" len="sm"/>
              </a:ln>
              <a:effectLst>
                <a:outerShdw dist="107763" dir="2700000" algn="ctr" rotWithShape="0">
                  <a:srgbClr val="DDDDDD"/>
                </a:outerShdw>
              </a:effectLst>
            </p:spPr>
            <p:txBody>
              <a:bodyPr wrap="none" lIns="91435" tIns="45718" rIns="91435" bIns="45718"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800" b="0" i="0" u="none" strike="noStrike" kern="0" cap="none" spc="0" normalizeH="0" baseline="0" noProof="0" smtClean="0">
                  <a:ln>
                    <a:noFill/>
                  </a:ln>
                  <a:solidFill>
                    <a:srgbClr val="000000"/>
                  </a:solidFill>
                  <a:effectLst/>
                  <a:uLnTx/>
                  <a:uFillTx/>
                  <a:latin typeface="微软雅黑" pitchFamily="34" charset="-122"/>
                  <a:ea typeface="微软雅黑" pitchFamily="34" charset="-122"/>
                </a:endParaRPr>
              </a:p>
            </p:txBody>
          </p:sp>
          <p:sp>
            <p:nvSpPr>
              <p:cNvPr id="38" name="Rectangle 12"/>
              <p:cNvSpPr>
                <a:spLocks noChangeArrowheads="1"/>
              </p:cNvSpPr>
              <p:nvPr/>
            </p:nvSpPr>
            <p:spPr bwMode="auto">
              <a:xfrm>
                <a:off x="1946" y="2027"/>
                <a:ext cx="2080"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1435" tIns="45718" rIns="91435" bIns="45718">
                <a:spAutoFit/>
              </a:bodyPr>
              <a:lstStyle/>
              <a:p>
                <a:pPr marL="0" marR="0" lvl="0" indent="0" defTabSz="914400" eaLnBrk="1" fontAlgn="auto" latinLnBrk="0" hangingPunct="1">
                  <a:lnSpc>
                    <a:spcPct val="110000"/>
                  </a:lnSpc>
                  <a:spcBef>
                    <a:spcPct val="30000"/>
                  </a:spcBef>
                  <a:spcAft>
                    <a:spcPct val="30000"/>
                  </a:spcAft>
                  <a:buClr>
                    <a:srgbClr val="FF0066"/>
                  </a:buClr>
                  <a:buSzPct val="90000"/>
                  <a:buFont typeface="Marlett" pitchFamily="2" charset="2"/>
                  <a:buNone/>
                  <a:tabLst/>
                  <a:defRPr/>
                </a:pPr>
                <a:r>
                  <a:rPr kumimoji="1" lang="zh-CN" altLang="en-US" sz="2800" b="0" i="0" u="none" strike="noStrike" kern="0" cap="none" spc="0" normalizeH="0" baseline="0" noProof="0" smtClean="0">
                    <a:ln>
                      <a:noFill/>
                    </a:ln>
                    <a:solidFill>
                      <a:srgbClr val="FFFF00"/>
                    </a:solidFill>
                    <a:effectLst/>
                    <a:uLnTx/>
                    <a:uFillTx/>
                    <a:latin typeface="微软雅黑" pitchFamily="34" charset="-122"/>
                    <a:ea typeface="微软雅黑" pitchFamily="34" charset="-122"/>
                  </a:rPr>
                  <a:t>外部设备的控制与管理</a:t>
                </a:r>
                <a:endParaRPr kumimoji="1" lang="zh-CN" altLang="en-US" sz="3600" b="0" i="0" u="none" strike="noStrike" kern="0" cap="none" spc="0" normalizeH="0" baseline="0" noProof="0" smtClean="0">
                  <a:ln>
                    <a:noFill/>
                  </a:ln>
                  <a:solidFill>
                    <a:srgbClr val="000000"/>
                  </a:solidFill>
                  <a:effectLst/>
                  <a:uLnTx/>
                  <a:uFillTx/>
                  <a:latin typeface="微软雅黑" pitchFamily="34" charset="-122"/>
                  <a:ea typeface="微软雅黑" pitchFamily="34" charset="-122"/>
                </a:endParaRPr>
              </a:p>
            </p:txBody>
          </p:sp>
        </p:grpSp>
        <p:grpSp>
          <p:nvGrpSpPr>
            <p:cNvPr id="31" name="Group 13"/>
            <p:cNvGrpSpPr>
              <a:grpSpLocks/>
            </p:cNvGrpSpPr>
            <p:nvPr/>
          </p:nvGrpSpPr>
          <p:grpSpPr bwMode="auto">
            <a:xfrm>
              <a:off x="3734" y="3278"/>
              <a:ext cx="3290" cy="1380"/>
              <a:chOff x="2584" y="2379"/>
              <a:chExt cx="2108" cy="993"/>
            </a:xfrm>
          </p:grpSpPr>
          <p:sp>
            <p:nvSpPr>
              <p:cNvPr id="35" name="AutoShape 14"/>
              <p:cNvSpPr>
                <a:spLocks noChangeArrowheads="1"/>
              </p:cNvSpPr>
              <p:nvPr/>
            </p:nvSpPr>
            <p:spPr bwMode="auto">
              <a:xfrm>
                <a:off x="2584" y="2379"/>
                <a:ext cx="2108" cy="990"/>
              </a:xfrm>
              <a:prstGeom prst="flowChartPunchedCard">
                <a:avLst/>
              </a:prstGeom>
              <a:solidFill>
                <a:srgbClr val="008000"/>
              </a:solidFill>
              <a:ln w="12700">
                <a:solidFill>
                  <a:srgbClr val="000000"/>
                </a:solidFill>
                <a:miter lim="800000"/>
                <a:headEnd type="none" w="sm" len="sm"/>
                <a:tailEnd type="none" w="sm" len="sm"/>
              </a:ln>
              <a:effectLst>
                <a:outerShdw dist="107763" dir="2700000" algn="ctr" rotWithShape="0">
                  <a:srgbClr val="DDDDDD"/>
                </a:outerShdw>
              </a:effectLst>
            </p:spPr>
            <p:txBody>
              <a:bodyPr wrap="none" lIns="91435" tIns="45718" rIns="91435" bIns="45718"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800" b="0" i="0" u="none" strike="noStrike" kern="0" cap="none" spc="0" normalizeH="0" baseline="0" noProof="0" smtClean="0">
                  <a:ln>
                    <a:noFill/>
                  </a:ln>
                  <a:solidFill>
                    <a:srgbClr val="000000"/>
                  </a:solidFill>
                  <a:effectLst/>
                  <a:uLnTx/>
                  <a:uFillTx/>
                  <a:latin typeface="微软雅黑" pitchFamily="34" charset="-122"/>
                  <a:ea typeface="微软雅黑" pitchFamily="34" charset="-122"/>
                </a:endParaRPr>
              </a:p>
            </p:txBody>
          </p:sp>
          <p:sp>
            <p:nvSpPr>
              <p:cNvPr id="36" name="Rectangle 15"/>
              <p:cNvSpPr>
                <a:spLocks noChangeArrowheads="1"/>
              </p:cNvSpPr>
              <p:nvPr/>
            </p:nvSpPr>
            <p:spPr bwMode="auto">
              <a:xfrm>
                <a:off x="3173" y="2420"/>
                <a:ext cx="949"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1435" tIns="45718" rIns="91435" bIns="45718">
                <a:spAutoFit/>
              </a:bodyPr>
              <a:lstStyle/>
              <a:p>
                <a:pPr marL="0" marR="0" lvl="0" indent="0" defTabSz="914400" eaLnBrk="1" fontAlgn="auto" latinLnBrk="0" hangingPunct="1">
                  <a:lnSpc>
                    <a:spcPct val="110000"/>
                  </a:lnSpc>
                  <a:spcBef>
                    <a:spcPct val="30000"/>
                  </a:spcBef>
                  <a:spcAft>
                    <a:spcPct val="30000"/>
                  </a:spcAft>
                  <a:buClr>
                    <a:srgbClr val="FF0066"/>
                  </a:buClr>
                  <a:buSzPct val="90000"/>
                  <a:buFont typeface="Marlett" pitchFamily="2" charset="2"/>
                  <a:buNone/>
                  <a:tabLst/>
                  <a:defRPr/>
                </a:pPr>
                <a:r>
                  <a:rPr kumimoji="1" lang="zh-CN" altLang="en-US" sz="2800" b="0" i="0" u="none" strike="noStrike" kern="0" cap="none" spc="0" normalizeH="0" baseline="0" noProof="0" smtClean="0">
                    <a:ln>
                      <a:noFill/>
                    </a:ln>
                    <a:solidFill>
                      <a:srgbClr val="FFFF00"/>
                    </a:solidFill>
                    <a:effectLst/>
                    <a:uLnTx/>
                    <a:uFillTx/>
                    <a:latin typeface="微软雅黑" pitchFamily="34" charset="-122"/>
                    <a:ea typeface="微软雅黑" pitchFamily="34" charset="-122"/>
                  </a:rPr>
                  <a:t>文件管理</a:t>
                </a:r>
                <a:endParaRPr kumimoji="1" lang="zh-CN" altLang="en-US" sz="2800" b="0" i="0" u="none" strike="noStrike" kern="0" cap="none" spc="0" normalizeH="0" baseline="0" noProof="0" smtClean="0">
                  <a:ln>
                    <a:noFill/>
                  </a:ln>
                  <a:solidFill>
                    <a:srgbClr val="000000"/>
                  </a:solidFill>
                  <a:effectLst/>
                  <a:uLnTx/>
                  <a:uFillTx/>
                  <a:latin typeface="微软雅黑" pitchFamily="34" charset="-122"/>
                  <a:ea typeface="微软雅黑" pitchFamily="34" charset="-122"/>
                </a:endParaRPr>
              </a:p>
            </p:txBody>
          </p:sp>
        </p:grpSp>
        <p:grpSp>
          <p:nvGrpSpPr>
            <p:cNvPr id="32" name="Group 16"/>
            <p:cNvGrpSpPr>
              <a:grpSpLocks/>
            </p:cNvGrpSpPr>
            <p:nvPr/>
          </p:nvGrpSpPr>
          <p:grpSpPr bwMode="auto">
            <a:xfrm>
              <a:off x="4580" y="3834"/>
              <a:ext cx="3354" cy="1378"/>
              <a:chOff x="3172" y="2800"/>
              <a:chExt cx="2108" cy="992"/>
            </a:xfrm>
          </p:grpSpPr>
          <p:sp>
            <p:nvSpPr>
              <p:cNvPr id="33" name="AutoShape 17"/>
              <p:cNvSpPr>
                <a:spLocks noChangeArrowheads="1"/>
              </p:cNvSpPr>
              <p:nvPr/>
            </p:nvSpPr>
            <p:spPr bwMode="auto">
              <a:xfrm>
                <a:off x="3172" y="2800"/>
                <a:ext cx="2108" cy="992"/>
              </a:xfrm>
              <a:prstGeom prst="flowChartPunchedCard">
                <a:avLst/>
              </a:prstGeom>
              <a:solidFill>
                <a:srgbClr val="008000"/>
              </a:solidFill>
              <a:ln w="12700">
                <a:solidFill>
                  <a:srgbClr val="000000"/>
                </a:solidFill>
                <a:miter lim="800000"/>
                <a:headEnd type="none" w="sm" len="sm"/>
                <a:tailEnd type="none" w="sm" len="sm"/>
              </a:ln>
              <a:effectLst>
                <a:outerShdw dist="107763" dir="2700000" algn="ctr" rotWithShape="0">
                  <a:srgbClr val="DDDDDD"/>
                </a:outerShdw>
              </a:effectLst>
            </p:spPr>
            <p:txBody>
              <a:bodyPr wrap="none" lIns="91435" tIns="45718" rIns="91435" bIns="45718"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800" b="0" i="0" u="none" strike="noStrike" kern="0" cap="none" spc="0" normalizeH="0" baseline="0" noProof="0" smtClean="0">
                  <a:ln>
                    <a:noFill/>
                  </a:ln>
                  <a:solidFill>
                    <a:srgbClr val="000000"/>
                  </a:solidFill>
                  <a:effectLst/>
                  <a:uLnTx/>
                  <a:uFillTx/>
                  <a:latin typeface="微软雅黑" pitchFamily="34" charset="-122"/>
                  <a:ea typeface="微软雅黑" pitchFamily="34" charset="-122"/>
                </a:endParaRPr>
              </a:p>
            </p:txBody>
          </p:sp>
          <p:sp>
            <p:nvSpPr>
              <p:cNvPr id="34" name="Rectangle 18"/>
              <p:cNvSpPr>
                <a:spLocks noChangeArrowheads="1"/>
              </p:cNvSpPr>
              <p:nvPr/>
            </p:nvSpPr>
            <p:spPr bwMode="auto">
              <a:xfrm>
                <a:off x="3515" y="2943"/>
                <a:ext cx="155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1435" tIns="45718" rIns="91435" bIns="45718">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0" i="0" u="none" strike="noStrike" kern="0" cap="none" spc="0" normalizeH="0" baseline="0" noProof="0" smtClean="0">
                    <a:ln>
                      <a:noFill/>
                    </a:ln>
                    <a:solidFill>
                      <a:srgbClr val="FFFF00"/>
                    </a:solidFill>
                    <a:effectLst/>
                    <a:uLnTx/>
                    <a:uFillTx/>
                    <a:latin typeface="微软雅黑" pitchFamily="34" charset="-122"/>
                    <a:ea typeface="微软雅黑" pitchFamily="34" charset="-122"/>
                  </a:rPr>
                  <a:t>作业管理和控制</a:t>
                </a:r>
                <a:endParaRPr kumimoji="1" lang="zh-CN" altLang="en-US" sz="2800" b="0" i="0" u="none" strike="noStrike" kern="0" cap="none" spc="0" normalizeH="0" baseline="0" noProof="0" smtClean="0">
                  <a:ln>
                    <a:noFill/>
                  </a:ln>
                  <a:solidFill>
                    <a:srgbClr val="000000"/>
                  </a:solidFill>
                  <a:effectLst/>
                  <a:uLnTx/>
                  <a:uFillTx/>
                  <a:latin typeface="微软雅黑" pitchFamily="34" charset="-122"/>
                  <a:ea typeface="微软雅黑" pitchFamily="34" charset="-122"/>
                </a:endParaRPr>
              </a:p>
            </p:txBody>
          </p:sp>
        </p:grpSp>
      </p:grpSp>
      <p:sp>
        <p:nvSpPr>
          <p:cNvPr id="43" name="Rectangle 19"/>
          <p:cNvSpPr>
            <a:spLocks noChangeArrowheads="1"/>
          </p:cNvSpPr>
          <p:nvPr/>
        </p:nvSpPr>
        <p:spPr bwMode="auto">
          <a:xfrm>
            <a:off x="4046538" y="1925638"/>
            <a:ext cx="1282700"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64008" tIns="32004" rIns="64008" bIns="32004">
            <a:spAutoFit/>
          </a:bodyPr>
          <a:lstStyle/>
          <a:p>
            <a:pPr algn="ctr" defTabSz="639763"/>
            <a:r>
              <a:rPr kumimoji="1" lang="zh-CN" altLang="en-US" sz="1800" b="0">
                <a:solidFill>
                  <a:srgbClr val="CC0000"/>
                </a:solidFill>
                <a:latin typeface="微软雅黑" pitchFamily="34" charset="-122"/>
                <a:ea typeface="微软雅黑" pitchFamily="34" charset="-122"/>
              </a:rPr>
              <a:t>处理器管理</a:t>
            </a:r>
          </a:p>
        </p:txBody>
      </p:sp>
      <p:sp>
        <p:nvSpPr>
          <p:cNvPr id="44" name="Rectangle 20"/>
          <p:cNvSpPr>
            <a:spLocks noChangeArrowheads="1"/>
          </p:cNvSpPr>
          <p:nvPr/>
        </p:nvSpPr>
        <p:spPr bwMode="auto">
          <a:xfrm>
            <a:off x="4984750" y="2547938"/>
            <a:ext cx="1282700"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64008" tIns="32004" rIns="64008" bIns="32004">
            <a:spAutoFit/>
          </a:bodyPr>
          <a:lstStyle/>
          <a:p>
            <a:pPr algn="ctr" defTabSz="639763"/>
            <a:r>
              <a:rPr kumimoji="1" lang="zh-CN" altLang="en-US" sz="1800" b="0">
                <a:solidFill>
                  <a:srgbClr val="CC0000"/>
                </a:solidFill>
                <a:latin typeface="微软雅黑" pitchFamily="34" charset="-122"/>
                <a:ea typeface="微软雅黑" pitchFamily="34" charset="-122"/>
              </a:rPr>
              <a:t>存储器管理</a:t>
            </a:r>
          </a:p>
        </p:txBody>
      </p:sp>
      <p:sp>
        <p:nvSpPr>
          <p:cNvPr id="45" name="Rectangle 21"/>
          <p:cNvSpPr>
            <a:spLocks noChangeArrowheads="1"/>
          </p:cNvSpPr>
          <p:nvPr/>
        </p:nvSpPr>
        <p:spPr bwMode="auto">
          <a:xfrm>
            <a:off x="6470650" y="3273425"/>
            <a:ext cx="10541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64008" tIns="32004" rIns="64008" bIns="32004">
            <a:spAutoFit/>
          </a:bodyPr>
          <a:lstStyle/>
          <a:p>
            <a:pPr algn="ctr" defTabSz="639763"/>
            <a:r>
              <a:rPr kumimoji="1" lang="zh-CN" altLang="en-US" sz="1800" b="0">
                <a:solidFill>
                  <a:srgbClr val="CC0000"/>
                </a:solidFill>
                <a:latin typeface="微软雅黑" pitchFamily="34" charset="-122"/>
                <a:ea typeface="微软雅黑" pitchFamily="34" charset="-122"/>
              </a:rPr>
              <a:t>设备管理</a:t>
            </a:r>
          </a:p>
        </p:txBody>
      </p:sp>
      <p:sp>
        <p:nvSpPr>
          <p:cNvPr id="46" name="Rectangle 22"/>
          <p:cNvSpPr>
            <a:spLocks noChangeArrowheads="1"/>
          </p:cNvSpPr>
          <p:nvPr/>
        </p:nvSpPr>
        <p:spPr bwMode="auto">
          <a:xfrm>
            <a:off x="7993063" y="5157788"/>
            <a:ext cx="107950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spAutoFit/>
          </a:bodyPr>
          <a:lstStyle/>
          <a:p>
            <a:pPr eaLnBrk="1" hangingPunct="1"/>
            <a:r>
              <a:rPr kumimoji="1" lang="zh-CN" altLang="en-US" sz="1800" b="0">
                <a:solidFill>
                  <a:srgbClr val="CC0000"/>
                </a:solidFill>
                <a:latin typeface="微软雅黑" pitchFamily="34" charset="-122"/>
                <a:ea typeface="微软雅黑" pitchFamily="34" charset="-122"/>
              </a:rPr>
              <a:t>用户接口</a:t>
            </a:r>
          </a:p>
        </p:txBody>
      </p:sp>
      <p:sp>
        <p:nvSpPr>
          <p:cNvPr id="47" name="Rectangle 23"/>
          <p:cNvSpPr>
            <a:spLocks noChangeArrowheads="1"/>
          </p:cNvSpPr>
          <p:nvPr/>
        </p:nvSpPr>
        <p:spPr bwMode="auto">
          <a:xfrm>
            <a:off x="7561263" y="4076700"/>
            <a:ext cx="107950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spAutoFit/>
          </a:bodyPr>
          <a:lstStyle/>
          <a:p>
            <a:pPr eaLnBrk="1" hangingPunct="1"/>
            <a:r>
              <a:rPr kumimoji="1" lang="zh-CN" altLang="en-US" sz="1800" b="0">
                <a:solidFill>
                  <a:srgbClr val="CC0000"/>
                </a:solidFill>
                <a:latin typeface="微软雅黑" pitchFamily="34" charset="-122"/>
                <a:ea typeface="微软雅黑" pitchFamily="34" charset="-122"/>
              </a:rPr>
              <a:t>文件管理</a:t>
            </a:r>
          </a:p>
        </p:txBody>
      </p:sp>
    </p:spTree>
    <p:extLst>
      <p:ext uri="{BB962C8B-B14F-4D97-AF65-F5344CB8AC3E}">
        <p14:creationId xmlns:p14="http://schemas.microsoft.com/office/powerpoint/2010/main" val="40908331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2"/>
          <p:cNvSpPr>
            <a:spLocks noGrp="1" noChangeArrowheads="1"/>
          </p:cNvSpPr>
          <p:nvPr>
            <p:ph type="title"/>
          </p:nvPr>
        </p:nvSpPr>
        <p:spPr bwMode="auto">
          <a:xfrm>
            <a:off x="236538" y="263876"/>
            <a:ext cx="8807450" cy="574324"/>
          </a:xfrm>
          <a:prstGeom prst="rect">
            <a:avLst/>
          </a:prstGeom>
          <a:noFill/>
          <a:ln w="12700">
            <a:noFill/>
            <a:miter lim="800000"/>
            <a:headEnd/>
            <a:tailEnd/>
          </a:ln>
          <a:effectLst/>
        </p:spPr>
        <p:txBody>
          <a:bodyPr vert="horz" wrap="square" lIns="91440" tIns="45720" rIns="91440" bIns="45720" numCol="1" anchor="ctr" anchorCtr="0" compatLnSpc="1">
            <a:prstTxWarp prst="textNoShape">
              <a:avLst/>
            </a:prstTxWarp>
            <a:spAutoFit/>
          </a:bodyPr>
          <a:lstStyle/>
          <a:p>
            <a:pPr algn="ctr">
              <a:lnSpc>
                <a:spcPct val="87000"/>
              </a:lnSpc>
            </a:pPr>
            <a:r>
              <a:rPr lang="zh-CN" altLang="en-US" dirty="0">
                <a:solidFill>
                  <a:srgbClr val="CC3300"/>
                </a:solidFill>
                <a:latin typeface="+mj-lt"/>
              </a:rPr>
              <a:t>以</a:t>
            </a:r>
            <a:r>
              <a:rPr lang="en-US" altLang="zh-CN" dirty="0">
                <a:solidFill>
                  <a:srgbClr val="CC3300"/>
                </a:solidFill>
                <a:latin typeface="+mj-lt"/>
              </a:rPr>
              <a:t>hello</a:t>
            </a:r>
            <a:r>
              <a:rPr lang="zh-CN" altLang="en-US" dirty="0">
                <a:solidFill>
                  <a:srgbClr val="CC3300"/>
                </a:solidFill>
                <a:latin typeface="+mj-lt"/>
              </a:rPr>
              <a:t>程序为例说明</a:t>
            </a:r>
          </a:p>
        </p:txBody>
      </p:sp>
      <p:sp>
        <p:nvSpPr>
          <p:cNvPr id="67" name="Rectangle 3"/>
          <p:cNvSpPr>
            <a:spLocks noChangeArrowheads="1"/>
          </p:cNvSpPr>
          <p:nvPr/>
        </p:nvSpPr>
        <p:spPr bwMode="auto">
          <a:xfrm>
            <a:off x="307975" y="1341438"/>
            <a:ext cx="3671888" cy="1879600"/>
          </a:xfrm>
          <a:prstGeom prst="rect">
            <a:avLst/>
          </a:prstGeom>
          <a:noFill/>
          <a:ln w="9525">
            <a:noFill/>
            <a:miter lim="800000"/>
            <a:headEnd/>
            <a:tailEnd/>
          </a:ln>
        </p:spPr>
        <p:txBody>
          <a:bodyPr lIns="63500" tIns="25400" rIns="63500" bIns="25400">
            <a:spAutoFit/>
          </a:bodyPr>
          <a:lstStyle/>
          <a:p>
            <a:pPr marL="203200" marR="0" lvl="0" indent="-203200" defTabSz="914400" eaLnBrk="1" fontAlgn="auto" latinLnBrk="0" hangingPunct="1">
              <a:lnSpc>
                <a:spcPct val="100000"/>
              </a:lnSpc>
              <a:spcBef>
                <a:spcPts val="0"/>
              </a:spcBef>
              <a:spcAft>
                <a:spcPts val="0"/>
              </a:spcAft>
              <a:buClrTx/>
              <a:buSzPct val="100000"/>
              <a:buFontTx/>
              <a:buNone/>
              <a:tabLst/>
              <a:defRPr/>
            </a:pPr>
            <a:r>
              <a:rPr kumimoji="0" lang="en-US" altLang="zh-CN" sz="2000" b="1" i="0" u="none" strike="noStrike" kern="0" cap="none" spc="0" normalizeH="0" baseline="0" noProof="0">
                <a:ln>
                  <a:noFill/>
                </a:ln>
                <a:solidFill>
                  <a:srgbClr val="063DE8"/>
                </a:solidFill>
                <a:effectLst/>
                <a:uLnTx/>
                <a:uFillTx/>
                <a:latin typeface="微软雅黑" pitchFamily="34" charset="-122"/>
                <a:ea typeface="微软雅黑" pitchFamily="34" charset="-122"/>
                <a:cs typeface="Arial" charset="0"/>
              </a:rPr>
              <a:t>#include &lt;stdio.h&gt;</a:t>
            </a:r>
          </a:p>
          <a:p>
            <a:pPr marL="203200" marR="0" lvl="0" indent="-203200" defTabSz="914400" eaLnBrk="1" fontAlgn="auto" latinLnBrk="0" hangingPunct="1">
              <a:lnSpc>
                <a:spcPct val="100000"/>
              </a:lnSpc>
              <a:spcBef>
                <a:spcPts val="0"/>
              </a:spcBef>
              <a:spcAft>
                <a:spcPts val="0"/>
              </a:spcAft>
              <a:buClrTx/>
              <a:buSzPct val="100000"/>
              <a:buFontTx/>
              <a:buNone/>
              <a:tabLst/>
              <a:defRPr/>
            </a:pPr>
            <a:r>
              <a:rPr kumimoji="0" lang="en-US" altLang="zh-CN" sz="2000" b="1" i="0" u="none" strike="noStrike" kern="0" cap="none" spc="0" normalizeH="0" baseline="0" noProof="0">
                <a:ln>
                  <a:noFill/>
                </a:ln>
                <a:solidFill>
                  <a:srgbClr val="063DE8"/>
                </a:solidFill>
                <a:effectLst/>
                <a:uLnTx/>
                <a:uFillTx/>
                <a:latin typeface="微软雅黑" pitchFamily="34" charset="-122"/>
                <a:ea typeface="微软雅黑" pitchFamily="34" charset="-122"/>
                <a:cs typeface="Arial" charset="0"/>
              </a:rPr>
              <a:t>int main()</a:t>
            </a:r>
          </a:p>
          <a:p>
            <a:pPr marL="203200" marR="0" lvl="0" indent="-203200" defTabSz="914400" eaLnBrk="1" fontAlgn="auto" latinLnBrk="0" hangingPunct="1">
              <a:lnSpc>
                <a:spcPct val="100000"/>
              </a:lnSpc>
              <a:spcBef>
                <a:spcPts val="0"/>
              </a:spcBef>
              <a:spcAft>
                <a:spcPts val="0"/>
              </a:spcAft>
              <a:buClrTx/>
              <a:buSzPct val="100000"/>
              <a:buFontTx/>
              <a:buNone/>
              <a:tabLst/>
              <a:defRPr/>
            </a:pPr>
            <a:r>
              <a:rPr kumimoji="0" lang="en-US" altLang="zh-CN" sz="2000" b="1" i="0" u="none" strike="noStrike" kern="0" cap="none" spc="0" normalizeH="0" baseline="0" noProof="0">
                <a:ln>
                  <a:noFill/>
                </a:ln>
                <a:solidFill>
                  <a:srgbClr val="063DE8"/>
                </a:solidFill>
                <a:effectLst/>
                <a:uLnTx/>
                <a:uFillTx/>
                <a:latin typeface="微软雅黑" pitchFamily="34" charset="-122"/>
                <a:ea typeface="微软雅黑" pitchFamily="34" charset="-122"/>
                <a:cs typeface="Arial" charset="0"/>
              </a:rPr>
              <a:t>{</a:t>
            </a:r>
          </a:p>
          <a:p>
            <a:pPr marL="203200" marR="0" lvl="0" indent="-203200" defTabSz="914400" eaLnBrk="1" fontAlgn="auto" latinLnBrk="0" hangingPunct="1">
              <a:lnSpc>
                <a:spcPct val="100000"/>
              </a:lnSpc>
              <a:spcBef>
                <a:spcPts val="0"/>
              </a:spcBef>
              <a:spcAft>
                <a:spcPts val="0"/>
              </a:spcAft>
              <a:buClrTx/>
              <a:buSzPct val="100000"/>
              <a:buFontTx/>
              <a:buNone/>
              <a:tabLst/>
              <a:defRPr/>
            </a:pPr>
            <a:r>
              <a:rPr kumimoji="0" lang="en-US" altLang="zh-CN" sz="2000" b="1" i="0" u="none" strike="noStrike" kern="0" cap="none" spc="0" normalizeH="0" baseline="0" noProof="0">
                <a:ln>
                  <a:noFill/>
                </a:ln>
                <a:solidFill>
                  <a:srgbClr val="063DE8"/>
                </a:solidFill>
                <a:effectLst/>
                <a:uLnTx/>
                <a:uFillTx/>
                <a:latin typeface="微软雅黑" pitchFamily="34" charset="-122"/>
                <a:ea typeface="微软雅黑" pitchFamily="34" charset="-122"/>
                <a:cs typeface="Arial" charset="0"/>
              </a:rPr>
              <a:t>     printf("hello, world\n");</a:t>
            </a:r>
          </a:p>
          <a:p>
            <a:pPr marL="203200" marR="0" lvl="0" indent="-203200" defTabSz="914400" eaLnBrk="1" fontAlgn="auto" latinLnBrk="0" hangingPunct="1">
              <a:lnSpc>
                <a:spcPct val="100000"/>
              </a:lnSpc>
              <a:spcBef>
                <a:spcPts val="0"/>
              </a:spcBef>
              <a:spcAft>
                <a:spcPts val="0"/>
              </a:spcAft>
              <a:buClrTx/>
              <a:buSzPct val="100000"/>
              <a:buFontTx/>
              <a:buNone/>
              <a:tabLst/>
              <a:defRPr/>
            </a:pPr>
            <a:r>
              <a:rPr kumimoji="0" lang="en-US" altLang="zh-CN" sz="2000" b="1" i="0" u="none" strike="noStrike" kern="0" cap="none" spc="0" normalizeH="0" baseline="0" noProof="0">
                <a:ln>
                  <a:noFill/>
                </a:ln>
                <a:solidFill>
                  <a:srgbClr val="063DE8"/>
                </a:solidFill>
                <a:effectLst/>
                <a:uLnTx/>
                <a:uFillTx/>
                <a:latin typeface="微软雅黑" pitchFamily="34" charset="-122"/>
                <a:ea typeface="微软雅黑" pitchFamily="34" charset="-122"/>
                <a:cs typeface="Arial" charset="0"/>
              </a:rPr>
              <a:t>}</a:t>
            </a:r>
          </a:p>
          <a:p>
            <a:pPr marL="203200" marR="0" lvl="0" indent="-203200" defTabSz="914400" eaLnBrk="1" fontAlgn="auto" latinLnBrk="0" hangingPunct="1">
              <a:lnSpc>
                <a:spcPct val="100000"/>
              </a:lnSpc>
              <a:spcBef>
                <a:spcPts val="0"/>
              </a:spcBef>
              <a:spcAft>
                <a:spcPts val="0"/>
              </a:spcAft>
              <a:buClrTx/>
              <a:buSzPct val="100000"/>
              <a:buFontTx/>
              <a:buChar char="°"/>
              <a:tabLst/>
              <a:defRPr/>
            </a:pPr>
            <a:endParaRPr kumimoji="0" lang="zh-CN" altLang="en-US" sz="2000" b="1" i="0" u="none" strike="noStrike" kern="0" cap="none" spc="0" normalizeH="0" baseline="0" noProof="0">
              <a:ln>
                <a:noFill/>
              </a:ln>
              <a:solidFill>
                <a:srgbClr val="063DE8"/>
              </a:solidFill>
              <a:effectLst/>
              <a:uLnTx/>
              <a:uFillTx/>
              <a:latin typeface="微软雅黑" pitchFamily="34" charset="-122"/>
              <a:ea typeface="微软雅黑" pitchFamily="34" charset="-122"/>
              <a:cs typeface="Arial" charset="0"/>
            </a:endParaRPr>
          </a:p>
        </p:txBody>
      </p:sp>
      <p:sp>
        <p:nvSpPr>
          <p:cNvPr id="68" name="Text Box 5"/>
          <p:cNvSpPr txBox="1">
            <a:spLocks noChangeArrowheads="1"/>
          </p:cNvSpPr>
          <p:nvPr/>
        </p:nvSpPr>
        <p:spPr bwMode="auto">
          <a:xfrm>
            <a:off x="276225" y="812800"/>
            <a:ext cx="4062413" cy="396875"/>
          </a:xfrm>
          <a:prstGeom prst="rect">
            <a:avLst/>
          </a:prstGeom>
          <a:noFill/>
          <a:ln w="50800">
            <a:noFill/>
            <a:miter lim="800000"/>
            <a:headEnd/>
            <a:tailEnd/>
          </a:ln>
          <a:effectLst/>
        </p:spPr>
        <p:txBody>
          <a:bodyPr>
            <a:spAutoFit/>
          </a:bodyPr>
          <a:lstStyle/>
          <a:p>
            <a:pPr>
              <a:spcBef>
                <a:spcPct val="50000"/>
              </a:spcBef>
            </a:pPr>
            <a:r>
              <a:rPr lang="zh-CN" altLang="en-US" sz="2000" b="1">
                <a:latin typeface="微软雅黑" pitchFamily="34" charset="-122"/>
                <a:ea typeface="微软雅黑" pitchFamily="34" charset="-122"/>
              </a:rPr>
              <a:t>假定以下用户程序对应的进程为</a:t>
            </a:r>
            <a:r>
              <a:rPr lang="en-US" altLang="zh-CN" sz="2000" b="1">
                <a:latin typeface="微软雅黑" pitchFamily="34" charset="-122"/>
                <a:ea typeface="微软雅黑" pitchFamily="34" charset="-122"/>
              </a:rPr>
              <a:t>p</a:t>
            </a:r>
          </a:p>
        </p:txBody>
      </p:sp>
      <p:grpSp>
        <p:nvGrpSpPr>
          <p:cNvPr id="69" name="Group 32"/>
          <p:cNvGrpSpPr>
            <a:grpSpLocks/>
          </p:cNvGrpSpPr>
          <p:nvPr/>
        </p:nvGrpSpPr>
        <p:grpSpPr bwMode="auto">
          <a:xfrm>
            <a:off x="192088" y="3055938"/>
            <a:ext cx="8737600" cy="3521075"/>
            <a:chOff x="121" y="1925"/>
            <a:chExt cx="5504" cy="2218"/>
          </a:xfrm>
        </p:grpSpPr>
        <p:sp>
          <p:nvSpPr>
            <p:cNvPr id="70" name="AutoShape 6"/>
            <p:cNvSpPr>
              <a:spLocks noChangeAspect="1" noChangeArrowheads="1"/>
            </p:cNvSpPr>
            <p:nvPr/>
          </p:nvSpPr>
          <p:spPr bwMode="auto">
            <a:xfrm>
              <a:off x="128" y="1925"/>
              <a:ext cx="5435" cy="2218"/>
            </a:xfrm>
            <a:prstGeom prst="rect">
              <a:avLst/>
            </a:prstGeom>
            <a:no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1" name="Text Box 7"/>
            <p:cNvSpPr txBox="1">
              <a:spLocks noChangeArrowheads="1"/>
            </p:cNvSpPr>
            <p:nvPr/>
          </p:nvSpPr>
          <p:spPr bwMode="auto">
            <a:xfrm>
              <a:off x="195" y="2403"/>
              <a:ext cx="731" cy="1294"/>
            </a:xfrm>
            <a:prstGeom prst="rect">
              <a:avLst/>
            </a:prstGeom>
            <a:solidFill>
              <a:srgbClr val="FFFFFF"/>
            </a:solidFill>
            <a:ln w="9525" algn="ctr">
              <a:solidFill>
                <a:srgbClr val="000000"/>
              </a:solidFill>
              <a:miter lim="800000"/>
              <a:headEnd/>
              <a:tailEnd/>
            </a:ln>
            <a:effectLst/>
          </p:spPr>
          <p:txBody>
            <a:bodyPr/>
            <a:lstStyle/>
            <a:p>
              <a:pPr marL="0" marR="0" lvl="0" indent="0" algn="just" defTabSz="914400" eaLnBrk="1" fontAlgn="auto" latinLnBrk="0" hangingPunct="1">
                <a:lnSpc>
                  <a:spcPct val="104000"/>
                </a:lnSpc>
                <a:spcBef>
                  <a:spcPts val="0"/>
                </a:spcBef>
                <a:spcAft>
                  <a:spcPts val="0"/>
                </a:spcAft>
                <a:buClrTx/>
                <a:buSzTx/>
                <a:buFontTx/>
                <a:buNone/>
                <a:tabLst/>
                <a:defRPr/>
              </a:pPr>
              <a:r>
                <a:rPr kumimoji="0" lang="en-US" altLang="zh-CN" sz="1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main()</a:t>
              </a:r>
            </a:p>
            <a:p>
              <a:pPr marL="0" marR="0" lvl="0" indent="0" algn="just" defTabSz="914400" eaLnBrk="1" fontAlgn="auto" latinLnBrk="0" hangingPunct="1">
                <a:lnSpc>
                  <a:spcPct val="104000"/>
                </a:lnSpc>
                <a:spcBef>
                  <a:spcPts val="0"/>
                </a:spcBef>
                <a:spcAft>
                  <a:spcPts val="0"/>
                </a:spcAft>
                <a:buClrTx/>
                <a:buSzTx/>
                <a:buFontTx/>
                <a:buNone/>
                <a:tabLst/>
                <a:defRPr/>
              </a:pPr>
              <a:r>
                <a:rPr kumimoji="0" lang="en-US" altLang="zh-CN" sz="1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a:t>
              </a:r>
            </a:p>
            <a:p>
              <a:pPr marL="0" marR="0" lvl="0" indent="0" algn="just" defTabSz="914400" eaLnBrk="1" fontAlgn="auto" latinLnBrk="0" hangingPunct="1">
                <a:lnSpc>
                  <a:spcPct val="104000"/>
                </a:lnSpc>
                <a:spcBef>
                  <a:spcPts val="0"/>
                </a:spcBef>
                <a:spcAft>
                  <a:spcPts val="0"/>
                </a:spcAft>
                <a:buClrTx/>
                <a:buSzTx/>
                <a:buFontTx/>
                <a:buNone/>
                <a:tabLst/>
                <a:defRPr/>
              </a:pPr>
              <a:r>
                <a:rPr kumimoji="0" lang="en-US" altLang="zh-CN" sz="1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a:t>
              </a:r>
            </a:p>
            <a:p>
              <a:pPr marL="0" marR="0" lvl="0" indent="0" algn="just" defTabSz="914400" eaLnBrk="1" fontAlgn="auto" latinLnBrk="0" hangingPunct="1">
                <a:lnSpc>
                  <a:spcPct val="104000"/>
                </a:lnSpc>
                <a:spcBef>
                  <a:spcPts val="0"/>
                </a:spcBef>
                <a:spcAft>
                  <a:spcPts val="0"/>
                </a:spcAft>
                <a:buClrTx/>
                <a:buSzTx/>
                <a:buFontTx/>
                <a:buNone/>
                <a:tabLst/>
                <a:defRPr/>
              </a:pPr>
              <a:r>
                <a:rPr kumimoji="0" lang="en-US" altLang="zh-CN" sz="1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printf();</a:t>
              </a:r>
            </a:p>
            <a:p>
              <a:pPr marL="0" marR="0" lvl="0" indent="0" algn="just" defTabSz="914400" eaLnBrk="1" fontAlgn="auto" latinLnBrk="0" hangingPunct="1">
                <a:lnSpc>
                  <a:spcPct val="104000"/>
                </a:lnSpc>
                <a:spcBef>
                  <a:spcPts val="0"/>
                </a:spcBef>
                <a:spcAft>
                  <a:spcPts val="0"/>
                </a:spcAft>
                <a:buClrTx/>
                <a:buSzTx/>
                <a:buFontTx/>
                <a:buNone/>
                <a:tabLst/>
                <a:defRPr/>
              </a:pPr>
              <a:r>
                <a:rPr kumimoji="0" lang="en-US" altLang="zh-CN" sz="1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a:t>
              </a:r>
            </a:p>
            <a:p>
              <a:pPr marL="0" marR="0" lvl="0" indent="0" algn="just" defTabSz="914400" eaLnBrk="1" fontAlgn="auto" latinLnBrk="0" hangingPunct="1">
                <a:lnSpc>
                  <a:spcPct val="104000"/>
                </a:lnSpc>
                <a:spcBef>
                  <a:spcPts val="0"/>
                </a:spcBef>
                <a:spcAft>
                  <a:spcPts val="0"/>
                </a:spcAft>
                <a:buClrTx/>
                <a:buSzTx/>
                <a:buFontTx/>
                <a:buNone/>
                <a:tabLst/>
                <a:defRPr/>
              </a:pPr>
              <a:r>
                <a:rPr kumimoji="0" lang="en-US" altLang="zh-CN" sz="1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a:t>
              </a:r>
            </a:p>
          </p:txBody>
        </p:sp>
        <p:sp>
          <p:nvSpPr>
            <p:cNvPr id="72" name="Text Box 8"/>
            <p:cNvSpPr txBox="1">
              <a:spLocks noChangeArrowheads="1"/>
            </p:cNvSpPr>
            <p:nvPr/>
          </p:nvSpPr>
          <p:spPr bwMode="auto">
            <a:xfrm>
              <a:off x="235" y="3789"/>
              <a:ext cx="678" cy="197"/>
            </a:xfrm>
            <a:prstGeom prst="rect">
              <a:avLst/>
            </a:prstGeom>
            <a:solidFill>
              <a:srgbClr val="FFFFFF"/>
            </a:solidFill>
            <a:ln w="9525" algn="ctr">
              <a:noFill/>
              <a:miter lim="800000"/>
              <a:headEnd/>
              <a:tailEnd/>
            </a:ln>
            <a:effectLst/>
          </p:spPr>
          <p:txBody>
            <a:bodyPr lIns="0" tIns="0" rIns="0" bIns="0"/>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zh-CN" altLang="en-US" sz="1900" b="1" i="0" u="none" strike="noStrike" kern="0" cap="none" spc="0" normalizeH="0" baseline="0" noProof="0">
                  <a:ln>
                    <a:noFill/>
                  </a:ln>
                  <a:solidFill>
                    <a:sysClr val="windowText" lastClr="000000"/>
                  </a:solidFill>
                  <a:effectLst/>
                  <a:uLnTx/>
                  <a:uFillTx/>
                  <a:latin typeface="Times New Roman" pitchFamily="18" charset="0"/>
                  <a:ea typeface="微软雅黑" pitchFamily="34" charset="-122"/>
                </a:rPr>
                <a:t>用户程序</a:t>
              </a:r>
              <a:r>
                <a:rPr kumimoji="0" lang="en-US" altLang="zh-CN" sz="900" b="1" i="0" u="none" strike="noStrike" kern="0" cap="none" spc="0" normalizeH="0" baseline="0" noProof="0">
                  <a:ln>
                    <a:noFill/>
                  </a:ln>
                  <a:solidFill>
                    <a:sysClr val="windowText" lastClr="000000"/>
                  </a:solidFill>
                  <a:effectLst/>
                  <a:uLnTx/>
                  <a:uFillTx/>
                  <a:latin typeface="Times New Roman" pitchFamily="18" charset="0"/>
                  <a:ea typeface="宋体" pitchFamily="2" charset="-122"/>
                </a:rPr>
                <a:t> </a:t>
              </a:r>
              <a:endParaRPr kumimoji="0" lang="en-US" altLang="zh-CN" sz="1800" b="1" i="0" u="none" strike="noStrike" kern="0" cap="none" spc="0" normalizeH="0" baseline="0" noProof="0">
                <a:ln>
                  <a:noFill/>
                </a:ln>
                <a:solidFill>
                  <a:sysClr val="windowText" lastClr="000000"/>
                </a:solidFill>
                <a:effectLst/>
                <a:uLnTx/>
                <a:uFillTx/>
                <a:ea typeface="宋体" pitchFamily="2" charset="-122"/>
              </a:endParaRPr>
            </a:p>
          </p:txBody>
        </p:sp>
        <p:sp>
          <p:nvSpPr>
            <p:cNvPr id="73" name="Text Box 9"/>
            <p:cNvSpPr txBox="1">
              <a:spLocks noChangeArrowheads="1"/>
            </p:cNvSpPr>
            <p:nvPr/>
          </p:nvSpPr>
          <p:spPr bwMode="auto">
            <a:xfrm>
              <a:off x="1109" y="2406"/>
              <a:ext cx="778" cy="1296"/>
            </a:xfrm>
            <a:prstGeom prst="rect">
              <a:avLst/>
            </a:prstGeom>
            <a:solidFill>
              <a:srgbClr val="FFFFFF"/>
            </a:solidFill>
            <a:ln w="9525" algn="ctr">
              <a:solidFill>
                <a:srgbClr val="000000"/>
              </a:solidFill>
              <a:miter lim="800000"/>
              <a:headEnd/>
              <a:tailEnd/>
            </a:ln>
            <a:effectLst/>
          </p:spPr>
          <p:txBody>
            <a:bodyPr/>
            <a:lstStyle/>
            <a:p>
              <a:pPr marL="0" marR="0" lvl="0" indent="0" algn="just" defTabSz="914400" eaLnBrk="1" fontAlgn="auto" latinLnBrk="0" hangingPunct="1">
                <a:lnSpc>
                  <a:spcPct val="104000"/>
                </a:lnSpc>
                <a:spcBef>
                  <a:spcPts val="0"/>
                </a:spcBef>
                <a:spcAft>
                  <a:spcPts val="0"/>
                </a:spcAft>
                <a:buClrTx/>
                <a:buSzTx/>
                <a:buFontTx/>
                <a:buNone/>
                <a:tabLst/>
                <a:defRPr/>
              </a:pPr>
              <a:r>
                <a:rPr kumimoji="0" lang="en-US" altLang="zh-CN" sz="1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printf() </a:t>
              </a:r>
            </a:p>
            <a:p>
              <a:pPr marL="0" marR="0" lvl="0" indent="0" algn="just" defTabSz="914400" eaLnBrk="1" fontAlgn="auto" latinLnBrk="0" hangingPunct="1">
                <a:lnSpc>
                  <a:spcPct val="104000"/>
                </a:lnSpc>
                <a:spcBef>
                  <a:spcPts val="0"/>
                </a:spcBef>
                <a:spcAft>
                  <a:spcPts val="0"/>
                </a:spcAft>
                <a:buClrTx/>
                <a:buSzTx/>
                <a:buFontTx/>
                <a:buNone/>
                <a:tabLst/>
                <a:defRPr/>
              </a:pPr>
              <a:r>
                <a:rPr kumimoji="0" lang="en-US" altLang="zh-CN" sz="1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a:t>
              </a:r>
            </a:p>
            <a:p>
              <a:pPr marL="0" marR="0" lvl="0" indent="0" algn="just" defTabSz="914400" eaLnBrk="1" fontAlgn="auto" latinLnBrk="0" hangingPunct="1">
                <a:lnSpc>
                  <a:spcPct val="104000"/>
                </a:lnSpc>
                <a:spcBef>
                  <a:spcPts val="0"/>
                </a:spcBef>
                <a:spcAft>
                  <a:spcPts val="0"/>
                </a:spcAft>
                <a:buClrTx/>
                <a:buSzTx/>
                <a:buFontTx/>
                <a:buNone/>
                <a:tabLst/>
                <a:defRPr/>
              </a:pPr>
              <a:r>
                <a:rPr kumimoji="0" lang="en-US" altLang="zh-CN" sz="1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a:t>
              </a:r>
            </a:p>
            <a:p>
              <a:pPr marL="0" marR="0" lvl="0" indent="0" algn="just" defTabSz="914400" eaLnBrk="1" fontAlgn="auto" latinLnBrk="0" hangingPunct="1">
                <a:lnSpc>
                  <a:spcPct val="104000"/>
                </a:lnSpc>
                <a:spcBef>
                  <a:spcPts val="0"/>
                </a:spcBef>
                <a:spcAft>
                  <a:spcPts val="0"/>
                </a:spcAft>
                <a:buClrTx/>
                <a:buSzTx/>
                <a:buFontTx/>
                <a:buNone/>
                <a:tabLst/>
                <a:defRPr/>
              </a:pPr>
              <a:r>
                <a:rPr kumimoji="0" lang="en-US" altLang="zh-CN" sz="1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xxxx();</a:t>
              </a:r>
            </a:p>
            <a:p>
              <a:pPr marL="0" marR="0" lvl="0" indent="0" algn="just" defTabSz="914400" eaLnBrk="1" fontAlgn="auto" latinLnBrk="0" hangingPunct="1">
                <a:lnSpc>
                  <a:spcPct val="104000"/>
                </a:lnSpc>
                <a:spcBef>
                  <a:spcPts val="0"/>
                </a:spcBef>
                <a:spcAft>
                  <a:spcPts val="0"/>
                </a:spcAft>
                <a:buClrTx/>
                <a:buSzTx/>
                <a:buFontTx/>
                <a:buNone/>
                <a:tabLst/>
                <a:defRPr/>
              </a:pPr>
              <a:r>
                <a:rPr kumimoji="0" lang="en-US" altLang="zh-CN" sz="1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a:t>
              </a:r>
            </a:p>
            <a:p>
              <a:pPr marL="0" marR="0" lvl="0" indent="0" algn="just" defTabSz="914400" eaLnBrk="1" fontAlgn="auto" latinLnBrk="0" hangingPunct="1">
                <a:lnSpc>
                  <a:spcPct val="104000"/>
                </a:lnSpc>
                <a:spcBef>
                  <a:spcPts val="0"/>
                </a:spcBef>
                <a:spcAft>
                  <a:spcPts val="0"/>
                </a:spcAft>
                <a:buClrTx/>
                <a:buSzTx/>
                <a:buFontTx/>
                <a:buNone/>
                <a:tabLst/>
                <a:defRPr/>
              </a:pPr>
              <a:r>
                <a:rPr kumimoji="0" lang="en-US" altLang="zh-CN" sz="1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       </a:t>
              </a:r>
            </a:p>
          </p:txBody>
        </p:sp>
        <p:sp>
          <p:nvSpPr>
            <p:cNvPr id="74" name="Line 10"/>
            <p:cNvSpPr>
              <a:spLocks noChangeShapeType="1"/>
            </p:cNvSpPr>
            <p:nvPr/>
          </p:nvSpPr>
          <p:spPr bwMode="auto">
            <a:xfrm flipV="1">
              <a:off x="865" y="2643"/>
              <a:ext cx="288" cy="362"/>
            </a:xfrm>
            <a:prstGeom prst="line">
              <a:avLst/>
            </a:prstGeom>
            <a:noFill/>
            <a:ln w="38100">
              <a:solidFill>
                <a:srgbClr val="FC012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5" name="Text Box 11"/>
            <p:cNvSpPr txBox="1">
              <a:spLocks noChangeArrowheads="1"/>
            </p:cNvSpPr>
            <p:nvPr/>
          </p:nvSpPr>
          <p:spPr bwMode="auto">
            <a:xfrm>
              <a:off x="3355" y="2420"/>
              <a:ext cx="1124" cy="1257"/>
            </a:xfrm>
            <a:prstGeom prst="rect">
              <a:avLst/>
            </a:prstGeom>
            <a:solidFill>
              <a:srgbClr val="FFFFFF"/>
            </a:solidFill>
            <a:ln w="9525" algn="ctr">
              <a:solidFill>
                <a:srgbClr val="000000"/>
              </a:solidFill>
              <a:miter lim="800000"/>
              <a:headEnd/>
              <a:tailEnd/>
            </a:ln>
            <a:effectLst/>
          </p:spPr>
          <p:txBody>
            <a:bodyPr/>
            <a:lstStyle/>
            <a:p>
              <a:pPr marL="0" marR="0" lvl="0" indent="0" algn="just" defTabSz="914400" eaLnBrk="1" fontAlgn="auto" latinLnBrk="0" hangingPunct="1">
                <a:lnSpc>
                  <a:spcPct val="104000"/>
                </a:lnSpc>
                <a:spcBef>
                  <a:spcPts val="0"/>
                </a:spcBef>
                <a:spcAft>
                  <a:spcPts val="0"/>
                </a:spcAft>
                <a:buClrTx/>
                <a:buSzTx/>
                <a:buFontTx/>
                <a:buNone/>
                <a:tabLst/>
                <a:defRPr/>
              </a:pPr>
              <a:r>
                <a:rPr kumimoji="0" lang="en-US" altLang="zh-CN" sz="1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system_call()</a:t>
              </a:r>
            </a:p>
            <a:p>
              <a:pPr marL="0" marR="0" lvl="0" indent="0" algn="just" defTabSz="914400" eaLnBrk="1" fontAlgn="auto" latinLnBrk="0" hangingPunct="1">
                <a:lnSpc>
                  <a:spcPct val="104000"/>
                </a:lnSpc>
                <a:spcBef>
                  <a:spcPts val="0"/>
                </a:spcBef>
                <a:spcAft>
                  <a:spcPts val="0"/>
                </a:spcAft>
                <a:buClrTx/>
                <a:buSzTx/>
                <a:buFontTx/>
                <a:buNone/>
                <a:tabLst/>
                <a:defRPr/>
              </a:pPr>
              <a:r>
                <a:rPr kumimoji="0" lang="en-US" altLang="zh-CN" sz="1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a:t>
              </a:r>
            </a:p>
            <a:p>
              <a:pPr marL="0" marR="0" lvl="0" indent="0" algn="just" defTabSz="914400" eaLnBrk="1" fontAlgn="auto" latinLnBrk="0" hangingPunct="1">
                <a:lnSpc>
                  <a:spcPct val="104000"/>
                </a:lnSpc>
                <a:spcBef>
                  <a:spcPts val="0"/>
                </a:spcBef>
                <a:spcAft>
                  <a:spcPts val="0"/>
                </a:spcAft>
                <a:buClrTx/>
                <a:buSzTx/>
                <a:buFontTx/>
                <a:buNone/>
                <a:tabLst/>
                <a:defRPr/>
              </a:pPr>
              <a:r>
                <a:rPr kumimoji="0" lang="en-US" altLang="zh-CN" sz="1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a:t>
              </a:r>
            </a:p>
            <a:p>
              <a:pPr marL="0" marR="0" lvl="0" indent="0" algn="just" defTabSz="914400" eaLnBrk="1" fontAlgn="auto" latinLnBrk="0" hangingPunct="1">
                <a:lnSpc>
                  <a:spcPct val="104000"/>
                </a:lnSpc>
                <a:spcBef>
                  <a:spcPts val="0"/>
                </a:spcBef>
                <a:spcAft>
                  <a:spcPts val="0"/>
                </a:spcAft>
                <a:buClrTx/>
                <a:buSzTx/>
                <a:buFontTx/>
                <a:buNone/>
                <a:tabLst/>
                <a:defRPr/>
              </a:pPr>
              <a:r>
                <a:rPr kumimoji="0" lang="en-US" altLang="zh-CN" sz="1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xxxx();</a:t>
              </a:r>
            </a:p>
            <a:p>
              <a:pPr marL="0" marR="0" lvl="0" indent="0" algn="just" defTabSz="914400" eaLnBrk="1" fontAlgn="auto" latinLnBrk="0" hangingPunct="1">
                <a:lnSpc>
                  <a:spcPct val="104000"/>
                </a:lnSpc>
                <a:spcBef>
                  <a:spcPts val="0"/>
                </a:spcBef>
                <a:spcAft>
                  <a:spcPts val="0"/>
                </a:spcAft>
                <a:buClrTx/>
                <a:buSzTx/>
                <a:buFontTx/>
                <a:buNone/>
                <a:tabLst/>
                <a:defRPr/>
              </a:pPr>
              <a:r>
                <a:rPr kumimoji="0" lang="en-US" altLang="zh-CN" sz="1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a:t>
              </a:r>
            </a:p>
            <a:p>
              <a:pPr marL="0" marR="0" lvl="0" indent="0" algn="just" defTabSz="914400" eaLnBrk="1" fontAlgn="auto" latinLnBrk="0" hangingPunct="1">
                <a:lnSpc>
                  <a:spcPct val="104000"/>
                </a:lnSpc>
                <a:spcBef>
                  <a:spcPts val="0"/>
                </a:spcBef>
                <a:spcAft>
                  <a:spcPts val="0"/>
                </a:spcAft>
                <a:buClrTx/>
                <a:buSzTx/>
                <a:buFontTx/>
                <a:buNone/>
                <a:tabLst/>
                <a:defRPr/>
              </a:pPr>
              <a:r>
                <a:rPr kumimoji="0" lang="en-US" altLang="zh-CN" sz="1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       </a:t>
              </a:r>
            </a:p>
            <a:p>
              <a:pPr marL="0" marR="0" lvl="0" indent="0" algn="just" defTabSz="914400" eaLnBrk="1" fontAlgn="auto" latinLnBrk="0" hangingPunct="1">
                <a:lnSpc>
                  <a:spcPct val="104000"/>
                </a:lnSpc>
                <a:spcBef>
                  <a:spcPts val="0"/>
                </a:spcBef>
                <a:spcAft>
                  <a:spcPts val="0"/>
                </a:spcAft>
                <a:buClrTx/>
                <a:buSzTx/>
                <a:buFontTx/>
                <a:buNone/>
                <a:tabLst/>
                <a:defRPr/>
              </a:pPr>
              <a:endParaRPr kumimoji="0" lang="en-US" altLang="zh-CN" sz="1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76" name="Text Box 12"/>
            <p:cNvSpPr txBox="1">
              <a:spLocks noChangeArrowheads="1"/>
            </p:cNvSpPr>
            <p:nvPr/>
          </p:nvSpPr>
          <p:spPr bwMode="auto">
            <a:xfrm>
              <a:off x="2238" y="3721"/>
              <a:ext cx="632" cy="363"/>
            </a:xfrm>
            <a:prstGeom prst="rect">
              <a:avLst/>
            </a:prstGeom>
            <a:solidFill>
              <a:srgbClr val="FFFFFF"/>
            </a:solidFill>
            <a:ln w="9525" algn="ctr">
              <a:noFill/>
              <a:miter lim="800000"/>
              <a:headEnd/>
              <a:tailEnd/>
            </a:ln>
            <a:effectLst/>
          </p:spPr>
          <p:txBody>
            <a:bodyPr lIns="0" tIns="0" rIns="0" bIns="0"/>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zh-CN" altLang="en-US" sz="1900" b="1" i="0" u="none" strike="noStrike" kern="0" cap="none" spc="0" normalizeH="0" baseline="0" noProof="0">
                  <a:ln>
                    <a:noFill/>
                  </a:ln>
                  <a:solidFill>
                    <a:srgbClr val="FC0128"/>
                  </a:solidFill>
                  <a:effectLst/>
                  <a:uLnTx/>
                  <a:uFillTx/>
                  <a:latin typeface="Times New Roman" pitchFamily="18" charset="0"/>
                  <a:ea typeface="微软雅黑" pitchFamily="34" charset="-122"/>
                </a:rPr>
                <a:t>系统调用封装函数</a:t>
              </a:r>
            </a:p>
          </p:txBody>
        </p:sp>
        <p:sp>
          <p:nvSpPr>
            <p:cNvPr id="77" name="Text Box 13"/>
            <p:cNvSpPr txBox="1">
              <a:spLocks noChangeArrowheads="1"/>
            </p:cNvSpPr>
            <p:nvPr/>
          </p:nvSpPr>
          <p:spPr bwMode="auto">
            <a:xfrm>
              <a:off x="3595" y="3720"/>
              <a:ext cx="614" cy="356"/>
            </a:xfrm>
            <a:prstGeom prst="rect">
              <a:avLst/>
            </a:prstGeom>
            <a:solidFill>
              <a:srgbClr val="FFFFFF"/>
            </a:solidFill>
            <a:ln w="9525" algn="ctr">
              <a:noFill/>
              <a:miter lim="800000"/>
              <a:headEnd/>
              <a:tailEnd/>
            </a:ln>
            <a:effectLst/>
          </p:spPr>
          <p:txBody>
            <a:bodyPr lIns="0" tIns="0" rIns="0" bIns="0"/>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zh-CN" altLang="en-US" sz="1900" b="1" i="0" u="none" strike="noStrike" kern="0" cap="none" spc="0" normalizeH="0" baseline="0" noProof="0">
                  <a:ln>
                    <a:noFill/>
                  </a:ln>
                  <a:solidFill>
                    <a:sysClr val="windowText" lastClr="000000"/>
                  </a:solidFill>
                  <a:effectLst/>
                  <a:uLnTx/>
                  <a:uFillTx/>
                  <a:latin typeface="Times New Roman" pitchFamily="18" charset="0"/>
                  <a:ea typeface="微软雅黑" pitchFamily="34" charset="-122"/>
                </a:rPr>
                <a:t>系统调用处理程序</a:t>
              </a:r>
            </a:p>
          </p:txBody>
        </p:sp>
        <p:sp>
          <p:nvSpPr>
            <p:cNvPr id="78" name="Rectangle 14"/>
            <p:cNvSpPr>
              <a:spLocks noChangeArrowheads="1"/>
            </p:cNvSpPr>
            <p:nvPr/>
          </p:nvSpPr>
          <p:spPr bwMode="auto">
            <a:xfrm>
              <a:off x="121" y="2246"/>
              <a:ext cx="2938" cy="1859"/>
            </a:xfrm>
            <a:prstGeom prst="rect">
              <a:avLst/>
            </a:prstGeom>
            <a:noFill/>
            <a:ln w="38100" cap="rnd" algn="ctr">
              <a:solidFill>
                <a:srgbClr val="006600"/>
              </a:solidFill>
              <a:prstDash val="sysDot"/>
              <a:miter lim="800000"/>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9" name="Text Box 15"/>
            <p:cNvSpPr txBox="1">
              <a:spLocks noChangeArrowheads="1"/>
            </p:cNvSpPr>
            <p:nvPr/>
          </p:nvSpPr>
          <p:spPr bwMode="auto">
            <a:xfrm>
              <a:off x="127" y="2001"/>
              <a:ext cx="2362" cy="225"/>
            </a:xfrm>
            <a:prstGeom prst="rect">
              <a:avLst/>
            </a:prstGeom>
            <a:solidFill>
              <a:srgbClr val="FFFFFF"/>
            </a:solidFill>
            <a:ln w="9525" algn="ctr">
              <a:noFill/>
              <a:miter lim="800000"/>
              <a:headEnd/>
              <a:tailEnd/>
            </a:ln>
            <a:effectLst/>
          </p:spPr>
          <p:txBody>
            <a:bodyPr lIns="0" tIns="0" rIns="0" bIns="0"/>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FC0128"/>
                  </a:solidFill>
                  <a:effectLst/>
                  <a:uLnTx/>
                  <a:uFillTx/>
                  <a:latin typeface="微软雅黑" pitchFamily="34" charset="-122"/>
                  <a:ea typeface="微软雅黑" pitchFamily="34" charset="-122"/>
                </a:rPr>
                <a:t>用户空间、运行在用户态</a:t>
              </a:r>
              <a:r>
                <a:rPr kumimoji="0" lang="zh-CN" altLang="en-US" sz="20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 </a:t>
              </a:r>
            </a:p>
          </p:txBody>
        </p:sp>
        <p:sp>
          <p:nvSpPr>
            <p:cNvPr id="80" name="Rectangle 16"/>
            <p:cNvSpPr>
              <a:spLocks noChangeArrowheads="1"/>
            </p:cNvSpPr>
            <p:nvPr/>
          </p:nvSpPr>
          <p:spPr bwMode="auto">
            <a:xfrm>
              <a:off x="3268" y="2231"/>
              <a:ext cx="2357" cy="1885"/>
            </a:xfrm>
            <a:prstGeom prst="rect">
              <a:avLst/>
            </a:prstGeom>
            <a:noFill/>
            <a:ln w="28575" cap="rnd" algn="ctr">
              <a:solidFill>
                <a:srgbClr val="000000"/>
              </a:solidFill>
              <a:prstDash val="sysDot"/>
              <a:miter lim="800000"/>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1" name="Text Box 17"/>
            <p:cNvSpPr txBox="1">
              <a:spLocks noChangeArrowheads="1"/>
            </p:cNvSpPr>
            <p:nvPr/>
          </p:nvSpPr>
          <p:spPr bwMode="auto">
            <a:xfrm>
              <a:off x="3301" y="1981"/>
              <a:ext cx="1975" cy="198"/>
            </a:xfrm>
            <a:prstGeom prst="rect">
              <a:avLst/>
            </a:prstGeom>
            <a:solidFill>
              <a:srgbClr val="FFFFFF"/>
            </a:solidFill>
            <a:ln w="9525" algn="ctr">
              <a:noFill/>
              <a:miter lim="800000"/>
              <a:headEnd/>
              <a:tailEnd/>
            </a:ln>
            <a:effectLst/>
          </p:spPr>
          <p:txBody>
            <a:bodyPr lIns="0" tIns="0" rIns="0" bIns="0"/>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FC0128"/>
                  </a:solidFill>
                  <a:effectLst/>
                  <a:uLnTx/>
                  <a:uFillTx/>
                  <a:latin typeface="微软雅黑" pitchFamily="34" charset="-122"/>
                  <a:ea typeface="微软雅黑" pitchFamily="34" charset="-122"/>
                </a:rPr>
                <a:t>内核空间、运行在内核态</a:t>
              </a:r>
              <a:r>
                <a:rPr kumimoji="0" lang="zh-CN" altLang="en-US" sz="20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 </a:t>
              </a:r>
            </a:p>
          </p:txBody>
        </p:sp>
        <p:sp>
          <p:nvSpPr>
            <p:cNvPr id="82" name="Text Box 18"/>
            <p:cNvSpPr txBox="1">
              <a:spLocks noChangeArrowheads="1"/>
            </p:cNvSpPr>
            <p:nvPr/>
          </p:nvSpPr>
          <p:spPr bwMode="auto">
            <a:xfrm>
              <a:off x="2140" y="2375"/>
              <a:ext cx="841" cy="1320"/>
            </a:xfrm>
            <a:prstGeom prst="rect">
              <a:avLst/>
            </a:prstGeom>
            <a:solidFill>
              <a:srgbClr val="FFFFFF"/>
            </a:solidFill>
            <a:ln w="9525" algn="ctr">
              <a:solidFill>
                <a:srgbClr val="000000"/>
              </a:solidFill>
              <a:miter lim="800000"/>
              <a:headEnd/>
              <a:tailEnd/>
            </a:ln>
            <a:effectLst/>
          </p:spPr>
          <p:txBody>
            <a:bodyPr/>
            <a:lstStyle/>
            <a:p>
              <a:pPr marL="0" marR="0" lvl="0" indent="0" algn="just" defTabSz="914400" eaLnBrk="1" fontAlgn="auto" latinLnBrk="0" hangingPunct="1">
                <a:lnSpc>
                  <a:spcPct val="104000"/>
                </a:lnSpc>
                <a:spcBef>
                  <a:spcPts val="0"/>
                </a:spcBef>
                <a:spcAft>
                  <a:spcPts val="0"/>
                </a:spcAft>
                <a:buClrTx/>
                <a:buSzTx/>
                <a:buFontTx/>
                <a:buNone/>
                <a:tabLst/>
                <a:defRPr/>
              </a:pPr>
              <a:r>
                <a:rPr kumimoji="0" lang="en-US" altLang="zh-CN" sz="1900" b="1" i="0" u="none" strike="noStrike" kern="0" cap="none" spc="0" normalizeH="0" baseline="0" noProof="0">
                  <a:ln>
                    <a:noFill/>
                  </a:ln>
                  <a:solidFill>
                    <a:srgbClr val="063DE8"/>
                  </a:solidFill>
                  <a:effectLst/>
                  <a:uLnTx/>
                  <a:uFillTx/>
                  <a:latin typeface="微软雅黑" pitchFamily="34" charset="-122"/>
                  <a:ea typeface="微软雅黑" pitchFamily="34" charset="-122"/>
                </a:rPr>
                <a:t>write()</a:t>
              </a:r>
              <a:r>
                <a:rPr kumimoji="0" lang="en-US" altLang="zh-CN" sz="1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 </a:t>
              </a:r>
            </a:p>
            <a:p>
              <a:pPr marL="0" marR="0" lvl="0" indent="0" algn="just" defTabSz="914400" eaLnBrk="1" fontAlgn="auto" latinLnBrk="0" hangingPunct="1">
                <a:lnSpc>
                  <a:spcPct val="104000"/>
                </a:lnSpc>
                <a:spcBef>
                  <a:spcPts val="0"/>
                </a:spcBef>
                <a:spcAft>
                  <a:spcPts val="0"/>
                </a:spcAft>
                <a:buClrTx/>
                <a:buSzTx/>
                <a:buFontTx/>
                <a:buNone/>
                <a:tabLst/>
                <a:defRPr/>
              </a:pPr>
              <a:r>
                <a:rPr kumimoji="0" lang="en-US" altLang="zh-CN" sz="1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a:t>
              </a:r>
            </a:p>
            <a:p>
              <a:pPr marL="0" marR="0" lvl="0" indent="0" algn="just" defTabSz="914400" eaLnBrk="1" fontAlgn="auto" latinLnBrk="0" hangingPunct="1">
                <a:lnSpc>
                  <a:spcPct val="104000"/>
                </a:lnSpc>
                <a:spcBef>
                  <a:spcPts val="0"/>
                </a:spcBef>
                <a:spcAft>
                  <a:spcPts val="0"/>
                </a:spcAft>
                <a:buClrTx/>
                <a:buSzTx/>
                <a:buFontTx/>
                <a:buNone/>
                <a:tabLst/>
                <a:defRPr/>
              </a:pPr>
              <a:r>
                <a:rPr kumimoji="0" lang="en-US" altLang="zh-CN" sz="1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a:t>
              </a:r>
            </a:p>
            <a:p>
              <a:pPr marL="0" marR="0" lvl="0" indent="0" algn="just" defTabSz="914400" eaLnBrk="1" fontAlgn="auto" latinLnBrk="0" hangingPunct="1">
                <a:lnSpc>
                  <a:spcPct val="104000"/>
                </a:lnSpc>
                <a:spcBef>
                  <a:spcPts val="0"/>
                </a:spcBef>
                <a:spcAft>
                  <a:spcPts val="0"/>
                </a:spcAft>
                <a:buClrTx/>
                <a:buSzTx/>
                <a:buFontTx/>
                <a:buNone/>
                <a:tabLst/>
                <a:defRPr/>
              </a:pPr>
              <a:r>
                <a:rPr kumimoji="0" lang="en-US" altLang="zh-CN" sz="1900" b="1" i="0" u="none" strike="noStrike" kern="0" cap="none" spc="0" normalizeH="0" baseline="0" noProof="0">
                  <a:ln>
                    <a:noFill/>
                  </a:ln>
                  <a:solidFill>
                    <a:srgbClr val="FC0128"/>
                  </a:solidFill>
                  <a:effectLst/>
                  <a:uLnTx/>
                  <a:uFillTx/>
                  <a:latin typeface="微软雅黑" pitchFamily="34" charset="-122"/>
                  <a:ea typeface="微软雅黑" pitchFamily="34" charset="-122"/>
                </a:rPr>
                <a:t>int $0x80</a:t>
              </a:r>
            </a:p>
            <a:p>
              <a:pPr marL="0" marR="0" lvl="0" indent="0" algn="just" defTabSz="914400" eaLnBrk="1" fontAlgn="auto" latinLnBrk="0" hangingPunct="1">
                <a:lnSpc>
                  <a:spcPct val="104000"/>
                </a:lnSpc>
                <a:spcBef>
                  <a:spcPts val="0"/>
                </a:spcBef>
                <a:spcAft>
                  <a:spcPts val="0"/>
                </a:spcAft>
                <a:buClrTx/>
                <a:buSzTx/>
                <a:buFontTx/>
                <a:buNone/>
                <a:tabLst/>
                <a:defRPr/>
              </a:pPr>
              <a:r>
                <a:rPr kumimoji="0" lang="en-US" altLang="zh-CN" sz="1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a:t>
              </a:r>
            </a:p>
            <a:p>
              <a:pPr marL="0" marR="0" lvl="0" indent="0" algn="just" defTabSz="914400" eaLnBrk="1" fontAlgn="auto" latinLnBrk="0" hangingPunct="1">
                <a:lnSpc>
                  <a:spcPct val="104000"/>
                </a:lnSpc>
                <a:spcBef>
                  <a:spcPts val="0"/>
                </a:spcBef>
                <a:spcAft>
                  <a:spcPts val="0"/>
                </a:spcAft>
                <a:buClrTx/>
                <a:buSzTx/>
                <a:buFontTx/>
                <a:buNone/>
                <a:tabLst/>
                <a:defRPr/>
              </a:pPr>
              <a:r>
                <a:rPr kumimoji="0" lang="en-US" altLang="zh-CN" sz="1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       </a:t>
              </a:r>
            </a:p>
          </p:txBody>
        </p:sp>
        <p:sp>
          <p:nvSpPr>
            <p:cNvPr id="83" name="Line 19"/>
            <p:cNvSpPr>
              <a:spLocks noChangeShapeType="1"/>
            </p:cNvSpPr>
            <p:nvPr/>
          </p:nvSpPr>
          <p:spPr bwMode="auto">
            <a:xfrm flipV="1">
              <a:off x="1722" y="2589"/>
              <a:ext cx="458" cy="443"/>
            </a:xfrm>
            <a:prstGeom prst="line">
              <a:avLst/>
            </a:prstGeom>
            <a:noFill/>
            <a:ln w="38100">
              <a:solidFill>
                <a:srgbClr val="FC0128"/>
              </a:solidFill>
              <a:prstDash val="dash"/>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4" name="Text Box 20"/>
            <p:cNvSpPr txBox="1">
              <a:spLocks noChangeArrowheads="1"/>
            </p:cNvSpPr>
            <p:nvPr/>
          </p:nvSpPr>
          <p:spPr bwMode="auto">
            <a:xfrm>
              <a:off x="1211" y="3730"/>
              <a:ext cx="605" cy="363"/>
            </a:xfrm>
            <a:prstGeom prst="rect">
              <a:avLst/>
            </a:prstGeom>
            <a:solidFill>
              <a:srgbClr val="FFFFFF"/>
            </a:solidFill>
            <a:ln w="9525" algn="ctr">
              <a:noFill/>
              <a:miter lim="800000"/>
              <a:headEnd/>
              <a:tailEnd/>
            </a:ln>
            <a:effectLst/>
          </p:spPr>
          <p:txBody>
            <a:bodyPr lIns="0" tIns="0" rIns="0" bIns="0"/>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1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I/O</a:t>
              </a:r>
              <a:r>
                <a:rPr kumimoji="0" lang="zh-CN" altLang="en-US" sz="1900" b="1" i="0" u="none" strike="noStrike" kern="0" cap="none" spc="0" normalizeH="0" baseline="0" noProof="0">
                  <a:ln>
                    <a:noFill/>
                  </a:ln>
                  <a:solidFill>
                    <a:sysClr val="windowText" lastClr="000000"/>
                  </a:solidFill>
                  <a:effectLst/>
                  <a:uLnTx/>
                  <a:uFillTx/>
                  <a:latin typeface="Times New Roman" pitchFamily="18" charset="0"/>
                  <a:ea typeface="微软雅黑" pitchFamily="34" charset="-122"/>
                </a:rPr>
                <a:t>标准库函数</a:t>
              </a:r>
            </a:p>
          </p:txBody>
        </p:sp>
        <p:sp>
          <p:nvSpPr>
            <p:cNvPr id="85" name="Line 21"/>
            <p:cNvSpPr>
              <a:spLocks noChangeShapeType="1"/>
            </p:cNvSpPr>
            <p:nvPr/>
          </p:nvSpPr>
          <p:spPr bwMode="auto">
            <a:xfrm flipV="1">
              <a:off x="2938" y="2661"/>
              <a:ext cx="463" cy="383"/>
            </a:xfrm>
            <a:prstGeom prst="line">
              <a:avLst/>
            </a:prstGeom>
            <a:noFill/>
            <a:ln w="38100">
              <a:solidFill>
                <a:srgbClr val="FC012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6" name="Text Box 22"/>
            <p:cNvSpPr txBox="1">
              <a:spLocks noChangeArrowheads="1"/>
            </p:cNvSpPr>
            <p:nvPr/>
          </p:nvSpPr>
          <p:spPr bwMode="auto">
            <a:xfrm>
              <a:off x="4594" y="2435"/>
              <a:ext cx="942" cy="1247"/>
            </a:xfrm>
            <a:prstGeom prst="rect">
              <a:avLst/>
            </a:prstGeom>
            <a:solidFill>
              <a:srgbClr val="FFFFFF"/>
            </a:solidFill>
            <a:ln w="9525" algn="ctr">
              <a:solidFill>
                <a:srgbClr val="000000"/>
              </a:solidFill>
              <a:miter lim="800000"/>
              <a:headEnd/>
              <a:tailEnd/>
            </a:ln>
            <a:effectLst/>
          </p:spPr>
          <p:txBody>
            <a:bodyPr/>
            <a:lstStyle/>
            <a:p>
              <a:pPr marL="0" marR="0" lvl="0" indent="0" algn="just" defTabSz="914400" eaLnBrk="1" fontAlgn="auto" latinLnBrk="0" hangingPunct="1">
                <a:lnSpc>
                  <a:spcPct val="104000"/>
                </a:lnSpc>
                <a:spcBef>
                  <a:spcPts val="0"/>
                </a:spcBef>
                <a:spcAft>
                  <a:spcPts val="0"/>
                </a:spcAft>
                <a:buClrTx/>
                <a:buSzTx/>
                <a:buFontTx/>
                <a:buNone/>
                <a:tabLst/>
                <a:defRPr/>
              </a:pPr>
              <a:r>
                <a:rPr kumimoji="0" lang="en-US" altLang="zh-CN" sz="1900" b="1" i="0" u="none" strike="noStrike" kern="0" cap="none" spc="0" normalizeH="0" baseline="0" noProof="0">
                  <a:ln>
                    <a:noFill/>
                  </a:ln>
                  <a:solidFill>
                    <a:srgbClr val="063DE8"/>
                  </a:solidFill>
                  <a:effectLst/>
                  <a:uLnTx/>
                  <a:uFillTx/>
                  <a:latin typeface="微软雅黑" pitchFamily="34" charset="-122"/>
                  <a:ea typeface="微软雅黑" pitchFamily="34" charset="-122"/>
                </a:rPr>
                <a:t>sys_write()</a:t>
              </a:r>
            </a:p>
            <a:p>
              <a:pPr marL="0" marR="0" lvl="0" indent="0" algn="just" defTabSz="914400" eaLnBrk="1" fontAlgn="auto" latinLnBrk="0" hangingPunct="1">
                <a:lnSpc>
                  <a:spcPct val="104000"/>
                </a:lnSpc>
                <a:spcBef>
                  <a:spcPts val="0"/>
                </a:spcBef>
                <a:spcAft>
                  <a:spcPts val="0"/>
                </a:spcAft>
                <a:buClrTx/>
                <a:buSzTx/>
                <a:buFontTx/>
                <a:buNone/>
                <a:tabLst/>
                <a:defRPr/>
              </a:pPr>
              <a:r>
                <a:rPr kumimoji="0" lang="en-US" altLang="zh-CN" sz="1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a:t>
              </a:r>
            </a:p>
            <a:p>
              <a:pPr marL="0" marR="0" lvl="0" indent="0" algn="just" defTabSz="914400" eaLnBrk="1" fontAlgn="auto" latinLnBrk="0" hangingPunct="1">
                <a:lnSpc>
                  <a:spcPct val="104000"/>
                </a:lnSpc>
                <a:spcBef>
                  <a:spcPts val="0"/>
                </a:spcBef>
                <a:spcAft>
                  <a:spcPts val="0"/>
                </a:spcAft>
                <a:buClrTx/>
                <a:buSzTx/>
                <a:buFontTx/>
                <a:buNone/>
                <a:tabLst/>
                <a:defRPr/>
              </a:pPr>
              <a:r>
                <a:rPr kumimoji="0" lang="en-US" altLang="zh-CN" sz="1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a:t>
              </a:r>
              <a:endParaRPr kumimoji="0" lang="en-US" altLang="zh-CN" sz="900" b="1" i="0" u="none" strike="noStrike" kern="0" cap="none" spc="0" normalizeH="0" baseline="0" noProof="0">
                <a:ln>
                  <a:noFill/>
                </a:ln>
                <a:solidFill>
                  <a:sysClr val="windowText" lastClr="000000"/>
                </a:solidFill>
                <a:effectLst/>
                <a:uLnTx/>
                <a:uFillTx/>
                <a:latin typeface="Times New Roman" pitchFamily="18" charset="0"/>
                <a:ea typeface="宋体" pitchFamily="2" charset="-122"/>
              </a:endParaRPr>
            </a:p>
            <a:p>
              <a:pPr marL="0" marR="0" lvl="0" indent="0" algn="just" defTabSz="914400" eaLnBrk="1" fontAlgn="auto" latinLnBrk="0" hangingPunct="1">
                <a:lnSpc>
                  <a:spcPct val="104000"/>
                </a:lnSpc>
                <a:spcBef>
                  <a:spcPts val="0"/>
                </a:spcBef>
                <a:spcAft>
                  <a:spcPts val="0"/>
                </a:spcAft>
                <a:buClrTx/>
                <a:buSzTx/>
                <a:buFontTx/>
                <a:buNone/>
                <a:tabLst/>
                <a:defRPr/>
              </a:pPr>
              <a:r>
                <a:rPr kumimoji="0" lang="en-US" altLang="zh-CN" sz="1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a:t>
              </a:r>
            </a:p>
            <a:p>
              <a:pPr marL="0" marR="0" lvl="0" indent="0" algn="just" defTabSz="914400" eaLnBrk="1" fontAlgn="auto" latinLnBrk="0" hangingPunct="1">
                <a:lnSpc>
                  <a:spcPct val="104000"/>
                </a:lnSpc>
                <a:spcBef>
                  <a:spcPts val="0"/>
                </a:spcBef>
                <a:spcAft>
                  <a:spcPts val="0"/>
                </a:spcAft>
                <a:buClrTx/>
                <a:buSzTx/>
                <a:buFontTx/>
                <a:buNone/>
                <a:tabLst/>
                <a:defRPr/>
              </a:pPr>
              <a:r>
                <a:rPr kumimoji="0" lang="en-US" altLang="zh-CN" sz="1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a:t>
              </a:r>
            </a:p>
            <a:p>
              <a:pPr marL="0" marR="0" lvl="0" indent="0" algn="just" defTabSz="914400" eaLnBrk="1" fontAlgn="auto" latinLnBrk="0" hangingPunct="1">
                <a:lnSpc>
                  <a:spcPct val="104000"/>
                </a:lnSpc>
                <a:spcBef>
                  <a:spcPts val="0"/>
                </a:spcBef>
                <a:spcAft>
                  <a:spcPts val="0"/>
                </a:spcAft>
                <a:buClrTx/>
                <a:buSzTx/>
                <a:buFontTx/>
                <a:buNone/>
                <a:tabLst/>
                <a:defRPr/>
              </a:pPr>
              <a:r>
                <a:rPr kumimoji="0" lang="en-US" altLang="zh-CN" sz="1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       </a:t>
              </a:r>
            </a:p>
            <a:p>
              <a:pPr marL="0" marR="0" lvl="0" indent="0" algn="just" defTabSz="914400" eaLnBrk="1" fontAlgn="auto" latinLnBrk="0" hangingPunct="1">
                <a:lnSpc>
                  <a:spcPct val="104000"/>
                </a:lnSpc>
                <a:spcBef>
                  <a:spcPts val="0"/>
                </a:spcBef>
                <a:spcAft>
                  <a:spcPts val="0"/>
                </a:spcAft>
                <a:buClrTx/>
                <a:buSzTx/>
                <a:buFontTx/>
                <a:buNone/>
                <a:tabLst/>
                <a:defRPr/>
              </a:pPr>
              <a:endParaRPr kumimoji="0" lang="en-US" altLang="zh-CN" sz="1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87" name="Text Box 23"/>
            <p:cNvSpPr txBox="1">
              <a:spLocks noChangeArrowheads="1"/>
            </p:cNvSpPr>
            <p:nvPr/>
          </p:nvSpPr>
          <p:spPr bwMode="auto">
            <a:xfrm>
              <a:off x="4773" y="3709"/>
              <a:ext cx="659" cy="401"/>
            </a:xfrm>
            <a:prstGeom prst="rect">
              <a:avLst/>
            </a:prstGeom>
            <a:solidFill>
              <a:srgbClr val="FFFFFF"/>
            </a:solidFill>
            <a:ln w="9525" algn="ctr">
              <a:noFill/>
              <a:miter lim="800000"/>
              <a:headEnd/>
              <a:tailEnd/>
            </a:ln>
            <a:effectLst/>
          </p:spPr>
          <p:txBody>
            <a:bodyPr lIns="0" tIns="0" rIns="0" bIns="0"/>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zh-CN" altLang="en-US" sz="1900" b="1" i="0" u="none" strike="noStrike" kern="0" cap="none" spc="0" normalizeH="0" baseline="0" noProof="0">
                  <a:ln>
                    <a:noFill/>
                  </a:ln>
                  <a:solidFill>
                    <a:sysClr val="windowText" lastClr="000000"/>
                  </a:solidFill>
                  <a:effectLst/>
                  <a:uLnTx/>
                  <a:uFillTx/>
                  <a:latin typeface="Times New Roman" pitchFamily="18" charset="0"/>
                  <a:ea typeface="微软雅黑" pitchFamily="34" charset="-122"/>
                </a:rPr>
                <a:t>系统调用服务例程</a:t>
              </a:r>
            </a:p>
          </p:txBody>
        </p:sp>
        <p:sp>
          <p:nvSpPr>
            <p:cNvPr id="88" name="Line 24"/>
            <p:cNvSpPr>
              <a:spLocks noChangeShapeType="1"/>
            </p:cNvSpPr>
            <p:nvPr/>
          </p:nvSpPr>
          <p:spPr bwMode="auto">
            <a:xfrm flipV="1">
              <a:off x="4003" y="2623"/>
              <a:ext cx="704" cy="472"/>
            </a:xfrm>
            <a:prstGeom prst="line">
              <a:avLst/>
            </a:prstGeom>
            <a:noFill/>
            <a:ln w="38100">
              <a:solidFill>
                <a:srgbClr val="FC012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9" name="Line 25"/>
            <p:cNvSpPr>
              <a:spLocks noChangeShapeType="1"/>
            </p:cNvSpPr>
            <p:nvPr/>
          </p:nvSpPr>
          <p:spPr bwMode="auto">
            <a:xfrm flipH="1" flipV="1">
              <a:off x="4276" y="3392"/>
              <a:ext cx="360" cy="216"/>
            </a:xfrm>
            <a:prstGeom prst="line">
              <a:avLst/>
            </a:prstGeom>
            <a:noFill/>
            <a:ln w="38100">
              <a:solidFill>
                <a:srgbClr val="FC012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0" name="Line 26"/>
            <p:cNvSpPr>
              <a:spLocks noChangeShapeType="1"/>
            </p:cNvSpPr>
            <p:nvPr/>
          </p:nvSpPr>
          <p:spPr bwMode="auto">
            <a:xfrm flipH="1" flipV="1">
              <a:off x="2684" y="3346"/>
              <a:ext cx="727" cy="260"/>
            </a:xfrm>
            <a:prstGeom prst="line">
              <a:avLst/>
            </a:prstGeom>
            <a:noFill/>
            <a:ln w="38100">
              <a:solidFill>
                <a:srgbClr val="FC012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1" name="Line 27"/>
            <p:cNvSpPr>
              <a:spLocks noChangeShapeType="1"/>
            </p:cNvSpPr>
            <p:nvPr/>
          </p:nvSpPr>
          <p:spPr bwMode="auto">
            <a:xfrm flipH="1" flipV="1">
              <a:off x="1605" y="3336"/>
              <a:ext cx="611" cy="244"/>
            </a:xfrm>
            <a:prstGeom prst="line">
              <a:avLst/>
            </a:prstGeom>
            <a:noFill/>
            <a:ln w="38100">
              <a:solidFill>
                <a:srgbClr val="FC0128"/>
              </a:solidFill>
              <a:prstDash val="dash"/>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2" name="Line 28"/>
            <p:cNvSpPr>
              <a:spLocks noChangeShapeType="1"/>
            </p:cNvSpPr>
            <p:nvPr/>
          </p:nvSpPr>
          <p:spPr bwMode="auto">
            <a:xfrm flipH="1" flipV="1">
              <a:off x="683" y="3338"/>
              <a:ext cx="461" cy="205"/>
            </a:xfrm>
            <a:prstGeom prst="line">
              <a:avLst/>
            </a:prstGeom>
            <a:noFill/>
            <a:ln w="38100">
              <a:solidFill>
                <a:srgbClr val="FC012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93" name="Group 33"/>
          <p:cNvGrpSpPr>
            <a:grpSpLocks/>
          </p:cNvGrpSpPr>
          <p:nvPr/>
        </p:nvGrpSpPr>
        <p:grpSpPr bwMode="auto">
          <a:xfrm>
            <a:off x="4441825" y="2133600"/>
            <a:ext cx="4368800" cy="1698625"/>
            <a:chOff x="2798" y="1344"/>
            <a:chExt cx="2752" cy="1070"/>
          </a:xfrm>
        </p:grpSpPr>
        <p:sp>
          <p:nvSpPr>
            <p:cNvPr id="94" name="Text Box 29"/>
            <p:cNvSpPr txBox="1">
              <a:spLocks noChangeArrowheads="1"/>
            </p:cNvSpPr>
            <p:nvPr/>
          </p:nvSpPr>
          <p:spPr bwMode="auto">
            <a:xfrm>
              <a:off x="2798" y="1344"/>
              <a:ext cx="2752" cy="462"/>
            </a:xfrm>
            <a:prstGeom prst="rect">
              <a:avLst/>
            </a:prstGeom>
            <a:noFill/>
            <a:ln w="50800">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21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可见：字符串输出最终是由内核中的</a:t>
              </a:r>
              <a:r>
                <a:rPr kumimoji="0" lang="en-US" altLang="zh-CN" sz="2100" b="1" i="0" u="none" strike="noStrike" kern="0" cap="none" spc="0" normalizeH="0" baseline="0" noProof="0">
                  <a:ln>
                    <a:noFill/>
                  </a:ln>
                  <a:solidFill>
                    <a:srgbClr val="FC0128"/>
                  </a:solidFill>
                  <a:effectLst/>
                  <a:uLnTx/>
                  <a:uFillTx/>
                  <a:latin typeface="微软雅黑" pitchFamily="34" charset="-122"/>
                  <a:ea typeface="微软雅黑" pitchFamily="34" charset="-122"/>
                </a:rPr>
                <a:t>sys_write</a:t>
              </a:r>
              <a:r>
                <a:rPr kumimoji="0" lang="zh-CN" altLang="en-US" sz="21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系统调用服务例程实现</a:t>
              </a:r>
              <a:endParaRPr kumimoji="0" lang="en-US" altLang="zh-CN" sz="21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95" name="Line 30"/>
            <p:cNvSpPr>
              <a:spLocks noChangeShapeType="1"/>
            </p:cNvSpPr>
            <p:nvPr/>
          </p:nvSpPr>
          <p:spPr bwMode="auto">
            <a:xfrm>
              <a:off x="3986" y="1822"/>
              <a:ext cx="1198" cy="592"/>
            </a:xfrm>
            <a:prstGeom prst="line">
              <a:avLst/>
            </a:prstGeom>
            <a:noFill/>
            <a:ln w="50800">
              <a:solidFill>
                <a:srgbClr val="FE9AAB"/>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96" name="Text Box 34"/>
          <p:cNvSpPr txBox="1">
            <a:spLocks noChangeArrowheads="1"/>
          </p:cNvSpPr>
          <p:nvPr/>
        </p:nvSpPr>
        <p:spPr bwMode="auto">
          <a:xfrm>
            <a:off x="4529138" y="871538"/>
            <a:ext cx="4338637" cy="777875"/>
          </a:xfrm>
          <a:prstGeom prst="rect">
            <a:avLst/>
          </a:prstGeom>
          <a:noFill/>
          <a:ln w="50800">
            <a:noFill/>
            <a:miter lim="800000"/>
            <a:headEnd/>
            <a:tailEnd/>
          </a:ln>
          <a:effectLst/>
        </p:spPr>
        <p:txBody>
          <a:bodyPr>
            <a:spAutoFit/>
          </a:bodyPr>
          <a:lstStyle/>
          <a:p>
            <a:pPr marL="0" marR="0" lvl="0" indent="0" defTabSz="914400" eaLnBrk="1" fontAlgn="auto" latinLnBrk="0" hangingPunct="1">
              <a:lnSpc>
                <a:spcPct val="100000"/>
              </a:lnSpc>
              <a:spcBef>
                <a:spcPct val="25000"/>
              </a:spcBef>
              <a:spcAft>
                <a:spcPts val="0"/>
              </a:spcAft>
              <a:buClrTx/>
              <a:buSzTx/>
              <a:buFontTx/>
              <a:buNone/>
              <a:tabLst/>
              <a:defRPr/>
            </a:pPr>
            <a:r>
              <a:rPr kumimoji="0" lang="en-US" altLang="zh-CN" sz="2000" b="1" i="0" u="none" strike="noStrike" kern="0" cap="none" spc="0" normalizeH="0" baseline="0" noProof="0">
                <a:ln>
                  <a:noFill/>
                </a:ln>
                <a:solidFill>
                  <a:srgbClr val="FC0128"/>
                </a:solidFill>
                <a:effectLst/>
                <a:uLnTx/>
                <a:uFillTx/>
                <a:latin typeface="微软雅黑" pitchFamily="34" charset="-122"/>
                <a:ea typeface="微软雅黑" pitchFamily="34" charset="-122"/>
              </a:rPr>
              <a:t>sys_write</a:t>
            </a:r>
            <a:r>
              <a:rPr kumimoji="0" lang="zh-CN" altLang="en-US" sz="2000" b="1" i="0" u="none" strike="noStrike" kern="0" cap="none" spc="0" normalizeH="0" baseline="0" noProof="0">
                <a:ln>
                  <a:noFill/>
                </a:ln>
                <a:solidFill>
                  <a:srgbClr val="FC0128"/>
                </a:solidFill>
                <a:effectLst/>
                <a:uLnTx/>
                <a:uFillTx/>
                <a:latin typeface="微软雅黑" pitchFamily="34" charset="-122"/>
                <a:ea typeface="微软雅黑" pitchFamily="34" charset="-122"/>
              </a:rPr>
              <a:t>可用三种</a:t>
            </a:r>
            <a:r>
              <a:rPr kumimoji="0" lang="en-US" altLang="zh-CN" sz="2000" b="1" i="0" u="none" strike="noStrike" kern="0" cap="none" spc="0" normalizeH="0" baseline="0" noProof="0">
                <a:ln>
                  <a:noFill/>
                </a:ln>
                <a:solidFill>
                  <a:srgbClr val="FC0128"/>
                </a:solidFill>
                <a:effectLst/>
                <a:uLnTx/>
                <a:uFillTx/>
                <a:latin typeface="微软雅黑" pitchFamily="34" charset="-122"/>
                <a:ea typeface="微软雅黑" pitchFamily="34" charset="-122"/>
              </a:rPr>
              <a:t>I/O</a:t>
            </a:r>
            <a:r>
              <a:rPr kumimoji="0" lang="zh-CN" altLang="en-US" sz="2000" b="1" i="0" u="none" strike="noStrike" kern="0" cap="none" spc="0" normalizeH="0" baseline="0" noProof="0">
                <a:ln>
                  <a:noFill/>
                </a:ln>
                <a:solidFill>
                  <a:srgbClr val="FC0128"/>
                </a:solidFill>
                <a:effectLst/>
                <a:uLnTx/>
                <a:uFillTx/>
                <a:latin typeface="微软雅黑" pitchFamily="34" charset="-122"/>
                <a:ea typeface="微软雅黑" pitchFamily="34" charset="-122"/>
              </a:rPr>
              <a:t>方式实现：</a:t>
            </a:r>
          </a:p>
          <a:p>
            <a:pPr marL="0" marR="0" lvl="0" indent="0" defTabSz="914400" eaLnBrk="1" fontAlgn="auto" latinLnBrk="0" hangingPunct="1">
              <a:lnSpc>
                <a:spcPct val="100000"/>
              </a:lnSpc>
              <a:spcBef>
                <a:spcPct val="25000"/>
              </a:spcBef>
              <a:spcAft>
                <a:spcPts val="0"/>
              </a:spcAft>
              <a:buClrTx/>
              <a:buSzTx/>
              <a:buFontTx/>
              <a:buNone/>
              <a:tabLst/>
              <a:defRPr/>
            </a:pPr>
            <a:r>
              <a:rPr kumimoji="0" lang="zh-CN" altLang="en-US" sz="2000" b="1" i="0" u="none" strike="noStrike" kern="0" cap="none" spc="0" normalizeH="0" baseline="0" noProof="0">
                <a:ln>
                  <a:noFill/>
                </a:ln>
                <a:solidFill>
                  <a:srgbClr val="063DE8"/>
                </a:solidFill>
                <a:effectLst/>
                <a:uLnTx/>
                <a:uFillTx/>
                <a:latin typeface="微软雅黑" pitchFamily="34" charset="-122"/>
                <a:ea typeface="微软雅黑" pitchFamily="34" charset="-122"/>
              </a:rPr>
              <a:t>程序查询、中断 和 </a:t>
            </a:r>
            <a:r>
              <a:rPr kumimoji="0" lang="en-US" altLang="zh-CN" sz="2000" b="1" i="0" u="none" strike="noStrike" kern="0" cap="none" spc="0" normalizeH="0" baseline="0" noProof="0">
                <a:ln>
                  <a:noFill/>
                </a:ln>
                <a:solidFill>
                  <a:srgbClr val="063DE8"/>
                </a:solidFill>
                <a:effectLst/>
                <a:uLnTx/>
                <a:uFillTx/>
                <a:latin typeface="微软雅黑" pitchFamily="34" charset="-122"/>
                <a:ea typeface="微软雅黑" pitchFamily="34" charset="-122"/>
              </a:rPr>
              <a:t>DMA</a:t>
            </a:r>
          </a:p>
        </p:txBody>
      </p:sp>
    </p:spTree>
    <p:extLst>
      <p:ext uri="{BB962C8B-B14F-4D97-AF65-F5344CB8AC3E}">
        <p14:creationId xmlns:p14="http://schemas.microsoft.com/office/powerpoint/2010/main" val="3330623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blinds(horizontal)">
                                      <p:cBhvr>
                                        <p:cTn id="7" dur="500"/>
                                        <p:tgtEl>
                                          <p:spTgt spid="6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3"/>
                                        </p:tgtEl>
                                        <p:attrNameLst>
                                          <p:attrName>style.visibility</p:attrName>
                                        </p:attrNameLst>
                                      </p:cBhvr>
                                      <p:to>
                                        <p:strVal val="visible"/>
                                      </p:to>
                                    </p:set>
                                    <p:animEffect transition="in" filter="blinds(horizontal)">
                                      <p:cBhvr>
                                        <p:cTn id="12" dur="500"/>
                                        <p:tgtEl>
                                          <p:spTgt spid="9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6"/>
                                        </p:tgtEl>
                                        <p:attrNameLst>
                                          <p:attrName>style.visibility</p:attrName>
                                        </p:attrNameLst>
                                      </p:cBhvr>
                                      <p:to>
                                        <p:strVal val="visible"/>
                                      </p:to>
                                    </p:set>
                                    <p:animEffect transition="in" filter="blinds(horizontal)">
                                      <p:cBhvr>
                                        <p:cTn id="17"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8" name="Rectangle 2"/>
          <p:cNvSpPr>
            <a:spLocks noGrp="1" noChangeArrowheads="1"/>
          </p:cNvSpPr>
          <p:nvPr>
            <p:ph type="title"/>
          </p:nvPr>
        </p:nvSpPr>
        <p:spPr/>
        <p:txBody>
          <a:bodyPr/>
          <a:lstStyle/>
          <a:p>
            <a:r>
              <a:rPr lang="en-US" dirty="0"/>
              <a:t>Standard I/O Streams</a:t>
            </a:r>
          </a:p>
        </p:txBody>
      </p:sp>
      <p:sp>
        <p:nvSpPr>
          <p:cNvPr id="674819" name="Rectangle 3"/>
          <p:cNvSpPr>
            <a:spLocks noGrp="1" noChangeArrowheads="1"/>
          </p:cNvSpPr>
          <p:nvPr>
            <p:ph type="body" idx="1"/>
          </p:nvPr>
        </p:nvSpPr>
        <p:spPr>
          <a:xfrm>
            <a:off x="362937" y="1220788"/>
            <a:ext cx="8307387" cy="2970212"/>
          </a:xfrm>
        </p:spPr>
        <p:txBody>
          <a:bodyPr/>
          <a:lstStyle/>
          <a:p>
            <a:r>
              <a:rPr lang="en-US" dirty="0"/>
              <a:t>Standard I/O models open files as </a:t>
            </a:r>
            <a:r>
              <a:rPr lang="en-US" i="1" dirty="0">
                <a:solidFill>
                  <a:srgbClr val="C00000"/>
                </a:solidFill>
              </a:rPr>
              <a:t>streams</a:t>
            </a:r>
          </a:p>
          <a:p>
            <a:pPr lvl="1"/>
            <a:r>
              <a:rPr lang="en-US" dirty="0"/>
              <a:t>Abstraction for a file descriptor and a buffer in </a:t>
            </a:r>
            <a:r>
              <a:rPr lang="en-US" dirty="0" smtClean="0"/>
              <a:t>memory</a:t>
            </a:r>
          </a:p>
          <a:p>
            <a:pPr lvl="1"/>
            <a:endParaRPr lang="en-US" dirty="0" smtClean="0"/>
          </a:p>
          <a:p>
            <a:r>
              <a:rPr lang="en-US" dirty="0" smtClean="0"/>
              <a:t>C </a:t>
            </a:r>
            <a:r>
              <a:rPr lang="en-US" dirty="0"/>
              <a:t>programs begin life with three open streams </a:t>
            </a:r>
            <a:r>
              <a:rPr lang="en-US" dirty="0" smtClean="0"/>
              <a:t/>
            </a:r>
            <a:br>
              <a:rPr lang="en-US" dirty="0" smtClean="0"/>
            </a:br>
            <a:r>
              <a:rPr lang="en-US" dirty="0" smtClean="0"/>
              <a:t>(</a:t>
            </a:r>
            <a:r>
              <a:rPr lang="en-US" dirty="0"/>
              <a:t>defined in </a:t>
            </a:r>
            <a:r>
              <a:rPr lang="en-US" dirty="0" err="1">
                <a:latin typeface="Courier New" pitchFamily="49" charset="0"/>
              </a:rPr>
              <a:t>stdio.h</a:t>
            </a:r>
            <a:r>
              <a:rPr lang="en-US" dirty="0"/>
              <a:t>)</a:t>
            </a:r>
          </a:p>
          <a:p>
            <a:pPr lvl="1"/>
            <a:r>
              <a:rPr lang="en-US" b="1" dirty="0" err="1">
                <a:latin typeface="Courier New" pitchFamily="49" charset="0"/>
              </a:rPr>
              <a:t>stdin</a:t>
            </a:r>
            <a:r>
              <a:rPr lang="en-US" dirty="0"/>
              <a:t> </a:t>
            </a:r>
            <a:r>
              <a:rPr lang="en-US" dirty="0" smtClean="0"/>
              <a:t> (</a:t>
            </a:r>
            <a:r>
              <a:rPr lang="en-US" dirty="0"/>
              <a:t>standard input)</a:t>
            </a:r>
          </a:p>
          <a:p>
            <a:pPr lvl="1"/>
            <a:r>
              <a:rPr lang="en-US" b="1" dirty="0" err="1">
                <a:latin typeface="Courier New" pitchFamily="49" charset="0"/>
              </a:rPr>
              <a:t>stdout</a:t>
            </a:r>
            <a:r>
              <a:rPr lang="en-US" dirty="0"/>
              <a:t> (standard output)</a:t>
            </a:r>
          </a:p>
          <a:p>
            <a:pPr lvl="1"/>
            <a:r>
              <a:rPr lang="en-US" b="1" dirty="0" err="1">
                <a:latin typeface="Courier New" pitchFamily="49" charset="0"/>
              </a:rPr>
              <a:t>stderr</a:t>
            </a:r>
            <a:r>
              <a:rPr lang="en-US" dirty="0"/>
              <a:t> (standard error)</a:t>
            </a:r>
          </a:p>
          <a:p>
            <a:pPr lvl="1">
              <a:buFont typeface="Wingdings" pitchFamily="2" charset="2"/>
              <a:buNone/>
            </a:pPr>
            <a:endParaRPr lang="en-US" dirty="0"/>
          </a:p>
          <a:p>
            <a:endParaRPr lang="en-US" dirty="0"/>
          </a:p>
        </p:txBody>
      </p:sp>
      <p:sp>
        <p:nvSpPr>
          <p:cNvPr id="674820" name="Text Box 4"/>
          <p:cNvSpPr txBox="1">
            <a:spLocks noChangeArrowheads="1"/>
          </p:cNvSpPr>
          <p:nvPr/>
        </p:nvSpPr>
        <p:spPr bwMode="auto">
          <a:xfrm>
            <a:off x="914400" y="4495800"/>
            <a:ext cx="7164388" cy="2057400"/>
          </a:xfrm>
          <a:prstGeom prst="rect">
            <a:avLst/>
          </a:prstGeom>
          <a:solidFill>
            <a:srgbClr val="F6F5BD"/>
          </a:solidFill>
          <a:ln w="12700">
            <a:solidFill>
              <a:srgbClr val="000000"/>
            </a:solidFill>
            <a:miter lim="800000"/>
            <a:headEnd/>
            <a:tailEnd/>
          </a:ln>
          <a:effectLst/>
        </p:spPr>
        <p:txBody>
          <a:bodyPr wrap="square">
            <a:spAutoFit/>
          </a:bodyPr>
          <a:lstStyle/>
          <a:p>
            <a:pPr algn="l"/>
            <a:r>
              <a:rPr lang="en-US" sz="1600" dirty="0">
                <a:latin typeface="Courier New" pitchFamily="49" charset="0"/>
              </a:rPr>
              <a:t>#include &lt;</a:t>
            </a:r>
            <a:r>
              <a:rPr lang="en-US" sz="1600" dirty="0" err="1">
                <a:latin typeface="Courier New" pitchFamily="49" charset="0"/>
              </a:rPr>
              <a:t>stdio.h</a:t>
            </a:r>
            <a:r>
              <a:rPr lang="en-US" sz="1600" dirty="0">
                <a:latin typeface="Courier New" pitchFamily="49" charset="0"/>
              </a:rPr>
              <a:t>&gt;</a:t>
            </a:r>
          </a:p>
          <a:p>
            <a:pPr algn="l"/>
            <a:r>
              <a:rPr lang="en-US" sz="1600" dirty="0">
                <a:latin typeface="Courier New" pitchFamily="49" charset="0"/>
              </a:rPr>
              <a:t>extern FILE *</a:t>
            </a:r>
            <a:r>
              <a:rPr lang="en-US" sz="1600" dirty="0" err="1">
                <a:latin typeface="Courier New" pitchFamily="49" charset="0"/>
              </a:rPr>
              <a:t>stdin</a:t>
            </a:r>
            <a:r>
              <a:rPr lang="en-US" sz="1600" dirty="0">
                <a:latin typeface="Courier New" pitchFamily="49" charset="0"/>
              </a:rPr>
              <a:t>;  </a:t>
            </a:r>
            <a:r>
              <a:rPr lang="en-US" sz="1600" dirty="0">
                <a:solidFill>
                  <a:srgbClr val="990000"/>
                </a:solidFill>
                <a:latin typeface="Courier New" pitchFamily="49" charset="0"/>
              </a:rPr>
              <a:t>/* standard input </a:t>
            </a:r>
            <a:r>
              <a:rPr lang="en-US" sz="1600" dirty="0" smtClean="0">
                <a:solidFill>
                  <a:srgbClr val="990000"/>
                </a:solidFill>
                <a:latin typeface="Courier New" pitchFamily="49" charset="0"/>
              </a:rPr>
              <a:t> (</a:t>
            </a:r>
            <a:r>
              <a:rPr lang="en-US" sz="1600" dirty="0">
                <a:solidFill>
                  <a:srgbClr val="990000"/>
                </a:solidFill>
                <a:latin typeface="Courier New" pitchFamily="49" charset="0"/>
              </a:rPr>
              <a:t>descriptor 0) </a:t>
            </a:r>
            <a:r>
              <a:rPr lang="en-US" sz="1600" dirty="0" smtClean="0">
                <a:solidFill>
                  <a:srgbClr val="990000"/>
                </a:solidFill>
                <a:latin typeface="Courier New" pitchFamily="49" charset="0"/>
              </a:rPr>
              <a:t>*/</a:t>
            </a:r>
            <a:endParaRPr lang="en-US" sz="1600" dirty="0">
              <a:solidFill>
                <a:srgbClr val="990000"/>
              </a:solidFill>
              <a:latin typeface="Courier New" pitchFamily="49" charset="0"/>
            </a:endParaRPr>
          </a:p>
          <a:p>
            <a:pPr algn="l"/>
            <a:r>
              <a:rPr lang="en-US" sz="1600" dirty="0">
                <a:latin typeface="Courier New" pitchFamily="49" charset="0"/>
              </a:rPr>
              <a:t>extern FILE *</a:t>
            </a:r>
            <a:r>
              <a:rPr lang="en-US" sz="1600" dirty="0" err="1">
                <a:latin typeface="Courier New" pitchFamily="49" charset="0"/>
              </a:rPr>
              <a:t>stdout</a:t>
            </a:r>
            <a:r>
              <a:rPr lang="en-US" sz="1600" dirty="0">
                <a:latin typeface="Courier New" pitchFamily="49" charset="0"/>
              </a:rPr>
              <a:t>; </a:t>
            </a:r>
            <a:r>
              <a:rPr lang="en-US" sz="1600" dirty="0">
                <a:solidFill>
                  <a:srgbClr val="990000"/>
                </a:solidFill>
                <a:latin typeface="Courier New" pitchFamily="49" charset="0"/>
              </a:rPr>
              <a:t>/* standard output (descriptor 1</a:t>
            </a:r>
            <a:r>
              <a:rPr lang="en-US" sz="1600" dirty="0" smtClean="0">
                <a:solidFill>
                  <a:srgbClr val="990000"/>
                </a:solidFill>
                <a:latin typeface="Courier New" pitchFamily="49" charset="0"/>
              </a:rPr>
              <a:t>) */</a:t>
            </a:r>
            <a:endParaRPr lang="en-US" sz="1600" dirty="0">
              <a:solidFill>
                <a:srgbClr val="990000"/>
              </a:solidFill>
              <a:latin typeface="Courier New" pitchFamily="49" charset="0"/>
            </a:endParaRPr>
          </a:p>
          <a:p>
            <a:pPr algn="l"/>
            <a:r>
              <a:rPr lang="en-US" sz="1600" dirty="0">
                <a:latin typeface="Courier New" pitchFamily="49" charset="0"/>
              </a:rPr>
              <a:t>extern FILE *</a:t>
            </a:r>
            <a:r>
              <a:rPr lang="en-US" sz="1600" dirty="0" err="1">
                <a:latin typeface="Courier New" pitchFamily="49" charset="0"/>
              </a:rPr>
              <a:t>stderr</a:t>
            </a:r>
            <a:r>
              <a:rPr lang="en-US" sz="1600" dirty="0">
                <a:latin typeface="Courier New" pitchFamily="49" charset="0"/>
              </a:rPr>
              <a:t>; </a:t>
            </a:r>
            <a:r>
              <a:rPr lang="en-US" sz="1600" dirty="0">
                <a:solidFill>
                  <a:srgbClr val="990000"/>
                </a:solidFill>
                <a:latin typeface="Courier New" pitchFamily="49" charset="0"/>
              </a:rPr>
              <a:t>/* standard error </a:t>
            </a:r>
            <a:r>
              <a:rPr lang="en-US" sz="1600" dirty="0" smtClean="0">
                <a:solidFill>
                  <a:srgbClr val="990000"/>
                </a:solidFill>
                <a:latin typeface="Courier New" pitchFamily="49" charset="0"/>
              </a:rPr>
              <a:t> (</a:t>
            </a:r>
            <a:r>
              <a:rPr lang="en-US" sz="1600" dirty="0">
                <a:solidFill>
                  <a:srgbClr val="990000"/>
                </a:solidFill>
                <a:latin typeface="Courier New" pitchFamily="49" charset="0"/>
              </a:rPr>
              <a:t>descriptor 2) </a:t>
            </a:r>
            <a:r>
              <a:rPr lang="en-US" sz="1600" dirty="0" smtClean="0">
                <a:solidFill>
                  <a:srgbClr val="990000"/>
                </a:solidFill>
                <a:latin typeface="Courier New" pitchFamily="49" charset="0"/>
              </a:rPr>
              <a:t>*/</a:t>
            </a:r>
            <a:endParaRPr lang="en-US" sz="1600" dirty="0">
              <a:solidFill>
                <a:srgbClr val="990000"/>
              </a:solidFill>
              <a:latin typeface="Courier New" pitchFamily="49" charset="0"/>
            </a:endParaRPr>
          </a:p>
          <a:p>
            <a:pPr algn="l"/>
            <a:endParaRPr lang="en-US" sz="1600" dirty="0">
              <a:latin typeface="Courier New" pitchFamily="49" charset="0"/>
            </a:endParaRPr>
          </a:p>
          <a:p>
            <a:pPr algn="l"/>
            <a:r>
              <a:rPr lang="en-US" sz="1600" dirty="0" err="1">
                <a:latin typeface="Courier New" pitchFamily="49" charset="0"/>
              </a:rPr>
              <a:t>int</a:t>
            </a:r>
            <a:r>
              <a:rPr lang="en-US" sz="1600" dirty="0">
                <a:latin typeface="Courier New" pitchFamily="49" charset="0"/>
              </a:rPr>
              <a:t> main() {</a:t>
            </a:r>
          </a:p>
          <a:p>
            <a:pPr algn="l"/>
            <a:r>
              <a:rPr lang="en-US" sz="1600" dirty="0">
                <a:latin typeface="Courier New" pitchFamily="49" charset="0"/>
              </a:rPr>
              <a:t>    </a:t>
            </a:r>
            <a:r>
              <a:rPr lang="en-US" sz="1600" dirty="0" err="1">
                <a:latin typeface="Courier New" pitchFamily="49" charset="0"/>
              </a:rPr>
              <a:t>fprintf</a:t>
            </a:r>
            <a:r>
              <a:rPr lang="en-US" sz="1600" dirty="0">
                <a:latin typeface="Courier New" pitchFamily="49" charset="0"/>
              </a:rPr>
              <a:t>(</a:t>
            </a:r>
            <a:r>
              <a:rPr lang="en-US" sz="1600" dirty="0" err="1">
                <a:latin typeface="Courier New" pitchFamily="49" charset="0"/>
              </a:rPr>
              <a:t>stdout</a:t>
            </a:r>
            <a:r>
              <a:rPr lang="en-US" sz="1600" dirty="0">
                <a:latin typeface="Courier New" pitchFamily="49" charset="0"/>
              </a:rPr>
              <a:t>, "Hello, world\n");</a:t>
            </a:r>
          </a:p>
          <a:p>
            <a:pPr algn="l"/>
            <a:r>
              <a:rPr lang="en-US" sz="1600" dirty="0">
                <a:latin typeface="Courier New" pitchFamily="49" charset="0"/>
              </a:rPr>
              <a:t>}</a:t>
            </a:r>
          </a:p>
        </p:txBody>
      </p:sp>
    </p:spTree>
    <p:extLst>
      <p:ext uri="{BB962C8B-B14F-4D97-AF65-F5344CB8AC3E}">
        <p14:creationId xmlns:p14="http://schemas.microsoft.com/office/powerpoint/2010/main" val="1712075756"/>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2"/>
          <p:cNvSpPr>
            <a:spLocks noGrp="1" noChangeArrowheads="1"/>
          </p:cNvSpPr>
          <p:nvPr>
            <p:ph type="title"/>
          </p:nvPr>
        </p:nvSpPr>
        <p:spPr/>
        <p:txBody>
          <a:bodyPr/>
          <a:lstStyle/>
          <a:p>
            <a:r>
              <a:rPr lang="en-US" dirty="0"/>
              <a:t>Buffered I/O: Motivation</a:t>
            </a:r>
          </a:p>
        </p:txBody>
      </p:sp>
      <p:sp>
        <p:nvSpPr>
          <p:cNvPr id="687107" name="Rectangle 3"/>
          <p:cNvSpPr>
            <a:spLocks noGrp="1" noChangeArrowheads="1"/>
          </p:cNvSpPr>
          <p:nvPr>
            <p:ph type="body" idx="1"/>
          </p:nvPr>
        </p:nvSpPr>
        <p:spPr>
          <a:xfrm>
            <a:off x="362937" y="1220788"/>
            <a:ext cx="8307387" cy="4341812"/>
          </a:xfrm>
        </p:spPr>
        <p:txBody>
          <a:bodyPr/>
          <a:lstStyle/>
          <a:p>
            <a:r>
              <a:rPr lang="en-US" dirty="0" smtClean="0"/>
              <a:t>Applications often read/write one character at a time</a:t>
            </a:r>
          </a:p>
          <a:p>
            <a:pPr lvl="1"/>
            <a:r>
              <a:rPr lang="en-US" b="1" dirty="0" err="1">
                <a:latin typeface="Courier New"/>
                <a:cs typeface="Courier New"/>
              </a:rPr>
              <a:t>getc</a:t>
            </a:r>
            <a:r>
              <a:rPr lang="en-US" b="1" dirty="0">
                <a:latin typeface="Courier New"/>
                <a:cs typeface="Courier New"/>
              </a:rPr>
              <a:t>, </a:t>
            </a:r>
            <a:r>
              <a:rPr lang="en-US" b="1" dirty="0" err="1">
                <a:latin typeface="Courier New"/>
                <a:cs typeface="Courier New"/>
              </a:rPr>
              <a:t>putc</a:t>
            </a:r>
            <a:r>
              <a:rPr lang="en-US" b="1" dirty="0">
                <a:latin typeface="Courier New"/>
                <a:cs typeface="Courier New"/>
              </a:rPr>
              <a:t>, </a:t>
            </a:r>
            <a:r>
              <a:rPr lang="en-US" b="1" dirty="0" err="1">
                <a:latin typeface="Courier New"/>
                <a:cs typeface="Courier New"/>
              </a:rPr>
              <a:t>ungetc</a:t>
            </a:r>
            <a:endParaRPr lang="en-US" b="1" dirty="0" smtClean="0">
              <a:latin typeface="Courier New"/>
              <a:cs typeface="Courier New"/>
            </a:endParaRPr>
          </a:p>
          <a:p>
            <a:pPr lvl="1"/>
            <a:r>
              <a:rPr lang="en-US" b="1" dirty="0" smtClean="0">
                <a:latin typeface="Courier New"/>
                <a:cs typeface="Courier New"/>
              </a:rPr>
              <a:t>gets, </a:t>
            </a:r>
            <a:r>
              <a:rPr lang="en-US" b="1" dirty="0" err="1" smtClean="0">
                <a:latin typeface="Courier New"/>
                <a:cs typeface="Courier New"/>
              </a:rPr>
              <a:t>fgets</a:t>
            </a:r>
            <a:endParaRPr lang="en-US" b="1" dirty="0" smtClean="0">
              <a:latin typeface="Courier New"/>
              <a:cs typeface="Courier New"/>
            </a:endParaRPr>
          </a:p>
          <a:p>
            <a:pPr lvl="2"/>
            <a:r>
              <a:rPr lang="en-US" dirty="0"/>
              <a:t>Read line of </a:t>
            </a:r>
            <a:r>
              <a:rPr lang="en-US" dirty="0" smtClean="0"/>
              <a:t>text one character at a time, </a:t>
            </a:r>
            <a:r>
              <a:rPr lang="en-US" dirty="0"/>
              <a:t>stopping at newline</a:t>
            </a:r>
          </a:p>
          <a:p>
            <a:r>
              <a:rPr lang="en-US" dirty="0"/>
              <a:t>Implementing</a:t>
            </a:r>
            <a:r>
              <a:rPr lang="en-US" dirty="0" smtClean="0"/>
              <a:t> as Unix I/O calls expensive</a:t>
            </a:r>
          </a:p>
          <a:p>
            <a:pPr lvl="1"/>
            <a:r>
              <a:rPr lang="en-US" b="1" dirty="0" smtClean="0">
                <a:latin typeface="Courier New"/>
                <a:cs typeface="Courier New"/>
              </a:rPr>
              <a:t>read</a:t>
            </a:r>
            <a:r>
              <a:rPr lang="en-US" dirty="0" smtClean="0"/>
              <a:t> and </a:t>
            </a:r>
            <a:r>
              <a:rPr lang="en-US" b="1" dirty="0" smtClean="0">
                <a:latin typeface="Courier New"/>
                <a:cs typeface="Courier New"/>
              </a:rPr>
              <a:t>write</a:t>
            </a:r>
            <a:r>
              <a:rPr lang="en-US" dirty="0" smtClean="0"/>
              <a:t> require </a:t>
            </a:r>
            <a:r>
              <a:rPr lang="en-US" dirty="0"/>
              <a:t>Unix kernel calls</a:t>
            </a:r>
          </a:p>
          <a:p>
            <a:pPr lvl="2"/>
            <a:r>
              <a:rPr lang="en-US" dirty="0"/>
              <a:t>&gt; 10,000 clock cycles</a:t>
            </a:r>
            <a:endParaRPr lang="en-US" dirty="0" smtClean="0"/>
          </a:p>
          <a:p>
            <a:r>
              <a:rPr lang="en-US" dirty="0" smtClean="0"/>
              <a:t>Solution: Buffered read</a:t>
            </a:r>
          </a:p>
          <a:p>
            <a:pPr lvl="1"/>
            <a:r>
              <a:rPr lang="en-US" dirty="0"/>
              <a:t>Use Unix </a:t>
            </a:r>
            <a:r>
              <a:rPr lang="en-US" b="1" dirty="0" smtClean="0">
                <a:latin typeface="Courier New"/>
                <a:cs typeface="Courier New"/>
              </a:rPr>
              <a:t>read</a:t>
            </a:r>
            <a:r>
              <a:rPr lang="en-US" dirty="0" smtClean="0">
                <a:latin typeface="Courier New"/>
                <a:cs typeface="Courier New"/>
              </a:rPr>
              <a:t> </a:t>
            </a:r>
            <a:r>
              <a:rPr lang="en-US" dirty="0" smtClean="0"/>
              <a:t>to </a:t>
            </a:r>
            <a:r>
              <a:rPr lang="en-US" dirty="0"/>
              <a:t>grab block of bytes</a:t>
            </a:r>
          </a:p>
          <a:p>
            <a:pPr lvl="1"/>
            <a:r>
              <a:rPr lang="en-US" dirty="0"/>
              <a:t>User input functions take one byte at a time from buffer</a:t>
            </a:r>
          </a:p>
          <a:p>
            <a:pPr lvl="2"/>
            <a:r>
              <a:rPr lang="en-US" dirty="0"/>
              <a:t>Refill buffer when empty</a:t>
            </a:r>
          </a:p>
        </p:txBody>
      </p:sp>
      <p:sp>
        <p:nvSpPr>
          <p:cNvPr id="8" name="Rectangle 7"/>
          <p:cNvSpPr>
            <a:spLocks noChangeArrowheads="1"/>
          </p:cNvSpPr>
          <p:nvPr/>
        </p:nvSpPr>
        <p:spPr bwMode="auto">
          <a:xfrm>
            <a:off x="3826476" y="5807075"/>
            <a:ext cx="2362200" cy="441325"/>
          </a:xfrm>
          <a:prstGeom prst="rect">
            <a:avLst/>
          </a:prstGeom>
          <a:solidFill>
            <a:srgbClr val="F1C7C7"/>
          </a:solidFill>
          <a:ln w="19050">
            <a:solidFill>
              <a:schemeClr val="tx1"/>
            </a:solidFill>
            <a:miter lim="800000"/>
            <a:headEnd/>
            <a:tailEnd/>
          </a:ln>
          <a:effectLst/>
        </p:spPr>
        <p:txBody>
          <a:bodyPr wrap="none" anchor="ctr"/>
          <a:lstStyle/>
          <a:p>
            <a:r>
              <a:rPr lang="en-US" sz="2000" dirty="0">
                <a:latin typeface="Calibri" pitchFamily="34" charset="0"/>
              </a:rPr>
              <a:t>unread</a:t>
            </a:r>
          </a:p>
        </p:txBody>
      </p:sp>
      <p:sp>
        <p:nvSpPr>
          <p:cNvPr id="9" name="Rectangle 4"/>
          <p:cNvSpPr>
            <a:spLocks noChangeArrowheads="1"/>
          </p:cNvSpPr>
          <p:nvPr/>
        </p:nvSpPr>
        <p:spPr bwMode="auto">
          <a:xfrm>
            <a:off x="1464276" y="5807075"/>
            <a:ext cx="2362200" cy="441325"/>
          </a:xfrm>
          <a:prstGeom prst="rect">
            <a:avLst/>
          </a:prstGeom>
          <a:solidFill>
            <a:srgbClr val="D5F1CF"/>
          </a:solidFill>
          <a:ln w="19050">
            <a:solidFill>
              <a:schemeClr val="tx1"/>
            </a:solidFill>
            <a:miter lim="800000"/>
            <a:headEnd/>
            <a:tailEnd/>
          </a:ln>
          <a:effectLst/>
        </p:spPr>
        <p:txBody>
          <a:bodyPr wrap="none" anchor="ctr"/>
          <a:lstStyle/>
          <a:p>
            <a:r>
              <a:rPr lang="en-US" sz="2000" dirty="0">
                <a:latin typeface="Calibri" pitchFamily="34" charset="0"/>
              </a:rPr>
              <a:t>already read</a:t>
            </a:r>
          </a:p>
        </p:txBody>
      </p:sp>
      <p:sp>
        <p:nvSpPr>
          <p:cNvPr id="10" name="Rectangle 6"/>
          <p:cNvSpPr>
            <a:spLocks noChangeArrowheads="1"/>
          </p:cNvSpPr>
          <p:nvPr/>
        </p:nvSpPr>
        <p:spPr bwMode="auto">
          <a:xfrm>
            <a:off x="1464276" y="5807075"/>
            <a:ext cx="6096000" cy="441325"/>
          </a:xfrm>
          <a:prstGeom prst="rect">
            <a:avLst/>
          </a:prstGeom>
          <a:noFill/>
          <a:ln w="28575">
            <a:solidFill>
              <a:schemeClr val="tx1"/>
            </a:solidFill>
            <a:miter lim="800000"/>
            <a:headEnd/>
            <a:tailEnd/>
          </a:ln>
          <a:effectLst/>
        </p:spPr>
        <p:txBody>
          <a:bodyPr wrap="none" anchor="ctr"/>
          <a:lstStyle/>
          <a:p>
            <a:endParaRPr lang="en-US" dirty="0">
              <a:latin typeface="Calibri" pitchFamily="34" charset="0"/>
            </a:endParaRPr>
          </a:p>
        </p:txBody>
      </p:sp>
      <p:sp>
        <p:nvSpPr>
          <p:cNvPr id="11" name="Text Box 8"/>
          <p:cNvSpPr txBox="1">
            <a:spLocks noChangeArrowheads="1"/>
          </p:cNvSpPr>
          <p:nvPr/>
        </p:nvSpPr>
        <p:spPr bwMode="auto">
          <a:xfrm>
            <a:off x="609600" y="5831299"/>
            <a:ext cx="842346" cy="400110"/>
          </a:xfrm>
          <a:prstGeom prst="rect">
            <a:avLst/>
          </a:prstGeom>
          <a:noFill/>
          <a:ln w="9525">
            <a:noFill/>
            <a:miter lim="800000"/>
            <a:headEnd/>
            <a:tailEnd/>
          </a:ln>
          <a:effectLst/>
        </p:spPr>
        <p:txBody>
          <a:bodyPr wrap="none">
            <a:spAutoFit/>
          </a:bodyPr>
          <a:lstStyle/>
          <a:p>
            <a:r>
              <a:rPr lang="en-US" sz="2000" i="1" dirty="0">
                <a:solidFill>
                  <a:schemeClr val="tx1">
                    <a:lumMod val="50000"/>
                    <a:lumOff val="50000"/>
                  </a:schemeClr>
                </a:solidFill>
                <a:latin typeface="Calibri" pitchFamily="34" charset="0"/>
              </a:rPr>
              <a:t>Buffer</a:t>
            </a:r>
          </a:p>
        </p:txBody>
      </p:sp>
    </p:spTree>
    <p:extLst>
      <p:ext uri="{BB962C8B-B14F-4D97-AF65-F5344CB8AC3E}">
        <p14:creationId xmlns:p14="http://schemas.microsoft.com/office/powerpoint/2010/main" val="24076602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710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87107">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87107">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7107">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87107">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87107">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87107">
                                            <p:txEl>
                                              <p:pRg st="10" end="1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101" name="Rectangle 29"/>
          <p:cNvSpPr>
            <a:spLocks noGrp="1" noChangeArrowheads="1"/>
          </p:cNvSpPr>
          <p:nvPr>
            <p:ph type="title"/>
          </p:nvPr>
        </p:nvSpPr>
        <p:spPr>
          <a:xfrm>
            <a:off x="381000" y="435678"/>
            <a:ext cx="7592093" cy="762000"/>
          </a:xfrm>
        </p:spPr>
        <p:txBody>
          <a:bodyPr/>
          <a:lstStyle/>
          <a:p>
            <a:r>
              <a:rPr lang="en-US"/>
              <a:t>Buffering in Standard I/O</a:t>
            </a:r>
          </a:p>
        </p:txBody>
      </p:sp>
      <p:sp>
        <p:nvSpPr>
          <p:cNvPr id="643102" name="Rectangle 30"/>
          <p:cNvSpPr>
            <a:spLocks noGrp="1" noChangeArrowheads="1"/>
          </p:cNvSpPr>
          <p:nvPr>
            <p:ph type="body" idx="1"/>
          </p:nvPr>
        </p:nvSpPr>
        <p:spPr>
          <a:xfrm>
            <a:off x="396875" y="1362074"/>
            <a:ext cx="7896225" cy="5267325"/>
          </a:xfrm>
        </p:spPr>
        <p:txBody>
          <a:bodyPr/>
          <a:lstStyle/>
          <a:p>
            <a:r>
              <a:rPr lang="en-US" dirty="0"/>
              <a:t>Standard I/O functions use buffered I/O</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smtClean="0"/>
          </a:p>
          <a:p>
            <a:r>
              <a:rPr lang="en-US" dirty="0" smtClean="0"/>
              <a:t>Buffer </a:t>
            </a:r>
            <a:r>
              <a:rPr lang="en-US" dirty="0"/>
              <a:t>flushed to output </a:t>
            </a:r>
            <a:r>
              <a:rPr lang="en-US" dirty="0" err="1"/>
              <a:t>fd</a:t>
            </a:r>
            <a:r>
              <a:rPr lang="en-US" dirty="0"/>
              <a:t> on “\n</a:t>
            </a:r>
            <a:r>
              <a:rPr lang="en-US" dirty="0" smtClean="0"/>
              <a:t>”, call to </a:t>
            </a:r>
            <a:r>
              <a:rPr lang="en-US" dirty="0" err="1" smtClean="0">
                <a:latin typeface="Courier New" pitchFamily="49" charset="0"/>
                <a:cs typeface="Courier New" pitchFamily="49" charset="0"/>
              </a:rPr>
              <a:t>fflush</a:t>
            </a:r>
            <a:r>
              <a:rPr lang="en-US" dirty="0">
                <a:latin typeface="Courier New" pitchFamily="49" charset="0"/>
                <a:cs typeface="Courier New" pitchFamily="49" charset="0"/>
              </a:rPr>
              <a:t> </a:t>
            </a:r>
            <a:r>
              <a:rPr lang="en-US" dirty="0" smtClean="0">
                <a:latin typeface="+mn-lt"/>
                <a:cs typeface="Courier New" pitchFamily="49" charset="0"/>
              </a:rPr>
              <a:t>or</a:t>
            </a:r>
            <a:r>
              <a:rPr lang="en-US" dirty="0" smtClean="0">
                <a:latin typeface="Courier New" pitchFamily="49" charset="0"/>
                <a:cs typeface="Courier New" pitchFamily="49" charset="0"/>
              </a:rPr>
              <a:t> exit</a:t>
            </a:r>
            <a:r>
              <a:rPr lang="en-US" dirty="0" smtClean="0">
                <a:latin typeface="+mn-lt"/>
                <a:cs typeface="Courier New" pitchFamily="49" charset="0"/>
              </a:rPr>
              <a:t>,</a:t>
            </a:r>
            <a:r>
              <a:rPr lang="en-US" dirty="0" smtClean="0">
                <a:latin typeface="Courier New" pitchFamily="49" charset="0"/>
                <a:cs typeface="Courier New" pitchFamily="49" charset="0"/>
              </a:rPr>
              <a:t> </a:t>
            </a:r>
            <a:r>
              <a:rPr lang="en-US" dirty="0" smtClean="0">
                <a:latin typeface="+mn-lt"/>
                <a:cs typeface="Courier New" pitchFamily="49" charset="0"/>
              </a:rPr>
              <a:t>or return from </a:t>
            </a:r>
            <a:r>
              <a:rPr lang="en-US" dirty="0" smtClean="0">
                <a:latin typeface="Courier New"/>
                <a:cs typeface="Courier New"/>
              </a:rPr>
              <a:t>main</a:t>
            </a:r>
            <a:r>
              <a:rPr lang="en-US" dirty="0" smtClean="0">
                <a:latin typeface="Courier New" pitchFamily="49" charset="0"/>
                <a:cs typeface="Courier New" pitchFamily="49" charset="0"/>
              </a:rPr>
              <a:t>. </a:t>
            </a:r>
            <a:endParaRPr lang="en-US" dirty="0"/>
          </a:p>
        </p:txBody>
      </p:sp>
      <p:sp>
        <p:nvSpPr>
          <p:cNvPr id="643076" name="Text Box 4"/>
          <p:cNvSpPr txBox="1">
            <a:spLocks noChangeArrowheads="1"/>
          </p:cNvSpPr>
          <p:nvPr/>
        </p:nvSpPr>
        <p:spPr bwMode="auto">
          <a:xfrm>
            <a:off x="2544762" y="1905000"/>
            <a:ext cx="1651000" cy="336550"/>
          </a:xfrm>
          <a:prstGeom prst="rect">
            <a:avLst/>
          </a:prstGeom>
          <a:noFill/>
          <a:ln w="25400">
            <a:noFill/>
            <a:miter lim="800000"/>
            <a:headEnd/>
            <a:tailEnd/>
          </a:ln>
          <a:effectLst/>
        </p:spPr>
        <p:txBody>
          <a:bodyPr wrap="none">
            <a:spAutoFit/>
          </a:bodyPr>
          <a:lstStyle/>
          <a:p>
            <a:pPr algn="l">
              <a:lnSpc>
                <a:spcPct val="100000"/>
              </a:lnSpc>
            </a:pPr>
            <a:r>
              <a:rPr lang="en-US" sz="1600" dirty="0" err="1">
                <a:latin typeface="Courier New" pitchFamily="49" charset="0"/>
              </a:rPr>
              <a:t>printf</a:t>
            </a:r>
            <a:r>
              <a:rPr lang="en-US" sz="1600" dirty="0">
                <a:latin typeface="Courier New" pitchFamily="49" charset="0"/>
              </a:rPr>
              <a:t>("h");</a:t>
            </a:r>
            <a:endParaRPr lang="en-US" dirty="0">
              <a:latin typeface="Calibri" pitchFamily="34" charset="0"/>
            </a:endParaRPr>
          </a:p>
        </p:txBody>
      </p:sp>
      <p:sp>
        <p:nvSpPr>
          <p:cNvPr id="643077" name="Rectangle 5"/>
          <p:cNvSpPr>
            <a:spLocks noChangeArrowheads="1"/>
          </p:cNvSpPr>
          <p:nvPr/>
        </p:nvSpPr>
        <p:spPr bwMode="auto">
          <a:xfrm>
            <a:off x="2620962" y="3995737"/>
            <a:ext cx="457200" cy="2286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gn="ctr">
              <a:lnSpc>
                <a:spcPct val="100000"/>
              </a:lnSpc>
            </a:pPr>
            <a:r>
              <a:rPr lang="en-US" sz="2000" dirty="0">
                <a:latin typeface="Calibri" pitchFamily="34" charset="0"/>
              </a:rPr>
              <a:t>h</a:t>
            </a:r>
          </a:p>
        </p:txBody>
      </p:sp>
      <p:sp>
        <p:nvSpPr>
          <p:cNvPr id="643078" name="Rectangle 6"/>
          <p:cNvSpPr>
            <a:spLocks noChangeArrowheads="1"/>
          </p:cNvSpPr>
          <p:nvPr/>
        </p:nvSpPr>
        <p:spPr bwMode="auto">
          <a:xfrm>
            <a:off x="3078162" y="3995737"/>
            <a:ext cx="457200" cy="2286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gn="ctr">
              <a:lnSpc>
                <a:spcPct val="100000"/>
              </a:lnSpc>
            </a:pPr>
            <a:r>
              <a:rPr lang="en-US" sz="2000" dirty="0">
                <a:latin typeface="Calibri" pitchFamily="34" charset="0"/>
              </a:rPr>
              <a:t>e</a:t>
            </a:r>
          </a:p>
        </p:txBody>
      </p:sp>
      <p:sp>
        <p:nvSpPr>
          <p:cNvPr id="643079" name="Rectangle 7"/>
          <p:cNvSpPr>
            <a:spLocks noChangeArrowheads="1"/>
          </p:cNvSpPr>
          <p:nvPr/>
        </p:nvSpPr>
        <p:spPr bwMode="auto">
          <a:xfrm>
            <a:off x="3459162" y="3995737"/>
            <a:ext cx="457200" cy="2286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gn="ctr">
              <a:lnSpc>
                <a:spcPct val="100000"/>
              </a:lnSpc>
            </a:pPr>
            <a:r>
              <a:rPr lang="en-US" sz="2000" dirty="0">
                <a:latin typeface="Calibri" pitchFamily="34" charset="0"/>
              </a:rPr>
              <a:t>l</a:t>
            </a:r>
          </a:p>
        </p:txBody>
      </p:sp>
      <p:sp>
        <p:nvSpPr>
          <p:cNvPr id="643080" name="Rectangle 8"/>
          <p:cNvSpPr>
            <a:spLocks noChangeArrowheads="1"/>
          </p:cNvSpPr>
          <p:nvPr/>
        </p:nvSpPr>
        <p:spPr bwMode="auto">
          <a:xfrm>
            <a:off x="3916362" y="3995737"/>
            <a:ext cx="457200" cy="2286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gn="ctr">
              <a:lnSpc>
                <a:spcPct val="100000"/>
              </a:lnSpc>
            </a:pPr>
            <a:r>
              <a:rPr lang="en-US" sz="2000" dirty="0">
                <a:latin typeface="Calibri" pitchFamily="34" charset="0"/>
              </a:rPr>
              <a:t>l</a:t>
            </a:r>
          </a:p>
        </p:txBody>
      </p:sp>
      <p:sp>
        <p:nvSpPr>
          <p:cNvPr id="643081" name="Rectangle 9"/>
          <p:cNvSpPr>
            <a:spLocks noChangeArrowheads="1"/>
          </p:cNvSpPr>
          <p:nvPr/>
        </p:nvSpPr>
        <p:spPr bwMode="auto">
          <a:xfrm>
            <a:off x="4373562" y="3995737"/>
            <a:ext cx="457200" cy="2286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gn="ctr">
              <a:lnSpc>
                <a:spcPct val="100000"/>
              </a:lnSpc>
            </a:pPr>
            <a:r>
              <a:rPr lang="en-US" sz="2000" dirty="0">
                <a:latin typeface="Calibri" pitchFamily="34" charset="0"/>
              </a:rPr>
              <a:t>o</a:t>
            </a:r>
          </a:p>
        </p:txBody>
      </p:sp>
      <p:sp>
        <p:nvSpPr>
          <p:cNvPr id="643082" name="Rectangle 10"/>
          <p:cNvSpPr>
            <a:spLocks noChangeArrowheads="1"/>
          </p:cNvSpPr>
          <p:nvPr/>
        </p:nvSpPr>
        <p:spPr bwMode="auto">
          <a:xfrm>
            <a:off x="4830762" y="3995737"/>
            <a:ext cx="457200" cy="2286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gn="ctr">
              <a:lnSpc>
                <a:spcPct val="100000"/>
              </a:lnSpc>
            </a:pPr>
            <a:r>
              <a:rPr lang="en-US" sz="2000" dirty="0">
                <a:latin typeface="Calibri" pitchFamily="34" charset="0"/>
              </a:rPr>
              <a:t>\n</a:t>
            </a:r>
          </a:p>
        </p:txBody>
      </p:sp>
      <p:sp>
        <p:nvSpPr>
          <p:cNvPr id="643083" name="Rectangle 11"/>
          <p:cNvSpPr>
            <a:spLocks noChangeArrowheads="1"/>
          </p:cNvSpPr>
          <p:nvPr/>
        </p:nvSpPr>
        <p:spPr bwMode="auto">
          <a:xfrm>
            <a:off x="5287962" y="3995737"/>
            <a:ext cx="457200" cy="2286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gn="ctr">
              <a:lnSpc>
                <a:spcPct val="100000"/>
              </a:lnSpc>
            </a:pPr>
            <a:r>
              <a:rPr lang="en-US" sz="2000" dirty="0">
                <a:latin typeface="Calibri" pitchFamily="34" charset="0"/>
              </a:rPr>
              <a:t>.</a:t>
            </a:r>
          </a:p>
        </p:txBody>
      </p:sp>
      <p:sp>
        <p:nvSpPr>
          <p:cNvPr id="643084" name="Rectangle 12"/>
          <p:cNvSpPr>
            <a:spLocks noChangeArrowheads="1"/>
          </p:cNvSpPr>
          <p:nvPr/>
        </p:nvSpPr>
        <p:spPr bwMode="auto">
          <a:xfrm>
            <a:off x="5745162" y="3995737"/>
            <a:ext cx="457200" cy="2286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gn="ctr">
              <a:lnSpc>
                <a:spcPct val="100000"/>
              </a:lnSpc>
            </a:pPr>
            <a:r>
              <a:rPr lang="en-US" sz="2000" dirty="0">
                <a:latin typeface="Calibri" pitchFamily="34" charset="0"/>
              </a:rPr>
              <a:t>.</a:t>
            </a:r>
          </a:p>
        </p:txBody>
      </p:sp>
      <p:sp>
        <p:nvSpPr>
          <p:cNvPr id="643085" name="Line 13"/>
          <p:cNvSpPr>
            <a:spLocks noChangeShapeType="1"/>
          </p:cNvSpPr>
          <p:nvPr/>
        </p:nvSpPr>
        <p:spPr bwMode="auto">
          <a:xfrm>
            <a:off x="2849562" y="2319337"/>
            <a:ext cx="0" cy="1676400"/>
          </a:xfrm>
          <a:prstGeom prst="line">
            <a:avLst/>
          </a:prstGeom>
          <a:noFill/>
          <a:ln w="25400">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643086" name="Text Box 14"/>
          <p:cNvSpPr txBox="1">
            <a:spLocks noChangeArrowheads="1"/>
          </p:cNvSpPr>
          <p:nvPr/>
        </p:nvSpPr>
        <p:spPr bwMode="auto">
          <a:xfrm>
            <a:off x="3001962" y="2133600"/>
            <a:ext cx="1651000" cy="336550"/>
          </a:xfrm>
          <a:prstGeom prst="rect">
            <a:avLst/>
          </a:prstGeom>
          <a:noFill/>
          <a:ln w="25400">
            <a:noFill/>
            <a:miter lim="800000"/>
            <a:headEnd/>
            <a:tailEnd/>
          </a:ln>
          <a:effectLst/>
        </p:spPr>
        <p:txBody>
          <a:bodyPr wrap="none">
            <a:spAutoFit/>
          </a:bodyPr>
          <a:lstStyle/>
          <a:p>
            <a:pPr algn="l">
              <a:lnSpc>
                <a:spcPct val="100000"/>
              </a:lnSpc>
            </a:pPr>
            <a:r>
              <a:rPr lang="en-US" sz="1600" dirty="0" err="1">
                <a:latin typeface="Courier New" pitchFamily="49" charset="0"/>
              </a:rPr>
              <a:t>printf</a:t>
            </a:r>
            <a:r>
              <a:rPr lang="en-US" sz="1600" dirty="0">
                <a:latin typeface="Courier New" pitchFamily="49" charset="0"/>
              </a:rPr>
              <a:t>("e");</a:t>
            </a:r>
            <a:endParaRPr lang="en-US" dirty="0">
              <a:latin typeface="Calibri" pitchFamily="34" charset="0"/>
            </a:endParaRPr>
          </a:p>
        </p:txBody>
      </p:sp>
      <p:sp>
        <p:nvSpPr>
          <p:cNvPr id="643087" name="Line 15"/>
          <p:cNvSpPr>
            <a:spLocks noChangeShapeType="1"/>
          </p:cNvSpPr>
          <p:nvPr/>
        </p:nvSpPr>
        <p:spPr bwMode="auto">
          <a:xfrm>
            <a:off x="3306762" y="2471737"/>
            <a:ext cx="0" cy="1524000"/>
          </a:xfrm>
          <a:prstGeom prst="line">
            <a:avLst/>
          </a:prstGeom>
          <a:noFill/>
          <a:ln w="25400">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643088" name="Text Box 16"/>
          <p:cNvSpPr txBox="1">
            <a:spLocks noChangeArrowheads="1"/>
          </p:cNvSpPr>
          <p:nvPr/>
        </p:nvSpPr>
        <p:spPr bwMode="auto">
          <a:xfrm>
            <a:off x="3382962" y="2363787"/>
            <a:ext cx="1651000" cy="336550"/>
          </a:xfrm>
          <a:prstGeom prst="rect">
            <a:avLst/>
          </a:prstGeom>
          <a:noFill/>
          <a:ln w="25400">
            <a:noFill/>
            <a:miter lim="800000"/>
            <a:headEnd/>
            <a:tailEnd/>
          </a:ln>
          <a:effectLst/>
        </p:spPr>
        <p:txBody>
          <a:bodyPr wrap="none">
            <a:spAutoFit/>
          </a:bodyPr>
          <a:lstStyle/>
          <a:p>
            <a:pPr algn="l">
              <a:lnSpc>
                <a:spcPct val="100000"/>
              </a:lnSpc>
            </a:pPr>
            <a:r>
              <a:rPr lang="en-US" sz="1600" dirty="0" err="1">
                <a:latin typeface="Courier New" pitchFamily="49" charset="0"/>
              </a:rPr>
              <a:t>printf</a:t>
            </a:r>
            <a:r>
              <a:rPr lang="en-US" sz="1600" dirty="0">
                <a:latin typeface="Courier New" pitchFamily="49" charset="0"/>
              </a:rPr>
              <a:t>("l");</a:t>
            </a:r>
            <a:endParaRPr lang="en-US" dirty="0">
              <a:latin typeface="Calibri" pitchFamily="34" charset="0"/>
            </a:endParaRPr>
          </a:p>
        </p:txBody>
      </p:sp>
      <p:sp>
        <p:nvSpPr>
          <p:cNvPr id="643089" name="Line 17"/>
          <p:cNvSpPr>
            <a:spLocks noChangeShapeType="1"/>
          </p:cNvSpPr>
          <p:nvPr/>
        </p:nvSpPr>
        <p:spPr bwMode="auto">
          <a:xfrm>
            <a:off x="5059362" y="3462337"/>
            <a:ext cx="0" cy="533400"/>
          </a:xfrm>
          <a:prstGeom prst="line">
            <a:avLst/>
          </a:prstGeom>
          <a:noFill/>
          <a:ln w="25400">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643090" name="Text Box 18"/>
          <p:cNvSpPr txBox="1">
            <a:spLocks noChangeArrowheads="1"/>
          </p:cNvSpPr>
          <p:nvPr/>
        </p:nvSpPr>
        <p:spPr bwMode="auto">
          <a:xfrm>
            <a:off x="3759200" y="2624137"/>
            <a:ext cx="1651000" cy="336550"/>
          </a:xfrm>
          <a:prstGeom prst="rect">
            <a:avLst/>
          </a:prstGeom>
          <a:noFill/>
          <a:ln w="25400">
            <a:noFill/>
            <a:miter lim="800000"/>
            <a:headEnd/>
            <a:tailEnd/>
          </a:ln>
          <a:effectLst/>
        </p:spPr>
        <p:txBody>
          <a:bodyPr wrap="none">
            <a:spAutoFit/>
          </a:bodyPr>
          <a:lstStyle/>
          <a:p>
            <a:pPr algn="l">
              <a:lnSpc>
                <a:spcPct val="100000"/>
              </a:lnSpc>
            </a:pPr>
            <a:r>
              <a:rPr lang="en-US" sz="1600" dirty="0" err="1">
                <a:latin typeface="Courier New" pitchFamily="49" charset="0"/>
              </a:rPr>
              <a:t>printf</a:t>
            </a:r>
            <a:r>
              <a:rPr lang="en-US" sz="1600" dirty="0">
                <a:latin typeface="Courier New" pitchFamily="49" charset="0"/>
              </a:rPr>
              <a:t>("l");</a:t>
            </a:r>
            <a:endParaRPr lang="en-US" dirty="0">
              <a:latin typeface="Calibri" pitchFamily="34" charset="0"/>
            </a:endParaRPr>
          </a:p>
        </p:txBody>
      </p:sp>
      <p:sp>
        <p:nvSpPr>
          <p:cNvPr id="643091" name="Line 19"/>
          <p:cNvSpPr>
            <a:spLocks noChangeShapeType="1"/>
          </p:cNvSpPr>
          <p:nvPr/>
        </p:nvSpPr>
        <p:spPr bwMode="auto">
          <a:xfrm>
            <a:off x="4525962" y="3233737"/>
            <a:ext cx="0" cy="762000"/>
          </a:xfrm>
          <a:prstGeom prst="line">
            <a:avLst/>
          </a:prstGeom>
          <a:noFill/>
          <a:ln w="25400">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643092" name="Text Box 20"/>
          <p:cNvSpPr txBox="1">
            <a:spLocks noChangeArrowheads="1"/>
          </p:cNvSpPr>
          <p:nvPr/>
        </p:nvSpPr>
        <p:spPr bwMode="auto">
          <a:xfrm>
            <a:off x="4140200" y="2897187"/>
            <a:ext cx="1651000" cy="336550"/>
          </a:xfrm>
          <a:prstGeom prst="rect">
            <a:avLst/>
          </a:prstGeom>
          <a:noFill/>
          <a:ln w="25400">
            <a:noFill/>
            <a:miter lim="800000"/>
            <a:headEnd/>
            <a:tailEnd/>
          </a:ln>
          <a:effectLst/>
        </p:spPr>
        <p:txBody>
          <a:bodyPr wrap="none">
            <a:spAutoFit/>
          </a:bodyPr>
          <a:lstStyle/>
          <a:p>
            <a:pPr algn="l">
              <a:lnSpc>
                <a:spcPct val="100000"/>
              </a:lnSpc>
            </a:pPr>
            <a:r>
              <a:rPr lang="en-US" sz="1600" dirty="0" err="1">
                <a:latin typeface="Courier New" pitchFamily="49" charset="0"/>
              </a:rPr>
              <a:t>printf</a:t>
            </a:r>
            <a:r>
              <a:rPr lang="en-US" sz="1600" dirty="0">
                <a:latin typeface="Courier New" pitchFamily="49" charset="0"/>
              </a:rPr>
              <a:t>("o");</a:t>
            </a:r>
            <a:endParaRPr lang="en-US" dirty="0">
              <a:latin typeface="Calibri" pitchFamily="34" charset="0"/>
            </a:endParaRPr>
          </a:p>
        </p:txBody>
      </p:sp>
      <p:sp>
        <p:nvSpPr>
          <p:cNvPr id="643093" name="Text Box 21"/>
          <p:cNvSpPr txBox="1">
            <a:spLocks noChangeArrowheads="1"/>
          </p:cNvSpPr>
          <p:nvPr/>
        </p:nvSpPr>
        <p:spPr bwMode="auto">
          <a:xfrm>
            <a:off x="4627562" y="3157537"/>
            <a:ext cx="1773238" cy="336550"/>
          </a:xfrm>
          <a:prstGeom prst="rect">
            <a:avLst/>
          </a:prstGeom>
          <a:noFill/>
          <a:ln w="25400">
            <a:noFill/>
            <a:miter lim="800000"/>
            <a:headEnd/>
            <a:tailEnd/>
          </a:ln>
          <a:effectLst/>
        </p:spPr>
        <p:txBody>
          <a:bodyPr wrap="none">
            <a:spAutoFit/>
          </a:bodyPr>
          <a:lstStyle/>
          <a:p>
            <a:pPr algn="l">
              <a:lnSpc>
                <a:spcPct val="100000"/>
              </a:lnSpc>
            </a:pPr>
            <a:r>
              <a:rPr lang="en-US" sz="1600" dirty="0" err="1">
                <a:latin typeface="Courier New" pitchFamily="49" charset="0"/>
              </a:rPr>
              <a:t>printf</a:t>
            </a:r>
            <a:r>
              <a:rPr lang="en-US" sz="1600" dirty="0">
                <a:latin typeface="Courier New" pitchFamily="49" charset="0"/>
              </a:rPr>
              <a:t>("\n");</a:t>
            </a:r>
            <a:endParaRPr lang="en-US" dirty="0">
              <a:latin typeface="Calibri" pitchFamily="34" charset="0"/>
            </a:endParaRPr>
          </a:p>
        </p:txBody>
      </p:sp>
      <p:sp>
        <p:nvSpPr>
          <p:cNvPr id="643094" name="Line 22"/>
          <p:cNvSpPr>
            <a:spLocks noChangeShapeType="1"/>
          </p:cNvSpPr>
          <p:nvPr/>
        </p:nvSpPr>
        <p:spPr bwMode="auto">
          <a:xfrm>
            <a:off x="3687762" y="2700337"/>
            <a:ext cx="0" cy="1295400"/>
          </a:xfrm>
          <a:prstGeom prst="line">
            <a:avLst/>
          </a:prstGeom>
          <a:noFill/>
          <a:ln w="25400">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643095" name="Line 23"/>
          <p:cNvSpPr>
            <a:spLocks noChangeShapeType="1"/>
          </p:cNvSpPr>
          <p:nvPr/>
        </p:nvSpPr>
        <p:spPr bwMode="auto">
          <a:xfrm>
            <a:off x="4144962" y="2928937"/>
            <a:ext cx="0" cy="1066800"/>
          </a:xfrm>
          <a:prstGeom prst="line">
            <a:avLst/>
          </a:prstGeom>
          <a:noFill/>
          <a:ln w="25400">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643096" name="Line 24"/>
          <p:cNvSpPr>
            <a:spLocks noChangeShapeType="1"/>
          </p:cNvSpPr>
          <p:nvPr/>
        </p:nvSpPr>
        <p:spPr bwMode="auto">
          <a:xfrm>
            <a:off x="3916362" y="4300537"/>
            <a:ext cx="0" cy="822960"/>
          </a:xfrm>
          <a:prstGeom prst="line">
            <a:avLst/>
          </a:prstGeom>
          <a:noFill/>
          <a:ln w="25400">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643097" name="Text Box 25"/>
          <p:cNvSpPr txBox="1">
            <a:spLocks noChangeArrowheads="1"/>
          </p:cNvSpPr>
          <p:nvPr/>
        </p:nvSpPr>
        <p:spPr bwMode="auto">
          <a:xfrm>
            <a:off x="3992562" y="4510087"/>
            <a:ext cx="2232025" cy="366713"/>
          </a:xfrm>
          <a:prstGeom prst="rect">
            <a:avLst/>
          </a:prstGeom>
          <a:noFill/>
          <a:ln w="25400">
            <a:noFill/>
            <a:miter lim="800000"/>
            <a:headEnd/>
            <a:tailEnd/>
          </a:ln>
          <a:effectLst/>
        </p:spPr>
        <p:txBody>
          <a:bodyPr wrap="none">
            <a:spAutoFit/>
          </a:bodyPr>
          <a:lstStyle/>
          <a:p>
            <a:pPr algn="l">
              <a:lnSpc>
                <a:spcPct val="100000"/>
              </a:lnSpc>
            </a:pPr>
            <a:r>
              <a:rPr lang="en-US" sz="1800">
                <a:latin typeface="Courier New" pitchFamily="49" charset="0"/>
              </a:rPr>
              <a:t>fflush(stdout);</a:t>
            </a:r>
          </a:p>
        </p:txBody>
      </p:sp>
      <p:sp>
        <p:nvSpPr>
          <p:cNvPr id="643098" name="Text Box 26"/>
          <p:cNvSpPr txBox="1">
            <a:spLocks noChangeArrowheads="1"/>
          </p:cNvSpPr>
          <p:nvPr/>
        </p:nvSpPr>
        <p:spPr bwMode="auto">
          <a:xfrm>
            <a:off x="1630362" y="3076574"/>
            <a:ext cx="593725" cy="366713"/>
          </a:xfrm>
          <a:prstGeom prst="rect">
            <a:avLst/>
          </a:prstGeom>
          <a:noFill/>
          <a:ln w="25400">
            <a:noFill/>
            <a:miter lim="800000"/>
            <a:headEnd/>
            <a:tailEnd/>
          </a:ln>
          <a:effectLst/>
        </p:spPr>
        <p:txBody>
          <a:bodyPr wrap="none">
            <a:spAutoFit/>
          </a:bodyPr>
          <a:lstStyle/>
          <a:p>
            <a:pPr algn="l">
              <a:lnSpc>
                <a:spcPct val="100000"/>
              </a:lnSpc>
            </a:pPr>
            <a:r>
              <a:rPr lang="en-US" sz="1800">
                <a:latin typeface="Courier New" pitchFamily="49" charset="0"/>
              </a:rPr>
              <a:t>buf</a:t>
            </a:r>
          </a:p>
        </p:txBody>
      </p:sp>
      <p:sp>
        <p:nvSpPr>
          <p:cNvPr id="643099" name="Line 27"/>
          <p:cNvSpPr>
            <a:spLocks noChangeShapeType="1"/>
          </p:cNvSpPr>
          <p:nvPr/>
        </p:nvSpPr>
        <p:spPr bwMode="auto">
          <a:xfrm>
            <a:off x="1935162" y="3394075"/>
            <a:ext cx="685800" cy="601662"/>
          </a:xfrm>
          <a:prstGeom prst="line">
            <a:avLst/>
          </a:prstGeom>
          <a:noFill/>
          <a:ln w="25400">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643100" name="Text Box 28"/>
          <p:cNvSpPr txBox="1">
            <a:spLocks noChangeArrowheads="1"/>
          </p:cNvSpPr>
          <p:nvPr/>
        </p:nvSpPr>
        <p:spPr bwMode="auto">
          <a:xfrm>
            <a:off x="2659400" y="5195887"/>
            <a:ext cx="2528256" cy="369332"/>
          </a:xfrm>
          <a:prstGeom prst="rect">
            <a:avLst/>
          </a:prstGeom>
          <a:noFill/>
          <a:ln w="25400">
            <a:noFill/>
            <a:miter lim="800000"/>
            <a:headEnd/>
            <a:tailEnd/>
          </a:ln>
          <a:effectLst/>
        </p:spPr>
        <p:txBody>
          <a:bodyPr wrap="none">
            <a:spAutoFit/>
          </a:bodyPr>
          <a:lstStyle/>
          <a:p>
            <a:pPr algn="ctr">
              <a:lnSpc>
                <a:spcPct val="100000"/>
              </a:lnSpc>
            </a:pPr>
            <a:r>
              <a:rPr lang="en-US" sz="1800" dirty="0">
                <a:latin typeface="Courier New" pitchFamily="49" charset="0"/>
              </a:rPr>
              <a:t>write(1, </a:t>
            </a:r>
            <a:r>
              <a:rPr lang="en-US" sz="1800" dirty="0" err="1" smtClean="0">
                <a:latin typeface="Courier New" pitchFamily="49" charset="0"/>
              </a:rPr>
              <a:t>buf</a:t>
            </a:r>
            <a:r>
              <a:rPr lang="en-US" sz="1800" dirty="0" smtClean="0">
                <a:latin typeface="Courier New" pitchFamily="49" charset="0"/>
              </a:rPr>
              <a:t>, </a:t>
            </a:r>
            <a:r>
              <a:rPr lang="en-US" sz="1800" dirty="0">
                <a:latin typeface="Courier New" pitchFamily="49" charset="0"/>
              </a:rPr>
              <a:t>6</a:t>
            </a:r>
            <a:r>
              <a:rPr lang="en-US" sz="1800" dirty="0" smtClean="0">
                <a:latin typeface="Courier New" pitchFamily="49" charset="0"/>
              </a:rPr>
              <a:t>);</a:t>
            </a:r>
          </a:p>
        </p:txBody>
      </p:sp>
    </p:spTree>
    <p:extLst>
      <p:ext uri="{BB962C8B-B14F-4D97-AF65-F5344CB8AC3E}">
        <p14:creationId xmlns:p14="http://schemas.microsoft.com/office/powerpoint/2010/main" val="364647356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102" name="Rectangle 6"/>
          <p:cNvSpPr>
            <a:spLocks noGrp="1" noChangeArrowheads="1"/>
          </p:cNvSpPr>
          <p:nvPr>
            <p:ph type="title"/>
          </p:nvPr>
        </p:nvSpPr>
        <p:spPr>
          <a:xfrm>
            <a:off x="357018" y="457200"/>
            <a:ext cx="7592093" cy="762000"/>
          </a:xfrm>
        </p:spPr>
        <p:txBody>
          <a:bodyPr/>
          <a:lstStyle/>
          <a:p>
            <a:r>
              <a:rPr lang="en-US"/>
              <a:t>Standard I/O Buffering in Action</a:t>
            </a:r>
          </a:p>
        </p:txBody>
      </p:sp>
      <p:sp>
        <p:nvSpPr>
          <p:cNvPr id="644103" name="Rectangle 7"/>
          <p:cNvSpPr>
            <a:spLocks noGrp="1" noChangeArrowheads="1"/>
          </p:cNvSpPr>
          <p:nvPr>
            <p:ph type="body" idx="1"/>
          </p:nvPr>
        </p:nvSpPr>
        <p:spPr>
          <a:xfrm>
            <a:off x="356286" y="1295400"/>
            <a:ext cx="7896225" cy="4972050"/>
          </a:xfrm>
        </p:spPr>
        <p:txBody>
          <a:bodyPr/>
          <a:lstStyle/>
          <a:p>
            <a:r>
              <a:rPr lang="en-US" dirty="0"/>
              <a:t>You can see this buffering in action for yourself, using the always fascinating </a:t>
            </a:r>
            <a:r>
              <a:rPr lang="en-US" dirty="0" smtClean="0"/>
              <a:t>Linux </a:t>
            </a:r>
            <a:r>
              <a:rPr lang="en-US" dirty="0" err="1" smtClean="0">
                <a:latin typeface="Courier New" pitchFamily="49" charset="0"/>
              </a:rPr>
              <a:t>strace</a:t>
            </a:r>
            <a:r>
              <a:rPr lang="en-US" dirty="0" smtClean="0"/>
              <a:t> </a:t>
            </a:r>
            <a:r>
              <a:rPr lang="en-US" dirty="0"/>
              <a:t>program:</a:t>
            </a:r>
          </a:p>
        </p:txBody>
      </p:sp>
      <p:sp>
        <p:nvSpPr>
          <p:cNvPr id="644099" name="Rectangle 3"/>
          <p:cNvSpPr>
            <a:spLocks noChangeArrowheads="1"/>
          </p:cNvSpPr>
          <p:nvPr/>
        </p:nvSpPr>
        <p:spPr bwMode="auto">
          <a:xfrm>
            <a:off x="3276600" y="2438400"/>
            <a:ext cx="5638800" cy="1815882"/>
          </a:xfrm>
          <a:prstGeom prst="rect">
            <a:avLst/>
          </a:prstGeom>
          <a:solidFill>
            <a:schemeClr val="bg1">
              <a:lumMod val="85000"/>
            </a:schemeClr>
          </a:solidFill>
          <a:ln w="12700">
            <a:noFill/>
            <a:miter lim="800000"/>
            <a:headEnd/>
            <a:tailEnd/>
          </a:ln>
          <a:effectLst/>
        </p:spPr>
        <p:txBody>
          <a:bodyPr wrap="square">
            <a:spAutoFit/>
          </a:bodyPr>
          <a:lstStyle/>
          <a:p>
            <a:pPr algn="l">
              <a:lnSpc>
                <a:spcPct val="100000"/>
              </a:lnSpc>
            </a:pPr>
            <a:r>
              <a:rPr lang="en-US" sz="1600" dirty="0" err="1" smtClean="0">
                <a:latin typeface="Courier New" pitchFamily="49" charset="0"/>
              </a:rPr>
              <a:t>linux</a:t>
            </a:r>
            <a:r>
              <a:rPr lang="en-US" sz="1600" dirty="0">
                <a:latin typeface="Courier New" pitchFamily="49" charset="0"/>
              </a:rPr>
              <a:t>&gt; </a:t>
            </a:r>
            <a:r>
              <a:rPr lang="en-US" sz="1600" dirty="0" err="1">
                <a:latin typeface="Courier New" pitchFamily="49" charset="0"/>
              </a:rPr>
              <a:t>strace</a:t>
            </a:r>
            <a:r>
              <a:rPr lang="en-US" sz="1600" dirty="0">
                <a:latin typeface="Courier New" pitchFamily="49" charset="0"/>
              </a:rPr>
              <a:t> ./hello</a:t>
            </a:r>
          </a:p>
          <a:p>
            <a:pPr algn="l">
              <a:lnSpc>
                <a:spcPct val="100000"/>
              </a:lnSpc>
            </a:pPr>
            <a:r>
              <a:rPr lang="en-US" sz="1600" dirty="0" err="1">
                <a:latin typeface="Courier New" pitchFamily="49" charset="0"/>
              </a:rPr>
              <a:t>execve</a:t>
            </a:r>
            <a:r>
              <a:rPr lang="en-US" sz="1600" dirty="0">
                <a:latin typeface="Courier New" pitchFamily="49" charset="0"/>
              </a:rPr>
              <a:t>("./hello", ["hello"], [/* ... */]).</a:t>
            </a:r>
          </a:p>
          <a:p>
            <a:pPr algn="l">
              <a:lnSpc>
                <a:spcPct val="100000"/>
              </a:lnSpc>
            </a:pPr>
            <a:r>
              <a:rPr lang="en-US" sz="1600" dirty="0">
                <a:latin typeface="Courier New" pitchFamily="49" charset="0"/>
              </a:rPr>
              <a:t>...</a:t>
            </a:r>
          </a:p>
          <a:p>
            <a:pPr algn="l">
              <a:lnSpc>
                <a:spcPct val="100000"/>
              </a:lnSpc>
            </a:pPr>
            <a:r>
              <a:rPr lang="en-US" sz="1600" dirty="0">
                <a:latin typeface="Courier New" pitchFamily="49" charset="0"/>
              </a:rPr>
              <a:t>write(1, "hello\n", </a:t>
            </a:r>
            <a:r>
              <a:rPr lang="en-US" sz="1600" dirty="0" smtClean="0">
                <a:latin typeface="Courier New" pitchFamily="49" charset="0"/>
              </a:rPr>
              <a:t>6)               </a:t>
            </a:r>
            <a:r>
              <a:rPr lang="en-US" sz="1600" dirty="0">
                <a:latin typeface="Courier New" pitchFamily="49" charset="0"/>
              </a:rPr>
              <a:t>= 6</a:t>
            </a:r>
          </a:p>
          <a:p>
            <a:pPr algn="l">
              <a:lnSpc>
                <a:spcPct val="100000"/>
              </a:lnSpc>
            </a:pPr>
            <a:r>
              <a:rPr lang="en-US" sz="1600" dirty="0">
                <a:latin typeface="Courier New" pitchFamily="49" charset="0"/>
              </a:rPr>
              <a:t>...</a:t>
            </a:r>
            <a:endParaRPr lang="en-US" sz="1600" dirty="0" smtClean="0">
              <a:latin typeface="Courier New" pitchFamily="49" charset="0"/>
            </a:endParaRPr>
          </a:p>
          <a:p>
            <a:pPr algn="l">
              <a:lnSpc>
                <a:spcPct val="100000"/>
              </a:lnSpc>
            </a:pPr>
            <a:r>
              <a:rPr lang="en-US" sz="1600" dirty="0" smtClean="0">
                <a:latin typeface="Courier New" pitchFamily="49" charset="0"/>
              </a:rPr>
              <a:t>exit_group(</a:t>
            </a:r>
            <a:r>
              <a:rPr lang="en-US" sz="1600" dirty="0">
                <a:latin typeface="Courier New" pitchFamily="49" charset="0"/>
              </a:rPr>
              <a:t>0)                       </a:t>
            </a:r>
            <a:r>
              <a:rPr lang="en-US" sz="1600" dirty="0" smtClean="0">
                <a:latin typeface="Courier New" pitchFamily="49" charset="0"/>
              </a:rPr>
              <a:t> = </a:t>
            </a:r>
            <a:r>
              <a:rPr lang="en-US" sz="1600" dirty="0">
                <a:latin typeface="Courier New" pitchFamily="49" charset="0"/>
              </a:rPr>
              <a:t>?</a:t>
            </a:r>
          </a:p>
          <a:p>
            <a:pPr algn="l">
              <a:lnSpc>
                <a:spcPct val="100000"/>
              </a:lnSpc>
            </a:pPr>
            <a:endParaRPr lang="en-US" sz="1600" dirty="0">
              <a:latin typeface="Courier New" pitchFamily="49" charset="0"/>
            </a:endParaRPr>
          </a:p>
        </p:txBody>
      </p:sp>
      <p:sp>
        <p:nvSpPr>
          <p:cNvPr id="644101" name="Rectangle 5"/>
          <p:cNvSpPr>
            <a:spLocks noChangeArrowheads="1"/>
          </p:cNvSpPr>
          <p:nvPr/>
        </p:nvSpPr>
        <p:spPr bwMode="auto">
          <a:xfrm>
            <a:off x="457200" y="2432050"/>
            <a:ext cx="2590800" cy="3282950"/>
          </a:xfrm>
          <a:prstGeom prst="rect">
            <a:avLst/>
          </a:prstGeom>
          <a:solidFill>
            <a:srgbClr val="F6F5BD"/>
          </a:solidFill>
          <a:ln w="12700">
            <a:solidFill>
              <a:srgbClr val="000000"/>
            </a:solidFill>
            <a:miter lim="800000"/>
            <a:headEnd/>
            <a:tailEnd/>
          </a:ln>
          <a:effectLst/>
        </p:spPr>
        <p:txBody>
          <a:bodyPr wrap="square">
            <a:spAutoFit/>
          </a:bodyPr>
          <a:lstStyle/>
          <a:p>
            <a:pPr>
              <a:lnSpc>
                <a:spcPct val="100000"/>
              </a:lnSpc>
            </a:pPr>
            <a:r>
              <a:rPr lang="en-US" sz="1600" dirty="0">
                <a:latin typeface="Courier New" pitchFamily="49" charset="0"/>
              </a:rPr>
              <a:t>#include &lt;stdio.h&gt;</a:t>
            </a:r>
          </a:p>
          <a:p>
            <a:pPr>
              <a:lnSpc>
                <a:spcPct val="100000"/>
              </a:lnSpc>
            </a:pPr>
            <a:endParaRPr lang="en-US" sz="1600" dirty="0">
              <a:latin typeface="Courier New" pitchFamily="49" charset="0"/>
            </a:endParaRPr>
          </a:p>
          <a:p>
            <a:pPr>
              <a:lnSpc>
                <a:spcPct val="100000"/>
              </a:lnSpc>
            </a:pPr>
            <a:r>
              <a:rPr lang="en-US" sz="1600" dirty="0">
                <a:latin typeface="Courier New" pitchFamily="49" charset="0"/>
              </a:rPr>
              <a:t>int main()</a:t>
            </a:r>
          </a:p>
          <a:p>
            <a:pPr>
              <a:lnSpc>
                <a:spcPct val="100000"/>
              </a:lnSpc>
            </a:pPr>
            <a:r>
              <a:rPr lang="en-US" sz="1600" dirty="0">
                <a:latin typeface="Courier New" pitchFamily="49" charset="0"/>
              </a:rPr>
              <a:t>{</a:t>
            </a:r>
          </a:p>
          <a:p>
            <a:pPr>
              <a:lnSpc>
                <a:spcPct val="100000"/>
              </a:lnSpc>
            </a:pPr>
            <a:r>
              <a:rPr lang="en-US" sz="1600" dirty="0">
                <a:latin typeface="Courier New" pitchFamily="49" charset="0"/>
              </a:rPr>
              <a:t>    printf("h");</a:t>
            </a:r>
          </a:p>
          <a:p>
            <a:pPr>
              <a:lnSpc>
                <a:spcPct val="100000"/>
              </a:lnSpc>
            </a:pPr>
            <a:r>
              <a:rPr lang="en-US" sz="1600" dirty="0">
                <a:latin typeface="Courier New" pitchFamily="49" charset="0"/>
              </a:rPr>
              <a:t>    printf("e");</a:t>
            </a:r>
          </a:p>
          <a:p>
            <a:pPr>
              <a:lnSpc>
                <a:spcPct val="100000"/>
              </a:lnSpc>
            </a:pPr>
            <a:r>
              <a:rPr lang="en-US" sz="1600" dirty="0">
                <a:latin typeface="Courier New" pitchFamily="49" charset="0"/>
              </a:rPr>
              <a:t>    printf("l");</a:t>
            </a:r>
          </a:p>
          <a:p>
            <a:pPr>
              <a:lnSpc>
                <a:spcPct val="100000"/>
              </a:lnSpc>
            </a:pPr>
            <a:r>
              <a:rPr lang="en-US" sz="1600" dirty="0">
                <a:latin typeface="Courier New" pitchFamily="49" charset="0"/>
              </a:rPr>
              <a:t>    printf("l");</a:t>
            </a:r>
          </a:p>
          <a:p>
            <a:pPr>
              <a:lnSpc>
                <a:spcPct val="100000"/>
              </a:lnSpc>
            </a:pPr>
            <a:r>
              <a:rPr lang="en-US" sz="1600" dirty="0">
                <a:latin typeface="Courier New" pitchFamily="49" charset="0"/>
              </a:rPr>
              <a:t>    printf("o");</a:t>
            </a:r>
          </a:p>
          <a:p>
            <a:pPr>
              <a:lnSpc>
                <a:spcPct val="100000"/>
              </a:lnSpc>
            </a:pPr>
            <a:r>
              <a:rPr lang="en-US" sz="1600" dirty="0">
                <a:latin typeface="Courier New" pitchFamily="49" charset="0"/>
              </a:rPr>
              <a:t>    printf("\n");</a:t>
            </a:r>
          </a:p>
          <a:p>
            <a:pPr>
              <a:lnSpc>
                <a:spcPct val="100000"/>
              </a:lnSpc>
            </a:pPr>
            <a:r>
              <a:rPr lang="en-US" sz="1600" dirty="0">
                <a:latin typeface="Courier New" pitchFamily="49" charset="0"/>
              </a:rPr>
              <a:t>    fflush(stdout);</a:t>
            </a:r>
          </a:p>
          <a:p>
            <a:pPr>
              <a:lnSpc>
                <a:spcPct val="100000"/>
              </a:lnSpc>
            </a:pPr>
            <a:r>
              <a:rPr lang="en-US" sz="1600" dirty="0">
                <a:latin typeface="Courier New" pitchFamily="49" charset="0"/>
              </a:rPr>
              <a:t>    exit(0);</a:t>
            </a:r>
          </a:p>
          <a:p>
            <a:pPr>
              <a:lnSpc>
                <a:spcPct val="100000"/>
              </a:lnSpc>
            </a:pPr>
            <a:r>
              <a:rPr lang="en-US" sz="1600" dirty="0">
                <a:latin typeface="Courier New" pitchFamily="49" charset="0"/>
              </a:rPr>
              <a:t>}</a:t>
            </a:r>
          </a:p>
        </p:txBody>
      </p:sp>
    </p:spTree>
    <p:extLst>
      <p:ext uri="{BB962C8B-B14F-4D97-AF65-F5344CB8AC3E}">
        <p14:creationId xmlns:p14="http://schemas.microsoft.com/office/powerpoint/2010/main" val="3069002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4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4099"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a:t>
            </a:r>
            <a:endParaRPr lang="en-US" dirty="0"/>
          </a:p>
        </p:txBody>
      </p:sp>
      <p:sp>
        <p:nvSpPr>
          <p:cNvPr id="3" name="Content Placeholder 2"/>
          <p:cNvSpPr>
            <a:spLocks noGrp="1"/>
          </p:cNvSpPr>
          <p:nvPr>
            <p:ph idx="1"/>
          </p:nvPr>
        </p:nvSpPr>
        <p:spPr/>
        <p:txBody>
          <a:bodyPr/>
          <a:lstStyle/>
          <a:p>
            <a:r>
              <a:rPr lang="en-US" dirty="0">
                <a:solidFill>
                  <a:srgbClr val="7F7F7F"/>
                </a:solidFill>
              </a:rPr>
              <a:t>I/O </a:t>
            </a:r>
            <a:r>
              <a:rPr lang="en-US" dirty="0" smtClean="0">
                <a:solidFill>
                  <a:srgbClr val="7F7F7F"/>
                </a:solidFill>
              </a:rPr>
              <a:t>Systems</a:t>
            </a:r>
          </a:p>
          <a:p>
            <a:r>
              <a:rPr lang="en-US" dirty="0" smtClean="0">
                <a:solidFill>
                  <a:srgbClr val="7F7F7F"/>
                </a:solidFill>
              </a:rPr>
              <a:t>Unix I/O</a:t>
            </a:r>
          </a:p>
          <a:p>
            <a:r>
              <a:rPr lang="en-US" dirty="0" smtClean="0">
                <a:solidFill>
                  <a:schemeClr val="bg1">
                    <a:lumMod val="50000"/>
                  </a:schemeClr>
                </a:solidFill>
              </a:rPr>
              <a:t>Metadata, sharing, and redirection</a:t>
            </a:r>
          </a:p>
          <a:p>
            <a:r>
              <a:rPr lang="en-US" dirty="0" smtClean="0">
                <a:solidFill>
                  <a:schemeClr val="bg1">
                    <a:lumMod val="50000"/>
                  </a:schemeClr>
                </a:solidFill>
              </a:rPr>
              <a:t>Standard I/O</a:t>
            </a:r>
          </a:p>
          <a:p>
            <a:r>
              <a:rPr lang="en-US" dirty="0" smtClean="0"/>
              <a:t>Closing remarks</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Rectangle 2"/>
          <p:cNvSpPr>
            <a:spLocks noGrp="1" noChangeArrowheads="1"/>
          </p:cNvSpPr>
          <p:nvPr>
            <p:ph type="title"/>
          </p:nvPr>
        </p:nvSpPr>
        <p:spPr/>
        <p:txBody>
          <a:bodyPr/>
          <a:lstStyle/>
          <a:p>
            <a:r>
              <a:rPr lang="en-US" altLang="zh-CN" dirty="0"/>
              <a:t>Standard I/O vs. </a:t>
            </a:r>
            <a:r>
              <a:rPr lang="en-US" dirty="0" smtClean="0"/>
              <a:t>Unix I/O</a:t>
            </a:r>
            <a:endParaRPr lang="en-US" dirty="0"/>
          </a:p>
        </p:txBody>
      </p:sp>
      <p:sp>
        <p:nvSpPr>
          <p:cNvPr id="671747" name="Rectangle 3"/>
          <p:cNvSpPr>
            <a:spLocks noGrp="1" noChangeArrowheads="1"/>
          </p:cNvSpPr>
          <p:nvPr>
            <p:ph type="body" idx="1"/>
          </p:nvPr>
        </p:nvSpPr>
        <p:spPr>
          <a:xfrm>
            <a:off x="241300" y="1600200"/>
            <a:ext cx="8750300" cy="4876800"/>
          </a:xfrm>
        </p:spPr>
        <p:txBody>
          <a:bodyPr/>
          <a:lstStyle/>
          <a:p>
            <a:r>
              <a:rPr lang="en-US" dirty="0"/>
              <a:t>Standard I/O </a:t>
            </a:r>
            <a:r>
              <a:rPr lang="en-US" altLang="zh-CN" dirty="0" smtClean="0"/>
              <a:t>is</a:t>
            </a:r>
            <a:r>
              <a:rPr lang="en-US" dirty="0" smtClean="0"/>
              <a:t> </a:t>
            </a:r>
            <a:r>
              <a:rPr lang="en-US" dirty="0"/>
              <a:t>implemented using low-level </a:t>
            </a:r>
            <a:r>
              <a:rPr lang="en-US" dirty="0" smtClean="0"/>
              <a:t>Unix I/O</a:t>
            </a:r>
            <a:endParaRPr lang="en-US" dirty="0"/>
          </a:p>
          <a:p>
            <a:pPr marL="0" indent="0">
              <a:buNone/>
            </a:pPr>
            <a:endParaRPr lang="en-US" dirty="0" smtClean="0"/>
          </a:p>
          <a:p>
            <a:endParaRPr lang="en-US" dirty="0"/>
          </a:p>
          <a:p>
            <a:endParaRPr lang="en-US" dirty="0"/>
          </a:p>
          <a:p>
            <a:endParaRPr lang="en-US" dirty="0"/>
          </a:p>
          <a:p>
            <a:endParaRPr lang="en-US" dirty="0"/>
          </a:p>
          <a:p>
            <a:endParaRPr lang="en-US" dirty="0"/>
          </a:p>
          <a:p>
            <a:endParaRPr lang="en-US" dirty="0"/>
          </a:p>
          <a:p>
            <a:endParaRPr lang="en-US" dirty="0" smtClean="0"/>
          </a:p>
          <a:p>
            <a:r>
              <a:rPr lang="en-US" dirty="0" smtClean="0"/>
              <a:t>Which </a:t>
            </a:r>
            <a:r>
              <a:rPr lang="en-US" dirty="0"/>
              <a:t>ones should you use in your programs?</a:t>
            </a:r>
          </a:p>
        </p:txBody>
      </p:sp>
      <p:sp>
        <p:nvSpPr>
          <p:cNvPr id="671748" name="Rectangle 4"/>
          <p:cNvSpPr>
            <a:spLocks noChangeAspect="1" noChangeArrowheads="1"/>
          </p:cNvSpPr>
          <p:nvPr/>
        </p:nvSpPr>
        <p:spPr bwMode="auto">
          <a:xfrm>
            <a:off x="3730625" y="2913063"/>
            <a:ext cx="4041775" cy="1577975"/>
          </a:xfrm>
          <a:prstGeom prst="rect">
            <a:avLst/>
          </a:prstGeom>
          <a:solidFill>
            <a:srgbClr val="F6F5BD"/>
          </a:solidFill>
          <a:ln w="12700">
            <a:solidFill>
              <a:schemeClr val="tx1"/>
            </a:solidFill>
            <a:miter lim="800000"/>
            <a:headEnd/>
            <a:tailEnd/>
          </a:ln>
          <a:effectLst/>
        </p:spPr>
        <p:txBody>
          <a:bodyPr wrap="none" anchor="ctr"/>
          <a:lstStyle/>
          <a:p>
            <a:pPr>
              <a:lnSpc>
                <a:spcPct val="100000"/>
              </a:lnSpc>
            </a:pPr>
            <a:endParaRPr lang="en-US" sz="1600" dirty="0">
              <a:latin typeface="Calibri" pitchFamily="34" charset="0"/>
            </a:endParaRPr>
          </a:p>
        </p:txBody>
      </p:sp>
      <p:sp>
        <p:nvSpPr>
          <p:cNvPr id="671749" name="Rectangle 5"/>
          <p:cNvSpPr>
            <a:spLocks noChangeAspect="1" noChangeArrowheads="1"/>
          </p:cNvSpPr>
          <p:nvPr/>
        </p:nvSpPr>
        <p:spPr bwMode="auto">
          <a:xfrm>
            <a:off x="3730625" y="4491038"/>
            <a:ext cx="4041775" cy="685800"/>
          </a:xfrm>
          <a:prstGeom prst="rect">
            <a:avLst/>
          </a:prstGeom>
          <a:solidFill>
            <a:schemeClr val="bg2">
              <a:lumMod val="20000"/>
              <a:lumOff val="80000"/>
            </a:schemeClr>
          </a:solidFill>
          <a:ln w="12700">
            <a:solidFill>
              <a:schemeClr val="tx1"/>
            </a:solidFill>
            <a:miter lim="800000"/>
            <a:headEnd/>
            <a:tailEnd/>
          </a:ln>
          <a:effectLst/>
        </p:spPr>
        <p:txBody>
          <a:bodyPr wrap="none" anchor="ctr"/>
          <a:lstStyle/>
          <a:p>
            <a:pPr>
              <a:lnSpc>
                <a:spcPct val="100000"/>
              </a:lnSpc>
            </a:pPr>
            <a:r>
              <a:rPr lang="en-US" sz="1600" dirty="0">
                <a:latin typeface="Calibri" pitchFamily="34" charset="0"/>
              </a:rPr>
              <a:t>Unix I/O functions </a:t>
            </a:r>
          </a:p>
          <a:p>
            <a:pPr>
              <a:lnSpc>
                <a:spcPct val="100000"/>
              </a:lnSpc>
            </a:pPr>
            <a:r>
              <a:rPr lang="en-US" sz="1600" dirty="0">
                <a:latin typeface="Calibri" pitchFamily="34" charset="0"/>
              </a:rPr>
              <a:t>(accessed via system calls)</a:t>
            </a:r>
          </a:p>
        </p:txBody>
      </p:sp>
      <p:sp>
        <p:nvSpPr>
          <p:cNvPr id="671750" name="Rectangle 6"/>
          <p:cNvSpPr>
            <a:spLocks noChangeAspect="1" noChangeArrowheads="1"/>
          </p:cNvSpPr>
          <p:nvPr/>
        </p:nvSpPr>
        <p:spPr bwMode="auto">
          <a:xfrm>
            <a:off x="3732513" y="3805238"/>
            <a:ext cx="1447800" cy="685800"/>
          </a:xfrm>
          <a:prstGeom prst="rect">
            <a:avLst/>
          </a:prstGeom>
          <a:solidFill>
            <a:srgbClr val="D5F1CF"/>
          </a:solidFill>
          <a:ln w="12700">
            <a:solidFill>
              <a:schemeClr val="tx1"/>
            </a:solidFill>
            <a:miter lim="800000"/>
            <a:headEnd/>
            <a:tailEnd/>
          </a:ln>
          <a:effectLst/>
        </p:spPr>
        <p:txBody>
          <a:bodyPr wrap="none" anchor="ctr"/>
          <a:lstStyle/>
          <a:p>
            <a:pPr>
              <a:lnSpc>
                <a:spcPct val="100000"/>
              </a:lnSpc>
            </a:pPr>
            <a:r>
              <a:rPr lang="en-US" sz="1600" dirty="0">
                <a:latin typeface="Calibri" pitchFamily="34" charset="0"/>
              </a:rPr>
              <a:t> Standard I/O </a:t>
            </a:r>
          </a:p>
          <a:p>
            <a:pPr>
              <a:lnSpc>
                <a:spcPct val="100000"/>
              </a:lnSpc>
            </a:pPr>
            <a:r>
              <a:rPr lang="en-US" sz="1600" dirty="0">
                <a:latin typeface="Calibri" pitchFamily="34" charset="0"/>
              </a:rPr>
              <a:t>functions</a:t>
            </a:r>
          </a:p>
        </p:txBody>
      </p:sp>
      <p:sp>
        <p:nvSpPr>
          <p:cNvPr id="671751" name="Text Box 7"/>
          <p:cNvSpPr txBox="1">
            <a:spLocks noChangeAspect="1" noChangeArrowheads="1"/>
          </p:cNvSpPr>
          <p:nvPr/>
        </p:nvSpPr>
        <p:spPr bwMode="auto">
          <a:xfrm>
            <a:off x="4245039" y="3124200"/>
            <a:ext cx="2993961" cy="461665"/>
          </a:xfrm>
          <a:prstGeom prst="rect">
            <a:avLst/>
          </a:prstGeom>
          <a:noFill/>
          <a:ln w="12700">
            <a:noFill/>
            <a:miter lim="800000"/>
            <a:headEnd/>
            <a:tailEnd/>
          </a:ln>
          <a:effectLst/>
        </p:spPr>
        <p:txBody>
          <a:bodyPr wrap="none">
            <a:spAutoFit/>
          </a:bodyPr>
          <a:lstStyle/>
          <a:p>
            <a:pPr algn="l">
              <a:lnSpc>
                <a:spcPct val="100000"/>
              </a:lnSpc>
            </a:pPr>
            <a:r>
              <a:rPr lang="en-US" dirty="0">
                <a:latin typeface="Calibri" pitchFamily="34" charset="0"/>
              </a:rPr>
              <a:t>C application program</a:t>
            </a:r>
          </a:p>
        </p:txBody>
      </p:sp>
      <p:sp>
        <p:nvSpPr>
          <p:cNvPr id="671752" name="Text Box 8"/>
          <p:cNvSpPr txBox="1">
            <a:spLocks noChangeAspect="1" noChangeArrowheads="1"/>
          </p:cNvSpPr>
          <p:nvPr/>
        </p:nvSpPr>
        <p:spPr bwMode="auto">
          <a:xfrm>
            <a:off x="1231900" y="2451100"/>
            <a:ext cx="1989138" cy="1816100"/>
          </a:xfrm>
          <a:prstGeom prst="rect">
            <a:avLst/>
          </a:prstGeom>
          <a:solidFill>
            <a:schemeClr val="bg1">
              <a:lumMod val="95000"/>
            </a:schemeClr>
          </a:solidFill>
          <a:ln w="6350">
            <a:solidFill>
              <a:schemeClr val="tx1"/>
            </a:solidFill>
            <a:miter lim="800000"/>
            <a:headEnd/>
            <a:tailEnd/>
          </a:ln>
          <a:effectLst/>
        </p:spPr>
        <p:txBody>
          <a:bodyPr>
            <a:spAutoFit/>
          </a:bodyPr>
          <a:lstStyle/>
          <a:p>
            <a:pPr algn="l">
              <a:lnSpc>
                <a:spcPct val="100000"/>
              </a:lnSpc>
            </a:pPr>
            <a:r>
              <a:rPr lang="en-US" sz="1600">
                <a:latin typeface="Courier New" pitchFamily="49" charset="0"/>
              </a:rPr>
              <a:t>fopen  fdopen</a:t>
            </a:r>
          </a:p>
          <a:p>
            <a:pPr algn="l">
              <a:lnSpc>
                <a:spcPct val="100000"/>
              </a:lnSpc>
            </a:pPr>
            <a:r>
              <a:rPr lang="en-US" sz="1600">
                <a:latin typeface="Courier New" pitchFamily="49" charset="0"/>
              </a:rPr>
              <a:t>fread  fwrite fscanf fprintf  sscanf sprintf fgets  fputs fflush fseek</a:t>
            </a:r>
          </a:p>
          <a:p>
            <a:pPr algn="l">
              <a:lnSpc>
                <a:spcPct val="100000"/>
              </a:lnSpc>
            </a:pPr>
            <a:r>
              <a:rPr lang="en-US" sz="1600">
                <a:latin typeface="Courier New" pitchFamily="49" charset="0"/>
              </a:rPr>
              <a:t>fclose</a:t>
            </a:r>
          </a:p>
        </p:txBody>
      </p:sp>
      <p:sp>
        <p:nvSpPr>
          <p:cNvPr id="671753" name="Text Box 9"/>
          <p:cNvSpPr txBox="1">
            <a:spLocks noChangeAspect="1" noChangeArrowheads="1"/>
          </p:cNvSpPr>
          <p:nvPr/>
        </p:nvSpPr>
        <p:spPr bwMode="auto">
          <a:xfrm>
            <a:off x="1520825" y="4419600"/>
            <a:ext cx="1663700" cy="838200"/>
          </a:xfrm>
          <a:prstGeom prst="rect">
            <a:avLst/>
          </a:prstGeom>
          <a:solidFill>
            <a:schemeClr val="bg1">
              <a:lumMod val="95000"/>
            </a:schemeClr>
          </a:solidFill>
          <a:ln w="6350">
            <a:solidFill>
              <a:schemeClr val="tx1"/>
            </a:solidFill>
            <a:miter lim="800000"/>
            <a:headEnd/>
            <a:tailEnd/>
          </a:ln>
          <a:effectLst/>
        </p:spPr>
        <p:txBody>
          <a:bodyPr wrap="none">
            <a:spAutoFit/>
          </a:bodyPr>
          <a:lstStyle/>
          <a:p>
            <a:pPr algn="l">
              <a:lnSpc>
                <a:spcPct val="100000"/>
              </a:lnSpc>
            </a:pPr>
            <a:r>
              <a:rPr lang="en-US" sz="1600">
                <a:latin typeface="Courier New" pitchFamily="49" charset="0"/>
              </a:rPr>
              <a:t>open   read</a:t>
            </a:r>
          </a:p>
          <a:p>
            <a:pPr algn="l">
              <a:lnSpc>
                <a:spcPct val="100000"/>
              </a:lnSpc>
            </a:pPr>
            <a:r>
              <a:rPr lang="en-US" sz="1600">
                <a:latin typeface="Courier New" pitchFamily="49" charset="0"/>
              </a:rPr>
              <a:t>write  lseek</a:t>
            </a:r>
          </a:p>
          <a:p>
            <a:pPr algn="l">
              <a:lnSpc>
                <a:spcPct val="100000"/>
              </a:lnSpc>
            </a:pPr>
            <a:r>
              <a:rPr lang="en-US" sz="1600">
                <a:latin typeface="Courier New" pitchFamily="49" charset="0"/>
              </a:rPr>
              <a:t>stat   close</a:t>
            </a:r>
          </a:p>
        </p:txBody>
      </p:sp>
      <p:sp>
        <p:nvSpPr>
          <p:cNvPr id="671754" name="Line 10"/>
          <p:cNvSpPr>
            <a:spLocks noChangeAspect="1" noChangeShapeType="1"/>
          </p:cNvSpPr>
          <p:nvPr/>
        </p:nvSpPr>
        <p:spPr bwMode="auto">
          <a:xfrm flipH="1" flipV="1">
            <a:off x="3221038" y="4840288"/>
            <a:ext cx="474662" cy="0"/>
          </a:xfrm>
          <a:prstGeom prst="line">
            <a:avLst/>
          </a:prstGeom>
          <a:noFill/>
          <a:ln w="12700">
            <a:solidFill>
              <a:schemeClr val="tx1"/>
            </a:solidFill>
            <a:prstDash val="dash"/>
            <a:round/>
            <a:headEnd/>
            <a:tailEnd type="triangle" w="med" len="med"/>
          </a:ln>
          <a:effectLst/>
        </p:spPr>
        <p:txBody>
          <a:bodyPr wrap="none" anchor="ctr"/>
          <a:lstStyle/>
          <a:p>
            <a:endParaRPr lang="en-US" dirty="0">
              <a:latin typeface="Calibri" pitchFamily="34" charset="0"/>
            </a:endParaRPr>
          </a:p>
        </p:txBody>
      </p:sp>
      <p:sp>
        <p:nvSpPr>
          <p:cNvPr id="671757" name="Line 13"/>
          <p:cNvSpPr>
            <a:spLocks noChangeShapeType="1"/>
          </p:cNvSpPr>
          <p:nvPr/>
        </p:nvSpPr>
        <p:spPr bwMode="auto">
          <a:xfrm flipH="1" flipV="1">
            <a:off x="3251200" y="3340100"/>
            <a:ext cx="482600" cy="749300"/>
          </a:xfrm>
          <a:prstGeom prst="line">
            <a:avLst/>
          </a:prstGeom>
          <a:noFill/>
          <a:ln w="12700">
            <a:solidFill>
              <a:schemeClr val="tx1"/>
            </a:solidFill>
            <a:prstDash val="dash"/>
            <a:round/>
            <a:headEnd/>
            <a:tailEnd type="triangle" w="med" len="med"/>
          </a:ln>
          <a:effectLst/>
        </p:spPr>
        <p:txBody>
          <a:bodyPr wrap="none" anchor="ctr"/>
          <a:lstStyle/>
          <a:p>
            <a:endParaRPr lang="en-US" dirty="0">
              <a:latin typeface="Calibri" pitchFamily="34" charset="0"/>
            </a:endParaRP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236538" y="263876"/>
            <a:ext cx="8807450" cy="574324"/>
          </a:xfrm>
          <a:prstGeom prst="rect">
            <a:avLst/>
          </a:prstGeom>
          <a:noFill/>
          <a:ln w="12700">
            <a:noFill/>
            <a:miter lim="800000"/>
            <a:headEnd/>
            <a:tailEnd/>
          </a:ln>
          <a:effectLst/>
        </p:spPr>
        <p:txBody>
          <a:bodyPr vert="horz" wrap="square" lIns="91440" tIns="45720" rIns="91440" bIns="45720" numCol="1" anchor="ctr" anchorCtr="0" compatLnSpc="1">
            <a:prstTxWarp prst="textNoShape">
              <a:avLst/>
            </a:prstTxWarp>
            <a:spAutoFit/>
          </a:bodyPr>
          <a:lstStyle/>
          <a:p>
            <a:pPr algn="ctr">
              <a:lnSpc>
                <a:spcPct val="87000"/>
              </a:lnSpc>
            </a:pPr>
            <a:r>
              <a:rPr lang="zh-CN" altLang="en-US" dirty="0">
                <a:solidFill>
                  <a:srgbClr val="CC3300"/>
                </a:solidFill>
                <a:latin typeface="+mj-lt"/>
              </a:rPr>
              <a:t>用户</a:t>
            </a:r>
            <a:r>
              <a:rPr lang="en-US" altLang="zh-CN" dirty="0">
                <a:solidFill>
                  <a:srgbClr val="CC3300"/>
                </a:solidFill>
                <a:latin typeface="+mj-lt"/>
              </a:rPr>
              <a:t>I/O</a:t>
            </a:r>
            <a:r>
              <a:rPr lang="zh-CN" altLang="en-US" dirty="0">
                <a:solidFill>
                  <a:srgbClr val="CC3300"/>
                </a:solidFill>
                <a:latin typeface="+mj-lt"/>
              </a:rPr>
              <a:t>软件</a:t>
            </a:r>
          </a:p>
        </p:txBody>
      </p:sp>
      <p:sp>
        <p:nvSpPr>
          <p:cNvPr id="7" name="Rectangle 3"/>
          <p:cNvSpPr txBox="1">
            <a:spLocks noChangeArrowheads="1"/>
          </p:cNvSpPr>
          <p:nvPr/>
        </p:nvSpPr>
        <p:spPr bwMode="auto">
          <a:xfrm>
            <a:off x="379413" y="844550"/>
            <a:ext cx="8539162" cy="5507038"/>
          </a:xfrm>
          <a:prstGeom prst="rect">
            <a:avLst/>
          </a:prstGeom>
          <a:noFill/>
          <a:ln w="12700">
            <a:noFill/>
            <a:miter lim="800000"/>
            <a:headEnd/>
            <a:tailEnd/>
          </a:ln>
          <a:effec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spcBef>
                <a:spcPct val="35000"/>
              </a:spcBef>
              <a:spcAft>
                <a:spcPct val="0"/>
              </a:spcAft>
              <a:buSzPct val="100000"/>
              <a:buChar char="°"/>
              <a:defRPr b="1">
                <a:solidFill>
                  <a:schemeClr val="tx1"/>
                </a:solidFill>
                <a:latin typeface="+mn-lt"/>
                <a:ea typeface="+mn-ea"/>
                <a:cs typeface="+mn-cs"/>
              </a:defRPr>
            </a:lvl1pPr>
            <a:lvl2pPr marL="685800" indent="-190500" algn="l" rtl="0" eaLnBrk="0" fontAlgn="base" hangingPunct="0">
              <a:spcBef>
                <a:spcPct val="35000"/>
              </a:spcBef>
              <a:spcAft>
                <a:spcPct val="0"/>
              </a:spcAft>
              <a:buSzPct val="100000"/>
              <a:buChar char="•"/>
              <a:defRPr b="1">
                <a:solidFill>
                  <a:schemeClr val="accent2"/>
                </a:solidFill>
                <a:latin typeface="+mn-lt"/>
              </a:defRPr>
            </a:lvl2pPr>
            <a:lvl3pPr marL="1257300" indent="-342900" algn="l" rtl="0" eaLnBrk="0" fontAlgn="base" hangingPunct="0">
              <a:spcBef>
                <a:spcPct val="35000"/>
              </a:spcBef>
              <a:spcAft>
                <a:spcPct val="0"/>
              </a:spcAft>
              <a:buSzPct val="100000"/>
              <a:buChar char="-"/>
              <a:defRPr b="1">
                <a:solidFill>
                  <a:srgbClr val="B7011F"/>
                </a:solidFill>
                <a:latin typeface="+mn-lt"/>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defRPr>
            </a:lvl9pPr>
          </a:lstStyle>
          <a:p>
            <a:pPr marL="203200" marR="0" lvl="0" indent="-203200" algn="l" defTabSz="914400" rtl="0" eaLnBrk="0" fontAlgn="base" latinLnBrk="0" hangingPunct="0">
              <a:lnSpc>
                <a:spcPct val="120000"/>
              </a:lnSpc>
              <a:spcBef>
                <a:spcPct val="30000"/>
              </a:spcBef>
              <a:spcAft>
                <a:spcPct val="0"/>
              </a:spcAft>
              <a:buClrTx/>
              <a:buSzPct val="100000"/>
              <a:buFontTx/>
              <a:buNone/>
              <a:tabLst/>
              <a:defRPr/>
            </a:pPr>
            <a:r>
              <a:rPr kumimoji="0" lang="zh-CN" altLang="en-US" sz="19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用户软件可用以下两种方式提出</a:t>
            </a:r>
            <a:r>
              <a:rPr kumimoji="0" lang="en-US" altLang="zh-CN" sz="19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I/O</a:t>
            </a:r>
            <a:r>
              <a:rPr kumimoji="0" lang="zh-CN" altLang="en-US" sz="19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请求：</a:t>
            </a:r>
          </a:p>
          <a:p>
            <a:pPr marL="203200" marR="0" lvl="0" indent="-203200" algn="l" defTabSz="914400" rtl="0" eaLnBrk="0" fontAlgn="base" latinLnBrk="0" hangingPunct="0">
              <a:lnSpc>
                <a:spcPct val="120000"/>
              </a:lnSpc>
              <a:spcBef>
                <a:spcPct val="30000"/>
              </a:spcBef>
              <a:spcAft>
                <a:spcPct val="0"/>
              </a:spcAft>
              <a:buClrTx/>
              <a:buSzPct val="100000"/>
              <a:buFontTx/>
              <a:buNone/>
              <a:tabLst/>
              <a:defRPr/>
            </a:pPr>
            <a:r>
              <a:rPr kumimoji="0" lang="zh-CN" altLang="en-US" sz="1900" b="1" i="0" u="none" strike="noStrike" kern="0" cap="none" spc="0" normalizeH="0" baseline="0" noProof="0" smtClean="0">
                <a:ln>
                  <a:noFill/>
                </a:ln>
                <a:solidFill>
                  <a:srgbClr val="FC0128"/>
                </a:solidFill>
                <a:effectLst/>
                <a:uLnTx/>
                <a:uFillTx/>
                <a:latin typeface="微软雅黑" pitchFamily="34" charset="-122"/>
                <a:ea typeface="微软雅黑" pitchFamily="34" charset="-122"/>
                <a:cs typeface="+mn-cs"/>
              </a:rPr>
              <a:t>（</a:t>
            </a:r>
            <a:r>
              <a:rPr kumimoji="0" lang="en-US" altLang="zh-CN" sz="1900" b="1" i="0" u="none" strike="noStrike" kern="0" cap="none" spc="0" normalizeH="0" baseline="0" noProof="0" smtClean="0">
                <a:ln>
                  <a:noFill/>
                </a:ln>
                <a:solidFill>
                  <a:srgbClr val="FC0128"/>
                </a:solidFill>
                <a:effectLst/>
                <a:uLnTx/>
                <a:uFillTx/>
                <a:latin typeface="微软雅黑" pitchFamily="34" charset="-122"/>
                <a:ea typeface="微软雅黑" pitchFamily="34" charset="-122"/>
                <a:cs typeface="+mn-cs"/>
              </a:rPr>
              <a:t>1</a:t>
            </a:r>
            <a:r>
              <a:rPr kumimoji="0" lang="zh-CN" altLang="en-US" sz="1900" b="1" i="0" u="none" strike="noStrike" kern="0" cap="none" spc="0" normalizeH="0" baseline="0" noProof="0" smtClean="0">
                <a:ln>
                  <a:noFill/>
                </a:ln>
                <a:solidFill>
                  <a:srgbClr val="FC0128"/>
                </a:solidFill>
                <a:effectLst/>
                <a:uLnTx/>
                <a:uFillTx/>
                <a:latin typeface="微软雅黑" pitchFamily="34" charset="-122"/>
                <a:ea typeface="微软雅黑" pitchFamily="34" charset="-122"/>
                <a:cs typeface="+mn-cs"/>
              </a:rPr>
              <a:t>）使用高级语言提供的标准</a:t>
            </a:r>
            <a:r>
              <a:rPr kumimoji="0" lang="en-US" altLang="zh-CN" sz="1900" b="1" i="0" u="none" strike="noStrike" kern="0" cap="none" spc="0" normalizeH="0" baseline="0" noProof="0" smtClean="0">
                <a:ln>
                  <a:noFill/>
                </a:ln>
                <a:solidFill>
                  <a:srgbClr val="FC0128"/>
                </a:solidFill>
                <a:effectLst/>
                <a:uLnTx/>
                <a:uFillTx/>
                <a:latin typeface="微软雅黑" pitchFamily="34" charset="-122"/>
                <a:ea typeface="微软雅黑" pitchFamily="34" charset="-122"/>
                <a:cs typeface="+mn-cs"/>
              </a:rPr>
              <a:t>I/O</a:t>
            </a:r>
            <a:r>
              <a:rPr kumimoji="0" lang="zh-CN" altLang="en-US" sz="1900" b="1" i="0" u="none" strike="noStrike" kern="0" cap="none" spc="0" normalizeH="0" baseline="0" noProof="0" smtClean="0">
                <a:ln>
                  <a:noFill/>
                </a:ln>
                <a:solidFill>
                  <a:srgbClr val="FC0128"/>
                </a:solidFill>
                <a:effectLst/>
                <a:uLnTx/>
                <a:uFillTx/>
                <a:latin typeface="微软雅黑" pitchFamily="34" charset="-122"/>
                <a:ea typeface="微软雅黑" pitchFamily="34" charset="-122"/>
                <a:cs typeface="+mn-cs"/>
              </a:rPr>
              <a:t>库函数。</a:t>
            </a:r>
            <a:r>
              <a:rPr kumimoji="0" lang="zh-CN" altLang="en-US" sz="19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例如，在</a:t>
            </a:r>
            <a:r>
              <a:rPr kumimoji="0" lang="en-US" altLang="zh-CN" sz="19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C</a:t>
            </a:r>
            <a:r>
              <a:rPr kumimoji="0" lang="zh-CN" altLang="en-US" sz="19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语言程序中可以直接使用像</a:t>
            </a:r>
            <a:r>
              <a:rPr kumimoji="0" lang="en-US" altLang="zh-CN" sz="19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fopen</a:t>
            </a:r>
            <a:r>
              <a:rPr kumimoji="0" lang="zh-CN" altLang="en-US" sz="19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a:t>
            </a:r>
            <a:r>
              <a:rPr kumimoji="0" lang="en-US" altLang="zh-CN" sz="19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fread</a:t>
            </a:r>
            <a:r>
              <a:rPr kumimoji="0" lang="zh-CN" altLang="en-US" sz="19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a:t>
            </a:r>
            <a:r>
              <a:rPr kumimoji="0" lang="en-US" altLang="zh-CN" sz="19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fwrite</a:t>
            </a:r>
            <a:r>
              <a:rPr kumimoji="0" lang="zh-CN" altLang="en-US" sz="19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和</a:t>
            </a:r>
            <a:r>
              <a:rPr kumimoji="0" lang="en-US" altLang="zh-CN" sz="19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fclose</a:t>
            </a:r>
            <a:r>
              <a:rPr kumimoji="0" lang="zh-CN" altLang="en-US" sz="19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等文件操作函数，或</a:t>
            </a:r>
            <a:r>
              <a:rPr kumimoji="0" lang="en-US" altLang="zh-CN" sz="19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printf</a:t>
            </a:r>
            <a:r>
              <a:rPr kumimoji="0" lang="zh-CN" altLang="en-US" sz="19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a:t>
            </a:r>
            <a:r>
              <a:rPr kumimoji="0" lang="en-US" altLang="zh-CN" sz="19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putc</a:t>
            </a:r>
            <a:r>
              <a:rPr kumimoji="0" lang="zh-CN" altLang="en-US" sz="19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a:t>
            </a:r>
            <a:r>
              <a:rPr kumimoji="0" lang="en-US" altLang="zh-CN" sz="19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scanf</a:t>
            </a:r>
            <a:r>
              <a:rPr kumimoji="0" lang="zh-CN" altLang="en-US" sz="19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和</a:t>
            </a:r>
            <a:r>
              <a:rPr kumimoji="0" lang="en-US" altLang="zh-CN" sz="19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getc</a:t>
            </a:r>
            <a:r>
              <a:rPr kumimoji="0" lang="zh-CN" altLang="en-US" sz="19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等控制台</a:t>
            </a:r>
            <a:r>
              <a:rPr kumimoji="0" lang="en-US" altLang="zh-CN" sz="19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I/O</a:t>
            </a:r>
            <a:r>
              <a:rPr kumimoji="0" lang="zh-CN" altLang="en-US" sz="19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函数。 </a:t>
            </a:r>
            <a:r>
              <a:rPr kumimoji="0" lang="zh-CN" altLang="en-US" sz="1900" b="1" i="0" u="none" strike="noStrike" kern="0" cap="none" spc="0" normalizeH="0" baseline="0" noProof="0" smtClean="0">
                <a:ln>
                  <a:noFill/>
                </a:ln>
                <a:solidFill>
                  <a:srgbClr val="063DE8"/>
                </a:solidFill>
                <a:effectLst/>
                <a:uLnTx/>
                <a:uFillTx/>
                <a:latin typeface="微软雅黑" pitchFamily="34" charset="-122"/>
                <a:ea typeface="微软雅黑" pitchFamily="34" charset="-122"/>
                <a:cs typeface="+mn-cs"/>
              </a:rPr>
              <a:t>程序移植性很好！</a:t>
            </a:r>
          </a:p>
          <a:p>
            <a:pPr marL="203200" marR="0" lvl="0" indent="-203200" algn="l" defTabSz="914400" rtl="0" eaLnBrk="0" fontAlgn="base" latinLnBrk="0" hangingPunct="0">
              <a:lnSpc>
                <a:spcPct val="120000"/>
              </a:lnSpc>
              <a:spcBef>
                <a:spcPct val="30000"/>
              </a:spcBef>
              <a:spcAft>
                <a:spcPct val="0"/>
              </a:spcAft>
              <a:buClrTx/>
              <a:buSzPct val="100000"/>
              <a:buFontTx/>
              <a:buNone/>
              <a:tabLst/>
              <a:defRPr/>
            </a:pPr>
            <a:r>
              <a:rPr kumimoji="0" lang="zh-CN" altLang="en-US" sz="19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   但是，使用标准</a:t>
            </a:r>
            <a:r>
              <a:rPr kumimoji="0" lang="en-US" altLang="zh-CN" sz="19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I/O</a:t>
            </a:r>
            <a:r>
              <a:rPr kumimoji="0" lang="zh-CN" altLang="en-US" sz="19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库函数</a:t>
            </a:r>
            <a:r>
              <a:rPr kumimoji="0" lang="zh-CN" altLang="en-US" sz="1900" b="1" i="0" u="none" strike="noStrike" kern="0" cap="none" spc="0" normalizeH="0" baseline="0" noProof="0" smtClean="0">
                <a:ln>
                  <a:noFill/>
                </a:ln>
                <a:solidFill>
                  <a:srgbClr val="063DE8"/>
                </a:solidFill>
                <a:effectLst/>
                <a:uLnTx/>
                <a:uFillTx/>
                <a:latin typeface="微软雅黑" pitchFamily="34" charset="-122"/>
                <a:ea typeface="微软雅黑" pitchFamily="34" charset="-122"/>
                <a:cs typeface="+mn-cs"/>
              </a:rPr>
              <a:t>有以下几个方面的不足</a:t>
            </a:r>
            <a:r>
              <a:rPr kumimoji="0" lang="zh-CN" altLang="en-US" sz="19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a:t>
            </a:r>
          </a:p>
          <a:p>
            <a:pPr marL="203200" marR="0" lvl="0" indent="-203200" algn="l" defTabSz="914400" rtl="0" eaLnBrk="0" fontAlgn="base" latinLnBrk="0" hangingPunct="0">
              <a:lnSpc>
                <a:spcPct val="120000"/>
              </a:lnSpc>
              <a:spcBef>
                <a:spcPct val="30000"/>
              </a:spcBef>
              <a:spcAft>
                <a:spcPct val="0"/>
              </a:spcAft>
              <a:buClrTx/>
              <a:buSzPct val="100000"/>
              <a:buFontTx/>
              <a:buNone/>
              <a:tabLst/>
              <a:defRPr/>
            </a:pPr>
            <a:r>
              <a:rPr kumimoji="0" lang="en-US" altLang="zh-CN" sz="19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   (a) </a:t>
            </a:r>
            <a:r>
              <a:rPr kumimoji="0" lang="zh-CN" altLang="en-US" sz="19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标准</a:t>
            </a:r>
            <a:r>
              <a:rPr kumimoji="0" lang="en-US" altLang="zh-CN" sz="19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I/O</a:t>
            </a:r>
            <a:r>
              <a:rPr kumimoji="0" lang="zh-CN" altLang="en-US" sz="19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库函数</a:t>
            </a:r>
            <a:r>
              <a:rPr kumimoji="0" lang="zh-CN" altLang="en-US" sz="1900" b="1" i="0" u="none" strike="noStrike" kern="0" cap="none" spc="0" normalizeH="0" baseline="0" noProof="0" smtClean="0">
                <a:ln>
                  <a:noFill/>
                </a:ln>
                <a:solidFill>
                  <a:srgbClr val="063DE8"/>
                </a:solidFill>
                <a:effectLst/>
                <a:uLnTx/>
                <a:uFillTx/>
                <a:latin typeface="微软雅黑" pitchFamily="34" charset="-122"/>
                <a:ea typeface="微软雅黑" pitchFamily="34" charset="-122"/>
                <a:cs typeface="+mn-cs"/>
              </a:rPr>
              <a:t>不能保证文件的安全性（无加</a:t>
            </a:r>
            <a:r>
              <a:rPr kumimoji="0" lang="en-US" altLang="zh-CN" sz="1900" b="1" i="0" u="none" strike="noStrike" kern="0" cap="none" spc="0" normalizeH="0" baseline="0" noProof="0" smtClean="0">
                <a:ln>
                  <a:noFill/>
                </a:ln>
                <a:solidFill>
                  <a:srgbClr val="063DE8"/>
                </a:solidFill>
                <a:effectLst/>
                <a:uLnTx/>
                <a:uFillTx/>
                <a:latin typeface="微软雅黑" pitchFamily="34" charset="-122"/>
                <a:ea typeface="微软雅黑" pitchFamily="34" charset="-122"/>
                <a:cs typeface="+mn-cs"/>
              </a:rPr>
              <a:t>/</a:t>
            </a:r>
            <a:r>
              <a:rPr kumimoji="0" lang="zh-CN" altLang="en-US" sz="1900" b="1" i="0" u="none" strike="noStrike" kern="0" cap="none" spc="0" normalizeH="0" baseline="0" noProof="0" smtClean="0">
                <a:ln>
                  <a:noFill/>
                </a:ln>
                <a:solidFill>
                  <a:srgbClr val="063DE8"/>
                </a:solidFill>
                <a:effectLst/>
                <a:uLnTx/>
                <a:uFillTx/>
                <a:latin typeface="微软雅黑" pitchFamily="34" charset="-122"/>
                <a:ea typeface="微软雅黑" pitchFamily="34" charset="-122"/>
                <a:cs typeface="+mn-cs"/>
              </a:rPr>
              <a:t>解锁机制）</a:t>
            </a:r>
          </a:p>
          <a:p>
            <a:pPr marL="203200" marR="0" lvl="0" indent="-203200" algn="l" defTabSz="914400" rtl="0" eaLnBrk="0" fontAlgn="base" latinLnBrk="0" hangingPunct="0">
              <a:lnSpc>
                <a:spcPct val="120000"/>
              </a:lnSpc>
              <a:spcBef>
                <a:spcPct val="30000"/>
              </a:spcBef>
              <a:spcAft>
                <a:spcPct val="0"/>
              </a:spcAft>
              <a:buClrTx/>
              <a:buSzPct val="100000"/>
              <a:buFontTx/>
              <a:buNone/>
              <a:tabLst/>
              <a:defRPr/>
            </a:pPr>
            <a:r>
              <a:rPr kumimoji="0" lang="en-US" altLang="zh-CN" sz="19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   (b) </a:t>
            </a:r>
            <a:r>
              <a:rPr kumimoji="0" lang="zh-CN" altLang="en-US" sz="19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所有</a:t>
            </a:r>
            <a:r>
              <a:rPr kumimoji="0" lang="en-US" altLang="zh-CN" sz="1900" b="1" i="0" u="none" strike="noStrike" kern="0" cap="none" spc="0" normalizeH="0" baseline="0" noProof="0" smtClean="0">
                <a:ln>
                  <a:noFill/>
                </a:ln>
                <a:solidFill>
                  <a:srgbClr val="063DE8"/>
                </a:solidFill>
                <a:effectLst/>
                <a:uLnTx/>
                <a:uFillTx/>
                <a:latin typeface="微软雅黑" pitchFamily="34" charset="-122"/>
                <a:ea typeface="微软雅黑" pitchFamily="34" charset="-122"/>
                <a:cs typeface="+mn-cs"/>
              </a:rPr>
              <a:t>I/O</a:t>
            </a:r>
            <a:r>
              <a:rPr kumimoji="0" lang="zh-CN" altLang="en-US" sz="1900" b="1" i="0" u="none" strike="noStrike" kern="0" cap="none" spc="0" normalizeH="0" baseline="0" noProof="0" smtClean="0">
                <a:ln>
                  <a:noFill/>
                </a:ln>
                <a:solidFill>
                  <a:srgbClr val="063DE8"/>
                </a:solidFill>
                <a:effectLst/>
                <a:uLnTx/>
                <a:uFillTx/>
                <a:latin typeface="微软雅黑" pitchFamily="34" charset="-122"/>
                <a:ea typeface="微软雅黑" pitchFamily="34" charset="-122"/>
                <a:cs typeface="+mn-cs"/>
              </a:rPr>
              <a:t>都是同步的</a:t>
            </a:r>
            <a:r>
              <a:rPr kumimoji="0" lang="zh-CN" altLang="en-US" sz="19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，程序必须等待</a:t>
            </a:r>
            <a:r>
              <a:rPr kumimoji="0" lang="en-US" altLang="zh-CN" sz="19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I/O</a:t>
            </a:r>
            <a:r>
              <a:rPr kumimoji="0" lang="zh-CN" altLang="en-US" sz="19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操作完成后才能继续执行</a:t>
            </a:r>
          </a:p>
          <a:p>
            <a:pPr marL="203200" marR="0" lvl="0" indent="-203200" algn="l" defTabSz="914400" rtl="0" eaLnBrk="0" fontAlgn="base" latinLnBrk="0" hangingPunct="0">
              <a:lnSpc>
                <a:spcPct val="120000"/>
              </a:lnSpc>
              <a:spcBef>
                <a:spcPct val="30000"/>
              </a:spcBef>
              <a:spcAft>
                <a:spcPct val="0"/>
              </a:spcAft>
              <a:buClrTx/>
              <a:buSzPct val="100000"/>
              <a:buFontTx/>
              <a:buNone/>
              <a:tabLst/>
              <a:defRPr/>
            </a:pPr>
            <a:r>
              <a:rPr kumimoji="0" lang="zh-CN" altLang="en-US" sz="19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   </a:t>
            </a:r>
            <a:r>
              <a:rPr kumimoji="0" lang="en-US" altLang="zh-CN" sz="19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(c) </a:t>
            </a:r>
            <a:r>
              <a:rPr kumimoji="0" lang="zh-CN" altLang="en-US" sz="19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有时不适合甚至无法使用标准</a:t>
            </a:r>
            <a:r>
              <a:rPr kumimoji="0" lang="en-US" altLang="zh-CN" sz="19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I/O</a:t>
            </a:r>
            <a:r>
              <a:rPr kumimoji="0" lang="zh-CN" altLang="en-US" sz="19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库函数实现</a:t>
            </a:r>
            <a:r>
              <a:rPr kumimoji="0" lang="en-US" altLang="zh-CN" sz="19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I/O</a:t>
            </a:r>
            <a:r>
              <a:rPr kumimoji="0" lang="zh-CN" altLang="en-US" sz="19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功能，如，</a:t>
            </a:r>
            <a:r>
              <a:rPr kumimoji="0" lang="zh-CN" altLang="en-US" sz="1900" b="1" i="0" u="none" strike="noStrike" kern="0" cap="none" spc="0" normalizeH="0" baseline="0" noProof="0" smtClean="0">
                <a:ln>
                  <a:noFill/>
                </a:ln>
                <a:solidFill>
                  <a:srgbClr val="063DE8"/>
                </a:solidFill>
                <a:effectLst/>
                <a:uLnTx/>
                <a:uFillTx/>
                <a:latin typeface="微软雅黑" pitchFamily="34" charset="-122"/>
                <a:ea typeface="微软雅黑" pitchFamily="34" charset="-122"/>
                <a:cs typeface="+mn-cs"/>
              </a:rPr>
              <a:t>不提供读取文件元数据的函数</a:t>
            </a:r>
            <a:r>
              <a:rPr kumimoji="0" lang="zh-CN" altLang="en-US" sz="19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（元数据包括文件大小和文件创建时间等）</a:t>
            </a:r>
          </a:p>
          <a:p>
            <a:pPr marL="203200" marR="0" lvl="0" indent="-203200" algn="l" defTabSz="914400" rtl="0" eaLnBrk="0" fontAlgn="base" latinLnBrk="0" hangingPunct="0">
              <a:lnSpc>
                <a:spcPct val="120000"/>
              </a:lnSpc>
              <a:spcBef>
                <a:spcPct val="30000"/>
              </a:spcBef>
              <a:spcAft>
                <a:spcPct val="0"/>
              </a:spcAft>
              <a:buClrTx/>
              <a:buSzPct val="100000"/>
              <a:buFontTx/>
              <a:buNone/>
              <a:tabLst/>
              <a:defRPr/>
            </a:pPr>
            <a:r>
              <a:rPr kumimoji="0" lang="en-US" altLang="zh-CN" sz="19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    (d) </a:t>
            </a:r>
            <a:r>
              <a:rPr kumimoji="0" lang="zh-CN" altLang="en-US" sz="19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用它进行网络编程会造成易于</a:t>
            </a:r>
            <a:r>
              <a:rPr kumimoji="0" lang="zh-CN" altLang="en-US" sz="1900" b="1" i="0" u="none" strike="noStrike" kern="0" cap="none" spc="0" normalizeH="0" baseline="0" noProof="0" smtClean="0">
                <a:ln>
                  <a:noFill/>
                </a:ln>
                <a:solidFill>
                  <a:srgbClr val="063DE8"/>
                </a:solidFill>
                <a:effectLst/>
                <a:uLnTx/>
                <a:uFillTx/>
                <a:latin typeface="微软雅黑" pitchFamily="34" charset="-122"/>
                <a:ea typeface="微软雅黑" pitchFamily="34" charset="-122"/>
                <a:cs typeface="+mn-cs"/>
              </a:rPr>
              <a:t>出现缓冲区溢出</a:t>
            </a:r>
            <a:r>
              <a:rPr kumimoji="0" lang="zh-CN" altLang="en-US" sz="19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等风险</a:t>
            </a:r>
          </a:p>
          <a:p>
            <a:pPr marL="203200" marR="0" lvl="0" indent="-203200" algn="l" defTabSz="914400" rtl="0" eaLnBrk="0" fontAlgn="base" latinLnBrk="0" hangingPunct="0">
              <a:lnSpc>
                <a:spcPct val="120000"/>
              </a:lnSpc>
              <a:spcBef>
                <a:spcPct val="30000"/>
              </a:spcBef>
              <a:spcAft>
                <a:spcPct val="0"/>
              </a:spcAft>
              <a:buClrTx/>
              <a:buSzPct val="100000"/>
              <a:buFontTx/>
              <a:buNone/>
              <a:tabLst/>
              <a:defRPr/>
            </a:pPr>
            <a:r>
              <a:rPr kumimoji="0" lang="zh-CN" altLang="en-US" sz="1900" b="1" i="0" u="none" strike="noStrike" kern="0" cap="none" spc="0" normalizeH="0" baseline="0" noProof="0" smtClean="0">
                <a:ln>
                  <a:noFill/>
                </a:ln>
                <a:solidFill>
                  <a:srgbClr val="FC0128"/>
                </a:solidFill>
                <a:effectLst/>
                <a:uLnTx/>
                <a:uFillTx/>
                <a:latin typeface="微软雅黑" pitchFamily="34" charset="-122"/>
                <a:ea typeface="微软雅黑" pitchFamily="34" charset="-122"/>
                <a:cs typeface="+mn-cs"/>
              </a:rPr>
              <a:t>（</a:t>
            </a:r>
            <a:r>
              <a:rPr kumimoji="0" lang="en-US" altLang="zh-CN" sz="1900" b="1" i="0" u="none" strike="noStrike" kern="0" cap="none" spc="0" normalizeH="0" baseline="0" noProof="0" smtClean="0">
                <a:ln>
                  <a:noFill/>
                </a:ln>
                <a:solidFill>
                  <a:srgbClr val="FC0128"/>
                </a:solidFill>
                <a:effectLst/>
                <a:uLnTx/>
                <a:uFillTx/>
                <a:latin typeface="微软雅黑" pitchFamily="34" charset="-122"/>
                <a:ea typeface="微软雅黑" pitchFamily="34" charset="-122"/>
                <a:cs typeface="+mn-cs"/>
              </a:rPr>
              <a:t>2</a:t>
            </a:r>
            <a:r>
              <a:rPr kumimoji="0" lang="zh-CN" altLang="en-US" sz="1900" b="1" i="0" u="none" strike="noStrike" kern="0" cap="none" spc="0" normalizeH="0" baseline="0" noProof="0" smtClean="0">
                <a:ln>
                  <a:noFill/>
                </a:ln>
                <a:solidFill>
                  <a:srgbClr val="FC0128"/>
                </a:solidFill>
                <a:effectLst/>
                <a:uLnTx/>
                <a:uFillTx/>
                <a:latin typeface="微软雅黑" pitchFamily="34" charset="-122"/>
                <a:ea typeface="微软雅黑" pitchFamily="34" charset="-122"/>
                <a:cs typeface="+mn-cs"/>
              </a:rPr>
              <a:t>）使用</a:t>
            </a:r>
            <a:r>
              <a:rPr kumimoji="0" lang="en-US" altLang="zh-CN" sz="1900" b="1" i="0" u="none" strike="noStrike" kern="0" cap="none" spc="0" normalizeH="0" baseline="0" noProof="0" smtClean="0">
                <a:ln>
                  <a:noFill/>
                </a:ln>
                <a:solidFill>
                  <a:srgbClr val="FC0128"/>
                </a:solidFill>
                <a:effectLst/>
                <a:uLnTx/>
                <a:uFillTx/>
                <a:latin typeface="微软雅黑" pitchFamily="34" charset="-122"/>
                <a:ea typeface="微软雅黑" pitchFamily="34" charset="-122"/>
                <a:cs typeface="+mn-cs"/>
              </a:rPr>
              <a:t>OS</a:t>
            </a:r>
            <a:r>
              <a:rPr kumimoji="0" lang="zh-CN" altLang="en-US" sz="1900" b="1" i="0" u="none" strike="noStrike" kern="0" cap="none" spc="0" normalizeH="0" baseline="0" noProof="0" smtClean="0">
                <a:ln>
                  <a:noFill/>
                </a:ln>
                <a:solidFill>
                  <a:srgbClr val="FC0128"/>
                </a:solidFill>
                <a:effectLst/>
                <a:uLnTx/>
                <a:uFillTx/>
                <a:latin typeface="微软雅黑" pitchFamily="34" charset="-122"/>
                <a:ea typeface="微软雅黑" pitchFamily="34" charset="-122"/>
                <a:cs typeface="+mn-cs"/>
              </a:rPr>
              <a:t>提供的</a:t>
            </a:r>
            <a:r>
              <a:rPr kumimoji="0" lang="en-US" altLang="zh-CN" sz="1900" b="1" i="0" u="none" strike="noStrike" kern="0" cap="none" spc="0" normalizeH="0" baseline="0" noProof="0" smtClean="0">
                <a:ln>
                  <a:noFill/>
                </a:ln>
                <a:solidFill>
                  <a:srgbClr val="FC0128"/>
                </a:solidFill>
                <a:effectLst/>
                <a:uLnTx/>
                <a:uFillTx/>
                <a:latin typeface="微软雅黑" pitchFamily="34" charset="-122"/>
                <a:ea typeface="微软雅黑" pitchFamily="34" charset="-122"/>
                <a:cs typeface="+mn-cs"/>
              </a:rPr>
              <a:t>API</a:t>
            </a:r>
            <a:r>
              <a:rPr kumimoji="0" lang="zh-CN" altLang="en-US" sz="1900" b="1" i="0" u="none" strike="noStrike" kern="0" cap="none" spc="0" normalizeH="0" baseline="0" noProof="0" smtClean="0">
                <a:ln>
                  <a:noFill/>
                </a:ln>
                <a:solidFill>
                  <a:srgbClr val="FC0128"/>
                </a:solidFill>
                <a:effectLst/>
                <a:uLnTx/>
                <a:uFillTx/>
                <a:latin typeface="微软雅黑" pitchFamily="34" charset="-122"/>
                <a:ea typeface="微软雅黑" pitchFamily="34" charset="-122"/>
                <a:cs typeface="+mn-cs"/>
              </a:rPr>
              <a:t>函数或系统调用。</a:t>
            </a:r>
            <a:r>
              <a:rPr kumimoji="0" lang="zh-CN" altLang="en-US" sz="19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例如，在</a:t>
            </a:r>
            <a:r>
              <a:rPr kumimoji="0" lang="en-US" altLang="zh-CN" sz="19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Windows</a:t>
            </a:r>
            <a:r>
              <a:rPr kumimoji="0" lang="zh-CN" altLang="en-US" sz="19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中直接使用像</a:t>
            </a:r>
            <a:r>
              <a:rPr kumimoji="0" lang="en-US" altLang="zh-CN" sz="19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CreateFile</a:t>
            </a:r>
            <a:r>
              <a:rPr kumimoji="0" lang="zh-CN" altLang="en-US" sz="19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a:t>
            </a:r>
            <a:r>
              <a:rPr kumimoji="0" lang="en-US" altLang="zh-CN" sz="19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ReadFile</a:t>
            </a:r>
            <a:r>
              <a:rPr kumimoji="0" lang="zh-CN" altLang="en-US" sz="19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a:t>
            </a:r>
            <a:r>
              <a:rPr kumimoji="0" lang="en-US" altLang="zh-CN" sz="19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WriteFile</a:t>
            </a:r>
            <a:r>
              <a:rPr kumimoji="0" lang="zh-CN" altLang="en-US" sz="19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a:t>
            </a:r>
            <a:r>
              <a:rPr kumimoji="0" lang="en-US" altLang="zh-CN" sz="19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CloseHandle</a:t>
            </a:r>
            <a:r>
              <a:rPr kumimoji="0" lang="zh-CN" altLang="en-US" sz="19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等文件操作</a:t>
            </a:r>
            <a:r>
              <a:rPr kumimoji="0" lang="en-US" altLang="zh-CN" sz="19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API</a:t>
            </a:r>
            <a:r>
              <a:rPr kumimoji="0" lang="zh-CN" altLang="en-US" sz="19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函数，或</a:t>
            </a:r>
            <a:r>
              <a:rPr kumimoji="0" lang="en-US" altLang="zh-CN" sz="19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ReadConsole</a:t>
            </a:r>
            <a:r>
              <a:rPr kumimoji="0" lang="zh-CN" altLang="en-US" sz="19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a:t>
            </a:r>
            <a:r>
              <a:rPr kumimoji="0" lang="en-US" altLang="zh-CN" sz="19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WriteConsole</a:t>
            </a:r>
            <a:r>
              <a:rPr kumimoji="0" lang="zh-CN" altLang="en-US" sz="19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等控制台</a:t>
            </a:r>
            <a:r>
              <a:rPr kumimoji="0" lang="en-US" altLang="zh-CN" sz="19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I/O</a:t>
            </a:r>
            <a:r>
              <a:rPr kumimoji="0" lang="zh-CN" altLang="en-US" sz="19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的</a:t>
            </a:r>
            <a:r>
              <a:rPr kumimoji="0" lang="en-US" altLang="zh-CN" sz="19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API</a:t>
            </a:r>
            <a:r>
              <a:rPr kumimoji="0" lang="zh-CN" altLang="en-US" sz="19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函数。对于</a:t>
            </a:r>
            <a:r>
              <a:rPr kumimoji="0" lang="en-US" altLang="zh-CN" sz="19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Unix</a:t>
            </a:r>
            <a:r>
              <a:rPr kumimoji="0" lang="zh-CN" altLang="en-US" sz="19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或</a:t>
            </a:r>
            <a:r>
              <a:rPr kumimoji="0" lang="en-US" altLang="zh-CN" sz="19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Linux</a:t>
            </a:r>
            <a:r>
              <a:rPr kumimoji="0" lang="zh-CN" altLang="en-US" sz="19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用户程序，则直接使用像</a:t>
            </a:r>
            <a:r>
              <a:rPr kumimoji="0" lang="en-US" altLang="zh-CN" sz="19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open</a:t>
            </a:r>
            <a:r>
              <a:rPr kumimoji="0" lang="zh-CN" altLang="en-US" sz="19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a:t>
            </a:r>
            <a:r>
              <a:rPr kumimoji="0" lang="en-US" altLang="zh-CN" sz="19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read</a:t>
            </a:r>
            <a:r>
              <a:rPr kumimoji="0" lang="zh-CN" altLang="en-US" sz="19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a:t>
            </a:r>
            <a:r>
              <a:rPr kumimoji="0" lang="en-US" altLang="zh-CN" sz="19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write</a:t>
            </a:r>
            <a:r>
              <a:rPr kumimoji="0" lang="zh-CN" altLang="en-US" sz="19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a:t>
            </a:r>
            <a:r>
              <a:rPr kumimoji="0" lang="en-US" altLang="zh-CN" sz="19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close</a:t>
            </a:r>
            <a:r>
              <a:rPr kumimoji="0" lang="zh-CN" altLang="en-US" sz="19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等系统调用封装函数。</a:t>
            </a:r>
            <a:endParaRPr kumimoji="0" lang="zh-CN" altLang="en-US" sz="1900" b="1" i="0" u="none" strike="noStrike" kern="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Tree>
    <p:extLst>
      <p:ext uri="{BB962C8B-B14F-4D97-AF65-F5344CB8AC3E}">
        <p14:creationId xmlns:p14="http://schemas.microsoft.com/office/powerpoint/2010/main" val="1664236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blinds(horizontal)">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blinds(horizontal)">
                                      <p:cBhvr>
                                        <p:cTn id="17" dur="500"/>
                                        <p:tgtEl>
                                          <p:spTgt spid="7">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7">
                                            <p:txEl>
                                              <p:pRg st="4" end="4"/>
                                            </p:txEl>
                                          </p:spTgt>
                                        </p:tgtEl>
                                        <p:attrNameLst>
                                          <p:attrName>style.visibility</p:attrName>
                                        </p:attrNameLst>
                                      </p:cBhvr>
                                      <p:to>
                                        <p:strVal val="visible"/>
                                      </p:to>
                                    </p:set>
                                    <p:animEffect transition="in" filter="blinds(horizontal)">
                                      <p:cBhvr>
                                        <p:cTn id="20" dur="500"/>
                                        <p:tgtEl>
                                          <p:spTgt spid="7">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animEffect transition="in" filter="blinds(horizontal)">
                                      <p:cBhvr>
                                        <p:cTn id="23" dur="500"/>
                                        <p:tgtEl>
                                          <p:spTgt spid="7">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7">
                                            <p:txEl>
                                              <p:pRg st="6" end="6"/>
                                            </p:txEl>
                                          </p:spTgt>
                                        </p:tgtEl>
                                        <p:attrNameLst>
                                          <p:attrName>style.visibility</p:attrName>
                                        </p:attrNameLst>
                                      </p:cBhvr>
                                      <p:to>
                                        <p:strVal val="visible"/>
                                      </p:to>
                                    </p:set>
                                    <p:animEffect transition="in" filter="blinds(horizontal)">
                                      <p:cBhvr>
                                        <p:cTn id="26" dur="500"/>
                                        <p:tgtEl>
                                          <p:spTgt spid="7">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animEffect transition="in" filter="blinds(horizontal)">
                                      <p:cBhvr>
                                        <p:cTn id="31"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Rectangle 2"/>
          <p:cNvSpPr>
            <a:spLocks noGrp="1" noChangeArrowheads="1"/>
          </p:cNvSpPr>
          <p:nvPr>
            <p:ph type="title"/>
          </p:nvPr>
        </p:nvSpPr>
        <p:spPr>
          <a:xfrm>
            <a:off x="375955" y="435678"/>
            <a:ext cx="7592093" cy="762000"/>
          </a:xfrm>
        </p:spPr>
        <p:txBody>
          <a:bodyPr/>
          <a:lstStyle/>
          <a:p>
            <a:r>
              <a:rPr lang="en-US"/>
              <a:t>Pros and Cons of Standard I/O</a:t>
            </a:r>
          </a:p>
        </p:txBody>
      </p:sp>
      <p:sp>
        <p:nvSpPr>
          <p:cNvPr id="672771" name="Rectangle 3"/>
          <p:cNvSpPr>
            <a:spLocks noGrp="1" noChangeArrowheads="1"/>
          </p:cNvSpPr>
          <p:nvPr>
            <p:ph type="body" idx="1"/>
          </p:nvPr>
        </p:nvSpPr>
        <p:spPr>
          <a:xfrm>
            <a:off x="228601" y="1362075"/>
            <a:ext cx="8458200" cy="4972050"/>
          </a:xfrm>
        </p:spPr>
        <p:txBody>
          <a:bodyPr/>
          <a:lstStyle/>
          <a:p>
            <a:r>
              <a:rPr lang="en-US" dirty="0"/>
              <a:t>Pros:</a:t>
            </a:r>
          </a:p>
          <a:p>
            <a:pPr lvl="1"/>
            <a:r>
              <a:rPr lang="en-US" dirty="0"/>
              <a:t>Buffering increases efficiency by decreasing the number of </a:t>
            </a:r>
            <a:r>
              <a:rPr lang="en-US" b="1" dirty="0">
                <a:latin typeface="Courier New" pitchFamily="49" charset="0"/>
              </a:rPr>
              <a:t>read</a:t>
            </a:r>
            <a:r>
              <a:rPr lang="en-US" dirty="0"/>
              <a:t> and </a:t>
            </a:r>
            <a:r>
              <a:rPr lang="en-US" b="1" dirty="0">
                <a:latin typeface="Courier New" pitchFamily="49" charset="0"/>
              </a:rPr>
              <a:t>write</a:t>
            </a:r>
            <a:r>
              <a:rPr lang="en-US" dirty="0"/>
              <a:t> system calls</a:t>
            </a:r>
          </a:p>
          <a:p>
            <a:pPr lvl="1"/>
            <a:r>
              <a:rPr lang="en-US" dirty="0"/>
              <a:t>Short counts are handled automatically</a:t>
            </a:r>
          </a:p>
          <a:p>
            <a:r>
              <a:rPr lang="en-US" dirty="0"/>
              <a:t>Cons:</a:t>
            </a:r>
          </a:p>
          <a:p>
            <a:pPr lvl="1"/>
            <a:r>
              <a:rPr lang="en-US" dirty="0"/>
              <a:t>Provides no function for accessing file </a:t>
            </a:r>
            <a:r>
              <a:rPr lang="en-US" dirty="0" smtClean="0"/>
              <a:t>metadata</a:t>
            </a:r>
          </a:p>
          <a:p>
            <a:pPr lvl="1"/>
            <a:r>
              <a:rPr lang="en-US" dirty="0" smtClean="0"/>
              <a:t>Standard I/O functions are not </a:t>
            </a:r>
            <a:r>
              <a:rPr lang="en-US" dirty="0" err="1" smtClean="0"/>
              <a:t>async</a:t>
            </a:r>
            <a:r>
              <a:rPr lang="en-US" dirty="0" smtClean="0"/>
              <a:t>-signal-safe, and not appropriate for signal handlers</a:t>
            </a:r>
          </a:p>
          <a:p>
            <a:pPr lvl="1"/>
            <a:r>
              <a:rPr lang="en-US" dirty="0"/>
              <a:t>Standard I/O is not appropriate for input and output on network sockets</a:t>
            </a:r>
          </a:p>
          <a:p>
            <a:pPr lvl="2"/>
            <a:r>
              <a:rPr lang="en-US" dirty="0"/>
              <a:t>There are poorly documented restrictions on streams that interact badly with restrictions on </a:t>
            </a:r>
            <a:r>
              <a:rPr lang="en-US" dirty="0" smtClean="0"/>
              <a:t>sockets (CS:APP3e, Sec 10.11)</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277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2771">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72771">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72771">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727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2" name="Rectangle 1026"/>
          <p:cNvSpPr>
            <a:spLocks noGrp="1" noChangeArrowheads="1"/>
          </p:cNvSpPr>
          <p:nvPr>
            <p:ph type="title"/>
          </p:nvPr>
        </p:nvSpPr>
        <p:spPr>
          <a:xfrm>
            <a:off x="389970" y="435678"/>
            <a:ext cx="7592093" cy="762000"/>
          </a:xfrm>
        </p:spPr>
        <p:txBody>
          <a:bodyPr/>
          <a:lstStyle/>
          <a:p>
            <a:r>
              <a:rPr lang="en-US" dirty="0"/>
              <a:t>Pros and Cons of Unix I/O</a:t>
            </a:r>
          </a:p>
        </p:txBody>
      </p:sp>
      <p:sp>
        <p:nvSpPr>
          <p:cNvPr id="675843" name="Rectangle 1027"/>
          <p:cNvSpPr>
            <a:spLocks noGrp="1" noChangeArrowheads="1"/>
          </p:cNvSpPr>
          <p:nvPr>
            <p:ph type="body" idx="1"/>
          </p:nvPr>
        </p:nvSpPr>
        <p:spPr>
          <a:xfrm>
            <a:off x="396875" y="1362075"/>
            <a:ext cx="8518525" cy="4972050"/>
          </a:xfrm>
        </p:spPr>
        <p:txBody>
          <a:bodyPr/>
          <a:lstStyle/>
          <a:p>
            <a:r>
              <a:rPr lang="en-US" dirty="0"/>
              <a:t>Pros</a:t>
            </a:r>
          </a:p>
          <a:p>
            <a:pPr lvl="1"/>
            <a:r>
              <a:rPr lang="en-US" dirty="0"/>
              <a:t>Unix I/O is the most general and lowest overhead form of I/</a:t>
            </a:r>
            <a:r>
              <a:rPr lang="en-US" dirty="0" smtClean="0"/>
              <a:t>O</a:t>
            </a:r>
            <a:endParaRPr lang="en-US" dirty="0"/>
          </a:p>
          <a:p>
            <a:pPr lvl="2"/>
            <a:r>
              <a:rPr lang="en-US" dirty="0"/>
              <a:t>All other I/O packages are implemented using Unix I/O </a:t>
            </a:r>
            <a:r>
              <a:rPr lang="en-US" dirty="0" smtClean="0"/>
              <a:t>functions</a:t>
            </a:r>
            <a:endParaRPr lang="en-US" dirty="0"/>
          </a:p>
          <a:p>
            <a:pPr lvl="1"/>
            <a:r>
              <a:rPr lang="en-US" dirty="0"/>
              <a:t>Unix I/O provides functions for accessing file </a:t>
            </a:r>
            <a:r>
              <a:rPr lang="en-US" dirty="0" smtClean="0"/>
              <a:t>metadata</a:t>
            </a:r>
          </a:p>
          <a:p>
            <a:pPr lvl="1"/>
            <a:r>
              <a:rPr lang="en-US" dirty="0" smtClean="0"/>
              <a:t>Unix I/O functions are </a:t>
            </a:r>
            <a:r>
              <a:rPr lang="en-US" dirty="0" err="1" smtClean="0"/>
              <a:t>async</a:t>
            </a:r>
            <a:r>
              <a:rPr lang="en-US" dirty="0" smtClean="0"/>
              <a:t>-signal-safe and can be used safely in signal handlers</a:t>
            </a:r>
          </a:p>
          <a:p>
            <a:endParaRPr lang="en-US" dirty="0" smtClean="0"/>
          </a:p>
          <a:p>
            <a:r>
              <a:rPr lang="en-US" dirty="0" smtClean="0"/>
              <a:t>Cons</a:t>
            </a:r>
            <a:endParaRPr lang="en-US" dirty="0"/>
          </a:p>
          <a:p>
            <a:pPr lvl="1"/>
            <a:r>
              <a:rPr lang="en-US" dirty="0"/>
              <a:t>Dealing with short counts is tricky and error </a:t>
            </a:r>
            <a:r>
              <a:rPr lang="en-US" dirty="0" smtClean="0"/>
              <a:t>prone</a:t>
            </a:r>
            <a:endParaRPr lang="en-US" dirty="0"/>
          </a:p>
          <a:p>
            <a:pPr lvl="1"/>
            <a:r>
              <a:rPr lang="en-US" dirty="0"/>
              <a:t>Efficient reading of text lines requires some form of buffering, also tricky and error </a:t>
            </a:r>
            <a:r>
              <a:rPr lang="en-US" dirty="0" smtClean="0"/>
              <a:t>prone</a:t>
            </a:r>
            <a:endParaRPr lang="en-US" dirty="0"/>
          </a:p>
          <a:p>
            <a:pPr lvl="1"/>
            <a:r>
              <a:rPr lang="en-US" dirty="0"/>
              <a:t>Both of these issues are addressed by the standard I/O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584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584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7584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7584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50" name="Rectangle 2"/>
          <p:cNvSpPr>
            <a:spLocks noGrp="1" noChangeArrowheads="1"/>
          </p:cNvSpPr>
          <p:nvPr>
            <p:ph type="title"/>
          </p:nvPr>
        </p:nvSpPr>
        <p:spPr>
          <a:xfrm>
            <a:off x="457200" y="569913"/>
            <a:ext cx="4953000" cy="573087"/>
          </a:xfrm>
        </p:spPr>
        <p:txBody>
          <a:bodyPr/>
          <a:lstStyle/>
          <a:p>
            <a:r>
              <a:rPr lang="en-US" dirty="0" smtClean="0"/>
              <a:t>Overview </a:t>
            </a:r>
            <a:r>
              <a:rPr lang="en-US" dirty="0"/>
              <a:t>(Cont.)</a:t>
            </a:r>
          </a:p>
        </p:txBody>
      </p:sp>
      <p:sp>
        <p:nvSpPr>
          <p:cNvPr id="744451" name="Rectangle 3"/>
          <p:cNvSpPr>
            <a:spLocks noGrp="1" noChangeArrowheads="1"/>
          </p:cNvSpPr>
          <p:nvPr>
            <p:ph type="body" idx="1"/>
          </p:nvPr>
        </p:nvSpPr>
        <p:spPr>
          <a:xfrm>
            <a:off x="396875" y="1362075"/>
            <a:ext cx="8213725" cy="4972050"/>
          </a:xfrm>
        </p:spPr>
        <p:txBody>
          <a:bodyPr/>
          <a:lstStyle/>
          <a:p>
            <a:r>
              <a:rPr lang="en-US" altLang="zh-CN" dirty="0">
                <a:ea typeface="ＭＳ Ｐゴシック" panose="020B0600070205080204" pitchFamily="34" charset="-128"/>
              </a:rPr>
              <a:t>I/O management is a major component of operating </a:t>
            </a:r>
            <a:r>
              <a:rPr lang="en-US" altLang="zh-CN" dirty="0" smtClean="0">
                <a:ea typeface="ＭＳ Ｐゴシック" panose="020B0600070205080204" pitchFamily="34" charset="-128"/>
              </a:rPr>
              <a:t>system</a:t>
            </a:r>
            <a:endParaRPr lang="en-US" altLang="zh-CN" dirty="0">
              <a:ea typeface="ＭＳ Ｐゴシック" panose="020B0600070205080204" pitchFamily="34" charset="-128"/>
            </a:endParaRPr>
          </a:p>
          <a:p>
            <a:pPr lvl="1"/>
            <a:r>
              <a:rPr lang="en-US" altLang="zh-CN" dirty="0">
                <a:ea typeface="ＭＳ Ｐゴシック" panose="020B0600070205080204" pitchFamily="34" charset="-128"/>
              </a:rPr>
              <a:t>Important aspect of computer operation</a:t>
            </a:r>
          </a:p>
          <a:p>
            <a:pPr lvl="1"/>
            <a:r>
              <a:rPr lang="en-US" altLang="zh-CN" dirty="0">
                <a:ea typeface="ＭＳ Ｐゴシック" panose="020B0600070205080204" pitchFamily="34" charset="-128"/>
              </a:rPr>
              <a:t>I/O devices vary greatly</a:t>
            </a:r>
          </a:p>
          <a:p>
            <a:pPr lvl="1"/>
            <a:r>
              <a:rPr lang="en-US" altLang="zh-CN" dirty="0">
                <a:ea typeface="ＭＳ Ｐゴシック" panose="020B0600070205080204" pitchFamily="34" charset="-128"/>
              </a:rPr>
              <a:t>Various methods to control them</a:t>
            </a:r>
          </a:p>
          <a:p>
            <a:pPr lvl="1"/>
            <a:r>
              <a:rPr lang="en-US" altLang="zh-CN" dirty="0">
                <a:ea typeface="ＭＳ Ｐゴシック" panose="020B0600070205080204" pitchFamily="34" charset="-128"/>
              </a:rPr>
              <a:t>Performance management </a:t>
            </a:r>
          </a:p>
          <a:p>
            <a:pPr lvl="1"/>
            <a:r>
              <a:rPr lang="en-US" altLang="zh-CN" dirty="0">
                <a:ea typeface="ＭＳ Ｐゴシック" panose="020B0600070205080204" pitchFamily="34" charset="-128"/>
              </a:rPr>
              <a:t>New types of devices frequent</a:t>
            </a:r>
          </a:p>
          <a:p>
            <a:pPr lvl="1"/>
            <a:endParaRPr lang="en-US" altLang="zh-CN" dirty="0">
              <a:ea typeface="ＭＳ Ｐゴシック" panose="020B0600070205080204" pitchFamily="34" charset="-128"/>
            </a:endParaRPr>
          </a:p>
          <a:p>
            <a:r>
              <a:rPr lang="en-US" altLang="zh-CN" dirty="0">
                <a:ea typeface="ＭＳ Ｐゴシック" panose="020B0600070205080204" pitchFamily="34" charset="-128"/>
              </a:rPr>
              <a:t>Ports, busses, device controllers connect to various devices</a:t>
            </a:r>
          </a:p>
          <a:p>
            <a:endParaRPr lang="en-US" altLang="zh-CN" dirty="0">
              <a:ea typeface="ＭＳ Ｐゴシック" panose="020B0600070205080204" pitchFamily="34" charset="-128"/>
            </a:endParaRPr>
          </a:p>
          <a:p>
            <a:r>
              <a:rPr lang="en-US" altLang="zh-CN" dirty="0">
                <a:solidFill>
                  <a:srgbClr val="3366FF"/>
                </a:solidFill>
                <a:ea typeface="ＭＳ Ｐゴシック" panose="020B0600070205080204" pitchFamily="34" charset="-128"/>
              </a:rPr>
              <a:t>Device drivers </a:t>
            </a:r>
            <a:r>
              <a:rPr lang="en-US" altLang="zh-CN" dirty="0">
                <a:ea typeface="ＭＳ Ｐゴシック" panose="020B0600070205080204" pitchFamily="34" charset="-128"/>
              </a:rPr>
              <a:t>encapsulate device details</a:t>
            </a:r>
          </a:p>
          <a:p>
            <a:pPr lvl="1"/>
            <a:r>
              <a:rPr lang="en-US" altLang="zh-CN" dirty="0">
                <a:ea typeface="ＭＳ Ｐゴシック" panose="020B0600070205080204" pitchFamily="34" charset="-128"/>
              </a:rPr>
              <a:t>Present uniform device-access interface to I/O subsystem</a:t>
            </a:r>
          </a:p>
        </p:txBody>
      </p:sp>
    </p:spTree>
    <p:extLst>
      <p:ext uri="{BB962C8B-B14F-4D97-AF65-F5344CB8AC3E}">
        <p14:creationId xmlns:p14="http://schemas.microsoft.com/office/powerpoint/2010/main" val="185732437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bwMode="auto">
          <a:xfrm>
            <a:off x="236538" y="367682"/>
            <a:ext cx="8807450" cy="574324"/>
          </a:xfrm>
          <a:prstGeom prst="rect">
            <a:avLst/>
          </a:prstGeom>
          <a:noFill/>
          <a:ln w="12700">
            <a:noFill/>
            <a:miter lim="800000"/>
            <a:headEnd/>
            <a:tailEnd/>
          </a:ln>
          <a:effectLst/>
        </p:spPr>
        <p:txBody>
          <a:bodyPr vert="horz" wrap="square" lIns="91440" tIns="45720" rIns="91440" bIns="45720" numCol="1" anchor="ctr" anchorCtr="0" compatLnSpc="1">
            <a:prstTxWarp prst="textNoShape">
              <a:avLst/>
            </a:prstTxWarp>
            <a:spAutoFit/>
          </a:bodyPr>
          <a:lstStyle/>
          <a:p>
            <a:pPr algn="ctr">
              <a:lnSpc>
                <a:spcPct val="87000"/>
              </a:lnSpc>
            </a:pPr>
            <a:r>
              <a:rPr lang="zh-CN" altLang="en-US" dirty="0">
                <a:solidFill>
                  <a:srgbClr val="CC3300"/>
                </a:solidFill>
                <a:latin typeface="+mj-lt"/>
              </a:rPr>
              <a:t>系统</a:t>
            </a:r>
            <a:r>
              <a:rPr lang="en-US" altLang="zh-CN" dirty="0">
                <a:solidFill>
                  <a:srgbClr val="CC3300"/>
                </a:solidFill>
                <a:latin typeface="+mj-lt"/>
              </a:rPr>
              <a:t>I/O</a:t>
            </a:r>
            <a:r>
              <a:rPr lang="zh-CN" altLang="en-US" dirty="0">
                <a:solidFill>
                  <a:srgbClr val="CC3300"/>
                </a:solidFill>
                <a:latin typeface="+mj-lt"/>
              </a:rPr>
              <a:t>软件</a:t>
            </a:r>
          </a:p>
        </p:txBody>
      </p:sp>
      <p:sp>
        <p:nvSpPr>
          <p:cNvPr id="9" name="Rectangle 3"/>
          <p:cNvSpPr txBox="1">
            <a:spLocks noChangeArrowheads="1"/>
          </p:cNvSpPr>
          <p:nvPr/>
        </p:nvSpPr>
        <p:spPr bwMode="auto">
          <a:xfrm>
            <a:off x="406400" y="1150937"/>
            <a:ext cx="8191500" cy="4017963"/>
          </a:xfrm>
          <a:prstGeom prst="rect">
            <a:avLst/>
          </a:prstGeom>
          <a:noFill/>
          <a:ln w="12700">
            <a:noFill/>
            <a:miter lim="800000"/>
            <a:headEnd/>
            <a:tailEnd/>
          </a:ln>
          <a:effec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spcBef>
                <a:spcPct val="35000"/>
              </a:spcBef>
              <a:spcAft>
                <a:spcPct val="0"/>
              </a:spcAft>
              <a:buSzPct val="100000"/>
              <a:buChar char="°"/>
              <a:defRPr b="1">
                <a:solidFill>
                  <a:schemeClr val="tx1"/>
                </a:solidFill>
                <a:latin typeface="+mn-lt"/>
                <a:ea typeface="+mn-ea"/>
                <a:cs typeface="+mn-cs"/>
              </a:defRPr>
            </a:lvl1pPr>
            <a:lvl2pPr marL="685800" indent="-190500" algn="l" rtl="0" eaLnBrk="0" fontAlgn="base" hangingPunct="0">
              <a:spcBef>
                <a:spcPct val="35000"/>
              </a:spcBef>
              <a:spcAft>
                <a:spcPct val="0"/>
              </a:spcAft>
              <a:buSzPct val="100000"/>
              <a:buChar char="•"/>
              <a:defRPr b="1">
                <a:solidFill>
                  <a:schemeClr val="accent2"/>
                </a:solidFill>
                <a:latin typeface="+mn-lt"/>
              </a:defRPr>
            </a:lvl2pPr>
            <a:lvl3pPr marL="1257300" indent="-342900" algn="l" rtl="0" eaLnBrk="0" fontAlgn="base" hangingPunct="0">
              <a:spcBef>
                <a:spcPct val="35000"/>
              </a:spcBef>
              <a:spcAft>
                <a:spcPct val="0"/>
              </a:spcAft>
              <a:buSzPct val="100000"/>
              <a:buChar char="-"/>
              <a:defRPr b="1">
                <a:solidFill>
                  <a:srgbClr val="B7011F"/>
                </a:solidFill>
                <a:latin typeface="+mn-lt"/>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defRPr>
            </a:lvl9pPr>
          </a:lstStyle>
          <a:p>
            <a:pPr marL="203200" marR="0" lvl="0" indent="-203200" algn="l" defTabSz="914400" rtl="0" eaLnBrk="0" fontAlgn="base" latinLnBrk="0" hangingPunct="0">
              <a:lnSpc>
                <a:spcPct val="120000"/>
              </a:lnSpc>
              <a:spcBef>
                <a:spcPct val="35000"/>
              </a:spcBef>
              <a:spcAft>
                <a:spcPct val="0"/>
              </a:spcAft>
              <a:buClrTx/>
              <a:buSzPct val="100000"/>
              <a:buFontTx/>
              <a:buNone/>
              <a:tabLst/>
              <a:defRPr/>
            </a:pPr>
            <a:r>
              <a:rPr kumimoji="0" lang="en-US" altLang="zh-CN"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OS</a:t>
            </a:r>
            <a:r>
              <a:rPr kumimoji="0" lang="zh-CN" altLang="en-US"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在</a:t>
            </a:r>
            <a:r>
              <a:rPr kumimoji="0" lang="en-US" altLang="zh-CN"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I/O</a:t>
            </a:r>
            <a:r>
              <a:rPr kumimoji="0" lang="zh-CN" altLang="en-US"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子系统中的重要性由</a:t>
            </a:r>
            <a:r>
              <a:rPr kumimoji="0" lang="en-US" altLang="zh-CN"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I/O</a:t>
            </a:r>
            <a:r>
              <a:rPr kumimoji="0" lang="zh-CN" altLang="en-US"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系统以下三个特性决定：</a:t>
            </a:r>
          </a:p>
          <a:p>
            <a:pPr marL="203200" marR="0" lvl="0" indent="-203200" algn="l" defTabSz="914400" rtl="0" eaLnBrk="0" fontAlgn="base" latinLnBrk="0" hangingPunct="0">
              <a:lnSpc>
                <a:spcPct val="120000"/>
              </a:lnSpc>
              <a:spcBef>
                <a:spcPct val="35000"/>
              </a:spcBef>
              <a:spcAft>
                <a:spcPct val="0"/>
              </a:spcAft>
              <a:buClrTx/>
              <a:buSzPct val="100000"/>
              <a:buFontTx/>
              <a:buNone/>
              <a:tabLst/>
              <a:defRPr/>
            </a:pPr>
            <a:r>
              <a:rPr kumimoji="0" lang="zh-CN" altLang="en-US" sz="2200" b="1" i="0" u="none" strike="noStrike" kern="0" cap="none" spc="0" normalizeH="0" baseline="0" noProof="0" smtClean="0">
                <a:ln>
                  <a:noFill/>
                </a:ln>
                <a:solidFill>
                  <a:srgbClr val="FC0128"/>
                </a:solidFill>
                <a:effectLst/>
                <a:uLnTx/>
                <a:uFillTx/>
                <a:latin typeface="微软雅黑" pitchFamily="34" charset="-122"/>
                <a:ea typeface="微软雅黑" pitchFamily="34" charset="-122"/>
                <a:cs typeface="+mn-cs"/>
              </a:rPr>
              <a:t>（</a:t>
            </a:r>
            <a:r>
              <a:rPr kumimoji="0" lang="en-US" altLang="zh-CN" sz="2200" b="1" i="0" u="none" strike="noStrike" kern="0" cap="none" spc="0" normalizeH="0" baseline="0" noProof="0" smtClean="0">
                <a:ln>
                  <a:noFill/>
                </a:ln>
                <a:solidFill>
                  <a:srgbClr val="FC0128"/>
                </a:solidFill>
                <a:effectLst/>
                <a:uLnTx/>
                <a:uFillTx/>
                <a:latin typeface="微软雅黑" pitchFamily="34" charset="-122"/>
                <a:ea typeface="微软雅黑" pitchFamily="34" charset="-122"/>
                <a:cs typeface="+mn-cs"/>
              </a:rPr>
              <a:t>1</a:t>
            </a:r>
            <a:r>
              <a:rPr kumimoji="0" lang="zh-CN" altLang="en-US" sz="2200" b="1" i="0" u="none" strike="noStrike" kern="0" cap="none" spc="0" normalizeH="0" baseline="0" noProof="0" smtClean="0">
                <a:ln>
                  <a:noFill/>
                </a:ln>
                <a:solidFill>
                  <a:srgbClr val="FC0128"/>
                </a:solidFill>
                <a:effectLst/>
                <a:uLnTx/>
                <a:uFillTx/>
                <a:latin typeface="微软雅黑" pitchFamily="34" charset="-122"/>
                <a:ea typeface="微软雅黑" pitchFamily="34" charset="-122"/>
                <a:cs typeface="+mn-cs"/>
              </a:rPr>
              <a:t>）共享性。</a:t>
            </a:r>
            <a:r>
              <a:rPr kumimoji="0" lang="en-US" altLang="zh-CN"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I/O</a:t>
            </a:r>
            <a:r>
              <a:rPr kumimoji="0" lang="zh-CN" altLang="en-US"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系统被多个程序共享，须由</a:t>
            </a:r>
            <a:r>
              <a:rPr kumimoji="0" lang="en-US" altLang="zh-CN"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OS</a:t>
            </a:r>
            <a:r>
              <a:rPr kumimoji="0" lang="zh-CN" altLang="en-US"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对</a:t>
            </a:r>
            <a:r>
              <a:rPr kumimoji="0" lang="en-US" altLang="zh-CN"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I/O</a:t>
            </a:r>
            <a:r>
              <a:rPr kumimoji="0" lang="zh-CN" altLang="en-US"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资源统一调度管理，以保证用户程序只能访问自己有权访问的那部分</a:t>
            </a:r>
            <a:r>
              <a:rPr kumimoji="0" lang="en-US" altLang="zh-CN"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I/O</a:t>
            </a:r>
            <a:r>
              <a:rPr kumimoji="0" lang="zh-CN" altLang="en-US"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设备，并使系统的吞吐率达到最佳。</a:t>
            </a:r>
          </a:p>
          <a:p>
            <a:pPr marL="203200" marR="0" lvl="0" indent="-203200" algn="l" defTabSz="914400" rtl="0" eaLnBrk="0" fontAlgn="base" latinLnBrk="0" hangingPunct="0">
              <a:lnSpc>
                <a:spcPct val="120000"/>
              </a:lnSpc>
              <a:spcBef>
                <a:spcPct val="35000"/>
              </a:spcBef>
              <a:spcAft>
                <a:spcPct val="0"/>
              </a:spcAft>
              <a:buClrTx/>
              <a:buSzPct val="100000"/>
              <a:buFontTx/>
              <a:buNone/>
              <a:tabLst/>
              <a:defRPr/>
            </a:pPr>
            <a:r>
              <a:rPr kumimoji="0" lang="zh-CN" altLang="en-US" sz="2200" b="1" i="0" u="none" strike="noStrike" kern="0" cap="none" spc="0" normalizeH="0" baseline="0" noProof="0" smtClean="0">
                <a:ln>
                  <a:noFill/>
                </a:ln>
                <a:solidFill>
                  <a:srgbClr val="FC0128"/>
                </a:solidFill>
                <a:effectLst/>
                <a:uLnTx/>
                <a:uFillTx/>
                <a:latin typeface="微软雅黑" pitchFamily="34" charset="-122"/>
                <a:ea typeface="微软雅黑" pitchFamily="34" charset="-122"/>
                <a:cs typeface="+mn-cs"/>
              </a:rPr>
              <a:t>（</a:t>
            </a:r>
            <a:r>
              <a:rPr kumimoji="0" lang="en-US" altLang="zh-CN" sz="2200" b="1" i="0" u="none" strike="noStrike" kern="0" cap="none" spc="0" normalizeH="0" baseline="0" noProof="0" smtClean="0">
                <a:ln>
                  <a:noFill/>
                </a:ln>
                <a:solidFill>
                  <a:srgbClr val="FC0128"/>
                </a:solidFill>
                <a:effectLst/>
                <a:uLnTx/>
                <a:uFillTx/>
                <a:latin typeface="微软雅黑" pitchFamily="34" charset="-122"/>
                <a:ea typeface="微软雅黑" pitchFamily="34" charset="-122"/>
                <a:cs typeface="+mn-cs"/>
              </a:rPr>
              <a:t>2</a:t>
            </a:r>
            <a:r>
              <a:rPr kumimoji="0" lang="zh-CN" altLang="en-US" sz="2200" b="1" i="0" u="none" strike="noStrike" kern="0" cap="none" spc="0" normalizeH="0" baseline="0" noProof="0" smtClean="0">
                <a:ln>
                  <a:noFill/>
                </a:ln>
                <a:solidFill>
                  <a:srgbClr val="FC0128"/>
                </a:solidFill>
                <a:effectLst/>
                <a:uLnTx/>
                <a:uFillTx/>
                <a:latin typeface="微软雅黑" pitchFamily="34" charset="-122"/>
                <a:ea typeface="微软雅黑" pitchFamily="34" charset="-122"/>
                <a:cs typeface="+mn-cs"/>
              </a:rPr>
              <a:t>）复杂性。</a:t>
            </a:r>
            <a:r>
              <a:rPr kumimoji="0" lang="en-US" altLang="zh-CN"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I/O</a:t>
            </a:r>
            <a:r>
              <a:rPr kumimoji="0" lang="zh-CN" altLang="en-US"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设备控制细节复杂，需</a:t>
            </a:r>
            <a:r>
              <a:rPr kumimoji="0" lang="en-US" altLang="zh-CN"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OS</a:t>
            </a:r>
            <a:r>
              <a:rPr kumimoji="0" lang="zh-CN" altLang="en-US"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提供专门的驱动程序进行控制，这样可对用户程序屏蔽设备控制的细节。</a:t>
            </a:r>
          </a:p>
          <a:p>
            <a:pPr marL="203200" marR="0" lvl="0" indent="-203200" algn="l" defTabSz="914400" rtl="0" eaLnBrk="0" fontAlgn="base" latinLnBrk="0" hangingPunct="0">
              <a:lnSpc>
                <a:spcPct val="120000"/>
              </a:lnSpc>
              <a:spcBef>
                <a:spcPct val="35000"/>
              </a:spcBef>
              <a:spcAft>
                <a:spcPct val="0"/>
              </a:spcAft>
              <a:buClrTx/>
              <a:buSzPct val="100000"/>
              <a:buFontTx/>
              <a:buNone/>
              <a:tabLst/>
              <a:defRPr/>
            </a:pPr>
            <a:r>
              <a:rPr kumimoji="0" lang="zh-CN" altLang="en-US" sz="2200" b="1" i="0" u="none" strike="noStrike" kern="0" cap="none" spc="0" normalizeH="0" baseline="0" noProof="0" smtClean="0">
                <a:ln>
                  <a:noFill/>
                </a:ln>
                <a:solidFill>
                  <a:srgbClr val="FC0128"/>
                </a:solidFill>
                <a:effectLst/>
                <a:uLnTx/>
                <a:uFillTx/>
                <a:latin typeface="微软雅黑" pitchFamily="34" charset="-122"/>
                <a:ea typeface="微软雅黑" pitchFamily="34" charset="-122"/>
                <a:cs typeface="+mn-cs"/>
              </a:rPr>
              <a:t>（</a:t>
            </a:r>
            <a:r>
              <a:rPr kumimoji="0" lang="en-US" altLang="zh-CN" sz="2200" b="1" i="0" u="none" strike="noStrike" kern="0" cap="none" spc="0" normalizeH="0" baseline="0" noProof="0" smtClean="0">
                <a:ln>
                  <a:noFill/>
                </a:ln>
                <a:solidFill>
                  <a:srgbClr val="FC0128"/>
                </a:solidFill>
                <a:effectLst/>
                <a:uLnTx/>
                <a:uFillTx/>
                <a:latin typeface="微软雅黑" pitchFamily="34" charset="-122"/>
                <a:ea typeface="微软雅黑" pitchFamily="34" charset="-122"/>
                <a:cs typeface="+mn-cs"/>
              </a:rPr>
              <a:t>3</a:t>
            </a:r>
            <a:r>
              <a:rPr kumimoji="0" lang="zh-CN" altLang="en-US" sz="2200" b="1" i="0" u="none" strike="noStrike" kern="0" cap="none" spc="0" normalizeH="0" baseline="0" noProof="0" smtClean="0">
                <a:ln>
                  <a:noFill/>
                </a:ln>
                <a:solidFill>
                  <a:srgbClr val="FC0128"/>
                </a:solidFill>
                <a:effectLst/>
                <a:uLnTx/>
                <a:uFillTx/>
                <a:latin typeface="微软雅黑" pitchFamily="34" charset="-122"/>
                <a:ea typeface="微软雅黑" pitchFamily="34" charset="-122"/>
                <a:cs typeface="+mn-cs"/>
              </a:rPr>
              <a:t>）异步性。</a:t>
            </a:r>
            <a:r>
              <a:rPr kumimoji="0" lang="zh-CN" altLang="en-US"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不同设备之间速度相差较大，因而，</a:t>
            </a:r>
            <a:r>
              <a:rPr kumimoji="0" lang="en-US" altLang="zh-CN"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I/O</a:t>
            </a:r>
            <a:r>
              <a:rPr kumimoji="0" lang="zh-CN" altLang="en-US"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设备与主机之间的信息交换使用</a:t>
            </a:r>
            <a:r>
              <a:rPr kumimoji="0" lang="zh-CN" altLang="en-US" sz="2200" b="1" i="0" u="none" strike="noStrike" kern="0" cap="none" spc="0" normalizeH="0" baseline="0" noProof="0" smtClean="0">
                <a:ln>
                  <a:noFill/>
                </a:ln>
                <a:solidFill>
                  <a:srgbClr val="FC0128"/>
                </a:solidFill>
                <a:effectLst/>
                <a:uLnTx/>
                <a:uFillTx/>
                <a:latin typeface="微软雅黑" pitchFamily="34" charset="-122"/>
                <a:ea typeface="微软雅黑" pitchFamily="34" charset="-122"/>
                <a:cs typeface="+mn-cs"/>
              </a:rPr>
              <a:t>异步的</a:t>
            </a:r>
            <a:r>
              <a:rPr kumimoji="0" lang="zh-CN" altLang="en-US"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中断</a:t>
            </a:r>
            <a:r>
              <a:rPr kumimoji="0" lang="en-US" altLang="zh-CN"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I/O</a:t>
            </a:r>
            <a:r>
              <a:rPr kumimoji="0" lang="zh-CN" altLang="en-US"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方式，中断导致从用户态向内核态转移，因此必须由</a:t>
            </a:r>
            <a:r>
              <a:rPr kumimoji="0" lang="en-US" altLang="zh-CN"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OS</a:t>
            </a:r>
            <a:r>
              <a:rPr kumimoji="0" lang="zh-CN" altLang="en-US"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提供中断服务程序来处理。</a:t>
            </a:r>
            <a:endParaRPr kumimoji="0" lang="zh-CN" altLang="en-US" sz="2200" b="1" i="0" u="none" strike="noStrike" kern="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0" name="Text Box 4"/>
          <p:cNvSpPr txBox="1">
            <a:spLocks noChangeArrowheads="1"/>
          </p:cNvSpPr>
          <p:nvPr/>
        </p:nvSpPr>
        <p:spPr bwMode="auto">
          <a:xfrm>
            <a:off x="522288" y="5486400"/>
            <a:ext cx="4440237" cy="762000"/>
          </a:xfrm>
          <a:prstGeom prst="rect">
            <a:avLst/>
          </a:prstGeom>
          <a:noFill/>
          <a:ln w="50800">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2200" b="1" i="0" u="none" strike="noStrike" kern="0" cap="none" spc="0" normalizeH="0" baseline="0" noProof="0">
                <a:ln>
                  <a:noFill/>
                </a:ln>
                <a:solidFill>
                  <a:srgbClr val="063DE8"/>
                </a:solidFill>
                <a:effectLst/>
                <a:uLnTx/>
                <a:uFillTx/>
                <a:latin typeface="微软雅黑" pitchFamily="34" charset="-122"/>
                <a:ea typeface="微软雅黑" pitchFamily="34" charset="-122"/>
              </a:rPr>
              <a:t>那么，如何从用户程序对应的用户进程进入到操作系统内核执行呢？</a:t>
            </a:r>
          </a:p>
        </p:txBody>
      </p:sp>
      <p:sp>
        <p:nvSpPr>
          <p:cNvPr id="11" name="Text Box 5"/>
          <p:cNvSpPr txBox="1">
            <a:spLocks noChangeArrowheads="1"/>
          </p:cNvSpPr>
          <p:nvPr/>
        </p:nvSpPr>
        <p:spPr bwMode="auto">
          <a:xfrm>
            <a:off x="6053138" y="5734050"/>
            <a:ext cx="2249487" cy="457200"/>
          </a:xfrm>
          <a:prstGeom prst="rect">
            <a:avLst/>
          </a:prstGeom>
          <a:noFill/>
          <a:ln w="50800">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2400" b="1" i="0" u="none" strike="noStrike" kern="0" cap="none" spc="0" normalizeH="0" baseline="0" noProof="0">
                <a:ln>
                  <a:noFill/>
                </a:ln>
                <a:solidFill>
                  <a:srgbClr val="FC0128"/>
                </a:solidFill>
                <a:effectLst/>
                <a:uLnTx/>
                <a:uFillTx/>
                <a:latin typeface="微软雅黑" pitchFamily="34" charset="-122"/>
                <a:ea typeface="微软雅黑" pitchFamily="34" charset="-122"/>
              </a:rPr>
              <a:t>系统调用！</a:t>
            </a:r>
          </a:p>
        </p:txBody>
      </p:sp>
    </p:spTree>
    <p:extLst>
      <p:ext uri="{BB962C8B-B14F-4D97-AF65-F5344CB8AC3E}">
        <p14:creationId xmlns:p14="http://schemas.microsoft.com/office/powerpoint/2010/main" val="2574566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236538" y="340076"/>
            <a:ext cx="8807450" cy="574324"/>
          </a:xfrm>
          <a:prstGeom prst="rect">
            <a:avLst/>
          </a:prstGeom>
          <a:noFill/>
          <a:ln w="12700">
            <a:noFill/>
            <a:miter lim="800000"/>
            <a:headEnd/>
            <a:tailEnd/>
          </a:ln>
          <a:effectLst/>
        </p:spPr>
        <p:txBody>
          <a:bodyPr vert="horz" wrap="square" lIns="91440" tIns="45720" rIns="91440" bIns="45720" numCol="1" anchor="ctr" anchorCtr="0" compatLnSpc="1">
            <a:prstTxWarp prst="textNoShape">
              <a:avLst/>
            </a:prstTxWarp>
            <a:spAutoFit/>
          </a:bodyPr>
          <a:lstStyle/>
          <a:p>
            <a:pPr algn="ctr">
              <a:lnSpc>
                <a:spcPct val="87000"/>
              </a:lnSpc>
            </a:pPr>
            <a:r>
              <a:rPr lang="zh-CN" altLang="en-US" dirty="0">
                <a:solidFill>
                  <a:srgbClr val="CC3300"/>
                </a:solidFill>
                <a:latin typeface="+mj-lt"/>
              </a:rPr>
              <a:t>系统调用和</a:t>
            </a:r>
            <a:r>
              <a:rPr lang="en-US" altLang="zh-CN" dirty="0">
                <a:solidFill>
                  <a:srgbClr val="CC3300"/>
                </a:solidFill>
                <a:latin typeface="+mj-lt"/>
              </a:rPr>
              <a:t>API</a:t>
            </a:r>
          </a:p>
        </p:txBody>
      </p:sp>
      <p:sp>
        <p:nvSpPr>
          <p:cNvPr id="7" name="Rectangle 3"/>
          <p:cNvSpPr txBox="1">
            <a:spLocks noChangeArrowheads="1"/>
          </p:cNvSpPr>
          <p:nvPr/>
        </p:nvSpPr>
        <p:spPr bwMode="auto">
          <a:xfrm>
            <a:off x="133350" y="1047750"/>
            <a:ext cx="8924925" cy="5505450"/>
          </a:xfrm>
          <a:prstGeom prst="rect">
            <a:avLst/>
          </a:prstGeom>
          <a:noFill/>
          <a:ln w="12700">
            <a:noFill/>
            <a:miter lim="800000"/>
            <a:headEnd/>
            <a:tailEnd/>
          </a:ln>
          <a:effec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spcBef>
                <a:spcPct val="35000"/>
              </a:spcBef>
              <a:spcAft>
                <a:spcPct val="0"/>
              </a:spcAft>
              <a:buSzPct val="100000"/>
              <a:buChar char="°"/>
              <a:defRPr b="1">
                <a:solidFill>
                  <a:schemeClr val="tx1"/>
                </a:solidFill>
                <a:latin typeface="+mn-lt"/>
                <a:ea typeface="+mn-ea"/>
                <a:cs typeface="+mn-cs"/>
              </a:defRPr>
            </a:lvl1pPr>
            <a:lvl2pPr marL="685800" indent="-190500" algn="l" rtl="0" eaLnBrk="0" fontAlgn="base" hangingPunct="0">
              <a:spcBef>
                <a:spcPct val="35000"/>
              </a:spcBef>
              <a:spcAft>
                <a:spcPct val="0"/>
              </a:spcAft>
              <a:buSzPct val="100000"/>
              <a:buChar char="•"/>
              <a:defRPr b="1">
                <a:solidFill>
                  <a:schemeClr val="accent2"/>
                </a:solidFill>
                <a:latin typeface="+mn-lt"/>
              </a:defRPr>
            </a:lvl2pPr>
            <a:lvl3pPr marL="1257300" indent="-342900" algn="l" rtl="0" eaLnBrk="0" fontAlgn="base" hangingPunct="0">
              <a:spcBef>
                <a:spcPct val="35000"/>
              </a:spcBef>
              <a:spcAft>
                <a:spcPct val="0"/>
              </a:spcAft>
              <a:buSzPct val="100000"/>
              <a:buChar char="-"/>
              <a:defRPr b="1">
                <a:solidFill>
                  <a:srgbClr val="B7011F"/>
                </a:solidFill>
                <a:latin typeface="+mn-lt"/>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defRPr>
            </a:lvl9pPr>
          </a:lstStyle>
          <a:p>
            <a:pPr marL="203200" marR="0" lvl="0" indent="-203200" algn="l" defTabSz="914400" rtl="0" eaLnBrk="0" fontAlgn="base" latinLnBrk="0" hangingPunct="0">
              <a:lnSpc>
                <a:spcPct val="120000"/>
              </a:lnSpc>
              <a:spcBef>
                <a:spcPct val="35000"/>
              </a:spcBef>
              <a:spcAft>
                <a:spcPct val="0"/>
              </a:spcAft>
              <a:buClrTx/>
              <a:buSzPct val="100000"/>
              <a:buFontTx/>
              <a:buChar char="°"/>
              <a:tabLst/>
              <a:defRPr/>
            </a:pPr>
            <a:r>
              <a:rPr kumimoji="0" lang="en-US" altLang="zh-CN" sz="22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cs typeface="+mn-cs"/>
              </a:rPr>
              <a:t>OS</a:t>
            </a:r>
            <a:r>
              <a:rPr kumimoji="0" lang="zh-CN" altLang="en-US" sz="22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cs typeface="+mn-cs"/>
              </a:rPr>
              <a:t>提供一组</a:t>
            </a:r>
            <a:r>
              <a:rPr kumimoji="0" lang="zh-CN" altLang="en-US" sz="2200" b="1" i="0" u="none" strike="noStrike" kern="0" cap="none" spc="0" normalizeH="0" baseline="0" noProof="0" dirty="0" smtClean="0">
                <a:ln>
                  <a:noFill/>
                </a:ln>
                <a:solidFill>
                  <a:srgbClr val="FC0128"/>
                </a:solidFill>
                <a:effectLst/>
                <a:uLnTx/>
                <a:uFillTx/>
                <a:latin typeface="微软雅黑" pitchFamily="34" charset="-122"/>
                <a:ea typeface="微软雅黑" pitchFamily="34" charset="-122"/>
                <a:cs typeface="+mn-cs"/>
              </a:rPr>
              <a:t>系统调用</a:t>
            </a:r>
            <a:r>
              <a:rPr kumimoji="0" lang="zh-CN" altLang="en-US" sz="22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cs typeface="+mn-cs"/>
              </a:rPr>
              <a:t>为用户进程的</a:t>
            </a:r>
            <a:r>
              <a:rPr kumimoji="0" lang="en-US" altLang="zh-CN" sz="22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cs typeface="+mn-cs"/>
              </a:rPr>
              <a:t>I/O</a:t>
            </a:r>
            <a:r>
              <a:rPr kumimoji="0" lang="zh-CN" altLang="en-US" sz="22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cs typeface="+mn-cs"/>
              </a:rPr>
              <a:t>请求进行具体的</a:t>
            </a:r>
            <a:r>
              <a:rPr kumimoji="0" lang="en-US" altLang="zh-CN" sz="22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cs typeface="+mn-cs"/>
              </a:rPr>
              <a:t>I/O</a:t>
            </a:r>
            <a:r>
              <a:rPr kumimoji="0" lang="zh-CN" altLang="en-US" sz="22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cs typeface="+mn-cs"/>
              </a:rPr>
              <a:t>操作。</a:t>
            </a:r>
          </a:p>
          <a:p>
            <a:pPr marL="203200" marR="0" lvl="0" indent="-203200" algn="l" defTabSz="914400" rtl="0" eaLnBrk="0" fontAlgn="base" latinLnBrk="0" hangingPunct="0">
              <a:lnSpc>
                <a:spcPct val="120000"/>
              </a:lnSpc>
              <a:spcBef>
                <a:spcPct val="35000"/>
              </a:spcBef>
              <a:spcAft>
                <a:spcPct val="0"/>
              </a:spcAft>
              <a:buClrTx/>
              <a:buSzPct val="100000"/>
              <a:buFontTx/>
              <a:buChar char="°"/>
              <a:tabLst/>
              <a:defRPr/>
            </a:pPr>
            <a:r>
              <a:rPr kumimoji="0" lang="zh-CN" altLang="en-US" sz="2200" b="1" i="0" u="none" strike="noStrike" kern="0" cap="none" spc="0" normalizeH="0" baseline="0" noProof="0" dirty="0" smtClean="0">
                <a:ln>
                  <a:noFill/>
                </a:ln>
                <a:solidFill>
                  <a:srgbClr val="FC0128"/>
                </a:solidFill>
                <a:effectLst/>
                <a:uLnTx/>
                <a:uFillTx/>
                <a:latin typeface="微软雅黑" pitchFamily="34" charset="-122"/>
                <a:ea typeface="微软雅黑" pitchFamily="34" charset="-122"/>
                <a:cs typeface="+mn-cs"/>
              </a:rPr>
              <a:t>应用编程接口（</a:t>
            </a:r>
            <a:r>
              <a:rPr kumimoji="0" lang="en-US" altLang="zh-CN" sz="2200" b="1" i="0" u="none" strike="noStrike" kern="0" cap="none" spc="0" normalizeH="0" baseline="0" noProof="0" dirty="0" smtClean="0">
                <a:ln>
                  <a:noFill/>
                </a:ln>
                <a:solidFill>
                  <a:srgbClr val="FC0128"/>
                </a:solidFill>
                <a:effectLst/>
                <a:uLnTx/>
                <a:uFillTx/>
                <a:latin typeface="微软雅黑" pitchFamily="34" charset="-122"/>
                <a:ea typeface="微软雅黑" pitchFamily="34" charset="-122"/>
                <a:cs typeface="+mn-cs"/>
              </a:rPr>
              <a:t>API</a:t>
            </a:r>
            <a:r>
              <a:rPr kumimoji="0" lang="zh-CN" altLang="en-US" sz="2200" b="1" i="0" u="none" strike="noStrike" kern="0" cap="none" spc="0" normalizeH="0" baseline="0" noProof="0" dirty="0" smtClean="0">
                <a:ln>
                  <a:noFill/>
                </a:ln>
                <a:solidFill>
                  <a:srgbClr val="FC0128"/>
                </a:solidFill>
                <a:effectLst/>
                <a:uLnTx/>
                <a:uFillTx/>
                <a:latin typeface="微软雅黑" pitchFamily="34" charset="-122"/>
                <a:ea typeface="微软雅黑" pitchFamily="34" charset="-122"/>
                <a:cs typeface="+mn-cs"/>
              </a:rPr>
              <a:t>）</a:t>
            </a:r>
            <a:r>
              <a:rPr kumimoji="0" lang="zh-CN" altLang="en-US" sz="22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cs typeface="+mn-cs"/>
              </a:rPr>
              <a:t>与</a:t>
            </a:r>
            <a:r>
              <a:rPr kumimoji="0" lang="zh-CN" altLang="en-US" sz="2400" b="1" i="0" u="none" strike="noStrike" kern="0" cap="none" spc="0" normalizeH="0" baseline="0" noProof="0" dirty="0" smtClean="0">
                <a:ln>
                  <a:noFill/>
                </a:ln>
                <a:solidFill>
                  <a:srgbClr val="FC0128"/>
                </a:solidFill>
                <a:effectLst/>
                <a:uLnTx/>
                <a:uFillTx/>
                <a:latin typeface="微软雅黑" pitchFamily="34" charset="-122"/>
                <a:ea typeface="微软雅黑" pitchFamily="34" charset="-122"/>
                <a:cs typeface="+mn-cs"/>
              </a:rPr>
              <a:t>系统调用</a:t>
            </a:r>
            <a:r>
              <a:rPr kumimoji="0" lang="zh-CN" altLang="en-US" sz="22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cs typeface="+mn-cs"/>
              </a:rPr>
              <a:t>两者在概念上不完全相同，它们都是系统提供给用户程序使用的编程接口，但前者指的是功能更广泛、抽象程度更高的函数，后者仅指通过</a:t>
            </a:r>
            <a:r>
              <a:rPr kumimoji="0" lang="zh-CN" altLang="en-US" sz="2200" b="1"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cs typeface="+mn-cs"/>
              </a:rPr>
              <a:t>软中断（自陷）指令</a:t>
            </a:r>
            <a:r>
              <a:rPr kumimoji="0" lang="zh-CN" altLang="en-US" sz="22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cs typeface="+mn-cs"/>
              </a:rPr>
              <a:t>向内核态发出特定服务请求的函数。</a:t>
            </a:r>
          </a:p>
          <a:p>
            <a:pPr marL="203200" marR="0" lvl="0" indent="-203200" algn="l" defTabSz="914400" rtl="0" eaLnBrk="0" fontAlgn="base" latinLnBrk="0" hangingPunct="0">
              <a:lnSpc>
                <a:spcPct val="120000"/>
              </a:lnSpc>
              <a:spcBef>
                <a:spcPct val="35000"/>
              </a:spcBef>
              <a:spcAft>
                <a:spcPct val="0"/>
              </a:spcAft>
              <a:buClrTx/>
              <a:buSzPct val="100000"/>
              <a:buFontTx/>
              <a:buChar char="°"/>
              <a:tabLst/>
              <a:defRPr/>
            </a:pPr>
            <a:r>
              <a:rPr kumimoji="0" lang="zh-CN" altLang="en-US" sz="2200" b="1" i="0" u="none" strike="noStrike" kern="0" cap="none" spc="0" normalizeH="0" baseline="0" noProof="0" dirty="0" smtClean="0">
                <a:ln>
                  <a:noFill/>
                </a:ln>
                <a:solidFill>
                  <a:srgbClr val="FC0128"/>
                </a:solidFill>
                <a:effectLst/>
                <a:uLnTx/>
                <a:uFillTx/>
                <a:latin typeface="微软雅黑" pitchFamily="34" charset="-122"/>
                <a:ea typeface="微软雅黑" pitchFamily="34" charset="-122"/>
                <a:cs typeface="+mn-cs"/>
              </a:rPr>
              <a:t>系统调用封装函数</a:t>
            </a:r>
            <a:r>
              <a:rPr kumimoji="0" lang="zh-CN" altLang="en-US" sz="22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cs typeface="+mn-cs"/>
              </a:rPr>
              <a:t>是 </a:t>
            </a:r>
            <a:r>
              <a:rPr kumimoji="0" lang="en-US" altLang="zh-CN" sz="22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cs typeface="+mn-cs"/>
              </a:rPr>
              <a:t>API </a:t>
            </a:r>
            <a:r>
              <a:rPr kumimoji="0" lang="zh-CN" altLang="en-US" sz="22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cs typeface="+mn-cs"/>
              </a:rPr>
              <a:t>函数中的一种。 </a:t>
            </a:r>
          </a:p>
          <a:p>
            <a:pPr marL="203200" marR="0" lvl="0" indent="-203200" algn="l" defTabSz="914400" rtl="0" eaLnBrk="0" fontAlgn="base" latinLnBrk="0" hangingPunct="0">
              <a:lnSpc>
                <a:spcPct val="120000"/>
              </a:lnSpc>
              <a:spcBef>
                <a:spcPct val="35000"/>
              </a:spcBef>
              <a:spcAft>
                <a:spcPct val="0"/>
              </a:spcAft>
              <a:buClrTx/>
              <a:buSzPct val="100000"/>
              <a:buFontTx/>
              <a:buChar char="°"/>
              <a:tabLst/>
              <a:defRPr/>
            </a:pPr>
            <a:r>
              <a:rPr kumimoji="0" lang="en-US" altLang="zh-CN" sz="2200" b="1" i="0" u="none" strike="noStrike" kern="0" cap="none" spc="0" normalizeH="0" baseline="0" noProof="0" dirty="0" smtClean="0">
                <a:ln>
                  <a:noFill/>
                </a:ln>
                <a:solidFill>
                  <a:srgbClr val="FC0128"/>
                </a:solidFill>
                <a:effectLst/>
                <a:uLnTx/>
                <a:uFillTx/>
                <a:latin typeface="微软雅黑" pitchFamily="34" charset="-122"/>
                <a:ea typeface="微软雅黑" pitchFamily="34" charset="-122"/>
                <a:cs typeface="+mn-cs"/>
              </a:rPr>
              <a:t>API </a:t>
            </a:r>
            <a:r>
              <a:rPr kumimoji="0" lang="zh-CN" altLang="en-US" sz="2200" b="1" i="0" u="none" strike="noStrike" kern="0" cap="none" spc="0" normalizeH="0" baseline="0" noProof="0" dirty="0" smtClean="0">
                <a:ln>
                  <a:noFill/>
                </a:ln>
                <a:solidFill>
                  <a:srgbClr val="FC0128"/>
                </a:solidFill>
                <a:effectLst/>
                <a:uLnTx/>
                <a:uFillTx/>
                <a:latin typeface="微软雅黑" pitchFamily="34" charset="-122"/>
                <a:ea typeface="微软雅黑" pitchFamily="34" charset="-122"/>
                <a:cs typeface="+mn-cs"/>
              </a:rPr>
              <a:t>函数</a:t>
            </a:r>
            <a:r>
              <a:rPr kumimoji="0" lang="zh-CN" altLang="en-US" sz="22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cs typeface="+mn-cs"/>
              </a:rPr>
              <a:t>最终通过调用系统调用实现 </a:t>
            </a:r>
            <a:r>
              <a:rPr kumimoji="0" lang="en-US" altLang="zh-CN" sz="22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cs typeface="+mn-cs"/>
              </a:rPr>
              <a:t>I/O</a:t>
            </a:r>
            <a:r>
              <a:rPr kumimoji="0" lang="zh-CN" altLang="en-US" sz="22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cs typeface="+mn-cs"/>
              </a:rPr>
              <a:t>。一个</a:t>
            </a:r>
            <a:r>
              <a:rPr kumimoji="0" lang="en-US" altLang="zh-CN" sz="22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cs typeface="+mn-cs"/>
              </a:rPr>
              <a:t>API </a:t>
            </a:r>
            <a:r>
              <a:rPr kumimoji="0" lang="zh-CN" altLang="en-US" sz="22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cs typeface="+mn-cs"/>
              </a:rPr>
              <a:t>可能调用多个系统调用，不同 </a:t>
            </a:r>
            <a:r>
              <a:rPr kumimoji="0" lang="en-US" altLang="zh-CN" sz="22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cs typeface="+mn-cs"/>
              </a:rPr>
              <a:t>API </a:t>
            </a:r>
            <a:r>
              <a:rPr kumimoji="0" lang="zh-CN" altLang="en-US" sz="22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cs typeface="+mn-cs"/>
              </a:rPr>
              <a:t>可能会调用同一个系统调用。但是，并不是所有 </a:t>
            </a:r>
            <a:r>
              <a:rPr kumimoji="0" lang="en-US" altLang="zh-CN" sz="22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cs typeface="+mn-cs"/>
              </a:rPr>
              <a:t>API </a:t>
            </a:r>
            <a:r>
              <a:rPr kumimoji="0" lang="zh-CN" altLang="en-US" sz="22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cs typeface="+mn-cs"/>
              </a:rPr>
              <a:t>都需要调用系统调用。</a:t>
            </a:r>
          </a:p>
          <a:p>
            <a:pPr marL="203200" marR="0" lvl="0" indent="-203200" algn="l" defTabSz="914400" rtl="0" eaLnBrk="0" fontAlgn="base" latinLnBrk="0" hangingPunct="0">
              <a:lnSpc>
                <a:spcPct val="120000"/>
              </a:lnSpc>
              <a:spcBef>
                <a:spcPct val="35000"/>
              </a:spcBef>
              <a:spcAft>
                <a:spcPct val="0"/>
              </a:spcAft>
              <a:buClrTx/>
              <a:buSzPct val="100000"/>
              <a:buFontTx/>
              <a:buChar char="°"/>
              <a:tabLst/>
              <a:defRPr/>
            </a:pPr>
            <a:r>
              <a:rPr kumimoji="0" lang="zh-CN" altLang="en-US" sz="2200" b="1" i="0" u="none" strike="noStrike" kern="0" cap="none" spc="0" normalizeH="0" baseline="0" noProof="0" dirty="0" smtClean="0">
                <a:ln>
                  <a:noFill/>
                </a:ln>
                <a:solidFill>
                  <a:srgbClr val="063DE8"/>
                </a:solidFill>
                <a:effectLst/>
                <a:uLnTx/>
                <a:uFillTx/>
                <a:latin typeface="微软雅黑" pitchFamily="34" charset="-122"/>
                <a:ea typeface="微软雅黑" pitchFamily="34" charset="-122"/>
                <a:cs typeface="+mn-cs"/>
              </a:rPr>
              <a:t>从编程者来看，</a:t>
            </a:r>
            <a:r>
              <a:rPr kumimoji="0" lang="en-US" altLang="zh-CN" sz="2200" b="1" i="0" u="none" strike="noStrike" kern="0" cap="none" spc="0" normalizeH="0" baseline="0" noProof="0" dirty="0" smtClean="0">
                <a:ln>
                  <a:noFill/>
                </a:ln>
                <a:solidFill>
                  <a:srgbClr val="063DE8"/>
                </a:solidFill>
                <a:effectLst/>
                <a:uLnTx/>
                <a:uFillTx/>
                <a:latin typeface="微软雅黑" pitchFamily="34" charset="-122"/>
                <a:ea typeface="微软雅黑" pitchFamily="34" charset="-122"/>
                <a:cs typeface="+mn-cs"/>
              </a:rPr>
              <a:t>API </a:t>
            </a:r>
            <a:r>
              <a:rPr kumimoji="0" lang="zh-CN" altLang="en-US" sz="2200" b="1" i="0" u="none" strike="noStrike" kern="0" cap="none" spc="0" normalizeH="0" baseline="0" noProof="0" dirty="0" smtClean="0">
                <a:ln>
                  <a:noFill/>
                </a:ln>
                <a:solidFill>
                  <a:srgbClr val="063DE8"/>
                </a:solidFill>
                <a:effectLst/>
                <a:uLnTx/>
                <a:uFillTx/>
                <a:latin typeface="微软雅黑" pitchFamily="34" charset="-122"/>
                <a:ea typeface="微软雅黑" pitchFamily="34" charset="-122"/>
                <a:cs typeface="+mn-cs"/>
              </a:rPr>
              <a:t>和 系统调用之间没有什么差别。</a:t>
            </a:r>
          </a:p>
          <a:p>
            <a:pPr marL="203200" marR="0" lvl="0" indent="-203200" algn="l" defTabSz="914400" rtl="0" eaLnBrk="0" fontAlgn="base" latinLnBrk="0" hangingPunct="0">
              <a:lnSpc>
                <a:spcPct val="120000"/>
              </a:lnSpc>
              <a:spcBef>
                <a:spcPct val="35000"/>
              </a:spcBef>
              <a:spcAft>
                <a:spcPct val="0"/>
              </a:spcAft>
              <a:buClrTx/>
              <a:buSzPct val="100000"/>
              <a:buFontTx/>
              <a:buChar char="°"/>
              <a:tabLst/>
              <a:defRPr/>
            </a:pPr>
            <a:r>
              <a:rPr kumimoji="0" lang="zh-CN" altLang="en-US" sz="2200" b="1" i="0" u="none" strike="noStrike" kern="0" cap="none" spc="0" normalizeH="0" baseline="0" noProof="0" dirty="0" smtClean="0">
                <a:ln>
                  <a:noFill/>
                </a:ln>
                <a:solidFill>
                  <a:srgbClr val="063DE8"/>
                </a:solidFill>
                <a:effectLst/>
                <a:uLnTx/>
                <a:uFillTx/>
                <a:latin typeface="微软雅黑" pitchFamily="34" charset="-122"/>
                <a:ea typeface="微软雅黑" pitchFamily="34" charset="-122"/>
                <a:cs typeface="+mn-cs"/>
              </a:rPr>
              <a:t>从内核设计者来看，</a:t>
            </a:r>
            <a:r>
              <a:rPr kumimoji="0" lang="en-US" altLang="zh-CN" sz="2200" b="1" i="0" u="none" strike="noStrike" kern="0" cap="none" spc="0" normalizeH="0" baseline="0" noProof="0" dirty="0" smtClean="0">
                <a:ln>
                  <a:noFill/>
                </a:ln>
                <a:solidFill>
                  <a:srgbClr val="063DE8"/>
                </a:solidFill>
                <a:effectLst/>
                <a:uLnTx/>
                <a:uFillTx/>
                <a:latin typeface="微软雅黑" pitchFamily="34" charset="-122"/>
                <a:ea typeface="微软雅黑" pitchFamily="34" charset="-122"/>
                <a:cs typeface="+mn-cs"/>
              </a:rPr>
              <a:t>API </a:t>
            </a:r>
            <a:r>
              <a:rPr kumimoji="0" lang="zh-CN" altLang="en-US" sz="2200" b="1" i="0" u="none" strike="noStrike" kern="0" cap="none" spc="0" normalizeH="0" baseline="0" noProof="0" dirty="0" smtClean="0">
                <a:ln>
                  <a:noFill/>
                </a:ln>
                <a:solidFill>
                  <a:srgbClr val="063DE8"/>
                </a:solidFill>
                <a:effectLst/>
                <a:uLnTx/>
                <a:uFillTx/>
                <a:latin typeface="微软雅黑" pitchFamily="34" charset="-122"/>
                <a:ea typeface="微软雅黑" pitchFamily="34" charset="-122"/>
                <a:cs typeface="+mn-cs"/>
              </a:rPr>
              <a:t>和 系统调用差别很大。</a:t>
            </a:r>
            <a:r>
              <a:rPr kumimoji="0" lang="en-US" altLang="zh-CN" sz="2200" b="1" i="0" u="none" strike="noStrike" kern="0" cap="none" spc="0" normalizeH="0" baseline="0" noProof="0" dirty="0" smtClean="0">
                <a:ln>
                  <a:noFill/>
                </a:ln>
                <a:solidFill>
                  <a:srgbClr val="063DE8"/>
                </a:solidFill>
                <a:effectLst/>
                <a:uLnTx/>
                <a:uFillTx/>
                <a:latin typeface="微软雅黑" pitchFamily="34" charset="-122"/>
                <a:ea typeface="微软雅黑" pitchFamily="34" charset="-122"/>
                <a:cs typeface="+mn-cs"/>
              </a:rPr>
              <a:t>API </a:t>
            </a:r>
            <a:r>
              <a:rPr kumimoji="0" lang="zh-CN" altLang="en-US" sz="2200" b="1" i="0" u="none" strike="noStrike" kern="0" cap="none" spc="0" normalizeH="0" baseline="0" noProof="0" dirty="0" smtClean="0">
                <a:ln>
                  <a:noFill/>
                </a:ln>
                <a:solidFill>
                  <a:srgbClr val="063DE8"/>
                </a:solidFill>
                <a:effectLst/>
                <a:uLnTx/>
                <a:uFillTx/>
                <a:latin typeface="微软雅黑" pitchFamily="34" charset="-122"/>
                <a:ea typeface="微软雅黑" pitchFamily="34" charset="-122"/>
                <a:cs typeface="+mn-cs"/>
              </a:rPr>
              <a:t>在用户态执行，系统调用封装函数也在用户态执行，但具体</a:t>
            </a:r>
            <a:r>
              <a:rPr kumimoji="0" lang="zh-CN" altLang="en-US" sz="2200" b="1" i="0" u="none" strike="noStrike" kern="0" cap="none" spc="0" normalizeH="0" baseline="0" noProof="0" dirty="0" smtClean="0">
                <a:ln>
                  <a:noFill/>
                </a:ln>
                <a:solidFill>
                  <a:srgbClr val="FC0128"/>
                </a:solidFill>
                <a:effectLst/>
                <a:uLnTx/>
                <a:uFillTx/>
                <a:latin typeface="微软雅黑" pitchFamily="34" charset="-122"/>
                <a:ea typeface="微软雅黑" pitchFamily="34" charset="-122"/>
                <a:cs typeface="+mn-cs"/>
              </a:rPr>
              <a:t>服务例程</a:t>
            </a:r>
            <a:r>
              <a:rPr kumimoji="0" lang="zh-CN" altLang="en-US" sz="2200" b="1" i="0" u="none" strike="noStrike" kern="0" cap="none" spc="0" normalizeH="0" baseline="0" noProof="0" dirty="0" smtClean="0">
                <a:ln>
                  <a:noFill/>
                </a:ln>
                <a:solidFill>
                  <a:srgbClr val="063DE8"/>
                </a:solidFill>
                <a:effectLst/>
                <a:uLnTx/>
                <a:uFillTx/>
                <a:latin typeface="微软雅黑" pitchFamily="34" charset="-122"/>
                <a:ea typeface="微软雅黑" pitchFamily="34" charset="-122"/>
                <a:cs typeface="+mn-cs"/>
              </a:rPr>
              <a:t>在内核态执行。</a:t>
            </a:r>
            <a:endParaRPr kumimoji="0" lang="zh-CN" altLang="en-US" sz="2200" b="1" i="0" u="none" strike="noStrike" kern="0" cap="none" spc="0" normalizeH="0" baseline="0" noProof="0" dirty="0">
              <a:ln>
                <a:noFill/>
              </a:ln>
              <a:solidFill>
                <a:srgbClr val="063DE8"/>
              </a:solidFill>
              <a:effectLst/>
              <a:uLnTx/>
              <a:uFillTx/>
              <a:latin typeface="微软雅黑" pitchFamily="34" charset="-122"/>
              <a:ea typeface="微软雅黑" pitchFamily="34" charset="-122"/>
              <a:cs typeface="+mn-cs"/>
            </a:endParaRPr>
          </a:p>
        </p:txBody>
      </p:sp>
    </p:spTree>
    <p:extLst>
      <p:ext uri="{BB962C8B-B14F-4D97-AF65-F5344CB8AC3E}">
        <p14:creationId xmlns:p14="http://schemas.microsoft.com/office/powerpoint/2010/main" val="2235433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blinds(horizontal)">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blinds(horizontal)">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blinds(horizontal)">
                                      <p:cBhvr>
                                        <p:cTn id="22" dur="5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blinds(horizontal)">
                                      <p:cBhvr>
                                        <p:cTn id="27"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2"/>
          <p:cNvSpPr>
            <a:spLocks noGrp="1" noChangeArrowheads="1"/>
          </p:cNvSpPr>
          <p:nvPr>
            <p:ph type="title"/>
          </p:nvPr>
        </p:nvSpPr>
        <p:spPr>
          <a:xfrm>
            <a:off x="381000" y="533400"/>
            <a:ext cx="6878638" cy="573087"/>
          </a:xfrm>
        </p:spPr>
        <p:txBody>
          <a:bodyPr/>
          <a:lstStyle/>
          <a:p>
            <a:r>
              <a:rPr lang="en-US"/>
              <a:t>Choosing I/O Functions</a:t>
            </a:r>
          </a:p>
        </p:txBody>
      </p:sp>
      <p:sp>
        <p:nvSpPr>
          <p:cNvPr id="629763" name="Rectangle 3"/>
          <p:cNvSpPr>
            <a:spLocks noGrp="1" noChangeArrowheads="1"/>
          </p:cNvSpPr>
          <p:nvPr>
            <p:ph type="body" idx="1"/>
          </p:nvPr>
        </p:nvSpPr>
        <p:spPr>
          <a:xfrm>
            <a:off x="381000" y="1252538"/>
            <a:ext cx="8472487" cy="5224462"/>
          </a:xfrm>
        </p:spPr>
        <p:txBody>
          <a:bodyPr/>
          <a:lstStyle/>
          <a:p>
            <a:r>
              <a:rPr lang="en-US" dirty="0"/>
              <a:t>General rule: use the highest-level I/O functions you can</a:t>
            </a:r>
          </a:p>
          <a:p>
            <a:pPr lvl="1"/>
            <a:r>
              <a:rPr lang="en-US" dirty="0"/>
              <a:t>Many C programmers are able to do all of their work using the standard I/O </a:t>
            </a:r>
            <a:r>
              <a:rPr lang="en-US" dirty="0" smtClean="0"/>
              <a:t>functions</a:t>
            </a:r>
          </a:p>
          <a:p>
            <a:pPr lvl="1"/>
            <a:r>
              <a:rPr lang="en-US" dirty="0" smtClean="0"/>
              <a:t>But, be sure to understand the functions you use!</a:t>
            </a:r>
          </a:p>
          <a:p>
            <a:pPr lvl="1">
              <a:buFont typeface="Wingdings" pitchFamily="2" charset="2"/>
              <a:buNone/>
            </a:pPr>
            <a:endParaRPr lang="en-US" dirty="0"/>
          </a:p>
          <a:p>
            <a:r>
              <a:rPr lang="en-US" dirty="0"/>
              <a:t>When to use standard I/O</a:t>
            </a:r>
          </a:p>
          <a:p>
            <a:pPr lvl="1"/>
            <a:r>
              <a:rPr lang="en-US" dirty="0"/>
              <a:t>When working with disk or terminal files</a:t>
            </a:r>
          </a:p>
          <a:p>
            <a:r>
              <a:rPr lang="en-US" dirty="0"/>
              <a:t>When to use raw Unix I/O </a:t>
            </a:r>
            <a:endParaRPr lang="en-US" dirty="0" smtClean="0"/>
          </a:p>
          <a:p>
            <a:pPr lvl="1"/>
            <a:r>
              <a:rPr lang="en-US" i="1" dirty="0" smtClean="0">
                <a:solidFill>
                  <a:srgbClr val="C00000"/>
                </a:solidFill>
              </a:rPr>
              <a:t>Inside signal handlers, because Unix I/O is </a:t>
            </a:r>
            <a:r>
              <a:rPr lang="en-US" i="1" dirty="0" err="1" smtClean="0">
                <a:solidFill>
                  <a:srgbClr val="C00000"/>
                </a:solidFill>
              </a:rPr>
              <a:t>async</a:t>
            </a:r>
            <a:r>
              <a:rPr lang="en-US" i="1" dirty="0" smtClean="0">
                <a:solidFill>
                  <a:srgbClr val="C00000"/>
                </a:solidFill>
              </a:rPr>
              <a:t>-signal-safe</a:t>
            </a:r>
          </a:p>
          <a:p>
            <a:pPr lvl="1"/>
            <a:r>
              <a:rPr lang="en-US" dirty="0"/>
              <a:t>In rare cases when you need absolute highest </a:t>
            </a:r>
            <a:r>
              <a:rPr lang="en-US" dirty="0" smtClean="0"/>
              <a:t>performance</a:t>
            </a:r>
          </a:p>
        </p:txBody>
      </p:sp>
      <p:sp>
        <p:nvSpPr>
          <p:cNvPr id="4" name="TextBox 3"/>
          <p:cNvSpPr txBox="1"/>
          <p:nvPr/>
        </p:nvSpPr>
        <p:spPr>
          <a:xfrm>
            <a:off x="-304249" y="3082544"/>
            <a:ext cx="184666" cy="369332"/>
          </a:xfrm>
          <a:prstGeom prst="rect">
            <a:avLst/>
          </a:prstGeom>
          <a:noFill/>
        </p:spPr>
        <p:txBody>
          <a:bodyPr wrap="none" rtlCol="0">
            <a:spAutoFit/>
          </a:bodyPr>
          <a:lstStyle/>
          <a:p>
            <a:endParaRPr lang="en-US" sz="1800" dirty="0" smtClean="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976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2976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2976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2976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2976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218" name="Rectangle 2"/>
          <p:cNvSpPr>
            <a:spLocks noGrp="1" noChangeArrowheads="1"/>
          </p:cNvSpPr>
          <p:nvPr>
            <p:ph type="title"/>
          </p:nvPr>
        </p:nvSpPr>
        <p:spPr>
          <a:xfrm>
            <a:off x="396875" y="435678"/>
            <a:ext cx="7592093" cy="762000"/>
          </a:xfrm>
        </p:spPr>
        <p:txBody>
          <a:bodyPr/>
          <a:lstStyle/>
          <a:p>
            <a:r>
              <a:rPr lang="en-US" dirty="0" smtClean="0"/>
              <a:t>Aside: Working </a:t>
            </a:r>
            <a:r>
              <a:rPr lang="en-US" dirty="0"/>
              <a:t>with Binary Files</a:t>
            </a:r>
          </a:p>
        </p:txBody>
      </p:sp>
      <p:sp>
        <p:nvSpPr>
          <p:cNvPr id="777219" name="Rectangle 3"/>
          <p:cNvSpPr>
            <a:spLocks noGrp="1" noChangeArrowheads="1"/>
          </p:cNvSpPr>
          <p:nvPr>
            <p:ph type="body" idx="1"/>
          </p:nvPr>
        </p:nvSpPr>
        <p:spPr>
          <a:xfrm>
            <a:off x="228600" y="1362075"/>
            <a:ext cx="8534400" cy="5191126"/>
          </a:xfrm>
        </p:spPr>
        <p:txBody>
          <a:bodyPr/>
          <a:lstStyle/>
          <a:p>
            <a:pPr marL="0" indent="0">
              <a:buNone/>
            </a:pPr>
            <a:endParaRPr lang="en-US" dirty="0" smtClean="0"/>
          </a:p>
          <a:p>
            <a:r>
              <a:rPr lang="en-US" dirty="0" smtClean="0">
                <a:solidFill>
                  <a:srgbClr val="C00000"/>
                </a:solidFill>
              </a:rPr>
              <a:t>Functions </a:t>
            </a:r>
            <a:r>
              <a:rPr lang="en-US" dirty="0">
                <a:solidFill>
                  <a:srgbClr val="C00000"/>
                </a:solidFill>
              </a:rPr>
              <a:t>you </a:t>
            </a:r>
            <a:r>
              <a:rPr lang="en-US" dirty="0" smtClean="0">
                <a:solidFill>
                  <a:srgbClr val="C00000"/>
                </a:solidFill>
              </a:rPr>
              <a:t>should </a:t>
            </a:r>
            <a:r>
              <a:rPr lang="en-US" i="1" dirty="0" smtClean="0">
                <a:solidFill>
                  <a:srgbClr val="C00000"/>
                </a:solidFill>
              </a:rPr>
              <a:t>never</a:t>
            </a:r>
            <a:r>
              <a:rPr lang="en-US" dirty="0" smtClean="0">
                <a:solidFill>
                  <a:srgbClr val="C00000"/>
                </a:solidFill>
              </a:rPr>
              <a:t> use on binary files</a:t>
            </a:r>
          </a:p>
          <a:p>
            <a:pPr lvl="1"/>
            <a:r>
              <a:rPr lang="en-US" b="1" dirty="0" smtClean="0">
                <a:solidFill>
                  <a:srgbClr val="C00000"/>
                </a:solidFill>
              </a:rPr>
              <a:t>Text-</a:t>
            </a:r>
            <a:r>
              <a:rPr lang="en-US" b="1" dirty="0">
                <a:solidFill>
                  <a:srgbClr val="C00000"/>
                </a:solidFill>
              </a:rPr>
              <a:t>oriented </a:t>
            </a:r>
            <a:r>
              <a:rPr lang="en-US" b="1" dirty="0" smtClean="0">
                <a:solidFill>
                  <a:srgbClr val="C00000"/>
                </a:solidFill>
              </a:rPr>
              <a:t>I/O:</a:t>
            </a:r>
            <a:r>
              <a:rPr lang="en-US" dirty="0" smtClean="0">
                <a:solidFill>
                  <a:srgbClr val="C00000"/>
                </a:solidFill>
              </a:rPr>
              <a:t> </a:t>
            </a:r>
            <a:r>
              <a:rPr lang="en-US" dirty="0" smtClean="0"/>
              <a:t>such as </a:t>
            </a:r>
            <a:r>
              <a:rPr lang="en-US" b="1" dirty="0" err="1" smtClean="0">
                <a:latin typeface="Courier New"/>
                <a:cs typeface="Courier New"/>
              </a:rPr>
              <a:t>fgets</a:t>
            </a:r>
            <a:r>
              <a:rPr lang="en-US" b="1" dirty="0">
                <a:latin typeface="Courier New"/>
                <a:cs typeface="Courier New"/>
              </a:rPr>
              <a:t>, </a:t>
            </a:r>
            <a:r>
              <a:rPr lang="en-US" b="1" dirty="0" err="1" smtClean="0">
                <a:latin typeface="Courier New"/>
                <a:cs typeface="Courier New"/>
              </a:rPr>
              <a:t>scanf</a:t>
            </a:r>
            <a:endParaRPr lang="en-US" b="1" dirty="0" smtClean="0">
              <a:latin typeface="Courier New"/>
              <a:cs typeface="Courier New"/>
            </a:endParaRPr>
          </a:p>
          <a:p>
            <a:pPr lvl="2"/>
            <a:r>
              <a:rPr lang="en-US" dirty="0" smtClean="0"/>
              <a:t>Interpret EOL characters. </a:t>
            </a:r>
          </a:p>
          <a:p>
            <a:pPr lvl="3"/>
            <a:endParaRPr lang="en-US" dirty="0" smtClean="0"/>
          </a:p>
          <a:p>
            <a:pPr lvl="1"/>
            <a:r>
              <a:rPr lang="en-US" b="1" dirty="0">
                <a:solidFill>
                  <a:srgbClr val="C00000"/>
                </a:solidFill>
              </a:rPr>
              <a:t>String functions</a:t>
            </a:r>
          </a:p>
          <a:p>
            <a:pPr lvl="2"/>
            <a:r>
              <a:rPr lang="en-US" b="1" dirty="0" err="1">
                <a:latin typeface="Courier New"/>
                <a:cs typeface="Courier New"/>
              </a:rPr>
              <a:t>strlen</a:t>
            </a:r>
            <a:r>
              <a:rPr lang="en-US" b="1" dirty="0">
                <a:latin typeface="Courier New"/>
                <a:cs typeface="Courier New"/>
              </a:rPr>
              <a:t>, </a:t>
            </a:r>
            <a:r>
              <a:rPr lang="en-US" b="1" dirty="0" err="1" smtClean="0">
                <a:latin typeface="Courier New"/>
                <a:cs typeface="Courier New"/>
              </a:rPr>
              <a:t>strcpy</a:t>
            </a:r>
            <a:r>
              <a:rPr lang="en-US" b="1" dirty="0" smtClean="0">
                <a:latin typeface="Courier New"/>
                <a:cs typeface="Courier New"/>
              </a:rPr>
              <a:t>, </a:t>
            </a:r>
            <a:r>
              <a:rPr lang="en-US" b="1" dirty="0" err="1" smtClean="0">
                <a:latin typeface="Courier New"/>
                <a:cs typeface="Courier New"/>
              </a:rPr>
              <a:t>strcat</a:t>
            </a:r>
            <a:endParaRPr lang="en-US" b="1" dirty="0">
              <a:latin typeface="Courier New"/>
              <a:cs typeface="Courier New"/>
            </a:endParaRPr>
          </a:p>
          <a:p>
            <a:pPr lvl="2"/>
            <a:r>
              <a:rPr lang="en-US" dirty="0"/>
              <a:t>Interprets byte value 0</a:t>
            </a:r>
            <a:r>
              <a:rPr lang="en-US" dirty="0" smtClean="0"/>
              <a:t> (end of string) as </a:t>
            </a:r>
            <a:r>
              <a:rPr lang="en-US" dirty="0"/>
              <a:t>special</a:t>
            </a: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does the CPU talk to devices? </a:t>
            </a:r>
            <a:endParaRPr lang="zh-CN" altLang="en-US" dirty="0"/>
          </a:p>
        </p:txBody>
      </p:sp>
      <p:sp>
        <p:nvSpPr>
          <p:cNvPr id="3" name="内容占位符 2"/>
          <p:cNvSpPr>
            <a:spLocks noGrp="1"/>
          </p:cNvSpPr>
          <p:nvPr>
            <p:ph idx="1"/>
          </p:nvPr>
        </p:nvSpPr>
        <p:spPr>
          <a:xfrm>
            <a:off x="357019" y="1362075"/>
            <a:ext cx="8482182" cy="4972050"/>
          </a:xfrm>
        </p:spPr>
        <p:txBody>
          <a:bodyPr/>
          <a:lstStyle/>
          <a:p>
            <a:r>
              <a:rPr lang="en-US" altLang="zh-CN" dirty="0"/>
              <a:t>Device controller: Hardware that enables devices to talk to the peripheral bus </a:t>
            </a:r>
            <a:endParaRPr lang="en-US" altLang="zh-CN" dirty="0" smtClean="0"/>
          </a:p>
          <a:p>
            <a:r>
              <a:rPr lang="en-US" altLang="zh-CN" dirty="0"/>
              <a:t>Host adapter: Hardware that enables the computer to talk to the peripheral </a:t>
            </a:r>
            <a:endParaRPr lang="en-US" altLang="zh-CN" dirty="0" smtClean="0"/>
          </a:p>
          <a:p>
            <a:r>
              <a:rPr lang="en-US" altLang="zh-CN" dirty="0" smtClean="0"/>
              <a:t>Bus</a:t>
            </a:r>
            <a:r>
              <a:rPr lang="en-US" altLang="zh-CN" dirty="0"/>
              <a:t>: Wires that transfer data between components inside computer </a:t>
            </a:r>
            <a:endParaRPr lang="en-US" altLang="zh-CN" dirty="0" smtClean="0"/>
          </a:p>
          <a:p>
            <a:r>
              <a:rPr lang="en-US" altLang="zh-CN" dirty="0" smtClean="0"/>
              <a:t>Device controller: </a:t>
            </a:r>
            <a:r>
              <a:rPr lang="en-US" altLang="zh-CN" dirty="0"/>
              <a:t>allows OS to specify simpler instructions to access </a:t>
            </a:r>
            <a:r>
              <a:rPr lang="en-US" altLang="zh-CN" dirty="0" smtClean="0"/>
              <a:t>data</a:t>
            </a:r>
          </a:p>
          <a:p>
            <a:r>
              <a:rPr lang="en-US" altLang="zh-CN" dirty="0"/>
              <a:t>Example: a disk </a:t>
            </a:r>
            <a:r>
              <a:rPr lang="en-US" altLang="zh-CN" dirty="0" smtClean="0"/>
              <a:t>controller</a:t>
            </a:r>
          </a:p>
          <a:p>
            <a:pPr lvl="1"/>
            <a:r>
              <a:rPr lang="en-US" altLang="zh-CN" dirty="0" smtClean="0"/>
              <a:t>Translates </a:t>
            </a:r>
            <a:r>
              <a:rPr lang="en-US" altLang="zh-CN" dirty="0"/>
              <a:t>“access sector 23” to “move head reader 1.672725272 cm from edge of platter” </a:t>
            </a:r>
            <a:endParaRPr lang="en-US" altLang="zh-CN" dirty="0" smtClean="0"/>
          </a:p>
          <a:p>
            <a:pPr lvl="1"/>
            <a:r>
              <a:rPr lang="en-US" altLang="zh-CN" dirty="0" smtClean="0"/>
              <a:t>Disk </a:t>
            </a:r>
            <a:r>
              <a:rPr lang="en-US" altLang="zh-CN" dirty="0"/>
              <a:t>controller “advertises” disk parameters to OS, hides internal disk </a:t>
            </a:r>
            <a:r>
              <a:rPr lang="en-US" altLang="zh-CN" dirty="0" smtClean="0"/>
              <a:t>geometry. Most </a:t>
            </a:r>
            <a:r>
              <a:rPr lang="en-US" altLang="zh-CN" dirty="0"/>
              <a:t>modern hard drives have disk controller embedded as a chip on the physical device </a:t>
            </a:r>
            <a:endParaRPr lang="zh-CN" altLang="en-US" dirty="0"/>
          </a:p>
        </p:txBody>
      </p:sp>
    </p:spTree>
    <p:extLst>
      <p:ext uri="{BB962C8B-B14F-4D97-AF65-F5344CB8AC3E}">
        <p14:creationId xmlns:p14="http://schemas.microsoft.com/office/powerpoint/2010/main" val="79610500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Grp="1" noChangeArrowheads="1"/>
          </p:cNvSpPr>
          <p:nvPr>
            <p:ph type="title"/>
          </p:nvPr>
        </p:nvSpPr>
        <p:spPr bwMode="auto">
          <a:xfrm>
            <a:off x="236538" y="205757"/>
            <a:ext cx="8807450" cy="574324"/>
          </a:xfrm>
          <a:prstGeom prst="rect">
            <a:avLst/>
          </a:prstGeom>
          <a:noFill/>
          <a:ln w="12700">
            <a:noFill/>
            <a:miter lim="800000"/>
            <a:headEnd/>
            <a:tailEnd/>
          </a:ln>
          <a:effectLst/>
        </p:spPr>
        <p:txBody>
          <a:bodyPr vert="horz" wrap="square" lIns="91440" tIns="45720" rIns="91440" bIns="45720" numCol="1" anchor="ctr" anchorCtr="0" compatLnSpc="1">
            <a:prstTxWarp prst="textNoShape">
              <a:avLst/>
            </a:prstTxWarp>
            <a:spAutoFit/>
          </a:bodyPr>
          <a:lstStyle/>
          <a:p>
            <a:pPr algn="ctr">
              <a:lnSpc>
                <a:spcPct val="87000"/>
              </a:lnSpc>
            </a:pPr>
            <a:r>
              <a:rPr lang="en-US" altLang="zh-CN" kern="1200" dirty="0">
                <a:solidFill>
                  <a:srgbClr val="CC3300"/>
                </a:solidFill>
                <a:latin typeface="+mj-lt"/>
              </a:rPr>
              <a:t>I/O</a:t>
            </a:r>
            <a:r>
              <a:rPr lang="zh-CN" altLang="en-US" kern="1200" dirty="0">
                <a:solidFill>
                  <a:srgbClr val="CC3300"/>
                </a:solidFill>
                <a:latin typeface="+mj-lt"/>
              </a:rPr>
              <a:t>硬件的组成</a:t>
            </a:r>
          </a:p>
        </p:txBody>
      </p:sp>
      <p:pic>
        <p:nvPicPr>
          <p:cNvPr id="11" name="Picture 4"/>
          <p:cNvPicPr>
            <a:picLocks noChangeAspect="1" noChangeArrowheads="1"/>
          </p:cNvPicPr>
          <p:nvPr/>
        </p:nvPicPr>
        <p:blipFill>
          <a:blip r:embed="rId2"/>
          <a:srcRect/>
          <a:stretch>
            <a:fillRect/>
          </a:stretch>
        </p:blipFill>
        <p:spPr bwMode="auto">
          <a:xfrm>
            <a:off x="257175" y="2332037"/>
            <a:ext cx="8458200" cy="4467225"/>
          </a:xfrm>
          <a:prstGeom prst="rect">
            <a:avLst/>
          </a:prstGeom>
          <a:noFill/>
          <a:ln w="9525">
            <a:noFill/>
            <a:miter lim="800000"/>
            <a:headEnd/>
            <a:tailEnd/>
          </a:ln>
        </p:spPr>
      </p:pic>
      <p:sp>
        <p:nvSpPr>
          <p:cNvPr id="12" name="Rectangle 6"/>
          <p:cNvSpPr>
            <a:spLocks noChangeArrowheads="1"/>
          </p:cNvSpPr>
          <p:nvPr/>
        </p:nvSpPr>
        <p:spPr bwMode="auto">
          <a:xfrm>
            <a:off x="465138" y="4665662"/>
            <a:ext cx="7953375" cy="2179638"/>
          </a:xfrm>
          <a:prstGeom prst="rect">
            <a:avLst/>
          </a:prstGeom>
          <a:solidFill>
            <a:srgbClr val="FC0128">
              <a:alpha val="17999"/>
            </a:srgbClr>
          </a:solidFill>
          <a:ln w="50800">
            <a:noFill/>
            <a:miter lim="800000"/>
            <a:headEnd/>
            <a:tailEnd/>
          </a:ln>
          <a:effectLst/>
        </p:spPr>
        <p:txBody>
          <a:bodyPr wrap="none" anchor="ctr"/>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13" name="Rectangle 7"/>
          <p:cNvSpPr>
            <a:spLocks noChangeArrowheads="1"/>
          </p:cNvSpPr>
          <p:nvPr/>
        </p:nvSpPr>
        <p:spPr bwMode="auto">
          <a:xfrm>
            <a:off x="177800" y="866775"/>
            <a:ext cx="8499475" cy="1495425"/>
          </a:xfrm>
          <a:prstGeom prst="rect">
            <a:avLst/>
          </a:prstGeom>
          <a:noFill/>
          <a:ln w="50800">
            <a:noFill/>
            <a:miter lim="800000"/>
            <a:headEnd/>
            <a:tailEnd/>
          </a:ln>
          <a:effectLst/>
        </p:spPr>
        <p:txBody>
          <a:bodyPr anchor="ctr">
            <a:spAutoFit/>
          </a:bodyPr>
          <a:lstStyle/>
          <a:p>
            <a:pPr eaLnBrk="1" fontAlgn="auto" hangingPunct="1">
              <a:lnSpc>
                <a:spcPct val="115000"/>
              </a:lnSpc>
              <a:spcBef>
                <a:spcPts val="0"/>
              </a:spcBef>
              <a:spcAft>
                <a:spcPts val="0"/>
              </a:spcAft>
              <a:defRPr/>
            </a:pPr>
            <a:r>
              <a:rPr lang="en-US" altLang="zh-CN" sz="2000" kern="0" dirty="0">
                <a:solidFill>
                  <a:sysClr val="windowText" lastClr="000000"/>
                </a:solidFill>
                <a:latin typeface="微软雅黑" pitchFamily="34" charset="-122"/>
                <a:ea typeface="微软雅黑" pitchFamily="34" charset="-122"/>
              </a:rPr>
              <a:t>I/O</a:t>
            </a:r>
            <a:r>
              <a:rPr lang="zh-CN" altLang="en-US" sz="2000" kern="0" dirty="0">
                <a:solidFill>
                  <a:sysClr val="windowText" lastClr="000000"/>
                </a:solidFill>
                <a:latin typeface="微软雅黑" pitchFamily="34" charset="-122"/>
                <a:ea typeface="微软雅黑" pitchFamily="34" charset="-122"/>
              </a:rPr>
              <a:t>硬件建立了外设与主机之间的“通路”：</a:t>
            </a:r>
          </a:p>
          <a:p>
            <a:pPr marL="0" lvl="1" eaLnBrk="1" fontAlgn="auto" hangingPunct="1">
              <a:lnSpc>
                <a:spcPct val="115000"/>
              </a:lnSpc>
              <a:spcBef>
                <a:spcPts val="0"/>
              </a:spcBef>
              <a:spcAft>
                <a:spcPts val="0"/>
              </a:spcAft>
              <a:defRPr/>
            </a:pPr>
            <a:r>
              <a:rPr lang="zh-CN" altLang="en-US" sz="2000" kern="0" dirty="0">
                <a:solidFill>
                  <a:srgbClr val="063DE8"/>
                </a:solidFill>
                <a:latin typeface="微软雅黑" pitchFamily="34" charset="-122"/>
                <a:ea typeface="微软雅黑" pitchFamily="34" charset="-122"/>
              </a:rPr>
              <a:t>主机</a:t>
            </a:r>
            <a:r>
              <a:rPr lang="en-US" altLang="zh-CN" sz="2000" kern="0" dirty="0">
                <a:solidFill>
                  <a:srgbClr val="063DE8"/>
                </a:solidFill>
                <a:latin typeface="微软雅黑" pitchFamily="34" charset="-122"/>
                <a:ea typeface="微软雅黑" pitchFamily="34" charset="-122"/>
              </a:rPr>
              <a:t>----</a:t>
            </a:r>
            <a:r>
              <a:rPr lang="en-US" altLang="zh-CN" sz="2000" kern="0" dirty="0">
                <a:solidFill>
                  <a:srgbClr val="008000"/>
                </a:solidFill>
                <a:latin typeface="微软雅黑" pitchFamily="34" charset="-122"/>
                <a:ea typeface="微软雅黑" pitchFamily="34" charset="-122"/>
              </a:rPr>
              <a:t>I/O</a:t>
            </a:r>
            <a:r>
              <a:rPr lang="zh-CN" altLang="en-US" sz="2000" kern="0" dirty="0">
                <a:solidFill>
                  <a:srgbClr val="008000"/>
                </a:solidFill>
                <a:latin typeface="微软雅黑" pitchFamily="34" charset="-122"/>
                <a:ea typeface="微软雅黑" pitchFamily="34" charset="-122"/>
              </a:rPr>
              <a:t>总线（桥）</a:t>
            </a:r>
            <a:r>
              <a:rPr lang="en-US" altLang="zh-CN" sz="2000" kern="0" dirty="0">
                <a:solidFill>
                  <a:srgbClr val="063DE8"/>
                </a:solidFill>
                <a:latin typeface="微软雅黑" pitchFamily="34" charset="-122"/>
                <a:ea typeface="微软雅黑" pitchFamily="34" charset="-122"/>
              </a:rPr>
              <a:t>----</a:t>
            </a:r>
            <a:r>
              <a:rPr lang="zh-CN" altLang="en-US" sz="2000" kern="0" dirty="0">
                <a:solidFill>
                  <a:srgbClr val="063DE8"/>
                </a:solidFill>
                <a:latin typeface="微软雅黑" pitchFamily="34" charset="-122"/>
                <a:ea typeface="微软雅黑" pitchFamily="34" charset="-122"/>
              </a:rPr>
              <a:t>设备控制器</a:t>
            </a:r>
            <a:r>
              <a:rPr lang="en-US" altLang="zh-CN" sz="2000" kern="0" dirty="0">
                <a:solidFill>
                  <a:srgbClr val="063DE8"/>
                </a:solidFill>
                <a:latin typeface="微软雅黑" pitchFamily="34" charset="-122"/>
                <a:ea typeface="微软雅黑" pitchFamily="34" charset="-122"/>
              </a:rPr>
              <a:t>----</a:t>
            </a:r>
            <a:r>
              <a:rPr lang="zh-CN" altLang="en-US" sz="2000" kern="0" dirty="0">
                <a:solidFill>
                  <a:srgbClr val="008000"/>
                </a:solidFill>
                <a:latin typeface="微软雅黑" pitchFamily="34" charset="-122"/>
                <a:ea typeface="微软雅黑" pitchFamily="34" charset="-122"/>
              </a:rPr>
              <a:t>电缆</a:t>
            </a:r>
            <a:r>
              <a:rPr lang="en-US" altLang="zh-CN" sz="2000" kern="0" dirty="0">
                <a:solidFill>
                  <a:srgbClr val="063DE8"/>
                </a:solidFill>
                <a:latin typeface="微软雅黑" pitchFamily="34" charset="-122"/>
                <a:ea typeface="微软雅黑" pitchFamily="34" charset="-122"/>
              </a:rPr>
              <a:t>----</a:t>
            </a:r>
            <a:r>
              <a:rPr lang="zh-CN" altLang="en-US" sz="2000" kern="0" dirty="0">
                <a:solidFill>
                  <a:srgbClr val="063DE8"/>
                </a:solidFill>
                <a:latin typeface="微软雅黑" pitchFamily="34" charset="-122"/>
                <a:ea typeface="微软雅黑" pitchFamily="34" charset="-122"/>
              </a:rPr>
              <a:t>外设</a:t>
            </a:r>
          </a:p>
          <a:p>
            <a:pPr eaLnBrk="1" fontAlgn="auto" hangingPunct="1">
              <a:lnSpc>
                <a:spcPct val="115000"/>
              </a:lnSpc>
              <a:spcBef>
                <a:spcPts val="0"/>
              </a:spcBef>
              <a:spcAft>
                <a:spcPts val="0"/>
              </a:spcAft>
              <a:defRPr/>
            </a:pPr>
            <a:r>
              <a:rPr lang="zh-CN" altLang="en-US" sz="2000" kern="0" dirty="0">
                <a:solidFill>
                  <a:sysClr val="windowText" lastClr="000000"/>
                </a:solidFill>
                <a:latin typeface="微软雅黑" pitchFamily="34" charset="-122"/>
                <a:ea typeface="微软雅黑" pitchFamily="34" charset="-122"/>
              </a:rPr>
              <a:t>如何把</a:t>
            </a:r>
            <a:r>
              <a:rPr lang="zh-CN" altLang="en-US" sz="2000" kern="0" dirty="0">
                <a:solidFill>
                  <a:srgbClr val="FC0128"/>
                </a:solidFill>
                <a:latin typeface="微软雅黑" pitchFamily="34" charset="-122"/>
                <a:ea typeface="微软雅黑" pitchFamily="34" charset="-122"/>
              </a:rPr>
              <a:t>用户</a:t>
            </a:r>
            <a:r>
              <a:rPr lang="en-US" altLang="zh-CN" sz="2000" kern="0" dirty="0">
                <a:solidFill>
                  <a:srgbClr val="FC0128"/>
                </a:solidFill>
                <a:latin typeface="微软雅黑" pitchFamily="34" charset="-122"/>
                <a:ea typeface="微软雅黑" pitchFamily="34" charset="-122"/>
              </a:rPr>
              <a:t>I/O</a:t>
            </a:r>
            <a:r>
              <a:rPr lang="zh-CN" altLang="en-US" sz="2000" kern="0" dirty="0">
                <a:solidFill>
                  <a:srgbClr val="FC0128"/>
                </a:solidFill>
                <a:latin typeface="微软雅黑" pitchFamily="34" charset="-122"/>
                <a:ea typeface="微软雅黑" pitchFamily="34" charset="-122"/>
              </a:rPr>
              <a:t>请求</a:t>
            </a:r>
            <a:r>
              <a:rPr lang="zh-CN" altLang="en-US" sz="2000" kern="0" dirty="0">
                <a:solidFill>
                  <a:sysClr val="windowText" lastClr="000000"/>
                </a:solidFill>
                <a:latin typeface="微软雅黑" pitchFamily="34" charset="-122"/>
                <a:ea typeface="微软雅黑" pitchFamily="34" charset="-122"/>
              </a:rPr>
              <a:t>转换为对设备的控制命令并完成设备</a:t>
            </a:r>
            <a:r>
              <a:rPr lang="en-US" altLang="zh-CN" sz="2000" kern="0" dirty="0">
                <a:solidFill>
                  <a:sysClr val="windowText" lastClr="000000"/>
                </a:solidFill>
                <a:latin typeface="微软雅黑" pitchFamily="34" charset="-122"/>
                <a:ea typeface="微软雅黑" pitchFamily="34" charset="-122"/>
              </a:rPr>
              <a:t>I/O</a:t>
            </a:r>
            <a:r>
              <a:rPr lang="zh-CN" altLang="en-US" sz="2000" kern="0" dirty="0">
                <a:solidFill>
                  <a:sysClr val="windowText" lastClr="000000"/>
                </a:solidFill>
                <a:latin typeface="微软雅黑" pitchFamily="34" charset="-122"/>
                <a:ea typeface="微软雅黑" pitchFamily="34" charset="-122"/>
              </a:rPr>
              <a:t>任务，需要</a:t>
            </a:r>
            <a:r>
              <a:rPr lang="en-US" altLang="zh-CN" sz="2000" kern="0" dirty="0">
                <a:solidFill>
                  <a:sysClr val="windowText" lastClr="000000"/>
                </a:solidFill>
                <a:latin typeface="微软雅黑" pitchFamily="34" charset="-122"/>
                <a:ea typeface="微软雅黑" pitchFamily="34" charset="-122"/>
              </a:rPr>
              <a:t>I/O</a:t>
            </a:r>
            <a:r>
              <a:rPr lang="zh-CN" altLang="en-US" sz="2000" kern="0" dirty="0">
                <a:solidFill>
                  <a:sysClr val="windowText" lastClr="000000"/>
                </a:solidFill>
                <a:latin typeface="微软雅黑" pitchFamily="34" charset="-122"/>
                <a:ea typeface="微软雅黑" pitchFamily="34" charset="-122"/>
              </a:rPr>
              <a:t>软件与</a:t>
            </a:r>
            <a:r>
              <a:rPr lang="en-US" altLang="zh-CN" sz="2000" kern="0" dirty="0">
                <a:solidFill>
                  <a:sysClr val="windowText" lastClr="000000"/>
                </a:solidFill>
                <a:latin typeface="微软雅黑" pitchFamily="34" charset="-122"/>
                <a:ea typeface="微软雅黑" pitchFamily="34" charset="-122"/>
              </a:rPr>
              <a:t>I/O</a:t>
            </a:r>
            <a:r>
              <a:rPr lang="zh-CN" altLang="en-US" sz="2000" kern="0" dirty="0">
                <a:solidFill>
                  <a:sysClr val="windowText" lastClr="000000"/>
                </a:solidFill>
                <a:latin typeface="微软雅黑" pitchFamily="34" charset="-122"/>
                <a:ea typeface="微软雅黑" pitchFamily="34" charset="-122"/>
              </a:rPr>
              <a:t>硬件之间的协调工作</a:t>
            </a:r>
          </a:p>
        </p:txBody>
      </p:sp>
      <p:sp>
        <p:nvSpPr>
          <p:cNvPr id="14" name="Text Box 8"/>
          <p:cNvSpPr txBox="1">
            <a:spLocks noChangeArrowheads="1"/>
          </p:cNvSpPr>
          <p:nvPr/>
        </p:nvSpPr>
        <p:spPr bwMode="auto">
          <a:xfrm>
            <a:off x="4529138" y="2254250"/>
            <a:ext cx="4122737" cy="396875"/>
          </a:xfrm>
          <a:prstGeom prst="rect">
            <a:avLst/>
          </a:prstGeom>
          <a:noFill/>
          <a:ln w="50800">
            <a:noFill/>
            <a:miter lim="800000"/>
            <a:headEnd/>
            <a:tailEnd/>
          </a:ln>
          <a:effectLst/>
        </p:spPr>
        <p:txBody>
          <a:bodyPr>
            <a:spAutoFit/>
          </a:bodyPr>
          <a:lstStyle/>
          <a:p>
            <a:pPr eaLnBrk="1" fontAlgn="auto" hangingPunct="1">
              <a:spcBef>
                <a:spcPct val="50000"/>
              </a:spcBef>
              <a:spcAft>
                <a:spcPts val="0"/>
              </a:spcAft>
              <a:defRPr/>
            </a:pPr>
            <a:r>
              <a:rPr lang="zh-CN" altLang="en-US" sz="2000" kern="0">
                <a:solidFill>
                  <a:sysClr val="windowText" lastClr="000000"/>
                </a:solidFill>
                <a:latin typeface="微软雅黑" pitchFamily="34" charset="-122"/>
                <a:ea typeface="微软雅黑" pitchFamily="34" charset="-122"/>
              </a:rPr>
              <a:t>如：</a:t>
            </a:r>
            <a:r>
              <a:rPr lang="en-US" altLang="zh-CN" sz="2000" kern="0">
                <a:solidFill>
                  <a:srgbClr val="063DE8"/>
                </a:solidFill>
                <a:latin typeface="微软雅黑" pitchFamily="34" charset="-122"/>
                <a:ea typeface="微软雅黑" pitchFamily="34" charset="-122"/>
              </a:rPr>
              <a:t>printf("hello, world\n");</a:t>
            </a:r>
            <a:endParaRPr lang="zh-CN" altLang="en-US" sz="2000" kern="0">
              <a:solidFill>
                <a:sysClr val="windowText" lastClr="000000"/>
              </a:solidFill>
              <a:latin typeface="微软雅黑" pitchFamily="34" charset="-122"/>
              <a:ea typeface="微软雅黑" pitchFamily="34" charset="-122"/>
            </a:endParaRPr>
          </a:p>
        </p:txBody>
      </p:sp>
      <p:sp>
        <p:nvSpPr>
          <p:cNvPr id="15" name="Line 9"/>
          <p:cNvSpPr>
            <a:spLocks noChangeShapeType="1"/>
          </p:cNvSpPr>
          <p:nvPr/>
        </p:nvSpPr>
        <p:spPr bwMode="auto">
          <a:xfrm>
            <a:off x="2322513" y="1905000"/>
            <a:ext cx="3527425" cy="392112"/>
          </a:xfrm>
          <a:prstGeom prst="line">
            <a:avLst/>
          </a:prstGeom>
          <a:noFill/>
          <a:ln w="50800">
            <a:solidFill>
              <a:srgbClr val="FE9AAB"/>
            </a:solidFill>
            <a:round/>
            <a:headEnd/>
            <a:tailEnd type="triangle" w="med" len="med"/>
          </a:ln>
          <a:effectLst/>
        </p:spPr>
        <p:txBody>
          <a:bodyPr/>
          <a:lstStyle/>
          <a:p>
            <a:pPr eaLnBrk="1" fontAlgn="auto" hangingPunct="1">
              <a:spcBef>
                <a:spcPts val="0"/>
              </a:spcBef>
              <a:spcAft>
                <a:spcPts val="0"/>
              </a:spcAft>
              <a:defRPr/>
            </a:pPr>
            <a:endParaRPr lang="zh-CN" altLang="en-US" sz="1800" b="0" kern="0">
              <a:solidFill>
                <a:sysClr val="windowText" lastClr="000000"/>
              </a:solidFill>
            </a:endParaRPr>
          </a:p>
        </p:txBody>
      </p:sp>
    </p:spTree>
    <p:extLst>
      <p:ext uri="{BB962C8B-B14F-4D97-AF65-F5344CB8AC3E}">
        <p14:creationId xmlns:p14="http://schemas.microsoft.com/office/powerpoint/2010/main" val="3207740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
                                            <p:txEl>
                                              <p:pRg st="2" end="2"/>
                                            </p:txEl>
                                          </p:spTgt>
                                        </p:tgtEl>
                                        <p:attrNameLst>
                                          <p:attrName>style.visibility</p:attrName>
                                        </p:attrNameLst>
                                      </p:cBhvr>
                                      <p:to>
                                        <p:strVal val="visible"/>
                                      </p:to>
                                    </p:set>
                                    <p:animEffect transition="in" filter="blinds(horizontal)">
                                      <p:cBhvr>
                                        <p:cTn id="12" dur="500"/>
                                        <p:tgtEl>
                                          <p:spTgt spid="1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linds(horizontal)">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p:bldP spid="15"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018" y="457200"/>
            <a:ext cx="7592093" cy="762000"/>
          </a:xfrm>
        </p:spPr>
        <p:txBody>
          <a:bodyPr/>
          <a:lstStyle/>
          <a:p>
            <a:r>
              <a:rPr lang="en-US" altLang="zh-CN" dirty="0"/>
              <a:t>I/O Hardware</a:t>
            </a:r>
            <a:endParaRPr lang="zh-CN" altLang="en-US" dirty="0"/>
          </a:p>
        </p:txBody>
      </p:sp>
      <p:sp>
        <p:nvSpPr>
          <p:cNvPr id="3" name="内容占位符 2"/>
          <p:cNvSpPr>
            <a:spLocks noGrp="1"/>
          </p:cNvSpPr>
          <p:nvPr>
            <p:ph idx="1"/>
          </p:nvPr>
        </p:nvSpPr>
        <p:spPr>
          <a:xfrm>
            <a:off x="396875" y="1081768"/>
            <a:ext cx="8442325" cy="5319032"/>
          </a:xfrm>
        </p:spPr>
        <p:txBody>
          <a:bodyPr/>
          <a:lstStyle/>
          <a:p>
            <a:r>
              <a:rPr lang="en-US" altLang="zh-CN" dirty="0">
                <a:ea typeface="ＭＳ Ｐゴシック" panose="020B0600070205080204" pitchFamily="34" charset="-128"/>
              </a:rPr>
              <a:t>Incredible variety of I/O devices</a:t>
            </a:r>
          </a:p>
          <a:p>
            <a:pPr lvl="1"/>
            <a:r>
              <a:rPr lang="en-US" altLang="zh-CN" dirty="0">
                <a:ea typeface="ＭＳ Ｐゴシック" panose="020B0600070205080204" pitchFamily="34" charset="-128"/>
              </a:rPr>
              <a:t>Storage</a:t>
            </a:r>
          </a:p>
          <a:p>
            <a:pPr lvl="1"/>
            <a:r>
              <a:rPr lang="en-US" altLang="zh-CN" dirty="0">
                <a:ea typeface="ＭＳ Ｐゴシック" panose="020B0600070205080204" pitchFamily="34" charset="-128"/>
              </a:rPr>
              <a:t>Transmission</a:t>
            </a:r>
          </a:p>
          <a:p>
            <a:pPr lvl="1"/>
            <a:r>
              <a:rPr lang="en-US" altLang="zh-CN" dirty="0">
                <a:ea typeface="ＭＳ Ｐゴシック" panose="020B0600070205080204" pitchFamily="34" charset="-128"/>
              </a:rPr>
              <a:t>Human-interface</a:t>
            </a:r>
          </a:p>
          <a:p>
            <a:r>
              <a:rPr lang="en-US" altLang="zh-CN" dirty="0">
                <a:ea typeface="ＭＳ Ｐゴシック" panose="020B0600070205080204" pitchFamily="34" charset="-128"/>
              </a:rPr>
              <a:t>Common concepts – signals from I/O devices interface with computer</a:t>
            </a:r>
          </a:p>
          <a:p>
            <a:pPr lvl="1"/>
            <a:r>
              <a:rPr lang="en-US" altLang="zh-CN" b="1" dirty="0">
                <a:solidFill>
                  <a:srgbClr val="3366FF"/>
                </a:solidFill>
                <a:ea typeface="ＭＳ Ｐゴシック" panose="020B0600070205080204" pitchFamily="34" charset="-128"/>
              </a:rPr>
              <a:t>Port </a:t>
            </a:r>
            <a:r>
              <a:rPr lang="en-US" altLang="zh-CN" dirty="0">
                <a:ea typeface="ＭＳ Ｐゴシック" panose="020B0600070205080204" pitchFamily="34" charset="-128"/>
              </a:rPr>
              <a:t>– connection point for device</a:t>
            </a:r>
          </a:p>
          <a:p>
            <a:pPr lvl="1"/>
            <a:r>
              <a:rPr lang="en-US" altLang="zh-CN" b="1" dirty="0">
                <a:solidFill>
                  <a:srgbClr val="3366FF"/>
                </a:solidFill>
                <a:ea typeface="ＭＳ Ｐゴシック" panose="020B0600070205080204" pitchFamily="34" charset="-128"/>
              </a:rPr>
              <a:t>Bus</a:t>
            </a:r>
            <a:r>
              <a:rPr lang="en-US" altLang="zh-CN" dirty="0">
                <a:ea typeface="ＭＳ Ｐゴシック" panose="020B0600070205080204" pitchFamily="34" charset="-128"/>
              </a:rPr>
              <a:t> - daisy chain or shared direct access</a:t>
            </a:r>
          </a:p>
          <a:p>
            <a:pPr lvl="1"/>
            <a:r>
              <a:rPr lang="en-US" altLang="zh-CN" b="1" dirty="0">
                <a:solidFill>
                  <a:srgbClr val="3366FF"/>
                </a:solidFill>
                <a:ea typeface="ＭＳ Ｐゴシック" panose="020B0600070205080204" pitchFamily="34" charset="-128"/>
              </a:rPr>
              <a:t>Controller</a:t>
            </a:r>
            <a:r>
              <a:rPr lang="en-US" altLang="zh-CN" dirty="0">
                <a:ea typeface="ＭＳ Ｐゴシック" panose="020B0600070205080204" pitchFamily="34" charset="-128"/>
              </a:rPr>
              <a:t> (</a:t>
            </a:r>
            <a:r>
              <a:rPr lang="en-US" altLang="zh-CN" b="1" dirty="0">
                <a:solidFill>
                  <a:srgbClr val="3366FF"/>
                </a:solidFill>
                <a:ea typeface="ＭＳ Ｐゴシック" panose="020B0600070205080204" pitchFamily="34" charset="-128"/>
              </a:rPr>
              <a:t>host adapter</a:t>
            </a:r>
            <a:r>
              <a:rPr lang="en-US" altLang="zh-CN" dirty="0">
                <a:ea typeface="ＭＳ Ｐゴシック" panose="020B0600070205080204" pitchFamily="34" charset="-128"/>
              </a:rPr>
              <a:t>) – electronics that operate port, bus, device</a:t>
            </a:r>
          </a:p>
          <a:p>
            <a:pPr lvl="2"/>
            <a:r>
              <a:rPr lang="en-US" altLang="zh-CN" dirty="0">
                <a:ea typeface="ＭＳ Ｐゴシック" panose="020B0600070205080204" pitchFamily="34" charset="-128"/>
              </a:rPr>
              <a:t>Sometimes integrated</a:t>
            </a:r>
          </a:p>
          <a:p>
            <a:pPr lvl="2"/>
            <a:r>
              <a:rPr lang="en-US" altLang="zh-CN" dirty="0">
                <a:ea typeface="ＭＳ Ｐゴシック" panose="020B0600070205080204" pitchFamily="34" charset="-128"/>
              </a:rPr>
              <a:t>Sometimes separate circuit board (host adapter)</a:t>
            </a:r>
          </a:p>
          <a:p>
            <a:pPr lvl="2"/>
            <a:r>
              <a:rPr lang="en-US" altLang="zh-CN" dirty="0">
                <a:ea typeface="ＭＳ Ｐゴシック" panose="020B0600070205080204" pitchFamily="34" charset="-128"/>
              </a:rPr>
              <a:t>Contains processor, microcode, private memory, bus controller, </a:t>
            </a:r>
            <a:r>
              <a:rPr lang="en-US" altLang="zh-CN" dirty="0" err="1">
                <a:ea typeface="ＭＳ Ｐゴシック" panose="020B0600070205080204" pitchFamily="34" charset="-128"/>
              </a:rPr>
              <a:t>etc</a:t>
            </a:r>
            <a:endParaRPr lang="en-US" altLang="zh-CN" dirty="0">
              <a:ea typeface="ＭＳ Ｐゴシック" panose="020B0600070205080204" pitchFamily="34" charset="-128"/>
            </a:endParaRPr>
          </a:p>
          <a:p>
            <a:pPr lvl="3"/>
            <a:r>
              <a:rPr lang="en-US" altLang="zh-CN" dirty="0">
                <a:ea typeface="ＭＳ Ｐゴシック" panose="020B0600070205080204" pitchFamily="34" charset="-128"/>
              </a:rPr>
              <a:t>Some talk to per-device controller with bus controller, microcode, memory, </a:t>
            </a:r>
            <a:r>
              <a:rPr lang="en-US" altLang="zh-CN" dirty="0" err="1">
                <a:ea typeface="ＭＳ Ｐゴシック" panose="020B0600070205080204" pitchFamily="34" charset="-128"/>
              </a:rPr>
              <a:t>etc</a:t>
            </a:r>
            <a:endParaRPr lang="en-US" altLang="zh-CN" dirty="0">
              <a:ea typeface="ＭＳ Ｐゴシック" panose="020B0600070205080204" pitchFamily="34" charset="-128"/>
            </a:endParaRPr>
          </a:p>
          <a:p>
            <a:endParaRPr lang="zh-CN" altLang="en-US" dirty="0"/>
          </a:p>
        </p:txBody>
      </p:sp>
    </p:spTree>
    <p:extLst>
      <p:ext uri="{BB962C8B-B14F-4D97-AF65-F5344CB8AC3E}">
        <p14:creationId xmlns:p14="http://schemas.microsoft.com/office/powerpoint/2010/main" val="7532460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018" y="529516"/>
            <a:ext cx="7592093" cy="574324"/>
          </a:xfrm>
          <a:noFill/>
          <a:ln w="12700">
            <a:noFill/>
            <a:miter lim="800000"/>
            <a:headEnd/>
            <a:tailEnd/>
          </a:ln>
          <a:effectLst/>
        </p:spPr>
        <p:txBody>
          <a:bodyPr vert="horz" wrap="square" lIns="91440" tIns="45720" rIns="91440" bIns="45720" numCol="1" anchor="ctr" anchorCtr="0" compatLnSpc="1">
            <a:prstTxWarp prst="textNoShape">
              <a:avLst/>
            </a:prstTxWarp>
            <a:spAutoFit/>
          </a:bodyPr>
          <a:lstStyle/>
          <a:p>
            <a:pPr algn="ctr">
              <a:lnSpc>
                <a:spcPct val="87000"/>
              </a:lnSpc>
            </a:pPr>
            <a:r>
              <a:rPr lang="en-US" altLang="zh-CN" kern="1200" dirty="0">
                <a:solidFill>
                  <a:srgbClr val="CC3300"/>
                </a:solidFill>
                <a:latin typeface="+mj-lt"/>
              </a:rPr>
              <a:t>I/O Hardware</a:t>
            </a:r>
            <a:endParaRPr lang="zh-CN" altLang="en-US" kern="1200" dirty="0">
              <a:solidFill>
                <a:srgbClr val="CC3300"/>
              </a:solidFill>
              <a:latin typeface="+mj-lt"/>
            </a:endParaRPr>
          </a:p>
        </p:txBody>
      </p:sp>
      <p:sp>
        <p:nvSpPr>
          <p:cNvPr id="3" name="内容占位符 2"/>
          <p:cNvSpPr>
            <a:spLocks noGrp="1"/>
          </p:cNvSpPr>
          <p:nvPr>
            <p:ph idx="1"/>
          </p:nvPr>
        </p:nvSpPr>
        <p:spPr/>
        <p:txBody>
          <a:bodyPr/>
          <a:lstStyle/>
          <a:p>
            <a:endParaRPr lang="zh-CN" altLang="en-US"/>
          </a:p>
        </p:txBody>
      </p:sp>
      <p:pic>
        <p:nvPicPr>
          <p:cNvPr id="5" name="Picture 2" descr="5T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285999"/>
            <a:ext cx="7536404" cy="404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177031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I/O Hardware (Cont.)</a:t>
            </a:r>
            <a:endParaRPr lang="zh-CN" altLang="en-US" dirty="0"/>
          </a:p>
        </p:txBody>
      </p:sp>
      <p:sp>
        <p:nvSpPr>
          <p:cNvPr id="3" name="内容占位符 2"/>
          <p:cNvSpPr>
            <a:spLocks noGrp="1"/>
          </p:cNvSpPr>
          <p:nvPr>
            <p:ph idx="1"/>
          </p:nvPr>
        </p:nvSpPr>
        <p:spPr/>
        <p:txBody>
          <a:bodyPr/>
          <a:lstStyle/>
          <a:p>
            <a:r>
              <a:rPr lang="en-US" altLang="zh-CN" dirty="0">
                <a:ea typeface="ＭＳ Ｐゴシック" panose="020B0600070205080204" pitchFamily="34" charset="-128"/>
              </a:rPr>
              <a:t>I/O instructions control devices</a:t>
            </a:r>
          </a:p>
          <a:p>
            <a:r>
              <a:rPr lang="en-US" altLang="zh-CN" dirty="0">
                <a:ea typeface="ＭＳ Ｐゴシック" panose="020B0600070205080204" pitchFamily="34" charset="-128"/>
              </a:rPr>
              <a:t>Devices usually have </a:t>
            </a:r>
            <a:r>
              <a:rPr lang="en-US" altLang="zh-CN" dirty="0">
                <a:solidFill>
                  <a:srgbClr val="FF0000"/>
                </a:solidFill>
                <a:ea typeface="ＭＳ Ｐゴシック" panose="020B0600070205080204" pitchFamily="34" charset="-128"/>
              </a:rPr>
              <a:t>registers</a:t>
            </a:r>
            <a:r>
              <a:rPr lang="en-US" altLang="zh-CN" dirty="0">
                <a:ea typeface="ＭＳ Ｐゴシック" panose="020B0600070205080204" pitchFamily="34" charset="-128"/>
              </a:rPr>
              <a:t> where device driver places commands, addresses, and data to write, or read data from registers after command execution</a:t>
            </a:r>
          </a:p>
          <a:p>
            <a:pPr lvl="1"/>
            <a:r>
              <a:rPr lang="en-US" altLang="zh-CN" dirty="0">
                <a:ea typeface="ＭＳ Ｐゴシック" panose="020B0600070205080204" pitchFamily="34" charset="-128"/>
              </a:rPr>
              <a:t>Data-in register, data-out register, status register, control register</a:t>
            </a:r>
          </a:p>
          <a:p>
            <a:pPr lvl="1"/>
            <a:r>
              <a:rPr lang="en-US" altLang="zh-CN" dirty="0">
                <a:ea typeface="ＭＳ Ｐゴシック" panose="020B0600070205080204" pitchFamily="34" charset="-128"/>
              </a:rPr>
              <a:t>Typically 1-4 bytes, or FIFO buffer</a:t>
            </a:r>
          </a:p>
          <a:p>
            <a:r>
              <a:rPr lang="en-US" altLang="zh-CN" dirty="0">
                <a:ea typeface="ＭＳ Ｐゴシック" panose="020B0600070205080204" pitchFamily="34" charset="-128"/>
              </a:rPr>
              <a:t>Devices have addresses, used by </a:t>
            </a:r>
          </a:p>
          <a:p>
            <a:pPr lvl="1"/>
            <a:r>
              <a:rPr lang="en-US" altLang="zh-CN" dirty="0">
                <a:ea typeface="ＭＳ Ｐゴシック" panose="020B0600070205080204" pitchFamily="34" charset="-128"/>
              </a:rPr>
              <a:t>Direct I/O instructions</a:t>
            </a:r>
          </a:p>
          <a:p>
            <a:pPr lvl="1"/>
            <a:r>
              <a:rPr lang="en-US" altLang="zh-CN" b="1" dirty="0">
                <a:solidFill>
                  <a:srgbClr val="3366FF"/>
                </a:solidFill>
                <a:ea typeface="ＭＳ Ｐゴシック" panose="020B0600070205080204" pitchFamily="34" charset="-128"/>
              </a:rPr>
              <a:t>Memory-mapped I/O</a:t>
            </a:r>
          </a:p>
          <a:p>
            <a:pPr lvl="2"/>
            <a:r>
              <a:rPr lang="en-US" altLang="zh-CN" dirty="0">
                <a:solidFill>
                  <a:srgbClr val="000000"/>
                </a:solidFill>
                <a:ea typeface="ＭＳ Ｐゴシック" panose="020B0600070205080204" pitchFamily="34" charset="-128"/>
              </a:rPr>
              <a:t>Device data and command registers mapped to processor address space</a:t>
            </a:r>
          </a:p>
          <a:p>
            <a:pPr lvl="2"/>
            <a:r>
              <a:rPr lang="en-US" altLang="zh-CN" dirty="0">
                <a:solidFill>
                  <a:srgbClr val="000000"/>
                </a:solidFill>
                <a:ea typeface="ＭＳ Ｐゴシック" panose="020B0600070205080204" pitchFamily="34" charset="-128"/>
              </a:rPr>
              <a:t>Especially for large address spaces (graphics)</a:t>
            </a:r>
          </a:p>
          <a:p>
            <a:endParaRPr lang="zh-CN" altLang="en-US" dirty="0"/>
          </a:p>
        </p:txBody>
      </p:sp>
    </p:spTree>
    <p:extLst>
      <p:ext uri="{BB962C8B-B14F-4D97-AF65-F5344CB8AC3E}">
        <p14:creationId xmlns:p14="http://schemas.microsoft.com/office/powerpoint/2010/main" val="112011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IO接口的结构"/>
          <p:cNvPicPr>
            <a:picLocks noChangeAspect="1" noChangeArrowheads="1"/>
          </p:cNvPicPr>
          <p:nvPr/>
        </p:nvPicPr>
        <p:blipFill>
          <a:blip r:embed="rId2"/>
          <a:srcRect/>
          <a:stretch>
            <a:fillRect/>
          </a:stretch>
        </p:blipFill>
        <p:spPr bwMode="auto">
          <a:xfrm>
            <a:off x="781050" y="1189038"/>
            <a:ext cx="7627938" cy="3930650"/>
          </a:xfrm>
          <a:prstGeom prst="rect">
            <a:avLst/>
          </a:prstGeom>
          <a:noFill/>
        </p:spPr>
      </p:pic>
      <p:sp>
        <p:nvSpPr>
          <p:cNvPr id="14" name="Rectangle 3"/>
          <p:cNvSpPr>
            <a:spLocks noGrp="1" noChangeArrowheads="1"/>
          </p:cNvSpPr>
          <p:nvPr>
            <p:ph type="title"/>
          </p:nvPr>
        </p:nvSpPr>
        <p:spPr>
          <a:xfrm>
            <a:off x="1395413" y="210520"/>
            <a:ext cx="5945187" cy="574324"/>
          </a:xfrm>
          <a:noFill/>
          <a:ln w="12700">
            <a:noFill/>
            <a:miter lim="800000"/>
            <a:headEnd/>
            <a:tailEnd/>
          </a:ln>
          <a:effectLst/>
        </p:spPr>
        <p:txBody>
          <a:bodyPr vert="horz" wrap="square" lIns="91440" tIns="45720" rIns="91440" bIns="45720" numCol="1" anchor="ctr" anchorCtr="0" compatLnSpc="1">
            <a:prstTxWarp prst="textNoShape">
              <a:avLst/>
            </a:prstTxWarp>
            <a:spAutoFit/>
          </a:bodyPr>
          <a:lstStyle/>
          <a:p>
            <a:pPr algn="ctr">
              <a:lnSpc>
                <a:spcPct val="87000"/>
              </a:lnSpc>
            </a:pPr>
            <a:r>
              <a:rPr lang="zh-CN" altLang="en-US" kern="1200" dirty="0">
                <a:solidFill>
                  <a:srgbClr val="CC3300"/>
                </a:solidFill>
                <a:latin typeface="+mj-lt"/>
              </a:rPr>
              <a:t>设备控制器的结构</a:t>
            </a:r>
          </a:p>
        </p:txBody>
      </p:sp>
      <p:sp>
        <p:nvSpPr>
          <p:cNvPr id="15" name="Rectangle 4"/>
          <p:cNvSpPr txBox="1">
            <a:spLocks noChangeArrowheads="1"/>
          </p:cNvSpPr>
          <p:nvPr/>
        </p:nvSpPr>
        <p:spPr bwMode="auto">
          <a:xfrm>
            <a:off x="128588" y="806450"/>
            <a:ext cx="8915400" cy="372923"/>
          </a:xfrm>
          <a:prstGeom prst="rect">
            <a:avLst/>
          </a:prstGeom>
          <a:noFill/>
          <a:ln w="12700">
            <a:noFill/>
            <a:miter lim="800000"/>
            <a:headEnd/>
            <a:tailEnd/>
          </a:ln>
          <a:effec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spcBef>
                <a:spcPct val="35000"/>
              </a:spcBef>
              <a:spcAft>
                <a:spcPct val="0"/>
              </a:spcAft>
              <a:buSzPct val="100000"/>
              <a:buChar char="°"/>
              <a:defRPr b="1">
                <a:solidFill>
                  <a:schemeClr val="tx1"/>
                </a:solidFill>
                <a:latin typeface="+mn-lt"/>
                <a:ea typeface="+mn-ea"/>
                <a:cs typeface="+mn-cs"/>
              </a:defRPr>
            </a:lvl1pPr>
            <a:lvl2pPr marL="685800" indent="-190500" algn="l" rtl="0" eaLnBrk="0" fontAlgn="base" hangingPunct="0">
              <a:spcBef>
                <a:spcPct val="35000"/>
              </a:spcBef>
              <a:spcAft>
                <a:spcPct val="0"/>
              </a:spcAft>
              <a:buSzPct val="100000"/>
              <a:buChar char="•"/>
              <a:defRPr b="1">
                <a:solidFill>
                  <a:schemeClr val="accent2"/>
                </a:solidFill>
                <a:latin typeface="+mn-lt"/>
              </a:defRPr>
            </a:lvl2pPr>
            <a:lvl3pPr marL="1257300" indent="-342900" algn="l" rtl="0" eaLnBrk="0" fontAlgn="base" hangingPunct="0">
              <a:spcBef>
                <a:spcPct val="35000"/>
              </a:spcBef>
              <a:spcAft>
                <a:spcPct val="0"/>
              </a:spcAft>
              <a:buSzPct val="100000"/>
              <a:buChar char="-"/>
              <a:defRPr b="1">
                <a:solidFill>
                  <a:srgbClr val="B7011F"/>
                </a:solidFill>
                <a:latin typeface="+mn-lt"/>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defRPr>
            </a:lvl9pPr>
          </a:lstStyle>
          <a:p>
            <a:pPr marL="0" indent="0">
              <a:lnSpc>
                <a:spcPct val="110000"/>
              </a:lnSpc>
              <a:buNone/>
            </a:pPr>
            <a:r>
              <a:rPr lang="zh-CN" altLang="en-US" sz="1900" dirty="0" smtClean="0">
                <a:solidFill>
                  <a:srgbClr val="000000"/>
                </a:solidFill>
                <a:ea typeface="黑体" pitchFamily="49" charset="-122"/>
                <a:cs typeface="Arial" charset="0"/>
              </a:rPr>
              <a:t>    设备控制器的一般结构：</a:t>
            </a:r>
            <a:r>
              <a:rPr lang="zh-CN" altLang="en-US" sz="1900" dirty="0" smtClean="0">
                <a:solidFill>
                  <a:srgbClr val="008000"/>
                </a:solidFill>
                <a:ea typeface="黑体" pitchFamily="49" charset="-122"/>
                <a:cs typeface="Arial" charset="0"/>
              </a:rPr>
              <a:t>不同</a:t>
            </a:r>
            <a:r>
              <a:rPr lang="en-US" altLang="zh-CN" sz="1900" dirty="0" smtClean="0">
                <a:solidFill>
                  <a:srgbClr val="008000"/>
                </a:solidFill>
                <a:ea typeface="黑体" pitchFamily="49" charset="-122"/>
                <a:cs typeface="Arial" charset="0"/>
              </a:rPr>
              <a:t>I/O</a:t>
            </a:r>
            <a:r>
              <a:rPr lang="zh-CN" altLang="en-US" sz="1900" dirty="0" smtClean="0">
                <a:solidFill>
                  <a:srgbClr val="008000"/>
                </a:solidFill>
                <a:ea typeface="黑体" pitchFamily="49" charset="-122"/>
                <a:cs typeface="Arial" charset="0"/>
              </a:rPr>
              <a:t>模块在复杂性和控制外设的数量上相差很大</a:t>
            </a:r>
            <a:endParaRPr lang="zh-CN" altLang="en-US" sz="1900" dirty="0">
              <a:solidFill>
                <a:srgbClr val="008000"/>
              </a:solidFill>
              <a:ea typeface="黑体" pitchFamily="49" charset="-122"/>
              <a:cs typeface="Arial" charset="0"/>
            </a:endParaRPr>
          </a:p>
        </p:txBody>
      </p:sp>
      <p:sp>
        <p:nvSpPr>
          <p:cNvPr id="16" name="Rectangle 5"/>
          <p:cNvSpPr>
            <a:spLocks noChangeArrowheads="1"/>
          </p:cNvSpPr>
          <p:nvPr/>
        </p:nvSpPr>
        <p:spPr bwMode="auto">
          <a:xfrm>
            <a:off x="836613" y="5137150"/>
            <a:ext cx="7651750" cy="1016000"/>
          </a:xfrm>
          <a:prstGeom prst="rect">
            <a:avLst/>
          </a:prstGeom>
          <a:noFill/>
          <a:ln w="12700">
            <a:noFill/>
            <a:miter lim="800000"/>
            <a:headEnd/>
            <a:tailEnd/>
          </a:ln>
          <a:effectLst/>
        </p:spPr>
        <p:txBody>
          <a:bodyPr>
            <a:spAutoFit/>
          </a:bodyPr>
          <a:lstStyle/>
          <a:p>
            <a:pPr>
              <a:spcBef>
                <a:spcPct val="10000"/>
              </a:spcBef>
              <a:buSzPct val="100000"/>
            </a:pPr>
            <a:r>
              <a:rPr lang="zh-CN" altLang="en-US" sz="1900">
                <a:solidFill>
                  <a:srgbClr val="D1390F"/>
                </a:solidFill>
                <a:latin typeface="微软雅黑" pitchFamily="34" charset="-122"/>
                <a:ea typeface="微软雅黑" pitchFamily="34" charset="-122"/>
              </a:rPr>
              <a:t>通过发送命令字到</a:t>
            </a:r>
            <a:r>
              <a:rPr lang="en-US" altLang="zh-CN" sz="1900">
                <a:solidFill>
                  <a:srgbClr val="D1390F"/>
                </a:solidFill>
                <a:latin typeface="微软雅黑" pitchFamily="34" charset="-122"/>
                <a:ea typeface="微软雅黑" pitchFamily="34" charset="-122"/>
              </a:rPr>
              <a:t>I/O</a:t>
            </a:r>
            <a:r>
              <a:rPr lang="zh-CN" altLang="en-US" sz="1900">
                <a:solidFill>
                  <a:srgbClr val="D1390F"/>
                </a:solidFill>
                <a:latin typeface="微软雅黑" pitchFamily="34" charset="-122"/>
                <a:ea typeface="微软雅黑" pitchFamily="34" charset="-122"/>
              </a:rPr>
              <a:t>控制寄存器来向设备发送命令</a:t>
            </a:r>
          </a:p>
          <a:p>
            <a:pPr>
              <a:spcBef>
                <a:spcPct val="10000"/>
              </a:spcBef>
              <a:buSzPct val="100000"/>
            </a:pPr>
            <a:r>
              <a:rPr lang="zh-CN" altLang="en-US" sz="1900">
                <a:solidFill>
                  <a:srgbClr val="0000FF"/>
                </a:solidFill>
                <a:latin typeface="微软雅黑" pitchFamily="34" charset="-122"/>
                <a:ea typeface="微软雅黑" pitchFamily="34" charset="-122"/>
              </a:rPr>
              <a:t>通过从状态寄存器读取状态字来获取外设或</a:t>
            </a:r>
            <a:r>
              <a:rPr lang="en-US" altLang="zh-CN" sz="1900">
                <a:solidFill>
                  <a:srgbClr val="0000FF"/>
                </a:solidFill>
                <a:latin typeface="微软雅黑" pitchFamily="34" charset="-122"/>
                <a:ea typeface="微软雅黑" pitchFamily="34" charset="-122"/>
              </a:rPr>
              <a:t>I/O</a:t>
            </a:r>
            <a:r>
              <a:rPr lang="zh-CN" altLang="en-US" sz="1900">
                <a:solidFill>
                  <a:srgbClr val="0000FF"/>
                </a:solidFill>
                <a:latin typeface="微软雅黑" pitchFamily="34" charset="-122"/>
                <a:ea typeface="微软雅黑" pitchFamily="34" charset="-122"/>
              </a:rPr>
              <a:t>控制器的状态信息</a:t>
            </a:r>
          </a:p>
          <a:p>
            <a:pPr>
              <a:spcBef>
                <a:spcPct val="10000"/>
              </a:spcBef>
              <a:buSzPct val="100000"/>
            </a:pPr>
            <a:r>
              <a:rPr lang="zh-CN" altLang="en-US" sz="1900">
                <a:solidFill>
                  <a:srgbClr val="146C18"/>
                </a:solidFill>
                <a:latin typeface="微软雅黑" pitchFamily="34" charset="-122"/>
                <a:ea typeface="微软雅黑" pitchFamily="34" charset="-122"/>
              </a:rPr>
              <a:t>通过向</a:t>
            </a:r>
            <a:r>
              <a:rPr lang="en-US" altLang="zh-CN" sz="1900">
                <a:solidFill>
                  <a:srgbClr val="146C18"/>
                </a:solidFill>
                <a:latin typeface="微软雅黑" pitchFamily="34" charset="-122"/>
                <a:ea typeface="微软雅黑" pitchFamily="34" charset="-122"/>
              </a:rPr>
              <a:t>I/O</a:t>
            </a:r>
            <a:r>
              <a:rPr lang="zh-CN" altLang="en-US" sz="1900">
                <a:solidFill>
                  <a:srgbClr val="146C18"/>
                </a:solidFill>
                <a:latin typeface="微软雅黑" pitchFamily="34" charset="-122"/>
                <a:ea typeface="微软雅黑" pitchFamily="34" charset="-122"/>
              </a:rPr>
              <a:t>控制器发送或读取数据来和外设进行数据交换</a:t>
            </a:r>
          </a:p>
        </p:txBody>
      </p:sp>
      <p:sp>
        <p:nvSpPr>
          <p:cNvPr id="17" name="Rectangle 6"/>
          <p:cNvSpPr>
            <a:spLocks noChangeArrowheads="1"/>
          </p:cNvSpPr>
          <p:nvPr/>
        </p:nvSpPr>
        <p:spPr bwMode="auto">
          <a:xfrm>
            <a:off x="2978150" y="3321050"/>
            <a:ext cx="1770063" cy="347663"/>
          </a:xfrm>
          <a:prstGeom prst="rect">
            <a:avLst/>
          </a:prstGeom>
          <a:noFill/>
          <a:ln w="28575">
            <a:solidFill>
              <a:srgbClr val="D1390F"/>
            </a:solidFill>
            <a:miter lim="800000"/>
            <a:headEnd/>
            <a:tailEnd/>
          </a:ln>
          <a:effectLst/>
        </p:spPr>
        <p:txBody>
          <a:bodyPr wrap="none" anchor="ctr"/>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18" name="Rectangle 7"/>
          <p:cNvSpPr>
            <a:spLocks noChangeArrowheads="1"/>
          </p:cNvSpPr>
          <p:nvPr/>
        </p:nvSpPr>
        <p:spPr bwMode="auto">
          <a:xfrm>
            <a:off x="2967038" y="3333750"/>
            <a:ext cx="1798637" cy="347663"/>
          </a:xfrm>
          <a:prstGeom prst="rect">
            <a:avLst/>
          </a:prstGeom>
          <a:noFill/>
          <a:ln w="28575">
            <a:solidFill>
              <a:srgbClr val="0000FF"/>
            </a:solidFill>
            <a:miter lim="800000"/>
            <a:headEnd/>
            <a:tailEnd/>
          </a:ln>
          <a:effectLst/>
        </p:spPr>
        <p:txBody>
          <a:bodyPr wrap="none" anchor="ctr"/>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19" name="Rectangle 8"/>
          <p:cNvSpPr>
            <a:spLocks noChangeArrowheads="1"/>
          </p:cNvSpPr>
          <p:nvPr/>
        </p:nvSpPr>
        <p:spPr bwMode="auto">
          <a:xfrm>
            <a:off x="2978150" y="2519363"/>
            <a:ext cx="1697038" cy="347662"/>
          </a:xfrm>
          <a:prstGeom prst="rect">
            <a:avLst/>
          </a:prstGeom>
          <a:noFill/>
          <a:ln w="28575">
            <a:solidFill>
              <a:srgbClr val="146C18"/>
            </a:solidFill>
            <a:miter lim="800000"/>
            <a:headEnd/>
            <a:tailEnd/>
          </a:ln>
          <a:effectLst/>
        </p:spPr>
        <p:txBody>
          <a:bodyPr wrap="none" anchor="ctr"/>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20" name="Text Box 9"/>
          <p:cNvSpPr txBox="1">
            <a:spLocks noChangeArrowheads="1"/>
          </p:cNvSpPr>
          <p:nvPr/>
        </p:nvSpPr>
        <p:spPr bwMode="auto">
          <a:xfrm>
            <a:off x="806450" y="6127750"/>
            <a:ext cx="7254875" cy="669925"/>
          </a:xfrm>
          <a:prstGeom prst="rect">
            <a:avLst/>
          </a:prstGeom>
          <a:noFill/>
          <a:ln w="12700">
            <a:noFill/>
            <a:miter lim="800000"/>
            <a:headEnd/>
            <a:tailEnd/>
          </a:ln>
          <a:effectLst/>
        </p:spPr>
        <p:txBody>
          <a:bodyPr>
            <a:spAutoFit/>
          </a:bodyPr>
          <a:lstStyle/>
          <a:p>
            <a:pPr eaLnBrk="1" fontAlgn="auto" hangingPunct="1">
              <a:spcBef>
                <a:spcPts val="0"/>
              </a:spcBef>
              <a:spcAft>
                <a:spcPts val="0"/>
              </a:spcAft>
              <a:defRPr/>
            </a:pPr>
            <a:r>
              <a:rPr lang="zh-CN" altLang="en-US" sz="1900" kern="0">
                <a:solidFill>
                  <a:srgbClr val="990000"/>
                </a:solidFill>
                <a:latin typeface="微软雅黑" pitchFamily="34" charset="-122"/>
                <a:ea typeface="微软雅黑" pitchFamily="34" charset="-122"/>
              </a:rPr>
              <a:t>将</a:t>
            </a:r>
            <a:r>
              <a:rPr lang="en-US" altLang="zh-CN" sz="1900" kern="0">
                <a:solidFill>
                  <a:srgbClr val="990000"/>
                </a:solidFill>
                <a:latin typeface="微软雅黑" pitchFamily="34" charset="-122"/>
                <a:ea typeface="微软雅黑" pitchFamily="34" charset="-122"/>
              </a:rPr>
              <a:t>I/O</a:t>
            </a:r>
            <a:r>
              <a:rPr lang="zh-CN" altLang="en-US" sz="1900" kern="0">
                <a:solidFill>
                  <a:srgbClr val="990000"/>
                </a:solidFill>
                <a:latin typeface="微软雅黑" pitchFamily="34" charset="-122"/>
                <a:ea typeface="微软雅黑" pitchFamily="34" charset="-122"/>
              </a:rPr>
              <a:t>控制器中</a:t>
            </a:r>
            <a:r>
              <a:rPr lang="en-US" altLang="zh-CN" sz="1900" kern="0">
                <a:solidFill>
                  <a:srgbClr val="990000"/>
                </a:solidFill>
                <a:latin typeface="微软雅黑" pitchFamily="34" charset="-122"/>
                <a:ea typeface="微软雅黑" pitchFamily="34" charset="-122"/>
              </a:rPr>
              <a:t>CPU</a:t>
            </a:r>
            <a:r>
              <a:rPr lang="zh-CN" altLang="en-US" sz="1900" kern="0">
                <a:solidFill>
                  <a:srgbClr val="990000"/>
                </a:solidFill>
                <a:latin typeface="微软雅黑" pitchFamily="34" charset="-122"/>
                <a:ea typeface="微软雅黑" pitchFamily="34" charset="-122"/>
              </a:rPr>
              <a:t>能够访问的各类寄存器称为</a:t>
            </a:r>
            <a:r>
              <a:rPr lang="en-US" altLang="zh-CN" sz="1900" kern="0">
                <a:solidFill>
                  <a:srgbClr val="FC0128"/>
                </a:solidFill>
                <a:latin typeface="微软雅黑" pitchFamily="34" charset="-122"/>
                <a:ea typeface="微软雅黑" pitchFamily="34" charset="-122"/>
              </a:rPr>
              <a:t>I/O</a:t>
            </a:r>
            <a:r>
              <a:rPr lang="zh-CN" altLang="en-US" sz="1900" kern="0">
                <a:solidFill>
                  <a:srgbClr val="FC0128"/>
                </a:solidFill>
                <a:latin typeface="微软雅黑" pitchFamily="34" charset="-122"/>
                <a:ea typeface="微软雅黑" pitchFamily="34" charset="-122"/>
              </a:rPr>
              <a:t>端口</a:t>
            </a:r>
          </a:p>
          <a:p>
            <a:pPr eaLnBrk="1" fontAlgn="auto" hangingPunct="1">
              <a:spcBef>
                <a:spcPts val="0"/>
              </a:spcBef>
              <a:spcAft>
                <a:spcPts val="0"/>
              </a:spcAft>
              <a:defRPr/>
            </a:pPr>
            <a:r>
              <a:rPr lang="zh-CN" altLang="en-US" sz="1900" kern="0">
                <a:solidFill>
                  <a:srgbClr val="990000"/>
                </a:solidFill>
                <a:latin typeface="微软雅黑" pitchFamily="34" charset="-122"/>
                <a:ea typeface="微软雅黑" pitchFamily="34" charset="-122"/>
              </a:rPr>
              <a:t>对外设的访问通过向</a:t>
            </a:r>
            <a:r>
              <a:rPr lang="en-US" altLang="zh-CN" sz="1900" kern="0">
                <a:solidFill>
                  <a:srgbClr val="990000"/>
                </a:solidFill>
                <a:latin typeface="微软雅黑" pitchFamily="34" charset="-122"/>
                <a:ea typeface="微软雅黑" pitchFamily="34" charset="-122"/>
              </a:rPr>
              <a:t>I/O</a:t>
            </a:r>
            <a:r>
              <a:rPr lang="zh-CN" altLang="en-US" sz="1900" kern="0">
                <a:solidFill>
                  <a:srgbClr val="990000"/>
                </a:solidFill>
                <a:latin typeface="微软雅黑" pitchFamily="34" charset="-122"/>
                <a:ea typeface="微软雅黑" pitchFamily="34" charset="-122"/>
              </a:rPr>
              <a:t>端口发命令、读状态、读</a:t>
            </a:r>
            <a:r>
              <a:rPr lang="en-US" altLang="zh-CN" sz="1900" kern="0">
                <a:solidFill>
                  <a:srgbClr val="990000"/>
                </a:solidFill>
                <a:latin typeface="微软雅黑" pitchFamily="34" charset="-122"/>
                <a:ea typeface="微软雅黑" pitchFamily="34" charset="-122"/>
              </a:rPr>
              <a:t>/</a:t>
            </a:r>
            <a:r>
              <a:rPr lang="zh-CN" altLang="en-US" sz="1900" kern="0">
                <a:solidFill>
                  <a:srgbClr val="990000"/>
                </a:solidFill>
                <a:latin typeface="微软雅黑" pitchFamily="34" charset="-122"/>
                <a:ea typeface="微软雅黑" pitchFamily="34" charset="-122"/>
              </a:rPr>
              <a:t>写数据来进行</a:t>
            </a:r>
          </a:p>
        </p:txBody>
      </p:sp>
      <p:sp>
        <p:nvSpPr>
          <p:cNvPr id="21" name="Rectangle 10"/>
          <p:cNvSpPr>
            <a:spLocks noChangeArrowheads="1"/>
          </p:cNvSpPr>
          <p:nvPr/>
        </p:nvSpPr>
        <p:spPr bwMode="auto">
          <a:xfrm>
            <a:off x="3233738" y="1854200"/>
            <a:ext cx="3068637" cy="641350"/>
          </a:xfrm>
          <a:prstGeom prst="rect">
            <a:avLst/>
          </a:prstGeom>
          <a:noFill/>
          <a:ln w="50800">
            <a:noFill/>
            <a:miter lim="800000"/>
            <a:headEnd/>
            <a:tailEnd/>
          </a:ln>
          <a:effectLst/>
        </p:spPr>
        <p:txBody>
          <a:bodyPr>
            <a:spAutoFit/>
          </a:bodyPr>
          <a:lstStyle/>
          <a:p>
            <a:pPr eaLnBrk="1" fontAlgn="auto" hangingPunct="1">
              <a:spcBef>
                <a:spcPts val="0"/>
              </a:spcBef>
              <a:spcAft>
                <a:spcPts val="0"/>
              </a:spcAft>
              <a:defRPr/>
            </a:pPr>
            <a:r>
              <a:rPr lang="zh-CN" altLang="en-US" sz="1800" kern="0">
                <a:solidFill>
                  <a:srgbClr val="FC0128"/>
                </a:solidFill>
                <a:latin typeface="微软雅黑" pitchFamily="34" charset="-122"/>
                <a:ea typeface="微软雅黑" pitchFamily="34" charset="-122"/>
              </a:rPr>
              <a:t>设备控制器</a:t>
            </a:r>
            <a:r>
              <a:rPr lang="zh-CN" altLang="en-US" sz="1800" kern="0">
                <a:solidFill>
                  <a:sysClr val="windowText" lastClr="000000"/>
                </a:solidFill>
                <a:latin typeface="微软雅黑" pitchFamily="34" charset="-122"/>
                <a:ea typeface="微软雅黑" pitchFamily="34" charset="-122"/>
              </a:rPr>
              <a:t>又称</a:t>
            </a:r>
            <a:r>
              <a:rPr lang="zh-CN" altLang="en-US" sz="1800" kern="0">
                <a:solidFill>
                  <a:srgbClr val="FC0128"/>
                </a:solidFill>
                <a:latin typeface="微软雅黑" pitchFamily="34" charset="-122"/>
                <a:ea typeface="微软雅黑" pitchFamily="34" charset="-122"/>
              </a:rPr>
              <a:t> </a:t>
            </a:r>
            <a:r>
              <a:rPr lang="en-US" altLang="zh-CN" sz="1800" kern="0">
                <a:solidFill>
                  <a:srgbClr val="FC0128"/>
                </a:solidFill>
                <a:latin typeface="微软雅黑" pitchFamily="34" charset="-122"/>
                <a:ea typeface="微软雅黑" pitchFamily="34" charset="-122"/>
              </a:rPr>
              <a:t>I/O</a:t>
            </a:r>
            <a:r>
              <a:rPr lang="zh-CN" altLang="en-US" sz="1800" kern="0">
                <a:solidFill>
                  <a:srgbClr val="FC0128"/>
                </a:solidFill>
                <a:latin typeface="微软雅黑" pitchFamily="34" charset="-122"/>
                <a:ea typeface="微软雅黑" pitchFamily="34" charset="-122"/>
              </a:rPr>
              <a:t>控制器</a:t>
            </a:r>
            <a:r>
              <a:rPr lang="zh-CN" altLang="en-US" sz="1800" kern="0">
                <a:solidFill>
                  <a:sysClr val="windowText" lastClr="000000"/>
                </a:solidFill>
                <a:latin typeface="微软雅黑" pitchFamily="34" charset="-122"/>
                <a:ea typeface="微软雅黑" pitchFamily="34" charset="-122"/>
              </a:rPr>
              <a:t>简称</a:t>
            </a:r>
            <a:r>
              <a:rPr lang="zh-CN" altLang="en-US" sz="1800" kern="0">
                <a:solidFill>
                  <a:srgbClr val="FC0128"/>
                </a:solidFill>
                <a:latin typeface="微软雅黑" pitchFamily="34" charset="-122"/>
                <a:ea typeface="微软雅黑" pitchFamily="34" charset="-122"/>
              </a:rPr>
              <a:t> </a:t>
            </a:r>
            <a:r>
              <a:rPr lang="en-US" altLang="zh-CN" sz="1800" kern="0">
                <a:solidFill>
                  <a:srgbClr val="FC0128"/>
                </a:solidFill>
                <a:latin typeface="微软雅黑" pitchFamily="34" charset="-122"/>
                <a:ea typeface="微软雅黑" pitchFamily="34" charset="-122"/>
              </a:rPr>
              <a:t>I/O</a:t>
            </a:r>
            <a:r>
              <a:rPr lang="zh-CN" altLang="en-US" sz="1800" kern="0">
                <a:solidFill>
                  <a:srgbClr val="FC0128"/>
                </a:solidFill>
                <a:latin typeface="微软雅黑" pitchFamily="34" charset="-122"/>
                <a:ea typeface="微软雅黑" pitchFamily="34" charset="-122"/>
              </a:rPr>
              <a:t>模块 </a:t>
            </a:r>
            <a:r>
              <a:rPr lang="zh-CN" altLang="en-US" sz="1800" kern="0">
                <a:solidFill>
                  <a:sysClr val="windowText" lastClr="000000"/>
                </a:solidFill>
                <a:latin typeface="微软雅黑" pitchFamily="34" charset="-122"/>
                <a:ea typeface="微软雅黑" pitchFamily="34" charset="-122"/>
              </a:rPr>
              <a:t>或</a:t>
            </a:r>
            <a:r>
              <a:rPr lang="zh-CN" altLang="en-US" sz="1800" kern="0">
                <a:solidFill>
                  <a:srgbClr val="FC0128"/>
                </a:solidFill>
                <a:latin typeface="微软雅黑" pitchFamily="34" charset="-122"/>
                <a:ea typeface="微软雅黑" pitchFamily="34" charset="-122"/>
              </a:rPr>
              <a:t> </a:t>
            </a:r>
            <a:r>
              <a:rPr lang="en-US" altLang="zh-CN" sz="1800" kern="0">
                <a:solidFill>
                  <a:srgbClr val="FC0128"/>
                </a:solidFill>
                <a:latin typeface="微软雅黑" pitchFamily="34" charset="-122"/>
                <a:ea typeface="微软雅黑" pitchFamily="34" charset="-122"/>
              </a:rPr>
              <a:t>I/O</a:t>
            </a:r>
            <a:r>
              <a:rPr lang="zh-CN" altLang="en-US" sz="1800" kern="0">
                <a:solidFill>
                  <a:srgbClr val="FC0128"/>
                </a:solidFill>
                <a:latin typeface="微软雅黑" pitchFamily="34" charset="-122"/>
                <a:ea typeface="微软雅黑" pitchFamily="34" charset="-122"/>
              </a:rPr>
              <a:t>接口</a:t>
            </a:r>
            <a:r>
              <a:rPr lang="zh-CN" altLang="en-US" sz="1800" kern="0">
                <a:solidFill>
                  <a:sysClr val="windowText" lastClr="000000"/>
                </a:solidFill>
                <a:latin typeface="微软雅黑" pitchFamily="34" charset="-122"/>
                <a:ea typeface="微软雅黑" pitchFamily="34" charset="-122"/>
              </a:rPr>
              <a:t> </a:t>
            </a:r>
          </a:p>
        </p:txBody>
      </p:sp>
    </p:spTree>
    <p:extLst>
      <p:ext uri="{BB962C8B-B14F-4D97-AF65-F5344CB8AC3E}">
        <p14:creationId xmlns:p14="http://schemas.microsoft.com/office/powerpoint/2010/main" val="1217464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6">
                                            <p:txEl>
                                              <p:pRg st="0" end="0"/>
                                            </p:txEl>
                                          </p:spTgt>
                                        </p:tgtEl>
                                        <p:attrNameLst>
                                          <p:attrName>style.visibility</p:attrName>
                                        </p:attrNameLst>
                                      </p:cBhvr>
                                      <p:to>
                                        <p:strVal val="visible"/>
                                      </p:to>
                                    </p:set>
                                    <p:animEffect transition="in" filter="checkerboard(across)">
                                      <p:cBhvr>
                                        <p:cTn id="12" dur="500"/>
                                        <p:tgtEl>
                                          <p:spTgt spid="1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checkerboard(across)">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6">
                                            <p:txEl>
                                              <p:pRg st="1" end="1"/>
                                            </p:txEl>
                                          </p:spTgt>
                                        </p:tgtEl>
                                        <p:attrNameLst>
                                          <p:attrName>style.visibility</p:attrName>
                                        </p:attrNameLst>
                                      </p:cBhvr>
                                      <p:to>
                                        <p:strVal val="visible"/>
                                      </p:to>
                                    </p:set>
                                    <p:animEffect transition="in" filter="checkerboard(across)">
                                      <p:cBhvr>
                                        <p:cTn id="22" dur="500"/>
                                        <p:tgtEl>
                                          <p:spTgt spid="1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checkerboard(across)">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16">
                                            <p:txEl>
                                              <p:pRg st="2" end="2"/>
                                            </p:txEl>
                                          </p:spTgt>
                                        </p:tgtEl>
                                        <p:attrNameLst>
                                          <p:attrName>style.visibility</p:attrName>
                                        </p:attrNameLst>
                                      </p:cBhvr>
                                      <p:to>
                                        <p:strVal val="visible"/>
                                      </p:to>
                                    </p:set>
                                    <p:animEffect transition="in" filter="checkerboard(across)">
                                      <p:cBhvr>
                                        <p:cTn id="32" dur="500"/>
                                        <p:tgtEl>
                                          <p:spTgt spid="16">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checkerboard(across)">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blinds(horizontal)">
                                      <p:cBhvr>
                                        <p:cTn id="4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533400" y="1600200"/>
            <a:ext cx="7867650" cy="5029200"/>
            <a:chOff x="664790" y="975320"/>
            <a:chExt cx="7867650" cy="5029200"/>
          </a:xfrm>
        </p:grpSpPr>
        <p:sp>
          <p:nvSpPr>
            <p:cNvPr id="35" name="Rectangle 146"/>
            <p:cNvSpPr>
              <a:spLocks noChangeArrowheads="1"/>
            </p:cNvSpPr>
            <p:nvPr/>
          </p:nvSpPr>
          <p:spPr bwMode="auto">
            <a:xfrm>
              <a:off x="6689353" y="2499320"/>
              <a:ext cx="909637" cy="9144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Aft>
                  <a:spcPts val="0"/>
                </a:spcAft>
                <a:defRPr/>
              </a:pPr>
              <a:r>
                <a:rPr lang="en-US" sz="1600" b="0" kern="0" smtClean="0">
                  <a:solidFill>
                    <a:srgbClr val="000000"/>
                  </a:solidFill>
                  <a:latin typeface="Helvetica" charset="0"/>
                  <a:ea typeface="ＭＳ Ｐゴシック" charset="0"/>
                </a:rPr>
                <a:t>Main</a:t>
              </a:r>
            </a:p>
            <a:p>
              <a:pPr algn="ctr" fontAlgn="auto">
                <a:spcAft>
                  <a:spcPts val="0"/>
                </a:spcAft>
                <a:defRPr/>
              </a:pPr>
              <a:r>
                <a:rPr lang="en-US" sz="1600" b="0" kern="0" smtClean="0">
                  <a:solidFill>
                    <a:srgbClr val="000000"/>
                  </a:solidFill>
                  <a:latin typeface="Helvetica" charset="0"/>
                  <a:ea typeface="ＭＳ Ｐゴシック" charset="0"/>
                </a:rPr>
                <a:t>memory</a:t>
              </a:r>
            </a:p>
          </p:txBody>
        </p:sp>
        <p:sp>
          <p:nvSpPr>
            <p:cNvPr id="36" name="AutoShape 201"/>
            <p:cNvSpPr>
              <a:spLocks noChangeArrowheads="1"/>
            </p:cNvSpPr>
            <p:nvPr/>
          </p:nvSpPr>
          <p:spPr bwMode="auto">
            <a:xfrm>
              <a:off x="5165353" y="2651720"/>
              <a:ext cx="1492250" cy="533400"/>
            </a:xfrm>
            <a:prstGeom prst="leftRightArrow">
              <a:avLst>
                <a:gd name="adj1" fmla="val 50000"/>
                <a:gd name="adj2" fmla="val 55952"/>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Aft>
                  <a:spcPts val="0"/>
                </a:spcAft>
                <a:defRPr/>
              </a:pPr>
              <a:endParaRPr lang="en-US" sz="1600" b="0" kern="0" smtClean="0">
                <a:solidFill>
                  <a:srgbClr val="000000"/>
                </a:solidFill>
                <a:latin typeface="Helvetica" charset="0"/>
                <a:ea typeface="ＭＳ Ｐゴシック" charset="0"/>
              </a:endParaRPr>
            </a:p>
          </p:txBody>
        </p:sp>
        <p:sp>
          <p:nvSpPr>
            <p:cNvPr id="37" name="Rectangle 202"/>
            <p:cNvSpPr>
              <a:spLocks noChangeArrowheads="1"/>
            </p:cNvSpPr>
            <p:nvPr/>
          </p:nvSpPr>
          <p:spPr bwMode="auto">
            <a:xfrm>
              <a:off x="4250953" y="2683470"/>
              <a:ext cx="909637" cy="57785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Aft>
                  <a:spcPts val="0"/>
                </a:spcAft>
                <a:defRPr/>
              </a:pPr>
              <a:r>
                <a:rPr lang="en-US" sz="1600" b="0" kern="0" smtClean="0">
                  <a:solidFill>
                    <a:srgbClr val="000000"/>
                  </a:solidFill>
                  <a:latin typeface="Helvetica" charset="0"/>
                  <a:ea typeface="ＭＳ Ｐゴシック" charset="0"/>
                </a:rPr>
                <a:t>I/O </a:t>
              </a:r>
            </a:p>
            <a:p>
              <a:pPr algn="ctr" fontAlgn="auto">
                <a:spcAft>
                  <a:spcPts val="0"/>
                </a:spcAft>
                <a:defRPr/>
              </a:pPr>
              <a:r>
                <a:rPr lang="en-US" sz="1600" b="0" kern="0" smtClean="0">
                  <a:solidFill>
                    <a:srgbClr val="000000"/>
                  </a:solidFill>
                  <a:latin typeface="Helvetica" charset="0"/>
                  <a:ea typeface="ＭＳ Ｐゴシック" charset="0"/>
                </a:rPr>
                <a:t>bridge</a:t>
              </a:r>
            </a:p>
          </p:txBody>
        </p:sp>
        <p:sp>
          <p:nvSpPr>
            <p:cNvPr id="38" name="AutoShape 205"/>
            <p:cNvSpPr>
              <a:spLocks noChangeArrowheads="1"/>
            </p:cNvSpPr>
            <p:nvPr/>
          </p:nvSpPr>
          <p:spPr bwMode="auto">
            <a:xfrm>
              <a:off x="2793628" y="2651720"/>
              <a:ext cx="1452562" cy="533400"/>
            </a:xfrm>
            <a:prstGeom prst="leftRightArrow">
              <a:avLst>
                <a:gd name="adj1" fmla="val 50000"/>
                <a:gd name="adj2" fmla="val 54464"/>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Aft>
                  <a:spcPts val="0"/>
                </a:spcAft>
                <a:defRPr/>
              </a:pPr>
              <a:endParaRPr lang="en-US" sz="1600" b="0" kern="0" smtClean="0">
                <a:solidFill>
                  <a:srgbClr val="000000"/>
                </a:solidFill>
                <a:latin typeface="Helvetica" charset="0"/>
                <a:ea typeface="ＭＳ Ｐゴシック" charset="0"/>
              </a:endParaRPr>
            </a:p>
          </p:txBody>
        </p:sp>
        <p:sp>
          <p:nvSpPr>
            <p:cNvPr id="39" name="Rectangle 206"/>
            <p:cNvSpPr>
              <a:spLocks noChangeArrowheads="1"/>
            </p:cNvSpPr>
            <p:nvPr/>
          </p:nvSpPr>
          <p:spPr bwMode="auto">
            <a:xfrm>
              <a:off x="893390" y="2683470"/>
              <a:ext cx="1873250" cy="57785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Aft>
                  <a:spcPts val="0"/>
                </a:spcAft>
                <a:defRPr/>
              </a:pPr>
              <a:r>
                <a:rPr lang="en-US" sz="1600" b="0" kern="0" smtClean="0">
                  <a:solidFill>
                    <a:srgbClr val="000000"/>
                  </a:solidFill>
                  <a:latin typeface="Helvetica" charset="0"/>
                  <a:ea typeface="ＭＳ Ｐゴシック" charset="0"/>
                </a:rPr>
                <a:t>Bus interface</a:t>
              </a:r>
            </a:p>
          </p:txBody>
        </p:sp>
        <p:sp>
          <p:nvSpPr>
            <p:cNvPr id="40" name="Rectangle 207"/>
            <p:cNvSpPr>
              <a:spLocks noChangeArrowheads="1"/>
            </p:cNvSpPr>
            <p:nvPr/>
          </p:nvSpPr>
          <p:spPr bwMode="auto">
            <a:xfrm>
              <a:off x="1809378" y="1356320"/>
              <a:ext cx="684212" cy="1524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Aft>
                  <a:spcPts val="0"/>
                </a:spcAft>
                <a:defRPr/>
              </a:pPr>
              <a:endParaRPr lang="en-US" sz="1600" b="0" kern="0" smtClean="0">
                <a:solidFill>
                  <a:srgbClr val="000000"/>
                </a:solidFill>
                <a:latin typeface="Helvetica" charset="0"/>
                <a:ea typeface="ＭＳ Ｐゴシック" charset="0"/>
              </a:endParaRPr>
            </a:p>
          </p:txBody>
        </p:sp>
        <p:sp>
          <p:nvSpPr>
            <p:cNvPr id="41" name="Rectangle 208"/>
            <p:cNvSpPr>
              <a:spLocks noChangeArrowheads="1"/>
            </p:cNvSpPr>
            <p:nvPr/>
          </p:nvSpPr>
          <p:spPr bwMode="auto">
            <a:xfrm>
              <a:off x="1809378" y="1508720"/>
              <a:ext cx="684212" cy="1524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Aft>
                  <a:spcPts val="0"/>
                </a:spcAft>
                <a:defRPr/>
              </a:pPr>
              <a:endParaRPr lang="en-US" sz="1600" b="0" kern="0" smtClean="0">
                <a:solidFill>
                  <a:srgbClr val="000000"/>
                </a:solidFill>
                <a:latin typeface="Helvetica" charset="0"/>
                <a:ea typeface="ＭＳ Ｐゴシック" charset="0"/>
              </a:endParaRPr>
            </a:p>
          </p:txBody>
        </p:sp>
        <p:sp>
          <p:nvSpPr>
            <p:cNvPr id="42" name="Rectangle 210"/>
            <p:cNvSpPr>
              <a:spLocks noChangeArrowheads="1"/>
            </p:cNvSpPr>
            <p:nvPr/>
          </p:nvSpPr>
          <p:spPr bwMode="auto">
            <a:xfrm>
              <a:off x="1809378" y="1661120"/>
              <a:ext cx="684212" cy="1524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Aft>
                  <a:spcPts val="0"/>
                </a:spcAft>
                <a:defRPr/>
              </a:pPr>
              <a:endParaRPr lang="en-US" sz="1600" b="0" kern="0" smtClean="0">
                <a:solidFill>
                  <a:srgbClr val="000000"/>
                </a:solidFill>
                <a:latin typeface="Helvetica" charset="0"/>
                <a:ea typeface="ＭＳ Ｐゴシック" charset="0"/>
              </a:endParaRPr>
            </a:p>
          </p:txBody>
        </p:sp>
        <p:sp>
          <p:nvSpPr>
            <p:cNvPr id="43" name="Rectangle 211"/>
            <p:cNvSpPr>
              <a:spLocks noChangeArrowheads="1"/>
            </p:cNvSpPr>
            <p:nvPr/>
          </p:nvSpPr>
          <p:spPr bwMode="auto">
            <a:xfrm>
              <a:off x="1809378" y="1813520"/>
              <a:ext cx="684212" cy="1524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Aft>
                  <a:spcPts val="0"/>
                </a:spcAft>
                <a:defRPr/>
              </a:pPr>
              <a:endParaRPr lang="en-US" sz="1600" b="0" kern="0" smtClean="0">
                <a:solidFill>
                  <a:srgbClr val="000000"/>
                </a:solidFill>
                <a:latin typeface="Helvetica" charset="0"/>
                <a:ea typeface="ＭＳ Ｐゴシック" charset="0"/>
              </a:endParaRPr>
            </a:p>
          </p:txBody>
        </p:sp>
        <p:sp>
          <p:nvSpPr>
            <p:cNvPr id="44" name="Rectangle 212"/>
            <p:cNvSpPr>
              <a:spLocks noChangeArrowheads="1"/>
            </p:cNvSpPr>
            <p:nvPr/>
          </p:nvSpPr>
          <p:spPr bwMode="auto">
            <a:xfrm>
              <a:off x="1809378" y="1965920"/>
              <a:ext cx="684212" cy="1524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Aft>
                  <a:spcPts val="0"/>
                </a:spcAft>
                <a:defRPr/>
              </a:pPr>
              <a:endParaRPr lang="en-US" sz="1600" b="0" kern="0" smtClean="0">
                <a:solidFill>
                  <a:srgbClr val="000000"/>
                </a:solidFill>
                <a:latin typeface="Helvetica" charset="0"/>
                <a:ea typeface="ＭＳ Ｐゴシック" charset="0"/>
              </a:endParaRPr>
            </a:p>
          </p:txBody>
        </p:sp>
        <p:sp>
          <p:nvSpPr>
            <p:cNvPr id="45" name="AutoShape 214"/>
            <p:cNvSpPr>
              <a:spLocks noChangeArrowheads="1"/>
            </p:cNvSpPr>
            <p:nvPr/>
          </p:nvSpPr>
          <p:spPr bwMode="auto">
            <a:xfrm>
              <a:off x="2582490" y="1356320"/>
              <a:ext cx="444500" cy="381000"/>
            </a:xfrm>
            <a:prstGeom prst="rightArrow">
              <a:avLst>
                <a:gd name="adj1" fmla="val 50000"/>
                <a:gd name="adj2" fmla="val 29167"/>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Aft>
                  <a:spcPts val="0"/>
                </a:spcAft>
                <a:defRPr/>
              </a:pPr>
              <a:endParaRPr lang="en-US" sz="1600" b="0" kern="0" smtClean="0">
                <a:solidFill>
                  <a:srgbClr val="000000"/>
                </a:solidFill>
                <a:latin typeface="Helvetica" charset="0"/>
                <a:ea typeface="ＭＳ Ｐゴシック" charset="0"/>
              </a:endParaRPr>
            </a:p>
          </p:txBody>
        </p:sp>
        <p:sp>
          <p:nvSpPr>
            <p:cNvPr id="46" name="AutoShape 215"/>
            <p:cNvSpPr>
              <a:spLocks noChangeArrowheads="1"/>
            </p:cNvSpPr>
            <p:nvPr/>
          </p:nvSpPr>
          <p:spPr bwMode="auto">
            <a:xfrm flipH="1">
              <a:off x="2493590" y="1737320"/>
              <a:ext cx="444500" cy="381000"/>
            </a:xfrm>
            <a:prstGeom prst="rightArrow">
              <a:avLst>
                <a:gd name="adj1" fmla="val 50000"/>
                <a:gd name="adj2" fmla="val 29167"/>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Aft>
                  <a:spcPts val="0"/>
                </a:spcAft>
                <a:defRPr/>
              </a:pPr>
              <a:endParaRPr lang="en-US" sz="1600" b="0" kern="0" smtClean="0">
                <a:solidFill>
                  <a:srgbClr val="000000"/>
                </a:solidFill>
                <a:latin typeface="Helvetica" charset="0"/>
                <a:ea typeface="ＭＳ Ｐゴシック" charset="0"/>
              </a:endParaRPr>
            </a:p>
          </p:txBody>
        </p:sp>
        <p:sp>
          <p:nvSpPr>
            <p:cNvPr id="47" name="Rectangle 220"/>
            <p:cNvSpPr>
              <a:spLocks noChangeArrowheads="1"/>
            </p:cNvSpPr>
            <p:nvPr/>
          </p:nvSpPr>
          <p:spPr bwMode="auto">
            <a:xfrm>
              <a:off x="3026990" y="1203920"/>
              <a:ext cx="533400" cy="10668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Aft>
                  <a:spcPts val="0"/>
                </a:spcAft>
                <a:defRPr/>
              </a:pPr>
              <a:r>
                <a:rPr lang="en-US" sz="1600" b="0" kern="0" smtClean="0">
                  <a:solidFill>
                    <a:srgbClr val="000000"/>
                  </a:solidFill>
                  <a:latin typeface="Helvetica" charset="0"/>
                  <a:ea typeface="ＭＳ Ｐゴシック" charset="0"/>
                </a:rPr>
                <a:t>ALU</a:t>
              </a:r>
            </a:p>
          </p:txBody>
        </p:sp>
        <p:sp>
          <p:nvSpPr>
            <p:cNvPr id="48" name="Text Box 221"/>
            <p:cNvSpPr txBox="1">
              <a:spLocks noChangeArrowheads="1"/>
            </p:cNvSpPr>
            <p:nvPr/>
          </p:nvSpPr>
          <p:spPr bwMode="auto">
            <a:xfrm>
              <a:off x="1541090" y="1035645"/>
              <a:ext cx="1255713"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lang="en-US" sz="1600" b="0">
                  <a:solidFill>
                    <a:srgbClr val="000000"/>
                  </a:solidFill>
                  <a:latin typeface="Helvetica" charset="0"/>
                  <a:ea typeface="ＭＳ Ｐゴシック" charset="0"/>
                </a:rPr>
                <a:t>Register file</a:t>
              </a:r>
            </a:p>
          </p:txBody>
        </p:sp>
        <p:sp>
          <p:nvSpPr>
            <p:cNvPr id="49" name="AutoShape 222"/>
            <p:cNvSpPr>
              <a:spLocks noChangeArrowheads="1"/>
            </p:cNvSpPr>
            <p:nvPr/>
          </p:nvSpPr>
          <p:spPr bwMode="auto">
            <a:xfrm>
              <a:off x="1883990" y="2194520"/>
              <a:ext cx="609600" cy="457200"/>
            </a:xfrm>
            <a:prstGeom prst="upDownArrow">
              <a:avLst>
                <a:gd name="adj1" fmla="val 50000"/>
                <a:gd name="adj2" fmla="val 20000"/>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Aft>
                  <a:spcPts val="0"/>
                </a:spcAft>
                <a:defRPr/>
              </a:pPr>
              <a:endParaRPr lang="en-US" sz="1600" b="0" kern="0" smtClean="0">
                <a:solidFill>
                  <a:srgbClr val="000000"/>
                </a:solidFill>
                <a:latin typeface="Helvetica" charset="0"/>
                <a:ea typeface="ＭＳ Ｐゴシック" charset="0"/>
              </a:endParaRPr>
            </a:p>
          </p:txBody>
        </p:sp>
        <p:sp>
          <p:nvSpPr>
            <p:cNvPr id="50" name="Rectangle 223"/>
            <p:cNvSpPr>
              <a:spLocks noChangeArrowheads="1"/>
            </p:cNvSpPr>
            <p:nvPr/>
          </p:nvSpPr>
          <p:spPr bwMode="auto">
            <a:xfrm>
              <a:off x="740990" y="975320"/>
              <a:ext cx="2971800" cy="2438400"/>
            </a:xfrm>
            <a:prstGeom prst="rect">
              <a:avLst/>
            </a:prstGeom>
            <a:noFill/>
            <a:ln w="12700" cap="rnd">
              <a:solidFill>
                <a:srgbClr val="000000"/>
              </a:solidFill>
              <a:prstDash val="sysDot"/>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Aft>
                  <a:spcPts val="0"/>
                </a:spcAft>
                <a:defRPr/>
              </a:pPr>
              <a:endParaRPr lang="en-US" sz="1600" b="0" kern="0" smtClean="0">
                <a:solidFill>
                  <a:srgbClr val="000000"/>
                </a:solidFill>
                <a:latin typeface="Helvetica" charset="0"/>
                <a:ea typeface="ＭＳ Ｐゴシック" charset="0"/>
              </a:endParaRPr>
            </a:p>
          </p:txBody>
        </p:sp>
        <p:sp>
          <p:nvSpPr>
            <p:cNvPr id="51" name="Text Box 225"/>
            <p:cNvSpPr txBox="1">
              <a:spLocks noChangeArrowheads="1"/>
            </p:cNvSpPr>
            <p:nvPr/>
          </p:nvSpPr>
          <p:spPr bwMode="auto">
            <a:xfrm>
              <a:off x="740990" y="975320"/>
              <a:ext cx="611187"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lang="en-US" sz="1600" b="0" dirty="0">
                  <a:solidFill>
                    <a:srgbClr val="000000"/>
                  </a:solidFill>
                  <a:latin typeface="Helvetica" charset="0"/>
                  <a:ea typeface="ＭＳ Ｐゴシック" charset="0"/>
                </a:rPr>
                <a:t>CPU</a:t>
              </a:r>
            </a:p>
          </p:txBody>
        </p:sp>
        <p:sp>
          <p:nvSpPr>
            <p:cNvPr id="52" name="Text Box 229"/>
            <p:cNvSpPr txBox="1">
              <a:spLocks noChangeArrowheads="1"/>
            </p:cNvSpPr>
            <p:nvPr/>
          </p:nvSpPr>
          <p:spPr bwMode="auto">
            <a:xfrm>
              <a:off x="3703265" y="1965920"/>
              <a:ext cx="1246188"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lang="en-US" sz="1600" b="0">
                  <a:solidFill>
                    <a:srgbClr val="000000"/>
                  </a:solidFill>
                  <a:latin typeface="Helvetica" charset="0"/>
                  <a:ea typeface="ＭＳ Ｐゴシック" charset="0"/>
                </a:rPr>
                <a:t>System bus</a:t>
              </a:r>
            </a:p>
          </p:txBody>
        </p:sp>
        <p:sp>
          <p:nvSpPr>
            <p:cNvPr id="53" name="Line 230"/>
            <p:cNvSpPr>
              <a:spLocks noChangeShapeType="1"/>
            </p:cNvSpPr>
            <p:nvPr/>
          </p:nvSpPr>
          <p:spPr bwMode="auto">
            <a:xfrm flipH="1">
              <a:off x="3560390" y="2270720"/>
              <a:ext cx="685800" cy="457200"/>
            </a:xfrm>
            <a:prstGeom prst="line">
              <a:avLst/>
            </a:prstGeom>
            <a:noFill/>
            <a:ln w="12700">
              <a:solidFill>
                <a:srgbClr val="00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Aft>
                  <a:spcPts val="0"/>
                </a:spcAft>
                <a:defRPr/>
              </a:pPr>
              <a:endParaRPr lang="en-US" sz="1600" b="0" kern="0" smtClean="0">
                <a:solidFill>
                  <a:srgbClr val="000000"/>
                </a:solidFill>
                <a:latin typeface="Helvetica" charset="0"/>
                <a:ea typeface="ＭＳ Ｐゴシック" charset="0"/>
              </a:endParaRPr>
            </a:p>
          </p:txBody>
        </p:sp>
        <p:sp>
          <p:nvSpPr>
            <p:cNvPr id="54" name="Text Box 231"/>
            <p:cNvSpPr txBox="1">
              <a:spLocks noChangeArrowheads="1"/>
            </p:cNvSpPr>
            <p:nvPr/>
          </p:nvSpPr>
          <p:spPr bwMode="auto">
            <a:xfrm>
              <a:off x="5239965" y="1965920"/>
              <a:ext cx="1303338"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lang="en-US" sz="1600" b="0">
                  <a:solidFill>
                    <a:srgbClr val="000000"/>
                  </a:solidFill>
                  <a:latin typeface="Helvetica" charset="0"/>
                  <a:ea typeface="ＭＳ Ｐゴシック" charset="0"/>
                </a:rPr>
                <a:t>Memory bus</a:t>
              </a:r>
            </a:p>
          </p:txBody>
        </p:sp>
        <p:sp>
          <p:nvSpPr>
            <p:cNvPr id="55" name="Line 232"/>
            <p:cNvSpPr>
              <a:spLocks noChangeShapeType="1"/>
            </p:cNvSpPr>
            <p:nvPr/>
          </p:nvSpPr>
          <p:spPr bwMode="auto">
            <a:xfrm>
              <a:off x="5846390" y="2270720"/>
              <a:ext cx="0" cy="457200"/>
            </a:xfrm>
            <a:prstGeom prst="line">
              <a:avLst/>
            </a:prstGeom>
            <a:noFill/>
            <a:ln w="12700">
              <a:solidFill>
                <a:srgbClr val="00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Aft>
                  <a:spcPts val="0"/>
                </a:spcAft>
                <a:defRPr/>
              </a:pPr>
              <a:endParaRPr lang="en-US" sz="1600" b="0" kern="0" smtClean="0">
                <a:solidFill>
                  <a:srgbClr val="000000"/>
                </a:solidFill>
                <a:latin typeface="Helvetica" charset="0"/>
                <a:ea typeface="ＭＳ Ｐゴシック" charset="0"/>
              </a:endParaRPr>
            </a:p>
          </p:txBody>
        </p:sp>
        <p:sp>
          <p:nvSpPr>
            <p:cNvPr id="56" name="AutoShape 236"/>
            <p:cNvSpPr>
              <a:spLocks noChangeArrowheads="1"/>
            </p:cNvSpPr>
            <p:nvPr/>
          </p:nvSpPr>
          <p:spPr bwMode="auto">
            <a:xfrm>
              <a:off x="4474790" y="3185120"/>
              <a:ext cx="495300" cy="685800"/>
            </a:xfrm>
            <a:prstGeom prst="upArrow">
              <a:avLst>
                <a:gd name="adj1" fmla="val 36667"/>
                <a:gd name="adj2" fmla="val 44872"/>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Aft>
                  <a:spcPts val="0"/>
                </a:spcAft>
                <a:defRPr/>
              </a:pPr>
              <a:endParaRPr lang="en-US" sz="1600" b="0" kern="0" smtClean="0">
                <a:solidFill>
                  <a:srgbClr val="000000"/>
                </a:solidFill>
                <a:latin typeface="Helvetica" charset="0"/>
                <a:ea typeface="ＭＳ Ｐゴシック" charset="0"/>
              </a:endParaRPr>
            </a:p>
          </p:txBody>
        </p:sp>
        <p:sp>
          <p:nvSpPr>
            <p:cNvPr id="57" name="AutoShape 238"/>
            <p:cNvSpPr>
              <a:spLocks noChangeArrowheads="1"/>
            </p:cNvSpPr>
            <p:nvPr/>
          </p:nvSpPr>
          <p:spPr bwMode="auto">
            <a:xfrm flipV="1">
              <a:off x="5579690" y="3947120"/>
              <a:ext cx="495300" cy="685800"/>
            </a:xfrm>
            <a:prstGeom prst="upArrow">
              <a:avLst>
                <a:gd name="adj1" fmla="val 36667"/>
                <a:gd name="adj2" fmla="val 44872"/>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Aft>
                  <a:spcPts val="0"/>
                </a:spcAft>
                <a:defRPr/>
              </a:pPr>
              <a:endParaRPr lang="en-US" sz="1600" b="0" kern="0" smtClean="0">
                <a:solidFill>
                  <a:srgbClr val="000000"/>
                </a:solidFill>
                <a:latin typeface="Helvetica" charset="0"/>
                <a:ea typeface="ＭＳ Ｐゴシック" charset="0"/>
              </a:endParaRPr>
            </a:p>
          </p:txBody>
        </p:sp>
        <p:sp>
          <p:nvSpPr>
            <p:cNvPr id="58" name="Rectangle 239"/>
            <p:cNvSpPr>
              <a:spLocks noChangeArrowheads="1"/>
            </p:cNvSpPr>
            <p:nvPr/>
          </p:nvSpPr>
          <p:spPr bwMode="auto">
            <a:xfrm>
              <a:off x="5160590" y="4645620"/>
              <a:ext cx="1295400" cy="5207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Aft>
                  <a:spcPts val="0"/>
                </a:spcAft>
                <a:defRPr/>
              </a:pPr>
              <a:r>
                <a:rPr lang="en-US" sz="1600" b="0" kern="0" smtClean="0">
                  <a:solidFill>
                    <a:srgbClr val="000000"/>
                  </a:solidFill>
                  <a:latin typeface="Helvetica" charset="0"/>
                  <a:ea typeface="ＭＳ Ｐゴシック" charset="0"/>
                </a:rPr>
                <a:t>Disk </a:t>
              </a:r>
            </a:p>
            <a:p>
              <a:pPr algn="ctr" fontAlgn="auto">
                <a:spcAft>
                  <a:spcPts val="0"/>
                </a:spcAft>
                <a:defRPr/>
              </a:pPr>
              <a:r>
                <a:rPr lang="en-US" sz="1600" b="0" kern="0" smtClean="0">
                  <a:solidFill>
                    <a:srgbClr val="000000"/>
                  </a:solidFill>
                  <a:latin typeface="Helvetica" charset="0"/>
                  <a:ea typeface="ＭＳ Ｐゴシック" charset="0"/>
                </a:rPr>
                <a:t>controller</a:t>
              </a:r>
            </a:p>
          </p:txBody>
        </p:sp>
        <p:sp>
          <p:nvSpPr>
            <p:cNvPr id="59" name="AutoShape 240"/>
            <p:cNvSpPr>
              <a:spLocks noChangeArrowheads="1"/>
            </p:cNvSpPr>
            <p:nvPr/>
          </p:nvSpPr>
          <p:spPr bwMode="auto">
            <a:xfrm flipV="1">
              <a:off x="3249240" y="3947120"/>
              <a:ext cx="495300" cy="685800"/>
            </a:xfrm>
            <a:prstGeom prst="upArrow">
              <a:avLst>
                <a:gd name="adj1" fmla="val 36667"/>
                <a:gd name="adj2" fmla="val 44872"/>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Aft>
                  <a:spcPts val="0"/>
                </a:spcAft>
                <a:defRPr/>
              </a:pPr>
              <a:endParaRPr lang="en-US" sz="1600" b="0" kern="0" smtClean="0">
                <a:solidFill>
                  <a:srgbClr val="000000"/>
                </a:solidFill>
                <a:latin typeface="Helvetica" charset="0"/>
                <a:ea typeface="ＭＳ Ｐゴシック" charset="0"/>
              </a:endParaRPr>
            </a:p>
          </p:txBody>
        </p:sp>
        <p:sp>
          <p:nvSpPr>
            <p:cNvPr id="60" name="Rectangle 241"/>
            <p:cNvSpPr>
              <a:spLocks noChangeArrowheads="1"/>
            </p:cNvSpPr>
            <p:nvPr/>
          </p:nvSpPr>
          <p:spPr bwMode="auto">
            <a:xfrm>
              <a:off x="2830140" y="4645620"/>
              <a:ext cx="1295400" cy="5207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Aft>
                  <a:spcPts val="0"/>
                </a:spcAft>
                <a:defRPr/>
              </a:pPr>
              <a:r>
                <a:rPr lang="en-US" sz="1600" b="0" kern="0" smtClean="0">
                  <a:solidFill>
                    <a:srgbClr val="000000"/>
                  </a:solidFill>
                  <a:latin typeface="Helvetica" charset="0"/>
                  <a:ea typeface="ＭＳ Ｐゴシック" charset="0"/>
                </a:rPr>
                <a:t>Graphics</a:t>
              </a:r>
            </a:p>
            <a:p>
              <a:pPr algn="ctr" fontAlgn="auto">
                <a:spcAft>
                  <a:spcPts val="0"/>
                </a:spcAft>
                <a:defRPr/>
              </a:pPr>
              <a:r>
                <a:rPr lang="en-US" sz="1600" b="0" kern="0" smtClean="0">
                  <a:solidFill>
                    <a:srgbClr val="000000"/>
                  </a:solidFill>
                  <a:latin typeface="Helvetica" charset="0"/>
                  <a:ea typeface="ＭＳ Ｐゴシック" charset="0"/>
                </a:rPr>
                <a:t>adapter</a:t>
              </a:r>
            </a:p>
          </p:txBody>
        </p:sp>
        <p:sp>
          <p:nvSpPr>
            <p:cNvPr id="61" name="AutoShape 242"/>
            <p:cNvSpPr>
              <a:spLocks noChangeArrowheads="1"/>
            </p:cNvSpPr>
            <p:nvPr/>
          </p:nvSpPr>
          <p:spPr bwMode="auto">
            <a:xfrm flipV="1">
              <a:off x="1572840" y="3947120"/>
              <a:ext cx="495300" cy="685800"/>
            </a:xfrm>
            <a:prstGeom prst="upArrow">
              <a:avLst>
                <a:gd name="adj1" fmla="val 36667"/>
                <a:gd name="adj2" fmla="val 44872"/>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Aft>
                  <a:spcPts val="0"/>
                </a:spcAft>
                <a:defRPr/>
              </a:pPr>
              <a:endParaRPr lang="en-US" sz="1600" b="0" kern="0" smtClean="0">
                <a:solidFill>
                  <a:srgbClr val="000000"/>
                </a:solidFill>
                <a:latin typeface="Helvetica" charset="0"/>
                <a:ea typeface="ＭＳ Ｐゴシック" charset="0"/>
              </a:endParaRPr>
            </a:p>
          </p:txBody>
        </p:sp>
        <p:sp>
          <p:nvSpPr>
            <p:cNvPr id="62" name="Rectangle 243"/>
            <p:cNvSpPr>
              <a:spLocks noChangeArrowheads="1"/>
            </p:cNvSpPr>
            <p:nvPr/>
          </p:nvSpPr>
          <p:spPr bwMode="auto">
            <a:xfrm>
              <a:off x="1229940" y="4632920"/>
              <a:ext cx="1143000" cy="5207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Aft>
                  <a:spcPts val="0"/>
                </a:spcAft>
                <a:defRPr/>
              </a:pPr>
              <a:r>
                <a:rPr lang="en-US" sz="1600" b="0" kern="0" smtClean="0">
                  <a:solidFill>
                    <a:srgbClr val="000000"/>
                  </a:solidFill>
                  <a:latin typeface="Helvetica" charset="0"/>
                  <a:ea typeface="ＭＳ Ｐゴシック" charset="0"/>
                </a:rPr>
                <a:t>USB</a:t>
              </a:r>
            </a:p>
            <a:p>
              <a:pPr algn="ctr" fontAlgn="auto">
                <a:spcAft>
                  <a:spcPts val="0"/>
                </a:spcAft>
                <a:defRPr/>
              </a:pPr>
              <a:r>
                <a:rPr lang="en-US" sz="1600" b="0" kern="0" smtClean="0">
                  <a:solidFill>
                    <a:srgbClr val="000000"/>
                  </a:solidFill>
                  <a:latin typeface="Helvetica" charset="0"/>
                  <a:ea typeface="ＭＳ Ｐゴシック" charset="0"/>
                </a:rPr>
                <a:t>controller</a:t>
              </a:r>
            </a:p>
          </p:txBody>
        </p:sp>
        <p:sp>
          <p:nvSpPr>
            <p:cNvPr id="63" name="Line 246"/>
            <p:cNvSpPr>
              <a:spLocks noChangeShapeType="1"/>
            </p:cNvSpPr>
            <p:nvPr/>
          </p:nvSpPr>
          <p:spPr bwMode="auto">
            <a:xfrm>
              <a:off x="1458540" y="5166320"/>
              <a:ext cx="0" cy="304800"/>
            </a:xfrm>
            <a:prstGeom prst="line">
              <a:avLst/>
            </a:prstGeom>
            <a:noFill/>
            <a:ln w="127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Aft>
                  <a:spcPts val="0"/>
                </a:spcAft>
                <a:defRPr/>
              </a:pPr>
              <a:endParaRPr lang="en-US" sz="1600" b="0" kern="0" smtClean="0">
                <a:solidFill>
                  <a:srgbClr val="000000"/>
                </a:solidFill>
                <a:latin typeface="Helvetica" charset="0"/>
                <a:ea typeface="ＭＳ Ｐゴシック" charset="0"/>
              </a:endParaRPr>
            </a:p>
          </p:txBody>
        </p:sp>
        <p:sp>
          <p:nvSpPr>
            <p:cNvPr id="64" name="Line 247"/>
            <p:cNvSpPr>
              <a:spLocks noChangeShapeType="1"/>
            </p:cNvSpPr>
            <p:nvPr/>
          </p:nvSpPr>
          <p:spPr bwMode="auto">
            <a:xfrm>
              <a:off x="2220540" y="5166320"/>
              <a:ext cx="0" cy="304800"/>
            </a:xfrm>
            <a:prstGeom prst="line">
              <a:avLst/>
            </a:prstGeom>
            <a:noFill/>
            <a:ln w="127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Aft>
                  <a:spcPts val="0"/>
                </a:spcAft>
                <a:defRPr/>
              </a:pPr>
              <a:endParaRPr lang="en-US" sz="1600" b="0" kern="0" smtClean="0">
                <a:solidFill>
                  <a:srgbClr val="000000"/>
                </a:solidFill>
                <a:latin typeface="Helvetica" charset="0"/>
                <a:ea typeface="ＭＳ Ｐゴシック" charset="0"/>
              </a:endParaRPr>
            </a:p>
          </p:txBody>
        </p:sp>
        <p:sp>
          <p:nvSpPr>
            <p:cNvPr id="65" name="Text Box 248"/>
            <p:cNvSpPr txBox="1">
              <a:spLocks noChangeArrowheads="1"/>
            </p:cNvSpPr>
            <p:nvPr/>
          </p:nvSpPr>
          <p:spPr bwMode="auto">
            <a:xfrm>
              <a:off x="1045790" y="5394920"/>
              <a:ext cx="793750"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lang="en-US" sz="1600" b="0" dirty="0">
                  <a:solidFill>
                    <a:srgbClr val="000000"/>
                  </a:solidFill>
                  <a:latin typeface="Helvetica" charset="0"/>
                  <a:ea typeface="ＭＳ Ｐゴシック" charset="0"/>
                </a:rPr>
                <a:t>Mouse</a:t>
              </a:r>
            </a:p>
          </p:txBody>
        </p:sp>
        <p:sp>
          <p:nvSpPr>
            <p:cNvPr id="66" name="Text Box 249"/>
            <p:cNvSpPr txBox="1">
              <a:spLocks noChangeArrowheads="1"/>
            </p:cNvSpPr>
            <p:nvPr/>
          </p:nvSpPr>
          <p:spPr bwMode="auto">
            <a:xfrm>
              <a:off x="1718890" y="5394920"/>
              <a:ext cx="1052513"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lang="en-US" sz="1600" b="0" dirty="0">
                  <a:solidFill>
                    <a:srgbClr val="000000"/>
                  </a:solidFill>
                  <a:latin typeface="Helvetica" charset="0"/>
                  <a:ea typeface="ＭＳ Ｐゴシック" charset="0"/>
                </a:rPr>
                <a:t>Keyboard</a:t>
              </a:r>
            </a:p>
          </p:txBody>
        </p:sp>
        <p:sp>
          <p:nvSpPr>
            <p:cNvPr id="67" name="Line 250"/>
            <p:cNvSpPr>
              <a:spLocks noChangeShapeType="1"/>
            </p:cNvSpPr>
            <p:nvPr/>
          </p:nvSpPr>
          <p:spPr bwMode="auto">
            <a:xfrm>
              <a:off x="3515940" y="5166320"/>
              <a:ext cx="0" cy="30480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Aft>
                  <a:spcPts val="0"/>
                </a:spcAft>
                <a:defRPr/>
              </a:pPr>
              <a:endParaRPr lang="en-US" sz="1600" b="0" kern="0" smtClean="0">
                <a:solidFill>
                  <a:srgbClr val="000000"/>
                </a:solidFill>
                <a:latin typeface="Helvetica" charset="0"/>
                <a:ea typeface="ＭＳ Ｐゴシック" charset="0"/>
              </a:endParaRPr>
            </a:p>
          </p:txBody>
        </p:sp>
        <p:sp>
          <p:nvSpPr>
            <p:cNvPr id="68" name="Text Box 251"/>
            <p:cNvSpPr txBox="1">
              <a:spLocks noChangeArrowheads="1"/>
            </p:cNvSpPr>
            <p:nvPr/>
          </p:nvSpPr>
          <p:spPr bwMode="auto">
            <a:xfrm>
              <a:off x="3068265" y="5667970"/>
              <a:ext cx="847725"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lang="en-US" sz="1600" b="0" dirty="0">
                  <a:solidFill>
                    <a:srgbClr val="000000"/>
                  </a:solidFill>
                  <a:latin typeface="Helvetica" charset="0"/>
                  <a:ea typeface="ＭＳ Ｐゴシック" charset="0"/>
                </a:rPr>
                <a:t>Display</a:t>
              </a:r>
            </a:p>
          </p:txBody>
        </p:sp>
        <p:sp>
          <p:nvSpPr>
            <p:cNvPr id="69" name="Line 258"/>
            <p:cNvSpPr>
              <a:spLocks noChangeShapeType="1"/>
            </p:cNvSpPr>
            <p:nvPr/>
          </p:nvSpPr>
          <p:spPr bwMode="auto">
            <a:xfrm>
              <a:off x="5820990" y="5166320"/>
              <a:ext cx="0" cy="381000"/>
            </a:xfrm>
            <a:prstGeom prst="line">
              <a:avLst/>
            </a:prstGeom>
            <a:noFill/>
            <a:ln w="1270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Aft>
                  <a:spcPts val="0"/>
                </a:spcAft>
                <a:defRPr/>
              </a:pPr>
              <a:endParaRPr lang="en-US" sz="1600" b="0" kern="0" smtClean="0">
                <a:solidFill>
                  <a:srgbClr val="000000"/>
                </a:solidFill>
                <a:latin typeface="Helvetica" charset="0"/>
                <a:ea typeface="ＭＳ Ｐゴシック" charset="0"/>
              </a:endParaRPr>
            </a:p>
          </p:txBody>
        </p:sp>
        <p:sp>
          <p:nvSpPr>
            <p:cNvPr id="70" name="AutoShape 259"/>
            <p:cNvSpPr>
              <a:spLocks noChangeArrowheads="1"/>
            </p:cNvSpPr>
            <p:nvPr/>
          </p:nvSpPr>
          <p:spPr bwMode="auto">
            <a:xfrm>
              <a:off x="5516190" y="5394920"/>
              <a:ext cx="609600" cy="609600"/>
            </a:xfrm>
            <a:prstGeom prst="can">
              <a:avLst>
                <a:gd name="adj" fmla="val 25000"/>
              </a:avLst>
            </a:prstGeom>
            <a:noFill/>
            <a:ln w="127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Aft>
                  <a:spcPts val="0"/>
                </a:spcAft>
                <a:defRPr/>
              </a:pPr>
              <a:r>
                <a:rPr lang="en-US" sz="1600" b="0" kern="0" smtClean="0">
                  <a:solidFill>
                    <a:srgbClr val="000000"/>
                  </a:solidFill>
                  <a:latin typeface="Helvetica" charset="0"/>
                  <a:ea typeface="ＭＳ Ｐゴシック" charset="0"/>
                </a:rPr>
                <a:t>Disk</a:t>
              </a:r>
            </a:p>
          </p:txBody>
        </p:sp>
        <p:sp>
          <p:nvSpPr>
            <p:cNvPr id="71" name="AutoShape 235"/>
            <p:cNvSpPr>
              <a:spLocks noChangeArrowheads="1"/>
            </p:cNvSpPr>
            <p:nvPr/>
          </p:nvSpPr>
          <p:spPr bwMode="auto">
            <a:xfrm>
              <a:off x="664790" y="3705820"/>
              <a:ext cx="7277100" cy="393700"/>
            </a:xfrm>
            <a:prstGeom prst="leftRightArrow">
              <a:avLst>
                <a:gd name="adj1" fmla="val 48611"/>
                <a:gd name="adj2" fmla="val 95500"/>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Aft>
                  <a:spcPts val="0"/>
                </a:spcAft>
                <a:defRPr/>
              </a:pPr>
              <a:endParaRPr lang="en-US" sz="1600" b="0" kern="0" smtClean="0">
                <a:solidFill>
                  <a:srgbClr val="000000"/>
                </a:solidFill>
                <a:latin typeface="Helvetica" charset="0"/>
                <a:ea typeface="ＭＳ Ｐゴシック" charset="0"/>
              </a:endParaRPr>
            </a:p>
          </p:txBody>
        </p:sp>
        <p:sp>
          <p:nvSpPr>
            <p:cNvPr id="72" name="Rectangle 261"/>
            <p:cNvSpPr>
              <a:spLocks noChangeArrowheads="1"/>
            </p:cNvSpPr>
            <p:nvPr/>
          </p:nvSpPr>
          <p:spPr bwMode="auto">
            <a:xfrm>
              <a:off x="1741115" y="4028083"/>
              <a:ext cx="166688" cy="1524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Aft>
                  <a:spcPts val="0"/>
                </a:spcAft>
                <a:defRPr/>
              </a:pPr>
              <a:endParaRPr lang="en-US" sz="1600" b="0" kern="0" smtClean="0">
                <a:solidFill>
                  <a:srgbClr val="000000"/>
                </a:solidFill>
                <a:latin typeface="Helvetica" charset="0"/>
                <a:ea typeface="ＭＳ Ｐゴシック" charset="0"/>
              </a:endParaRPr>
            </a:p>
          </p:txBody>
        </p:sp>
        <p:sp>
          <p:nvSpPr>
            <p:cNvPr id="73" name="Rectangle 262"/>
            <p:cNvSpPr>
              <a:spLocks noChangeArrowheads="1"/>
            </p:cNvSpPr>
            <p:nvPr/>
          </p:nvSpPr>
          <p:spPr bwMode="auto">
            <a:xfrm>
              <a:off x="3417515" y="4018558"/>
              <a:ext cx="166688" cy="1524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Aft>
                  <a:spcPts val="0"/>
                </a:spcAft>
                <a:defRPr/>
              </a:pPr>
              <a:endParaRPr lang="en-US" sz="1600" b="0" kern="0" smtClean="0">
                <a:solidFill>
                  <a:srgbClr val="000000"/>
                </a:solidFill>
                <a:latin typeface="Helvetica" charset="0"/>
                <a:ea typeface="ＭＳ Ｐゴシック" charset="0"/>
              </a:endParaRPr>
            </a:p>
          </p:txBody>
        </p:sp>
        <p:sp>
          <p:nvSpPr>
            <p:cNvPr id="74" name="Rectangle 264"/>
            <p:cNvSpPr>
              <a:spLocks noChangeArrowheads="1"/>
            </p:cNvSpPr>
            <p:nvPr/>
          </p:nvSpPr>
          <p:spPr bwMode="auto">
            <a:xfrm>
              <a:off x="5751140" y="4009033"/>
              <a:ext cx="161925" cy="1524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Aft>
                  <a:spcPts val="0"/>
                </a:spcAft>
                <a:defRPr/>
              </a:pPr>
              <a:endParaRPr lang="en-US" sz="1600" b="0" kern="0" smtClean="0">
                <a:solidFill>
                  <a:srgbClr val="000000"/>
                </a:solidFill>
                <a:latin typeface="Helvetica" charset="0"/>
                <a:ea typeface="ＭＳ Ｐゴシック" charset="0"/>
              </a:endParaRPr>
            </a:p>
          </p:txBody>
        </p:sp>
        <p:sp>
          <p:nvSpPr>
            <p:cNvPr id="75" name="Text Box 265"/>
            <p:cNvSpPr txBox="1">
              <a:spLocks noChangeArrowheads="1"/>
            </p:cNvSpPr>
            <p:nvPr/>
          </p:nvSpPr>
          <p:spPr bwMode="auto">
            <a:xfrm>
              <a:off x="4354140" y="3947120"/>
              <a:ext cx="841375"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lang="en-US" sz="1600" b="0" dirty="0">
                  <a:solidFill>
                    <a:srgbClr val="000000"/>
                  </a:solidFill>
                  <a:latin typeface="Helvetica" charset="0"/>
                  <a:ea typeface="ＭＳ Ｐゴシック" charset="0"/>
                </a:rPr>
                <a:t>I/O bus</a:t>
              </a:r>
            </a:p>
          </p:txBody>
        </p:sp>
        <p:sp>
          <p:nvSpPr>
            <p:cNvPr id="77" name="Rectangle 267"/>
            <p:cNvSpPr>
              <a:spLocks noChangeArrowheads="1"/>
            </p:cNvSpPr>
            <p:nvPr/>
          </p:nvSpPr>
          <p:spPr bwMode="auto">
            <a:xfrm>
              <a:off x="6532190" y="3718520"/>
              <a:ext cx="127000" cy="406400"/>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Aft>
                  <a:spcPts val="0"/>
                </a:spcAft>
                <a:defRPr/>
              </a:pPr>
              <a:endParaRPr lang="en-US" sz="1600" b="0" kern="0" smtClean="0">
                <a:solidFill>
                  <a:srgbClr val="000000"/>
                </a:solidFill>
                <a:latin typeface="Helvetica" charset="0"/>
                <a:ea typeface="ＭＳ Ｐゴシック" charset="0"/>
              </a:endParaRPr>
            </a:p>
          </p:txBody>
        </p:sp>
        <p:sp>
          <p:nvSpPr>
            <p:cNvPr id="78" name="Rectangle 268"/>
            <p:cNvSpPr>
              <a:spLocks noChangeArrowheads="1"/>
            </p:cNvSpPr>
            <p:nvPr/>
          </p:nvSpPr>
          <p:spPr bwMode="auto">
            <a:xfrm>
              <a:off x="6836990" y="3718520"/>
              <a:ext cx="127000" cy="406400"/>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Aft>
                  <a:spcPts val="0"/>
                </a:spcAft>
                <a:defRPr/>
              </a:pPr>
              <a:endParaRPr lang="en-US" sz="1600" b="0" kern="0" smtClean="0">
                <a:solidFill>
                  <a:srgbClr val="000000"/>
                </a:solidFill>
                <a:latin typeface="Helvetica" charset="0"/>
                <a:ea typeface="ＭＳ Ｐゴシック" charset="0"/>
              </a:endParaRPr>
            </a:p>
          </p:txBody>
        </p:sp>
        <p:sp>
          <p:nvSpPr>
            <p:cNvPr id="79" name="Rectangle 269"/>
            <p:cNvSpPr>
              <a:spLocks noChangeArrowheads="1"/>
            </p:cNvSpPr>
            <p:nvPr/>
          </p:nvSpPr>
          <p:spPr bwMode="auto">
            <a:xfrm>
              <a:off x="7141790" y="3718520"/>
              <a:ext cx="127000" cy="406400"/>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Aft>
                  <a:spcPts val="0"/>
                </a:spcAft>
                <a:defRPr/>
              </a:pPr>
              <a:endParaRPr lang="en-US" sz="1600" b="0" kern="0" smtClean="0">
                <a:solidFill>
                  <a:srgbClr val="000000"/>
                </a:solidFill>
                <a:latin typeface="Helvetica" charset="0"/>
                <a:ea typeface="ＭＳ Ｐゴシック" charset="0"/>
              </a:endParaRPr>
            </a:p>
          </p:txBody>
        </p:sp>
        <p:sp>
          <p:nvSpPr>
            <p:cNvPr id="80" name="Text Box 270"/>
            <p:cNvSpPr txBox="1">
              <a:spLocks noChangeArrowheads="1"/>
            </p:cNvSpPr>
            <p:nvPr/>
          </p:nvSpPr>
          <p:spPr bwMode="auto">
            <a:xfrm>
              <a:off x="6517903" y="4175720"/>
              <a:ext cx="2014537" cy="10699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r>
                <a:rPr lang="en-US" sz="1600" b="0" dirty="0">
                  <a:solidFill>
                    <a:srgbClr val="000000"/>
                  </a:solidFill>
                  <a:latin typeface="Helvetica" charset="0"/>
                  <a:ea typeface="ＭＳ Ｐゴシック" charset="0"/>
                </a:rPr>
                <a:t>Expansion slots for</a:t>
              </a:r>
            </a:p>
            <a:p>
              <a:r>
                <a:rPr lang="en-US" sz="1600" b="0" dirty="0">
                  <a:solidFill>
                    <a:srgbClr val="000000"/>
                  </a:solidFill>
                  <a:latin typeface="Helvetica" charset="0"/>
                  <a:ea typeface="ＭＳ Ｐゴシック" charset="0"/>
                </a:rPr>
                <a:t>other devices such</a:t>
              </a:r>
            </a:p>
            <a:p>
              <a:r>
                <a:rPr lang="en-US" sz="1600" b="0" dirty="0">
                  <a:solidFill>
                    <a:srgbClr val="000000"/>
                  </a:solidFill>
                  <a:latin typeface="Helvetica" charset="0"/>
                  <a:ea typeface="ＭＳ Ｐゴシック" charset="0"/>
                </a:rPr>
                <a:t>as network adapters</a:t>
              </a:r>
            </a:p>
            <a:p>
              <a:endParaRPr lang="en-US" sz="1600" b="0" dirty="0">
                <a:solidFill>
                  <a:srgbClr val="000000"/>
                </a:solidFill>
                <a:latin typeface="Helvetica" charset="0"/>
                <a:ea typeface="ＭＳ Ｐゴシック" charset="0"/>
              </a:endParaRPr>
            </a:p>
          </p:txBody>
        </p:sp>
        <p:sp>
          <p:nvSpPr>
            <p:cNvPr id="82" name="Rectangle 320"/>
            <p:cNvSpPr>
              <a:spLocks noChangeArrowheads="1"/>
            </p:cNvSpPr>
            <p:nvPr/>
          </p:nvSpPr>
          <p:spPr bwMode="auto">
            <a:xfrm>
              <a:off x="893390" y="1584920"/>
              <a:ext cx="762000" cy="3048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Aft>
                  <a:spcPts val="0"/>
                </a:spcAft>
                <a:defRPr/>
              </a:pPr>
              <a:r>
                <a:rPr lang="en-US" sz="1600" b="0" kern="0" smtClean="0">
                  <a:solidFill>
                    <a:srgbClr val="000000"/>
                  </a:solidFill>
                  <a:latin typeface="Helvetica" charset="0"/>
                  <a:ea typeface="ＭＳ Ｐゴシック" charset="0"/>
                </a:rPr>
                <a:t>PC</a:t>
              </a:r>
            </a:p>
          </p:txBody>
        </p:sp>
      </p:grpSp>
      <p:sp>
        <p:nvSpPr>
          <p:cNvPr id="4" name="Rectangle 2"/>
          <p:cNvSpPr txBox="1">
            <a:spLocks noChangeArrowheads="1"/>
          </p:cNvSpPr>
          <p:nvPr/>
        </p:nvSpPr>
        <p:spPr bwMode="auto">
          <a:xfrm>
            <a:off x="274638" y="299258"/>
            <a:ext cx="6997700" cy="574324"/>
          </a:xfrm>
          <a:prstGeom prst="rect">
            <a:avLst/>
          </a:prstGeom>
          <a:noFill/>
          <a:ln w="12700">
            <a:noFill/>
            <a:miter lim="800000"/>
            <a:headEnd/>
            <a:tailEnd/>
          </a:ln>
          <a:effectLst/>
        </p:spPr>
        <p:txBody>
          <a:bodyPr vert="horz" wrap="square" lIns="91440" tIns="45720" rIns="91440" bIns="45720" numCol="1" anchor="ctr" anchorCtr="0" compatLnSpc="1">
            <a:prstTxWarp prst="textNoShape">
              <a:avLst/>
            </a:prstTxWarp>
            <a:spAutoFit/>
          </a:bodyPr>
          <a:lstStyle>
            <a:lvl1pPr marL="119063" indent="-119063" algn="ctr" eaLnBrk="1" hangingPunct="1">
              <a:lnSpc>
                <a:spcPct val="87000"/>
              </a:lnSpc>
              <a:defRPr sz="3600">
                <a:solidFill>
                  <a:srgbClr val="CC3300"/>
                </a:solidFill>
                <a:latin typeface="+mj-lt"/>
                <a:ea typeface="+mj-ea"/>
                <a:cs typeface="+mj-cs"/>
              </a:defRPr>
            </a:lvl1pPr>
            <a:lvl2pPr marL="119063" indent="-119063" eaLnBrk="1" hangingPunct="1">
              <a:defRPr sz="3600"/>
            </a:lvl2pPr>
            <a:lvl3pPr marL="119063" indent="-119063" eaLnBrk="1" hangingPunct="1">
              <a:defRPr sz="3600"/>
            </a:lvl3pPr>
            <a:lvl4pPr marL="119063" indent="-119063" eaLnBrk="1" hangingPunct="1">
              <a:defRPr sz="3600"/>
            </a:lvl4pPr>
            <a:lvl5pPr marL="119063" indent="-119063" eaLnBrk="1" hangingPunct="1">
              <a:defRPr sz="3600"/>
            </a:lvl5pPr>
            <a:lvl6pPr marL="576263" fontAlgn="base">
              <a:spcBef>
                <a:spcPct val="0"/>
              </a:spcBef>
              <a:spcAft>
                <a:spcPct val="0"/>
              </a:spcAft>
              <a:defRPr sz="3600"/>
            </a:lvl6pPr>
            <a:lvl7pPr marL="1033463" fontAlgn="base">
              <a:spcBef>
                <a:spcPct val="0"/>
              </a:spcBef>
              <a:spcAft>
                <a:spcPct val="0"/>
              </a:spcAft>
              <a:defRPr sz="3600"/>
            </a:lvl7pPr>
            <a:lvl8pPr marL="1490663" fontAlgn="base">
              <a:spcBef>
                <a:spcPct val="0"/>
              </a:spcBef>
              <a:spcAft>
                <a:spcPct val="0"/>
              </a:spcAft>
              <a:defRPr sz="3600"/>
            </a:lvl8pPr>
            <a:lvl9pPr marL="1947863" fontAlgn="base">
              <a:spcBef>
                <a:spcPct val="0"/>
              </a:spcBef>
              <a:spcAft>
                <a:spcPct val="0"/>
              </a:spcAft>
              <a:defRPr sz="3600"/>
            </a:lvl9pPr>
          </a:lstStyle>
          <a:p>
            <a:r>
              <a:rPr lang="zh-CN" altLang="en-US" dirty="0"/>
              <a:t>回顾</a:t>
            </a:r>
            <a:r>
              <a:rPr lang="zh-CN" altLang="en-US" dirty="0" smtClean="0"/>
              <a:t>：</a:t>
            </a:r>
            <a:r>
              <a:rPr lang="en-US" altLang="zh-CN" dirty="0"/>
              <a:t>Hello</a:t>
            </a:r>
            <a:r>
              <a:rPr lang="zh-CN" altLang="en-US" dirty="0"/>
              <a:t>程序的数据流动过程</a:t>
            </a:r>
          </a:p>
        </p:txBody>
      </p:sp>
      <p:sp>
        <p:nvSpPr>
          <p:cNvPr id="6" name="Line 4"/>
          <p:cNvSpPr>
            <a:spLocks noChangeShapeType="1"/>
          </p:cNvSpPr>
          <p:nvPr/>
        </p:nvSpPr>
        <p:spPr bwMode="auto">
          <a:xfrm flipV="1">
            <a:off x="1643063" y="4551362"/>
            <a:ext cx="0" cy="609600"/>
          </a:xfrm>
          <a:prstGeom prst="line">
            <a:avLst/>
          </a:prstGeom>
          <a:noFill/>
          <a:ln w="38100">
            <a:solidFill>
              <a:srgbClr val="CC0000"/>
            </a:solidFill>
            <a:miter lim="800000"/>
            <a:headEnd/>
            <a:tailEnd/>
          </a:ln>
        </p:spPr>
        <p:txBody>
          <a:bodyPr wrap="none"/>
          <a:lstStyle/>
          <a:p>
            <a:endParaRPr lang="zh-CN" altLang="en-US"/>
          </a:p>
        </p:txBody>
      </p:sp>
      <p:sp>
        <p:nvSpPr>
          <p:cNvPr id="7" name="Line 5"/>
          <p:cNvSpPr>
            <a:spLocks noChangeShapeType="1"/>
          </p:cNvSpPr>
          <p:nvPr/>
        </p:nvSpPr>
        <p:spPr bwMode="auto">
          <a:xfrm>
            <a:off x="1628775" y="4565650"/>
            <a:ext cx="2974975" cy="0"/>
          </a:xfrm>
          <a:prstGeom prst="line">
            <a:avLst/>
          </a:prstGeom>
          <a:noFill/>
          <a:ln w="38100">
            <a:solidFill>
              <a:srgbClr val="CC0000"/>
            </a:solidFill>
            <a:miter lim="800000"/>
            <a:headEnd/>
            <a:tailEnd/>
          </a:ln>
        </p:spPr>
        <p:txBody>
          <a:bodyPr wrap="none"/>
          <a:lstStyle/>
          <a:p>
            <a:endParaRPr lang="zh-CN" altLang="en-US"/>
          </a:p>
        </p:txBody>
      </p:sp>
      <p:sp>
        <p:nvSpPr>
          <p:cNvPr id="8" name="Line 6"/>
          <p:cNvSpPr>
            <a:spLocks noChangeShapeType="1"/>
          </p:cNvSpPr>
          <p:nvPr/>
        </p:nvSpPr>
        <p:spPr bwMode="auto">
          <a:xfrm flipV="1">
            <a:off x="4589463" y="3887788"/>
            <a:ext cx="0" cy="625475"/>
          </a:xfrm>
          <a:prstGeom prst="line">
            <a:avLst/>
          </a:prstGeom>
          <a:noFill/>
          <a:ln w="38100">
            <a:solidFill>
              <a:srgbClr val="CC0000"/>
            </a:solidFill>
            <a:miter lim="800000"/>
            <a:headEnd/>
            <a:tailEnd/>
          </a:ln>
        </p:spPr>
        <p:txBody>
          <a:bodyPr wrap="none"/>
          <a:lstStyle/>
          <a:p>
            <a:endParaRPr lang="zh-CN" altLang="en-US"/>
          </a:p>
        </p:txBody>
      </p:sp>
      <p:sp>
        <p:nvSpPr>
          <p:cNvPr id="9" name="Line 7"/>
          <p:cNvSpPr>
            <a:spLocks noChangeShapeType="1"/>
          </p:cNvSpPr>
          <p:nvPr/>
        </p:nvSpPr>
        <p:spPr bwMode="auto">
          <a:xfrm flipH="1" flipV="1">
            <a:off x="2005013" y="3711575"/>
            <a:ext cx="2147887" cy="28575"/>
          </a:xfrm>
          <a:prstGeom prst="line">
            <a:avLst/>
          </a:prstGeom>
          <a:noFill/>
          <a:ln w="38100">
            <a:solidFill>
              <a:srgbClr val="CC0000"/>
            </a:solidFill>
            <a:miter lim="800000"/>
            <a:headEnd/>
            <a:tailEnd/>
          </a:ln>
        </p:spPr>
        <p:txBody>
          <a:bodyPr wrap="none"/>
          <a:lstStyle/>
          <a:p>
            <a:endParaRPr lang="zh-CN" altLang="en-US"/>
          </a:p>
        </p:txBody>
      </p:sp>
      <p:sp>
        <p:nvSpPr>
          <p:cNvPr id="10" name="Line 8"/>
          <p:cNvSpPr>
            <a:spLocks noChangeShapeType="1"/>
          </p:cNvSpPr>
          <p:nvPr/>
        </p:nvSpPr>
        <p:spPr bwMode="auto">
          <a:xfrm flipV="1">
            <a:off x="2005013" y="2960688"/>
            <a:ext cx="0" cy="739775"/>
          </a:xfrm>
          <a:prstGeom prst="line">
            <a:avLst/>
          </a:prstGeom>
          <a:noFill/>
          <a:ln w="38100">
            <a:solidFill>
              <a:srgbClr val="CC0000"/>
            </a:solidFill>
            <a:miter lim="800000"/>
            <a:headEnd/>
            <a:tailEnd type="triangle" w="med" len="med"/>
          </a:ln>
        </p:spPr>
        <p:txBody>
          <a:bodyPr wrap="none"/>
          <a:lstStyle/>
          <a:p>
            <a:endParaRPr lang="zh-CN" altLang="en-US"/>
          </a:p>
        </p:txBody>
      </p:sp>
      <p:grpSp>
        <p:nvGrpSpPr>
          <p:cNvPr id="11" name="Group 9"/>
          <p:cNvGrpSpPr>
            <a:grpSpLocks/>
          </p:cNvGrpSpPr>
          <p:nvPr/>
        </p:nvGrpSpPr>
        <p:grpSpPr bwMode="auto">
          <a:xfrm>
            <a:off x="1497013" y="5132387"/>
            <a:ext cx="1190625" cy="1573213"/>
            <a:chOff x="1042" y="2980"/>
            <a:chExt cx="750" cy="991"/>
          </a:xfrm>
        </p:grpSpPr>
        <p:sp>
          <p:nvSpPr>
            <p:cNvPr id="12" name="Line 10"/>
            <p:cNvSpPr>
              <a:spLocks noChangeShapeType="1"/>
            </p:cNvSpPr>
            <p:nvPr/>
          </p:nvSpPr>
          <p:spPr bwMode="auto">
            <a:xfrm flipH="1" flipV="1">
              <a:off x="1134" y="2980"/>
              <a:ext cx="256" cy="330"/>
            </a:xfrm>
            <a:prstGeom prst="line">
              <a:avLst/>
            </a:prstGeom>
            <a:noFill/>
            <a:ln w="38100">
              <a:solidFill>
                <a:srgbClr val="CC0000"/>
              </a:solidFill>
              <a:miter lim="800000"/>
              <a:headEnd/>
              <a:tailEnd/>
            </a:ln>
          </p:spPr>
          <p:txBody>
            <a:bodyPr wrap="none"/>
            <a:lstStyle/>
            <a:p>
              <a:endParaRPr lang="zh-CN" altLang="en-US"/>
            </a:p>
          </p:txBody>
        </p:sp>
        <p:sp>
          <p:nvSpPr>
            <p:cNvPr id="13" name="Text Box 11"/>
            <p:cNvSpPr txBox="1">
              <a:spLocks noChangeArrowheads="1"/>
            </p:cNvSpPr>
            <p:nvPr/>
          </p:nvSpPr>
          <p:spPr bwMode="auto">
            <a:xfrm>
              <a:off x="1042" y="3740"/>
              <a:ext cx="750" cy="231"/>
            </a:xfrm>
            <a:prstGeom prst="rect">
              <a:avLst/>
            </a:prstGeom>
            <a:noFill/>
            <a:ln w="9525">
              <a:noFill/>
              <a:miter lim="800000"/>
              <a:headEnd/>
              <a:tailEnd/>
            </a:ln>
          </p:spPr>
          <p:txBody>
            <a:bodyPr>
              <a:spAutoFit/>
            </a:bodyPr>
            <a:lstStyle/>
            <a:p>
              <a:pPr algn="ctr">
                <a:spcBef>
                  <a:spcPct val="50000"/>
                </a:spcBef>
              </a:pPr>
              <a:r>
                <a:rPr lang="en-US" altLang="zh-CN" sz="1800" b="1" dirty="0">
                  <a:solidFill>
                    <a:srgbClr val="B3110D"/>
                  </a:solidFill>
                  <a:latin typeface="Arial Black" pitchFamily="34" charset="0"/>
                  <a:ea typeface="宋体" pitchFamily="2" charset="-122"/>
                  <a:cs typeface="Arial" charset="0"/>
                </a:rPr>
                <a:t>“hello”</a:t>
              </a:r>
            </a:p>
          </p:txBody>
        </p:sp>
      </p:grpSp>
      <p:sp>
        <p:nvSpPr>
          <p:cNvPr id="14" name="Line 12"/>
          <p:cNvSpPr>
            <a:spLocks noChangeShapeType="1"/>
          </p:cNvSpPr>
          <p:nvPr/>
        </p:nvSpPr>
        <p:spPr bwMode="auto">
          <a:xfrm flipV="1">
            <a:off x="2236788" y="2813050"/>
            <a:ext cx="0" cy="596900"/>
          </a:xfrm>
          <a:prstGeom prst="line">
            <a:avLst/>
          </a:prstGeom>
          <a:noFill/>
          <a:ln w="38100">
            <a:solidFill>
              <a:srgbClr val="CC0000"/>
            </a:solidFill>
            <a:miter lim="800000"/>
            <a:headEnd/>
            <a:tailEnd/>
          </a:ln>
        </p:spPr>
        <p:txBody>
          <a:bodyPr wrap="none"/>
          <a:lstStyle/>
          <a:p>
            <a:endParaRPr lang="zh-CN" altLang="en-US"/>
          </a:p>
        </p:txBody>
      </p:sp>
      <p:sp>
        <p:nvSpPr>
          <p:cNvPr id="15" name="Line 13"/>
          <p:cNvSpPr>
            <a:spLocks noChangeShapeType="1"/>
          </p:cNvSpPr>
          <p:nvPr/>
        </p:nvSpPr>
        <p:spPr bwMode="auto">
          <a:xfrm flipH="1" flipV="1">
            <a:off x="2206625" y="3394075"/>
            <a:ext cx="4340225" cy="14288"/>
          </a:xfrm>
          <a:prstGeom prst="line">
            <a:avLst/>
          </a:prstGeom>
          <a:noFill/>
          <a:ln w="38100">
            <a:solidFill>
              <a:srgbClr val="CC0000"/>
            </a:solidFill>
            <a:miter lim="800000"/>
            <a:headEnd type="triangle" w="med" len="med"/>
            <a:tailEnd/>
          </a:ln>
        </p:spPr>
        <p:txBody>
          <a:bodyPr wrap="none"/>
          <a:lstStyle/>
          <a:p>
            <a:endParaRPr lang="zh-CN" altLang="en-US"/>
          </a:p>
        </p:txBody>
      </p:sp>
      <p:sp>
        <p:nvSpPr>
          <p:cNvPr id="16" name="Line 14"/>
          <p:cNvSpPr>
            <a:spLocks noChangeShapeType="1"/>
          </p:cNvSpPr>
          <p:nvPr/>
        </p:nvSpPr>
        <p:spPr bwMode="auto">
          <a:xfrm flipV="1">
            <a:off x="5734050" y="4549775"/>
            <a:ext cx="0" cy="625475"/>
          </a:xfrm>
          <a:prstGeom prst="line">
            <a:avLst/>
          </a:prstGeom>
          <a:noFill/>
          <a:ln w="38100">
            <a:solidFill>
              <a:schemeClr val="accent2"/>
            </a:solidFill>
            <a:miter lim="800000"/>
            <a:headEnd/>
            <a:tailEnd/>
          </a:ln>
        </p:spPr>
        <p:txBody>
          <a:bodyPr wrap="none"/>
          <a:lstStyle/>
          <a:p>
            <a:endParaRPr lang="zh-CN" altLang="en-US"/>
          </a:p>
        </p:txBody>
      </p:sp>
      <p:sp>
        <p:nvSpPr>
          <p:cNvPr id="17" name="Line 15"/>
          <p:cNvSpPr>
            <a:spLocks noChangeShapeType="1"/>
          </p:cNvSpPr>
          <p:nvPr/>
        </p:nvSpPr>
        <p:spPr bwMode="auto">
          <a:xfrm>
            <a:off x="4732338" y="4564062"/>
            <a:ext cx="1031875" cy="0"/>
          </a:xfrm>
          <a:prstGeom prst="line">
            <a:avLst/>
          </a:prstGeom>
          <a:noFill/>
          <a:ln w="38100">
            <a:solidFill>
              <a:schemeClr val="accent2"/>
            </a:solidFill>
            <a:miter lim="800000"/>
            <a:headEnd/>
            <a:tailEnd/>
          </a:ln>
        </p:spPr>
        <p:txBody>
          <a:bodyPr wrap="none"/>
          <a:lstStyle/>
          <a:p>
            <a:endParaRPr lang="zh-CN" altLang="en-US"/>
          </a:p>
        </p:txBody>
      </p:sp>
      <p:sp>
        <p:nvSpPr>
          <p:cNvPr id="18" name="Line 16"/>
          <p:cNvSpPr>
            <a:spLocks noChangeShapeType="1"/>
          </p:cNvSpPr>
          <p:nvPr/>
        </p:nvSpPr>
        <p:spPr bwMode="auto">
          <a:xfrm flipV="1">
            <a:off x="4748213" y="3889375"/>
            <a:ext cx="0" cy="625475"/>
          </a:xfrm>
          <a:prstGeom prst="line">
            <a:avLst/>
          </a:prstGeom>
          <a:noFill/>
          <a:ln w="38100">
            <a:solidFill>
              <a:schemeClr val="accent2"/>
            </a:solidFill>
            <a:miter lim="800000"/>
            <a:headEnd/>
            <a:tailEnd/>
          </a:ln>
        </p:spPr>
        <p:txBody>
          <a:bodyPr wrap="none"/>
          <a:lstStyle/>
          <a:p>
            <a:endParaRPr lang="zh-CN" altLang="en-US"/>
          </a:p>
        </p:txBody>
      </p:sp>
      <p:sp>
        <p:nvSpPr>
          <p:cNvPr id="19" name="Line 17"/>
          <p:cNvSpPr>
            <a:spLocks noChangeShapeType="1"/>
          </p:cNvSpPr>
          <p:nvPr/>
        </p:nvSpPr>
        <p:spPr bwMode="auto">
          <a:xfrm flipH="1" flipV="1">
            <a:off x="5030788" y="3756025"/>
            <a:ext cx="1566862" cy="28575"/>
          </a:xfrm>
          <a:prstGeom prst="line">
            <a:avLst/>
          </a:prstGeom>
          <a:noFill/>
          <a:ln w="38100">
            <a:solidFill>
              <a:schemeClr val="accent2"/>
            </a:solidFill>
            <a:miter lim="800000"/>
            <a:headEnd type="triangle" w="med" len="med"/>
            <a:tailEnd/>
          </a:ln>
        </p:spPr>
        <p:txBody>
          <a:bodyPr wrap="none"/>
          <a:lstStyle/>
          <a:p>
            <a:endParaRPr lang="zh-CN" altLang="en-US"/>
          </a:p>
        </p:txBody>
      </p:sp>
      <p:sp>
        <p:nvSpPr>
          <p:cNvPr id="20" name="Text Box 18"/>
          <p:cNvSpPr txBox="1">
            <a:spLocks noChangeArrowheads="1"/>
          </p:cNvSpPr>
          <p:nvPr/>
        </p:nvSpPr>
        <p:spPr bwMode="auto">
          <a:xfrm>
            <a:off x="6157913" y="6019800"/>
            <a:ext cx="1944687" cy="366712"/>
          </a:xfrm>
          <a:prstGeom prst="rect">
            <a:avLst/>
          </a:prstGeom>
          <a:solidFill>
            <a:schemeClr val="bg1"/>
          </a:solidFill>
          <a:ln w="9525">
            <a:noFill/>
            <a:miter lim="800000"/>
            <a:headEnd/>
            <a:tailEnd/>
          </a:ln>
        </p:spPr>
        <p:txBody>
          <a:bodyPr>
            <a:spAutoFit/>
          </a:bodyPr>
          <a:lstStyle/>
          <a:p>
            <a:pPr algn="ctr">
              <a:spcBef>
                <a:spcPct val="50000"/>
              </a:spcBef>
            </a:pPr>
            <a:r>
              <a:rPr lang="en-US" altLang="zh-CN" sz="1800" b="1" dirty="0">
                <a:solidFill>
                  <a:schemeClr val="accent2"/>
                </a:solidFill>
                <a:latin typeface="微软雅黑" pitchFamily="34" charset="-122"/>
                <a:ea typeface="微软雅黑" pitchFamily="34" charset="-122"/>
                <a:cs typeface="Arial" charset="0"/>
              </a:rPr>
              <a:t>Hello</a:t>
            </a:r>
            <a:r>
              <a:rPr lang="zh-CN" altLang="en-US" sz="1800" b="1" dirty="0">
                <a:solidFill>
                  <a:schemeClr val="accent2"/>
                </a:solidFill>
                <a:latin typeface="微软雅黑" pitchFamily="34" charset="-122"/>
                <a:ea typeface="微软雅黑" pitchFamily="34" charset="-122"/>
                <a:cs typeface="Arial" charset="0"/>
              </a:rPr>
              <a:t>可执行文件</a:t>
            </a:r>
          </a:p>
        </p:txBody>
      </p:sp>
      <p:sp>
        <p:nvSpPr>
          <p:cNvPr id="21" name="Text Box 19"/>
          <p:cNvSpPr txBox="1">
            <a:spLocks noChangeArrowheads="1"/>
          </p:cNvSpPr>
          <p:nvPr/>
        </p:nvSpPr>
        <p:spPr bwMode="auto">
          <a:xfrm>
            <a:off x="4076700" y="1187450"/>
            <a:ext cx="3789363" cy="1098550"/>
          </a:xfrm>
          <a:prstGeom prst="rect">
            <a:avLst/>
          </a:prstGeom>
          <a:noFill/>
          <a:ln w="9525">
            <a:noFill/>
            <a:miter lim="800000"/>
            <a:headEnd/>
            <a:tailEnd/>
          </a:ln>
        </p:spPr>
        <p:txBody>
          <a:bodyPr>
            <a:spAutoFit/>
          </a:bodyPr>
          <a:lstStyle/>
          <a:p>
            <a:pPr>
              <a:spcBef>
                <a:spcPct val="15000"/>
              </a:spcBef>
            </a:pPr>
            <a:r>
              <a:rPr lang="en-US" altLang="zh-CN" sz="2000" b="1" dirty="0">
                <a:solidFill>
                  <a:srgbClr val="B3110D"/>
                </a:solidFill>
                <a:latin typeface="微软雅黑" pitchFamily="34" charset="-122"/>
                <a:ea typeface="微软雅黑" pitchFamily="34" charset="-122"/>
              </a:rPr>
              <a:t>Red</a:t>
            </a:r>
            <a:r>
              <a:rPr lang="zh-CN" altLang="en-US" sz="2000" b="1" dirty="0">
                <a:solidFill>
                  <a:srgbClr val="B3110D"/>
                </a:solidFill>
                <a:latin typeface="微软雅黑" pitchFamily="34" charset="-122"/>
                <a:ea typeface="微软雅黑" pitchFamily="34" charset="-122"/>
              </a:rPr>
              <a:t>：</a:t>
            </a:r>
            <a:r>
              <a:rPr lang="en-US" altLang="zh-CN" sz="2000" b="1" dirty="0">
                <a:solidFill>
                  <a:srgbClr val="B3110D"/>
                </a:solidFill>
                <a:latin typeface="微软雅黑" pitchFamily="34" charset="-122"/>
                <a:ea typeface="微软雅黑" pitchFamily="34" charset="-122"/>
              </a:rPr>
              <a:t>shell</a:t>
            </a:r>
            <a:r>
              <a:rPr lang="zh-CN" altLang="en-US" sz="2000" b="1" dirty="0">
                <a:solidFill>
                  <a:srgbClr val="B3110D"/>
                </a:solidFill>
                <a:latin typeface="微软雅黑" pitchFamily="34" charset="-122"/>
                <a:ea typeface="微软雅黑" pitchFamily="34" charset="-122"/>
              </a:rPr>
              <a:t>命令行处理</a:t>
            </a:r>
          </a:p>
          <a:p>
            <a:pPr>
              <a:spcBef>
                <a:spcPct val="15000"/>
              </a:spcBef>
            </a:pPr>
            <a:r>
              <a:rPr lang="en-US" altLang="zh-CN" sz="2000" b="1" dirty="0">
                <a:solidFill>
                  <a:schemeClr val="accent2"/>
                </a:solidFill>
                <a:latin typeface="微软雅黑" pitchFamily="34" charset="-122"/>
                <a:ea typeface="微软雅黑" pitchFamily="34" charset="-122"/>
              </a:rPr>
              <a:t>Blue</a:t>
            </a:r>
            <a:r>
              <a:rPr lang="zh-CN" altLang="en-US" sz="2000" b="1" dirty="0">
                <a:solidFill>
                  <a:schemeClr val="accent2"/>
                </a:solidFill>
                <a:latin typeface="微软雅黑" pitchFamily="34" charset="-122"/>
                <a:ea typeface="微软雅黑" pitchFamily="34" charset="-122"/>
              </a:rPr>
              <a:t>：可执行文件加载</a:t>
            </a:r>
          </a:p>
          <a:p>
            <a:pPr>
              <a:spcBef>
                <a:spcPct val="15000"/>
              </a:spcBef>
            </a:pPr>
            <a:r>
              <a:rPr lang="en-US" altLang="zh-CN" sz="2000" b="1" dirty="0">
                <a:solidFill>
                  <a:srgbClr val="008000"/>
                </a:solidFill>
                <a:latin typeface="微软雅黑" pitchFamily="34" charset="-122"/>
                <a:ea typeface="微软雅黑" pitchFamily="34" charset="-122"/>
              </a:rPr>
              <a:t>Cyan</a:t>
            </a:r>
            <a:r>
              <a:rPr lang="zh-CN" altLang="en-US" sz="2000" b="1" dirty="0">
                <a:solidFill>
                  <a:srgbClr val="008000"/>
                </a:solidFill>
                <a:latin typeface="微软雅黑" pitchFamily="34" charset="-122"/>
                <a:ea typeface="微软雅黑" pitchFamily="34" charset="-122"/>
              </a:rPr>
              <a:t>：</a:t>
            </a:r>
            <a:r>
              <a:rPr lang="en-US" altLang="zh-CN" sz="2000" b="1" dirty="0">
                <a:solidFill>
                  <a:srgbClr val="008000"/>
                </a:solidFill>
                <a:latin typeface="微软雅黑" pitchFamily="34" charset="-122"/>
                <a:ea typeface="微软雅黑" pitchFamily="34" charset="-122"/>
              </a:rPr>
              <a:t>hello</a:t>
            </a:r>
            <a:r>
              <a:rPr lang="zh-CN" altLang="en-US" sz="2000" b="1" dirty="0">
                <a:solidFill>
                  <a:srgbClr val="008000"/>
                </a:solidFill>
                <a:latin typeface="微软雅黑" pitchFamily="34" charset="-122"/>
                <a:ea typeface="微软雅黑" pitchFamily="34" charset="-122"/>
              </a:rPr>
              <a:t>程序执行过程</a:t>
            </a:r>
          </a:p>
        </p:txBody>
      </p:sp>
      <p:sp>
        <p:nvSpPr>
          <p:cNvPr id="22" name="Text Box 20"/>
          <p:cNvSpPr txBox="1">
            <a:spLocks noChangeArrowheads="1"/>
          </p:cNvSpPr>
          <p:nvPr/>
        </p:nvSpPr>
        <p:spPr bwMode="auto">
          <a:xfrm>
            <a:off x="7532688" y="3133725"/>
            <a:ext cx="1355725" cy="461665"/>
          </a:xfrm>
          <a:prstGeom prst="rect">
            <a:avLst/>
          </a:prstGeom>
          <a:noFill/>
          <a:ln w="9525">
            <a:noFill/>
            <a:miter lim="800000"/>
            <a:headEnd/>
            <a:tailEnd/>
          </a:ln>
        </p:spPr>
        <p:txBody>
          <a:bodyPr wrap="square">
            <a:spAutoFit/>
          </a:bodyPr>
          <a:lstStyle/>
          <a:p>
            <a:pPr algn="ctr">
              <a:spcBef>
                <a:spcPct val="50000"/>
              </a:spcBef>
            </a:pPr>
            <a:r>
              <a:rPr lang="en-US" altLang="zh-CN" b="1" dirty="0">
                <a:solidFill>
                  <a:srgbClr val="B3110D"/>
                </a:solidFill>
                <a:latin typeface="Arial Black" pitchFamily="34" charset="0"/>
                <a:ea typeface="微软雅黑" pitchFamily="34" charset="-122"/>
                <a:cs typeface="Arial" charset="0"/>
              </a:rPr>
              <a:t>“hello”</a:t>
            </a:r>
          </a:p>
        </p:txBody>
      </p:sp>
      <p:sp>
        <p:nvSpPr>
          <p:cNvPr id="23" name="Text Box 21"/>
          <p:cNvSpPr txBox="1">
            <a:spLocks noChangeArrowheads="1"/>
          </p:cNvSpPr>
          <p:nvPr/>
        </p:nvSpPr>
        <p:spPr bwMode="auto">
          <a:xfrm>
            <a:off x="7472363" y="3552825"/>
            <a:ext cx="1625600" cy="336550"/>
          </a:xfrm>
          <a:prstGeom prst="rect">
            <a:avLst/>
          </a:prstGeom>
          <a:noFill/>
          <a:ln w="9525">
            <a:noFill/>
            <a:miter lim="800000"/>
            <a:headEnd/>
            <a:tailEnd/>
          </a:ln>
        </p:spPr>
        <p:txBody>
          <a:bodyPr lIns="0" rIns="0">
            <a:spAutoFit/>
          </a:bodyPr>
          <a:lstStyle/>
          <a:p>
            <a:pPr algn="ctr">
              <a:spcBef>
                <a:spcPct val="50000"/>
              </a:spcBef>
            </a:pPr>
            <a:r>
              <a:rPr lang="en-US" altLang="zh-CN" b="1">
                <a:solidFill>
                  <a:schemeClr val="accent2"/>
                </a:solidFill>
                <a:latin typeface="Arial Black" pitchFamily="34" charset="0"/>
                <a:ea typeface="宋体" pitchFamily="2" charset="-122"/>
                <a:cs typeface="Arial" charset="0"/>
              </a:rPr>
              <a:t>“hello,world/n”</a:t>
            </a:r>
          </a:p>
        </p:txBody>
      </p:sp>
      <p:sp>
        <p:nvSpPr>
          <p:cNvPr id="24" name="Text Box 22"/>
          <p:cNvSpPr txBox="1">
            <a:spLocks noChangeArrowheads="1"/>
          </p:cNvSpPr>
          <p:nvPr/>
        </p:nvSpPr>
        <p:spPr bwMode="auto">
          <a:xfrm>
            <a:off x="2857500" y="6018212"/>
            <a:ext cx="2163763" cy="366713"/>
          </a:xfrm>
          <a:prstGeom prst="rect">
            <a:avLst/>
          </a:prstGeom>
          <a:noFill/>
          <a:ln w="9525">
            <a:noFill/>
            <a:miter lim="800000"/>
            <a:headEnd/>
            <a:tailEnd/>
          </a:ln>
        </p:spPr>
        <p:txBody>
          <a:bodyPr>
            <a:spAutoFit/>
          </a:bodyPr>
          <a:lstStyle/>
          <a:p>
            <a:pPr algn="ctr">
              <a:spcBef>
                <a:spcPct val="50000"/>
              </a:spcBef>
            </a:pPr>
            <a:r>
              <a:rPr lang="en-US" altLang="zh-CN" sz="1800" b="1">
                <a:solidFill>
                  <a:srgbClr val="008000"/>
                </a:solidFill>
                <a:latin typeface="Arial Black" pitchFamily="34" charset="0"/>
                <a:ea typeface="宋体" pitchFamily="2" charset="-122"/>
                <a:cs typeface="Arial" charset="0"/>
              </a:rPr>
              <a:t>“hello,world/n”</a:t>
            </a:r>
          </a:p>
        </p:txBody>
      </p:sp>
      <p:sp>
        <p:nvSpPr>
          <p:cNvPr id="25" name="Line 23"/>
          <p:cNvSpPr>
            <a:spLocks noChangeShapeType="1"/>
          </p:cNvSpPr>
          <p:nvPr/>
        </p:nvSpPr>
        <p:spPr bwMode="auto">
          <a:xfrm flipH="1" flipV="1">
            <a:off x="2149475" y="3595688"/>
            <a:ext cx="4427538" cy="14287"/>
          </a:xfrm>
          <a:prstGeom prst="line">
            <a:avLst/>
          </a:prstGeom>
          <a:noFill/>
          <a:ln w="38100">
            <a:solidFill>
              <a:srgbClr val="008000"/>
            </a:solidFill>
            <a:miter lim="800000"/>
            <a:headEnd/>
            <a:tailEnd/>
          </a:ln>
        </p:spPr>
        <p:txBody>
          <a:bodyPr wrap="none"/>
          <a:lstStyle/>
          <a:p>
            <a:endParaRPr lang="zh-CN" altLang="en-US"/>
          </a:p>
        </p:txBody>
      </p:sp>
      <p:sp>
        <p:nvSpPr>
          <p:cNvPr id="26" name="Line 24"/>
          <p:cNvSpPr>
            <a:spLocks noChangeShapeType="1"/>
          </p:cNvSpPr>
          <p:nvPr/>
        </p:nvSpPr>
        <p:spPr bwMode="auto">
          <a:xfrm flipV="1">
            <a:off x="2120900" y="2833688"/>
            <a:ext cx="0" cy="739775"/>
          </a:xfrm>
          <a:prstGeom prst="line">
            <a:avLst/>
          </a:prstGeom>
          <a:noFill/>
          <a:ln w="38100">
            <a:solidFill>
              <a:srgbClr val="008000"/>
            </a:solidFill>
            <a:miter lim="800000"/>
            <a:headEnd/>
            <a:tailEnd type="triangle" w="med" len="med"/>
          </a:ln>
        </p:spPr>
        <p:txBody>
          <a:bodyPr wrap="none"/>
          <a:lstStyle/>
          <a:p>
            <a:endParaRPr lang="zh-CN" altLang="en-US"/>
          </a:p>
        </p:txBody>
      </p:sp>
      <p:sp>
        <p:nvSpPr>
          <p:cNvPr id="27" name="Line 25"/>
          <p:cNvSpPr>
            <a:spLocks noChangeShapeType="1"/>
          </p:cNvSpPr>
          <p:nvPr/>
        </p:nvSpPr>
        <p:spPr bwMode="auto">
          <a:xfrm flipH="1" flipV="1">
            <a:off x="1773238" y="2828925"/>
            <a:ext cx="0" cy="1014413"/>
          </a:xfrm>
          <a:prstGeom prst="line">
            <a:avLst/>
          </a:prstGeom>
          <a:noFill/>
          <a:ln w="38100">
            <a:solidFill>
              <a:srgbClr val="008000"/>
            </a:solidFill>
            <a:miter lim="800000"/>
            <a:headEnd/>
            <a:tailEnd/>
          </a:ln>
        </p:spPr>
        <p:txBody>
          <a:bodyPr wrap="none"/>
          <a:lstStyle/>
          <a:p>
            <a:endParaRPr lang="zh-CN" altLang="en-US"/>
          </a:p>
        </p:txBody>
      </p:sp>
      <p:sp>
        <p:nvSpPr>
          <p:cNvPr id="28" name="Line 26"/>
          <p:cNvSpPr>
            <a:spLocks noChangeShapeType="1"/>
          </p:cNvSpPr>
          <p:nvPr/>
        </p:nvSpPr>
        <p:spPr bwMode="auto">
          <a:xfrm flipH="1" flipV="1">
            <a:off x="1849438" y="3856038"/>
            <a:ext cx="2351087" cy="28575"/>
          </a:xfrm>
          <a:prstGeom prst="line">
            <a:avLst/>
          </a:prstGeom>
          <a:noFill/>
          <a:ln w="38100">
            <a:solidFill>
              <a:srgbClr val="008000"/>
            </a:solidFill>
            <a:miter lim="800000"/>
            <a:headEnd/>
            <a:tailEnd/>
          </a:ln>
        </p:spPr>
        <p:txBody>
          <a:bodyPr wrap="none"/>
          <a:lstStyle/>
          <a:p>
            <a:endParaRPr lang="zh-CN" altLang="en-US"/>
          </a:p>
        </p:txBody>
      </p:sp>
      <p:sp>
        <p:nvSpPr>
          <p:cNvPr id="29" name="Line 27"/>
          <p:cNvSpPr>
            <a:spLocks noChangeShapeType="1"/>
          </p:cNvSpPr>
          <p:nvPr/>
        </p:nvSpPr>
        <p:spPr bwMode="auto">
          <a:xfrm flipV="1">
            <a:off x="4195763" y="3871913"/>
            <a:ext cx="0" cy="465137"/>
          </a:xfrm>
          <a:prstGeom prst="line">
            <a:avLst/>
          </a:prstGeom>
          <a:noFill/>
          <a:ln w="38100">
            <a:solidFill>
              <a:srgbClr val="008000"/>
            </a:solidFill>
            <a:miter lim="800000"/>
            <a:headEnd/>
            <a:tailEnd/>
          </a:ln>
        </p:spPr>
        <p:txBody>
          <a:bodyPr wrap="none"/>
          <a:lstStyle/>
          <a:p>
            <a:endParaRPr lang="zh-CN" altLang="en-US"/>
          </a:p>
        </p:txBody>
      </p:sp>
      <p:sp>
        <p:nvSpPr>
          <p:cNvPr id="30" name="Line 28"/>
          <p:cNvSpPr>
            <a:spLocks noChangeShapeType="1"/>
          </p:cNvSpPr>
          <p:nvPr/>
        </p:nvSpPr>
        <p:spPr bwMode="auto">
          <a:xfrm>
            <a:off x="3395663" y="4378325"/>
            <a:ext cx="798512" cy="0"/>
          </a:xfrm>
          <a:prstGeom prst="line">
            <a:avLst/>
          </a:prstGeom>
          <a:noFill/>
          <a:ln w="38100">
            <a:solidFill>
              <a:srgbClr val="008000"/>
            </a:solidFill>
            <a:miter lim="800000"/>
            <a:headEnd/>
            <a:tailEnd/>
          </a:ln>
        </p:spPr>
        <p:txBody>
          <a:bodyPr wrap="none"/>
          <a:lstStyle/>
          <a:p>
            <a:endParaRPr lang="zh-CN" altLang="en-US"/>
          </a:p>
        </p:txBody>
      </p:sp>
      <p:sp>
        <p:nvSpPr>
          <p:cNvPr id="31" name="Line 29"/>
          <p:cNvSpPr>
            <a:spLocks noChangeShapeType="1"/>
          </p:cNvSpPr>
          <p:nvPr/>
        </p:nvSpPr>
        <p:spPr bwMode="auto">
          <a:xfrm flipV="1">
            <a:off x="3381375" y="4359275"/>
            <a:ext cx="0" cy="741362"/>
          </a:xfrm>
          <a:prstGeom prst="line">
            <a:avLst/>
          </a:prstGeom>
          <a:noFill/>
          <a:ln w="38100">
            <a:solidFill>
              <a:srgbClr val="008000"/>
            </a:solidFill>
            <a:miter lim="800000"/>
            <a:headEnd type="triangle" w="med" len="med"/>
            <a:tailEnd/>
          </a:ln>
        </p:spPr>
        <p:txBody>
          <a:bodyPr wrap="none"/>
          <a:lstStyle/>
          <a:p>
            <a:endParaRPr lang="zh-CN" altLang="en-US"/>
          </a:p>
        </p:txBody>
      </p:sp>
      <p:sp>
        <p:nvSpPr>
          <p:cNvPr id="33" name="Rectangle 41"/>
          <p:cNvSpPr>
            <a:spLocks noChangeArrowheads="1"/>
          </p:cNvSpPr>
          <p:nvPr/>
        </p:nvSpPr>
        <p:spPr bwMode="auto">
          <a:xfrm>
            <a:off x="7272338" y="660400"/>
            <a:ext cx="1844675" cy="1016000"/>
          </a:xfrm>
          <a:prstGeom prst="rect">
            <a:avLst/>
          </a:prstGeom>
          <a:solidFill>
            <a:schemeClr val="bg1"/>
          </a:solidFill>
          <a:ln w="9525">
            <a:noFill/>
            <a:miter lim="800000"/>
            <a:headEnd/>
            <a:tailEnd/>
          </a:ln>
        </p:spPr>
        <p:txBody>
          <a:bodyPr>
            <a:spAutoFit/>
          </a:bodyPr>
          <a:lstStyle/>
          <a:p>
            <a:pPr eaLnBrk="1" hangingPunct="1"/>
            <a:r>
              <a:rPr kumimoji="1" lang="en-US" altLang="zh-CN" sz="2000" b="1" i="1" dirty="0">
                <a:solidFill>
                  <a:srgbClr val="ED1611"/>
                </a:solidFill>
                <a:ea typeface="华文新魏" pitchFamily="2" charset="-122"/>
                <a:cs typeface="Arial" charset="0"/>
              </a:rPr>
              <a:t>Unix&gt;./hello</a:t>
            </a:r>
          </a:p>
          <a:p>
            <a:pPr eaLnBrk="1" hangingPunct="1"/>
            <a:r>
              <a:rPr kumimoji="1" lang="en-US" altLang="zh-CN" sz="2000" b="1" i="1" dirty="0">
                <a:solidFill>
                  <a:srgbClr val="008000"/>
                </a:solidFill>
                <a:ea typeface="华文新魏" pitchFamily="2" charset="-122"/>
                <a:cs typeface="Arial" charset="0"/>
              </a:rPr>
              <a:t>hello, world</a:t>
            </a:r>
          </a:p>
          <a:p>
            <a:pPr eaLnBrk="1" hangingPunct="1"/>
            <a:r>
              <a:rPr kumimoji="1" lang="en-US" altLang="zh-CN" sz="2000" b="1" i="1" dirty="0" err="1">
                <a:solidFill>
                  <a:srgbClr val="666699"/>
                </a:solidFill>
                <a:ea typeface="华文新魏" pitchFamily="2" charset="-122"/>
                <a:cs typeface="Arial" charset="0"/>
              </a:rPr>
              <a:t>unix</a:t>
            </a:r>
            <a:r>
              <a:rPr kumimoji="1" lang="en-US" altLang="zh-CN" sz="2000" b="1" i="1" dirty="0">
                <a:solidFill>
                  <a:srgbClr val="666699"/>
                </a:solidFill>
                <a:ea typeface="华文新魏" pitchFamily="2" charset="-122"/>
                <a:cs typeface="Arial" charset="0"/>
              </a:rPr>
              <a:t>&gt;</a:t>
            </a:r>
          </a:p>
        </p:txBody>
      </p:sp>
    </p:spTree>
    <p:extLst>
      <p:ext uri="{BB962C8B-B14F-4D97-AF65-F5344CB8AC3E}">
        <p14:creationId xmlns:p14="http://schemas.microsoft.com/office/powerpoint/2010/main" val="1662101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blinds(horizontal)">
                                      <p:cBhvr>
                                        <p:cTn id="7" dur="500"/>
                                        <p:tgtEl>
                                          <p:spTgt spid="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slide(fromBottom)">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slide(from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slide(fromBottom)">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2"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slide(fromRight)">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slide(fromBottom)">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1"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slide(fromTop)">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8"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slide(fromLeft)">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blinds(horizontal)">
                                      <p:cBhvr>
                                        <p:cTn id="52" dur="500"/>
                                        <p:tgtEl>
                                          <p:spTgt spid="22"/>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21">
                                            <p:txEl>
                                              <p:pRg st="1" end="1"/>
                                            </p:txEl>
                                          </p:spTgt>
                                        </p:tgtEl>
                                        <p:attrNameLst>
                                          <p:attrName>style.visibility</p:attrName>
                                        </p:attrNameLst>
                                      </p:cBhvr>
                                      <p:to>
                                        <p:strVal val="visible"/>
                                      </p:to>
                                    </p:set>
                                    <p:animEffect transition="in" filter="blinds(horizontal)">
                                      <p:cBhvr>
                                        <p:cTn id="57" dur="500"/>
                                        <p:tgtEl>
                                          <p:spTgt spid="21">
                                            <p:txEl>
                                              <p:pRg st="1" end="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blinds(horizontal)">
                                      <p:cBhvr>
                                        <p:cTn id="62" dur="500"/>
                                        <p:tgtEl>
                                          <p:spTgt spid="20"/>
                                        </p:tgtEl>
                                      </p:cBhvr>
                                    </p:animEffect>
                                  </p:childTnLst>
                                </p:cTn>
                              </p:par>
                            </p:childTnLst>
                          </p:cTn>
                        </p:par>
                      </p:childTnLst>
                    </p:cTn>
                  </p:par>
                  <p:par>
                    <p:cTn id="63" fill="hold">
                      <p:stCondLst>
                        <p:cond delay="indefinite"/>
                      </p:stCondLst>
                      <p:childTnLst>
                        <p:par>
                          <p:cTn id="64" fill="hold">
                            <p:stCondLst>
                              <p:cond delay="0"/>
                            </p:stCondLst>
                            <p:childTnLst>
                              <p:par>
                                <p:cTn id="65" presetID="12" presetClass="entr" presetSubtype="4" fill="hold" grpId="0" nodeType="click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slide(fromBottom)">
                                      <p:cBhvr>
                                        <p:cTn id="67" dur="500"/>
                                        <p:tgtEl>
                                          <p:spTgt spid="16"/>
                                        </p:tgtEl>
                                      </p:cBhvr>
                                    </p:animEffect>
                                  </p:childTnLst>
                                </p:cTn>
                              </p:par>
                            </p:childTnLst>
                          </p:cTn>
                        </p:par>
                      </p:childTnLst>
                    </p:cTn>
                  </p:par>
                  <p:par>
                    <p:cTn id="68" fill="hold">
                      <p:stCondLst>
                        <p:cond delay="indefinite"/>
                      </p:stCondLst>
                      <p:childTnLst>
                        <p:par>
                          <p:cTn id="69" fill="hold">
                            <p:stCondLst>
                              <p:cond delay="0"/>
                            </p:stCondLst>
                            <p:childTnLst>
                              <p:par>
                                <p:cTn id="70" presetID="12" presetClass="entr" presetSubtype="2" fill="hold" grpId="0" nodeType="click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slide(fromRight)">
                                      <p:cBhvr>
                                        <p:cTn id="72" dur="500"/>
                                        <p:tgtEl>
                                          <p:spTgt spid="17"/>
                                        </p:tgtEl>
                                      </p:cBhvr>
                                    </p:animEffect>
                                  </p:childTnLst>
                                </p:cTn>
                              </p:par>
                            </p:childTnLst>
                          </p:cTn>
                        </p:par>
                      </p:childTnLst>
                    </p:cTn>
                  </p:par>
                  <p:par>
                    <p:cTn id="73" fill="hold">
                      <p:stCondLst>
                        <p:cond delay="indefinite"/>
                      </p:stCondLst>
                      <p:childTnLst>
                        <p:par>
                          <p:cTn id="74" fill="hold">
                            <p:stCondLst>
                              <p:cond delay="0"/>
                            </p:stCondLst>
                            <p:childTnLst>
                              <p:par>
                                <p:cTn id="75" presetID="12" presetClass="entr" presetSubtype="4" fill="hold" grpId="0" nodeType="click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slide(fromBottom)">
                                      <p:cBhvr>
                                        <p:cTn id="77" dur="500"/>
                                        <p:tgtEl>
                                          <p:spTgt spid="18"/>
                                        </p:tgtEl>
                                      </p:cBhvr>
                                    </p:animEffect>
                                  </p:childTnLst>
                                </p:cTn>
                              </p:par>
                            </p:childTnLst>
                          </p:cTn>
                        </p:par>
                      </p:childTnLst>
                    </p:cTn>
                  </p:par>
                  <p:par>
                    <p:cTn id="78" fill="hold">
                      <p:stCondLst>
                        <p:cond delay="indefinite"/>
                      </p:stCondLst>
                      <p:childTnLst>
                        <p:par>
                          <p:cTn id="79" fill="hold">
                            <p:stCondLst>
                              <p:cond delay="0"/>
                            </p:stCondLst>
                            <p:childTnLst>
                              <p:par>
                                <p:cTn id="80" presetID="12" presetClass="entr" presetSubtype="8" fill="hold" grpId="0" nodeType="click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slide(fromLeft)">
                                      <p:cBhvr>
                                        <p:cTn id="82" dur="500"/>
                                        <p:tgtEl>
                                          <p:spTgt spid="19"/>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23"/>
                                        </p:tgtEl>
                                        <p:attrNameLst>
                                          <p:attrName>style.visibility</p:attrName>
                                        </p:attrNameLst>
                                      </p:cBhvr>
                                      <p:to>
                                        <p:strVal val="visible"/>
                                      </p:to>
                                    </p:set>
                                    <p:animEffect transition="in" filter="blinds(horizontal)">
                                      <p:cBhvr>
                                        <p:cTn id="87" dur="500"/>
                                        <p:tgtEl>
                                          <p:spTgt spid="23"/>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21">
                                            <p:txEl>
                                              <p:pRg st="2" end="2"/>
                                            </p:txEl>
                                          </p:spTgt>
                                        </p:tgtEl>
                                        <p:attrNameLst>
                                          <p:attrName>style.visibility</p:attrName>
                                        </p:attrNameLst>
                                      </p:cBhvr>
                                      <p:to>
                                        <p:strVal val="visible"/>
                                      </p:to>
                                    </p:set>
                                    <p:animEffect transition="in" filter="blinds(horizontal)">
                                      <p:cBhvr>
                                        <p:cTn id="92" dur="500"/>
                                        <p:tgtEl>
                                          <p:spTgt spid="21">
                                            <p:txEl>
                                              <p:pRg st="2" end="2"/>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2" presetClass="entr" presetSubtype="2" fill="hold" grpId="0" nodeType="clickEffect">
                                  <p:stCondLst>
                                    <p:cond delay="0"/>
                                  </p:stCondLst>
                                  <p:childTnLst>
                                    <p:set>
                                      <p:cBhvr>
                                        <p:cTn id="96" dur="1" fill="hold">
                                          <p:stCondLst>
                                            <p:cond delay="0"/>
                                          </p:stCondLst>
                                        </p:cTn>
                                        <p:tgtEl>
                                          <p:spTgt spid="25"/>
                                        </p:tgtEl>
                                        <p:attrNameLst>
                                          <p:attrName>style.visibility</p:attrName>
                                        </p:attrNameLst>
                                      </p:cBhvr>
                                      <p:to>
                                        <p:strVal val="visible"/>
                                      </p:to>
                                    </p:set>
                                    <p:animEffect transition="in" filter="slide(fromRight)">
                                      <p:cBhvr>
                                        <p:cTn id="97" dur="500"/>
                                        <p:tgtEl>
                                          <p:spTgt spid="25"/>
                                        </p:tgtEl>
                                      </p:cBhvr>
                                    </p:animEffect>
                                  </p:childTnLst>
                                </p:cTn>
                              </p:par>
                            </p:childTnLst>
                          </p:cTn>
                        </p:par>
                      </p:childTnLst>
                    </p:cTn>
                  </p:par>
                  <p:par>
                    <p:cTn id="98" fill="hold">
                      <p:stCondLst>
                        <p:cond delay="indefinite"/>
                      </p:stCondLst>
                      <p:childTnLst>
                        <p:par>
                          <p:cTn id="99" fill="hold">
                            <p:stCondLst>
                              <p:cond delay="0"/>
                            </p:stCondLst>
                            <p:childTnLst>
                              <p:par>
                                <p:cTn id="100" presetID="12" presetClass="entr" presetSubtype="4" fill="hold" grpId="0" nodeType="clickEffect">
                                  <p:stCondLst>
                                    <p:cond delay="0"/>
                                  </p:stCondLst>
                                  <p:childTnLst>
                                    <p:set>
                                      <p:cBhvr>
                                        <p:cTn id="101" dur="1" fill="hold">
                                          <p:stCondLst>
                                            <p:cond delay="0"/>
                                          </p:stCondLst>
                                        </p:cTn>
                                        <p:tgtEl>
                                          <p:spTgt spid="26"/>
                                        </p:tgtEl>
                                        <p:attrNameLst>
                                          <p:attrName>style.visibility</p:attrName>
                                        </p:attrNameLst>
                                      </p:cBhvr>
                                      <p:to>
                                        <p:strVal val="visible"/>
                                      </p:to>
                                    </p:set>
                                    <p:animEffect transition="in" filter="slide(fromBottom)">
                                      <p:cBhvr>
                                        <p:cTn id="102" dur="500"/>
                                        <p:tgtEl>
                                          <p:spTgt spid="26"/>
                                        </p:tgtEl>
                                      </p:cBhvr>
                                    </p:animEffect>
                                  </p:childTnLst>
                                </p:cTn>
                              </p:par>
                            </p:childTnLst>
                          </p:cTn>
                        </p:par>
                      </p:childTnLst>
                    </p:cTn>
                  </p:par>
                  <p:par>
                    <p:cTn id="103" fill="hold">
                      <p:stCondLst>
                        <p:cond delay="indefinite"/>
                      </p:stCondLst>
                      <p:childTnLst>
                        <p:par>
                          <p:cTn id="104" fill="hold">
                            <p:stCondLst>
                              <p:cond delay="0"/>
                            </p:stCondLst>
                            <p:childTnLst>
                              <p:par>
                                <p:cTn id="105" presetID="12" presetClass="entr" presetSubtype="1" fill="hold" grpId="0" nodeType="click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slide(fromTop)">
                                      <p:cBhvr>
                                        <p:cTn id="107" dur="500"/>
                                        <p:tgtEl>
                                          <p:spTgt spid="27"/>
                                        </p:tgtEl>
                                      </p:cBhvr>
                                    </p:animEffect>
                                  </p:childTnLst>
                                </p:cTn>
                              </p:par>
                            </p:childTnLst>
                          </p:cTn>
                        </p:par>
                      </p:childTnLst>
                    </p:cTn>
                  </p:par>
                  <p:par>
                    <p:cTn id="108" fill="hold">
                      <p:stCondLst>
                        <p:cond delay="indefinite"/>
                      </p:stCondLst>
                      <p:childTnLst>
                        <p:par>
                          <p:cTn id="109" fill="hold">
                            <p:stCondLst>
                              <p:cond delay="0"/>
                            </p:stCondLst>
                            <p:childTnLst>
                              <p:par>
                                <p:cTn id="110" presetID="12" presetClass="entr" presetSubtype="8" fill="hold" grpId="0" nodeType="clickEffect">
                                  <p:stCondLst>
                                    <p:cond delay="0"/>
                                  </p:stCondLst>
                                  <p:childTnLst>
                                    <p:set>
                                      <p:cBhvr>
                                        <p:cTn id="111" dur="1" fill="hold">
                                          <p:stCondLst>
                                            <p:cond delay="0"/>
                                          </p:stCondLst>
                                        </p:cTn>
                                        <p:tgtEl>
                                          <p:spTgt spid="28"/>
                                        </p:tgtEl>
                                        <p:attrNameLst>
                                          <p:attrName>style.visibility</p:attrName>
                                        </p:attrNameLst>
                                      </p:cBhvr>
                                      <p:to>
                                        <p:strVal val="visible"/>
                                      </p:to>
                                    </p:set>
                                    <p:animEffect transition="in" filter="slide(fromLeft)">
                                      <p:cBhvr>
                                        <p:cTn id="112" dur="500"/>
                                        <p:tgtEl>
                                          <p:spTgt spid="28"/>
                                        </p:tgtEl>
                                      </p:cBhvr>
                                    </p:animEffect>
                                  </p:childTnLst>
                                </p:cTn>
                              </p:par>
                            </p:childTnLst>
                          </p:cTn>
                        </p:par>
                      </p:childTnLst>
                    </p:cTn>
                  </p:par>
                  <p:par>
                    <p:cTn id="113" fill="hold">
                      <p:stCondLst>
                        <p:cond delay="indefinite"/>
                      </p:stCondLst>
                      <p:childTnLst>
                        <p:par>
                          <p:cTn id="114" fill="hold">
                            <p:stCondLst>
                              <p:cond delay="0"/>
                            </p:stCondLst>
                            <p:childTnLst>
                              <p:par>
                                <p:cTn id="115" presetID="12" presetClass="entr" presetSubtype="1" fill="hold" grpId="0" nodeType="clickEffect">
                                  <p:stCondLst>
                                    <p:cond delay="0"/>
                                  </p:stCondLst>
                                  <p:childTnLst>
                                    <p:set>
                                      <p:cBhvr>
                                        <p:cTn id="116" dur="1" fill="hold">
                                          <p:stCondLst>
                                            <p:cond delay="0"/>
                                          </p:stCondLst>
                                        </p:cTn>
                                        <p:tgtEl>
                                          <p:spTgt spid="29"/>
                                        </p:tgtEl>
                                        <p:attrNameLst>
                                          <p:attrName>style.visibility</p:attrName>
                                        </p:attrNameLst>
                                      </p:cBhvr>
                                      <p:to>
                                        <p:strVal val="visible"/>
                                      </p:to>
                                    </p:set>
                                    <p:animEffect transition="in" filter="slide(fromTop)">
                                      <p:cBhvr>
                                        <p:cTn id="117" dur="500"/>
                                        <p:tgtEl>
                                          <p:spTgt spid="29"/>
                                        </p:tgtEl>
                                      </p:cBhvr>
                                    </p:animEffect>
                                  </p:childTnLst>
                                </p:cTn>
                              </p:par>
                            </p:childTnLst>
                          </p:cTn>
                        </p:par>
                      </p:childTnLst>
                    </p:cTn>
                  </p:par>
                  <p:par>
                    <p:cTn id="118" fill="hold">
                      <p:stCondLst>
                        <p:cond delay="indefinite"/>
                      </p:stCondLst>
                      <p:childTnLst>
                        <p:par>
                          <p:cTn id="119" fill="hold">
                            <p:stCondLst>
                              <p:cond delay="0"/>
                            </p:stCondLst>
                            <p:childTnLst>
                              <p:par>
                                <p:cTn id="120" presetID="12" presetClass="entr" presetSubtype="2" fill="hold" grpId="0" nodeType="clickEffect">
                                  <p:stCondLst>
                                    <p:cond delay="0"/>
                                  </p:stCondLst>
                                  <p:childTnLst>
                                    <p:set>
                                      <p:cBhvr>
                                        <p:cTn id="121" dur="1" fill="hold">
                                          <p:stCondLst>
                                            <p:cond delay="0"/>
                                          </p:stCondLst>
                                        </p:cTn>
                                        <p:tgtEl>
                                          <p:spTgt spid="30"/>
                                        </p:tgtEl>
                                        <p:attrNameLst>
                                          <p:attrName>style.visibility</p:attrName>
                                        </p:attrNameLst>
                                      </p:cBhvr>
                                      <p:to>
                                        <p:strVal val="visible"/>
                                      </p:to>
                                    </p:set>
                                    <p:animEffect transition="in" filter="slide(fromRight)">
                                      <p:cBhvr>
                                        <p:cTn id="122" dur="500"/>
                                        <p:tgtEl>
                                          <p:spTgt spid="30"/>
                                        </p:tgtEl>
                                      </p:cBhvr>
                                    </p:animEffect>
                                  </p:childTnLst>
                                </p:cTn>
                              </p:par>
                            </p:childTnLst>
                          </p:cTn>
                        </p:par>
                      </p:childTnLst>
                    </p:cTn>
                  </p:par>
                  <p:par>
                    <p:cTn id="123" fill="hold">
                      <p:stCondLst>
                        <p:cond delay="indefinite"/>
                      </p:stCondLst>
                      <p:childTnLst>
                        <p:par>
                          <p:cTn id="124" fill="hold">
                            <p:stCondLst>
                              <p:cond delay="0"/>
                            </p:stCondLst>
                            <p:childTnLst>
                              <p:par>
                                <p:cTn id="125" presetID="12" presetClass="entr" presetSubtype="1" fill="hold" grpId="0" nodeType="clickEffect">
                                  <p:stCondLst>
                                    <p:cond delay="0"/>
                                  </p:stCondLst>
                                  <p:childTnLst>
                                    <p:set>
                                      <p:cBhvr>
                                        <p:cTn id="126" dur="1" fill="hold">
                                          <p:stCondLst>
                                            <p:cond delay="0"/>
                                          </p:stCondLst>
                                        </p:cTn>
                                        <p:tgtEl>
                                          <p:spTgt spid="31"/>
                                        </p:tgtEl>
                                        <p:attrNameLst>
                                          <p:attrName>style.visibility</p:attrName>
                                        </p:attrNameLst>
                                      </p:cBhvr>
                                      <p:to>
                                        <p:strVal val="visible"/>
                                      </p:to>
                                    </p:set>
                                    <p:animEffect transition="in" filter="slide(fromTop)">
                                      <p:cBhvr>
                                        <p:cTn id="127" dur="500"/>
                                        <p:tgtEl>
                                          <p:spTgt spid="31"/>
                                        </p:tgtEl>
                                      </p:cBhvr>
                                    </p:animEffect>
                                  </p:childTnLst>
                                </p:cTn>
                              </p:par>
                            </p:childTnLst>
                          </p:cTn>
                        </p:par>
                      </p:childTnLst>
                    </p:cTn>
                  </p:par>
                  <p:par>
                    <p:cTn id="128" fill="hold">
                      <p:stCondLst>
                        <p:cond delay="indefinite"/>
                      </p:stCondLst>
                      <p:childTnLst>
                        <p:par>
                          <p:cTn id="129" fill="hold">
                            <p:stCondLst>
                              <p:cond delay="0"/>
                            </p:stCondLst>
                            <p:childTnLst>
                              <p:par>
                                <p:cTn id="130" presetID="3" presetClass="entr" presetSubtype="10" fill="hold" grpId="0" nodeType="clickEffect">
                                  <p:stCondLst>
                                    <p:cond delay="0"/>
                                  </p:stCondLst>
                                  <p:childTnLst>
                                    <p:set>
                                      <p:cBhvr>
                                        <p:cTn id="131" dur="1" fill="hold">
                                          <p:stCondLst>
                                            <p:cond delay="0"/>
                                          </p:stCondLst>
                                        </p:cTn>
                                        <p:tgtEl>
                                          <p:spTgt spid="24"/>
                                        </p:tgtEl>
                                        <p:attrNameLst>
                                          <p:attrName>style.visibility</p:attrName>
                                        </p:attrNameLst>
                                      </p:cBhvr>
                                      <p:to>
                                        <p:strVal val="visible"/>
                                      </p:to>
                                    </p:set>
                                    <p:animEffect transition="in" filter="blinds(horizontal)">
                                      <p:cBhvr>
                                        <p:cTn id="13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4" grpId="0" animBg="1"/>
      <p:bldP spid="15" grpId="0" animBg="1"/>
      <p:bldP spid="16" grpId="0" animBg="1"/>
      <p:bldP spid="17" grpId="0" animBg="1"/>
      <p:bldP spid="18" grpId="0" animBg="1"/>
      <p:bldP spid="19" grpId="0" animBg="1"/>
      <p:bldP spid="20" grpId="0" animBg="1"/>
      <p:bldP spid="22" grpId="0"/>
      <p:bldP spid="23" grpId="0"/>
      <p:bldP spid="24" grpId="0"/>
      <p:bldP spid="25" grpId="0" animBg="1"/>
      <p:bldP spid="26" grpId="0" animBg="1"/>
      <p:bldP spid="27" grpId="0" animBg="1"/>
      <p:bldP spid="28" grpId="0" animBg="1"/>
      <p:bldP spid="29" grpId="0" animBg="1"/>
      <p:bldP spid="30" grpId="0" animBg="1"/>
      <p:bldP spid="31" grpId="0" animBg="1"/>
    </p:bld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bwMode="auto">
          <a:xfrm>
            <a:off x="236538" y="263876"/>
            <a:ext cx="8807450" cy="574324"/>
          </a:xfrm>
          <a:prstGeom prst="rect">
            <a:avLst/>
          </a:prstGeom>
          <a:noFill/>
          <a:ln w="12700">
            <a:noFill/>
            <a:miter lim="800000"/>
            <a:headEnd/>
            <a:tailEnd/>
          </a:ln>
          <a:effectLst/>
        </p:spPr>
        <p:txBody>
          <a:bodyPr vert="horz" wrap="square" lIns="91440" tIns="45720" rIns="91440" bIns="45720" numCol="1" anchor="ctr" anchorCtr="0" compatLnSpc="1">
            <a:prstTxWarp prst="textNoShape">
              <a:avLst/>
            </a:prstTxWarp>
            <a:spAutoFit/>
          </a:bodyPr>
          <a:lstStyle/>
          <a:p>
            <a:pPr algn="ctr">
              <a:lnSpc>
                <a:spcPct val="87000"/>
              </a:lnSpc>
            </a:pPr>
            <a:r>
              <a:rPr lang="zh-CN" altLang="en-US" kern="1200" dirty="0">
                <a:solidFill>
                  <a:srgbClr val="CC3300"/>
                </a:solidFill>
                <a:latin typeface="+mj-lt"/>
              </a:rPr>
              <a:t>显卡的外部连接特征</a:t>
            </a:r>
          </a:p>
        </p:txBody>
      </p:sp>
      <p:pic>
        <p:nvPicPr>
          <p:cNvPr id="10" name="Picture 4" descr="001244897"/>
          <p:cNvPicPr>
            <a:picLocks noChangeAspect="1" noChangeArrowheads="1"/>
          </p:cNvPicPr>
          <p:nvPr/>
        </p:nvPicPr>
        <p:blipFill>
          <a:blip r:embed="rId2" cstate="print"/>
          <a:srcRect/>
          <a:stretch>
            <a:fillRect/>
          </a:stretch>
        </p:blipFill>
        <p:spPr bwMode="auto">
          <a:xfrm>
            <a:off x="654050" y="842963"/>
            <a:ext cx="7766050" cy="5214937"/>
          </a:xfrm>
          <a:prstGeom prst="rect">
            <a:avLst/>
          </a:prstGeom>
          <a:noFill/>
        </p:spPr>
      </p:pic>
      <p:sp>
        <p:nvSpPr>
          <p:cNvPr id="11" name="Text Box 5"/>
          <p:cNvSpPr txBox="1">
            <a:spLocks noChangeArrowheads="1"/>
          </p:cNvSpPr>
          <p:nvPr/>
        </p:nvSpPr>
        <p:spPr bwMode="auto">
          <a:xfrm>
            <a:off x="204788" y="4021138"/>
            <a:ext cx="2103437" cy="854075"/>
          </a:xfrm>
          <a:prstGeom prst="rect">
            <a:avLst/>
          </a:prstGeom>
          <a:noFill/>
          <a:ln w="50800">
            <a:noFill/>
            <a:miter lim="800000"/>
            <a:headEnd/>
            <a:tailEnd/>
          </a:ln>
          <a:effectLst/>
        </p:spPr>
        <p:txBody>
          <a:bodyPr>
            <a:spAutoFit/>
          </a:bodyPr>
          <a:lstStyle/>
          <a:p>
            <a:pPr algn="ctr">
              <a:spcBef>
                <a:spcPct val="50000"/>
              </a:spcBef>
            </a:pPr>
            <a:r>
              <a:rPr lang="en-US" altLang="zh-CN" sz="2000">
                <a:solidFill>
                  <a:srgbClr val="000000"/>
                </a:solidFill>
                <a:latin typeface="微软雅黑" pitchFamily="34" charset="-122"/>
                <a:ea typeface="微软雅黑" pitchFamily="34" charset="-122"/>
              </a:rPr>
              <a:t>VGA</a:t>
            </a:r>
            <a:r>
              <a:rPr lang="zh-CN" altLang="en-US" sz="2000">
                <a:solidFill>
                  <a:srgbClr val="000000"/>
                </a:solidFill>
                <a:latin typeface="微软雅黑" pitchFamily="34" charset="-122"/>
                <a:ea typeface="微软雅黑" pitchFamily="34" charset="-122"/>
              </a:rPr>
              <a:t>连接器</a:t>
            </a:r>
          </a:p>
          <a:p>
            <a:pPr algn="ctr">
              <a:spcBef>
                <a:spcPct val="50000"/>
              </a:spcBef>
            </a:pPr>
            <a:r>
              <a:rPr lang="zh-CN" altLang="en-US" sz="2000">
                <a:solidFill>
                  <a:srgbClr val="000000"/>
                </a:solidFill>
                <a:latin typeface="微软雅黑" pitchFamily="34" charset="-122"/>
                <a:ea typeface="微软雅黑" pitchFamily="34" charset="-122"/>
              </a:rPr>
              <a:t>连接到显示器</a:t>
            </a:r>
          </a:p>
        </p:txBody>
      </p:sp>
      <p:sp>
        <p:nvSpPr>
          <p:cNvPr id="12" name="Rectangle 6"/>
          <p:cNvSpPr>
            <a:spLocks noChangeArrowheads="1"/>
          </p:cNvSpPr>
          <p:nvPr/>
        </p:nvSpPr>
        <p:spPr bwMode="auto">
          <a:xfrm>
            <a:off x="5799138" y="4879975"/>
            <a:ext cx="2379662" cy="701675"/>
          </a:xfrm>
          <a:prstGeom prst="rect">
            <a:avLst/>
          </a:prstGeom>
          <a:noFill/>
          <a:ln w="50800">
            <a:noFill/>
            <a:miter lim="800000"/>
            <a:headEnd/>
            <a:tailEnd/>
          </a:ln>
          <a:effectLst/>
        </p:spPr>
        <p:txBody>
          <a:bodyPr>
            <a:spAutoFit/>
          </a:bodyPr>
          <a:lstStyle/>
          <a:p>
            <a:pPr algn="ctr"/>
            <a:r>
              <a:rPr lang="zh-CN" altLang="en-US" sz="2000">
                <a:solidFill>
                  <a:srgbClr val="000000"/>
                </a:solidFill>
                <a:latin typeface="微软雅黑" pitchFamily="34" charset="-122"/>
                <a:ea typeface="微软雅黑" pitchFamily="34" charset="-122"/>
              </a:rPr>
              <a:t>连接到 </a:t>
            </a:r>
            <a:r>
              <a:rPr lang="en-US" altLang="zh-CN" sz="2000">
                <a:solidFill>
                  <a:srgbClr val="000000"/>
                </a:solidFill>
                <a:latin typeface="微软雅黑" pitchFamily="34" charset="-122"/>
                <a:ea typeface="微软雅黑" pitchFamily="34" charset="-122"/>
              </a:rPr>
              <a:t>I/O</a:t>
            </a:r>
            <a:r>
              <a:rPr lang="zh-CN" altLang="en-US" sz="2000">
                <a:solidFill>
                  <a:srgbClr val="000000"/>
                </a:solidFill>
                <a:latin typeface="微软雅黑" pitchFamily="34" charset="-122"/>
                <a:ea typeface="微软雅黑" pitchFamily="34" charset="-122"/>
              </a:rPr>
              <a:t>总线</a:t>
            </a:r>
          </a:p>
          <a:p>
            <a:pPr algn="ctr"/>
            <a:r>
              <a:rPr lang="zh-CN" altLang="en-US" sz="2000">
                <a:solidFill>
                  <a:srgbClr val="000000"/>
                </a:solidFill>
                <a:latin typeface="微软雅黑" pitchFamily="34" charset="-122"/>
                <a:ea typeface="微软雅黑" pitchFamily="34" charset="-122"/>
              </a:rPr>
              <a:t>（主机侧）</a:t>
            </a:r>
          </a:p>
        </p:txBody>
      </p:sp>
      <p:sp>
        <p:nvSpPr>
          <p:cNvPr id="13" name="Text Box 7"/>
          <p:cNvSpPr txBox="1">
            <a:spLocks noChangeArrowheads="1"/>
          </p:cNvSpPr>
          <p:nvPr/>
        </p:nvSpPr>
        <p:spPr bwMode="auto">
          <a:xfrm>
            <a:off x="777875" y="5967413"/>
            <a:ext cx="7254875" cy="669925"/>
          </a:xfrm>
          <a:prstGeom prst="rect">
            <a:avLst/>
          </a:prstGeom>
          <a:noFill/>
          <a:ln w="12700">
            <a:noFill/>
            <a:miter lim="800000"/>
            <a:headEnd/>
            <a:tailEnd/>
          </a:ln>
          <a:effectLst/>
        </p:spPr>
        <p:txBody>
          <a:bodyPr>
            <a:spAutoFit/>
          </a:bodyPr>
          <a:lstStyle/>
          <a:p>
            <a:pPr eaLnBrk="1" fontAlgn="auto" hangingPunct="1">
              <a:spcBef>
                <a:spcPts val="0"/>
              </a:spcBef>
              <a:spcAft>
                <a:spcPts val="0"/>
              </a:spcAft>
              <a:defRPr/>
            </a:pPr>
            <a:r>
              <a:rPr lang="zh-CN" altLang="en-US" sz="1900" kern="0">
                <a:solidFill>
                  <a:srgbClr val="990000"/>
                </a:solidFill>
                <a:latin typeface="微软雅黑" pitchFamily="34" charset="-122"/>
                <a:ea typeface="微软雅黑" pitchFamily="34" charset="-122"/>
              </a:rPr>
              <a:t>将</a:t>
            </a:r>
            <a:r>
              <a:rPr lang="en-US" altLang="zh-CN" sz="1900" kern="0">
                <a:solidFill>
                  <a:srgbClr val="990000"/>
                </a:solidFill>
                <a:latin typeface="微软雅黑" pitchFamily="34" charset="-122"/>
                <a:ea typeface="微软雅黑" pitchFamily="34" charset="-122"/>
              </a:rPr>
              <a:t>I/O</a:t>
            </a:r>
            <a:r>
              <a:rPr lang="zh-CN" altLang="en-US" sz="1900" kern="0">
                <a:solidFill>
                  <a:srgbClr val="990000"/>
                </a:solidFill>
                <a:latin typeface="微软雅黑" pitchFamily="34" charset="-122"/>
                <a:ea typeface="微软雅黑" pitchFamily="34" charset="-122"/>
              </a:rPr>
              <a:t>控制器中</a:t>
            </a:r>
            <a:r>
              <a:rPr lang="en-US" altLang="zh-CN" sz="1900" kern="0">
                <a:solidFill>
                  <a:srgbClr val="990000"/>
                </a:solidFill>
                <a:latin typeface="微软雅黑" pitchFamily="34" charset="-122"/>
                <a:ea typeface="微软雅黑" pitchFamily="34" charset="-122"/>
              </a:rPr>
              <a:t>CPU</a:t>
            </a:r>
            <a:r>
              <a:rPr lang="zh-CN" altLang="en-US" sz="1900" kern="0">
                <a:solidFill>
                  <a:srgbClr val="990000"/>
                </a:solidFill>
                <a:latin typeface="微软雅黑" pitchFamily="34" charset="-122"/>
                <a:ea typeface="微软雅黑" pitchFamily="34" charset="-122"/>
              </a:rPr>
              <a:t>能够访问的各类寄存器称为</a:t>
            </a:r>
            <a:r>
              <a:rPr lang="en-US" altLang="zh-CN" sz="1900" kern="0">
                <a:solidFill>
                  <a:srgbClr val="FC0128"/>
                </a:solidFill>
                <a:latin typeface="微软雅黑" pitchFamily="34" charset="-122"/>
                <a:ea typeface="微软雅黑" pitchFamily="34" charset="-122"/>
              </a:rPr>
              <a:t>I/O</a:t>
            </a:r>
            <a:r>
              <a:rPr lang="zh-CN" altLang="en-US" sz="1900" kern="0">
                <a:solidFill>
                  <a:srgbClr val="FC0128"/>
                </a:solidFill>
                <a:latin typeface="微软雅黑" pitchFamily="34" charset="-122"/>
                <a:ea typeface="微软雅黑" pitchFamily="34" charset="-122"/>
              </a:rPr>
              <a:t>端口</a:t>
            </a:r>
          </a:p>
          <a:p>
            <a:pPr eaLnBrk="1" fontAlgn="auto" hangingPunct="1">
              <a:spcBef>
                <a:spcPts val="0"/>
              </a:spcBef>
              <a:spcAft>
                <a:spcPts val="0"/>
              </a:spcAft>
              <a:defRPr/>
            </a:pPr>
            <a:r>
              <a:rPr lang="zh-CN" altLang="en-US" sz="1900" kern="0">
                <a:solidFill>
                  <a:srgbClr val="990000"/>
                </a:solidFill>
                <a:latin typeface="微软雅黑" pitchFamily="34" charset="-122"/>
                <a:ea typeface="微软雅黑" pitchFamily="34" charset="-122"/>
              </a:rPr>
              <a:t>对外设的访问通过向</a:t>
            </a:r>
            <a:r>
              <a:rPr lang="en-US" altLang="zh-CN" sz="1900" kern="0">
                <a:solidFill>
                  <a:srgbClr val="990000"/>
                </a:solidFill>
                <a:latin typeface="微软雅黑" pitchFamily="34" charset="-122"/>
                <a:ea typeface="微软雅黑" pitchFamily="34" charset="-122"/>
              </a:rPr>
              <a:t>I/O</a:t>
            </a:r>
            <a:r>
              <a:rPr lang="zh-CN" altLang="en-US" sz="1900" kern="0">
                <a:solidFill>
                  <a:srgbClr val="990000"/>
                </a:solidFill>
                <a:latin typeface="微软雅黑" pitchFamily="34" charset="-122"/>
                <a:ea typeface="微软雅黑" pitchFamily="34" charset="-122"/>
              </a:rPr>
              <a:t>端口发命令、读状态、读</a:t>
            </a:r>
            <a:r>
              <a:rPr lang="en-US" altLang="zh-CN" sz="1900" kern="0">
                <a:solidFill>
                  <a:srgbClr val="990000"/>
                </a:solidFill>
                <a:latin typeface="微软雅黑" pitchFamily="34" charset="-122"/>
                <a:ea typeface="微软雅黑" pitchFamily="34" charset="-122"/>
              </a:rPr>
              <a:t>/</a:t>
            </a:r>
            <a:r>
              <a:rPr lang="zh-CN" altLang="en-US" sz="1900" kern="0">
                <a:solidFill>
                  <a:srgbClr val="990000"/>
                </a:solidFill>
                <a:latin typeface="微软雅黑" pitchFamily="34" charset="-122"/>
                <a:ea typeface="微软雅黑" pitchFamily="34" charset="-122"/>
              </a:rPr>
              <a:t>写数据来进行</a:t>
            </a:r>
          </a:p>
        </p:txBody>
      </p:sp>
    </p:spTree>
    <p:extLst>
      <p:ext uri="{BB962C8B-B14F-4D97-AF65-F5344CB8AC3E}">
        <p14:creationId xmlns:p14="http://schemas.microsoft.com/office/powerpoint/2010/main" val="2622830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800100" y="263876"/>
            <a:ext cx="6707188" cy="574324"/>
          </a:xfrm>
          <a:noFill/>
          <a:ln w="12700">
            <a:noFill/>
            <a:miter lim="800000"/>
            <a:headEnd/>
            <a:tailEnd/>
          </a:ln>
          <a:effectLst/>
        </p:spPr>
        <p:txBody>
          <a:bodyPr vert="horz" wrap="square" lIns="91440" tIns="45720" rIns="91440" bIns="45720" numCol="1" anchor="ctr" anchorCtr="0" compatLnSpc="1">
            <a:prstTxWarp prst="textNoShape">
              <a:avLst/>
            </a:prstTxWarp>
            <a:spAutoFit/>
          </a:bodyPr>
          <a:lstStyle/>
          <a:p>
            <a:pPr algn="ctr">
              <a:lnSpc>
                <a:spcPct val="87000"/>
              </a:lnSpc>
            </a:pPr>
            <a:r>
              <a:rPr lang="en-US" altLang="zh-CN" kern="1200" dirty="0">
                <a:solidFill>
                  <a:srgbClr val="CC3300"/>
                </a:solidFill>
                <a:latin typeface="+mj-lt"/>
              </a:rPr>
              <a:t>I/O</a:t>
            </a:r>
            <a:r>
              <a:rPr lang="zh-CN" altLang="en-US" kern="1200" dirty="0">
                <a:solidFill>
                  <a:srgbClr val="CC3300"/>
                </a:solidFill>
                <a:latin typeface="+mj-lt"/>
              </a:rPr>
              <a:t>端口的寻址方式</a:t>
            </a:r>
          </a:p>
        </p:txBody>
      </p:sp>
      <p:sp>
        <p:nvSpPr>
          <p:cNvPr id="9" name="Rectangle 3"/>
          <p:cNvSpPr txBox="1">
            <a:spLocks noChangeArrowheads="1"/>
          </p:cNvSpPr>
          <p:nvPr/>
        </p:nvSpPr>
        <p:spPr bwMode="auto">
          <a:xfrm>
            <a:off x="247650" y="2571750"/>
            <a:ext cx="8651875" cy="3852863"/>
          </a:xfrm>
          <a:prstGeom prst="rect">
            <a:avLst/>
          </a:prstGeom>
          <a:noFill/>
          <a:ln w="12700">
            <a:noFill/>
            <a:miter lim="800000"/>
            <a:headEnd/>
            <a:tailEnd/>
          </a:ln>
          <a:effec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spcBef>
                <a:spcPct val="35000"/>
              </a:spcBef>
              <a:spcAft>
                <a:spcPct val="0"/>
              </a:spcAft>
              <a:buSzPct val="100000"/>
              <a:buChar char="°"/>
              <a:defRPr b="1">
                <a:solidFill>
                  <a:schemeClr val="tx1"/>
                </a:solidFill>
                <a:latin typeface="+mn-lt"/>
                <a:ea typeface="+mn-ea"/>
                <a:cs typeface="+mn-cs"/>
              </a:defRPr>
            </a:lvl1pPr>
            <a:lvl2pPr marL="685800" indent="-190500" algn="l" rtl="0" eaLnBrk="0" fontAlgn="base" hangingPunct="0">
              <a:spcBef>
                <a:spcPct val="35000"/>
              </a:spcBef>
              <a:spcAft>
                <a:spcPct val="0"/>
              </a:spcAft>
              <a:buSzPct val="100000"/>
              <a:buChar char="•"/>
              <a:defRPr b="1">
                <a:solidFill>
                  <a:schemeClr val="accent2"/>
                </a:solidFill>
                <a:latin typeface="+mn-lt"/>
              </a:defRPr>
            </a:lvl2pPr>
            <a:lvl3pPr marL="1257300" indent="-342900" algn="l" rtl="0" eaLnBrk="0" fontAlgn="base" hangingPunct="0">
              <a:spcBef>
                <a:spcPct val="35000"/>
              </a:spcBef>
              <a:spcAft>
                <a:spcPct val="0"/>
              </a:spcAft>
              <a:buSzPct val="100000"/>
              <a:buChar char="-"/>
              <a:defRPr b="1">
                <a:solidFill>
                  <a:srgbClr val="B7011F"/>
                </a:solidFill>
                <a:latin typeface="+mn-lt"/>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defRPr>
            </a:lvl9pPr>
          </a:lstStyle>
          <a:p>
            <a:pPr marL="342900" indent="-342900">
              <a:lnSpc>
                <a:spcPct val="115000"/>
              </a:lnSpc>
              <a:spcBef>
                <a:spcPct val="25000"/>
              </a:spcBef>
              <a:buFontTx/>
              <a:buNone/>
              <a:defRPr/>
            </a:pPr>
            <a:r>
              <a:rPr lang="zh-CN" altLang="en-US" sz="2200" b="0" kern="0" smtClean="0">
                <a:solidFill>
                  <a:srgbClr val="3333CC"/>
                </a:solidFill>
                <a:latin typeface="Arial"/>
              </a:rPr>
              <a:t>   </a:t>
            </a:r>
            <a:r>
              <a:rPr lang="zh-CN" altLang="en-US" sz="2000" b="0" kern="0" smtClean="0">
                <a:solidFill>
                  <a:srgbClr val="3333CC"/>
                </a:solidFill>
                <a:latin typeface="微软雅黑" pitchFamily="34" charset="-122"/>
                <a:ea typeface="微软雅黑" pitchFamily="34" charset="-122"/>
              </a:rPr>
              <a:t>  </a:t>
            </a:r>
            <a:r>
              <a:rPr lang="zh-CN" altLang="en-US" sz="2000" kern="0" smtClean="0">
                <a:solidFill>
                  <a:srgbClr val="D1390F"/>
                </a:solidFill>
                <a:latin typeface="微软雅黑" pitchFamily="34" charset="-122"/>
                <a:ea typeface="微软雅黑" pitchFamily="34" charset="-122"/>
              </a:rPr>
              <a:t>（</a:t>
            </a:r>
            <a:r>
              <a:rPr lang="en-US" altLang="zh-CN" sz="2000" kern="0" smtClean="0">
                <a:solidFill>
                  <a:srgbClr val="D1390F"/>
                </a:solidFill>
                <a:latin typeface="微软雅黑" pitchFamily="34" charset="-122"/>
                <a:ea typeface="微软雅黑" pitchFamily="34" charset="-122"/>
              </a:rPr>
              <a:t>1</a:t>
            </a:r>
            <a:r>
              <a:rPr lang="zh-CN" altLang="en-US" sz="2000" kern="0" smtClean="0">
                <a:solidFill>
                  <a:srgbClr val="D1390F"/>
                </a:solidFill>
                <a:latin typeface="微软雅黑" pitchFamily="34" charset="-122"/>
                <a:ea typeface="微软雅黑" pitchFamily="34" charset="-122"/>
              </a:rPr>
              <a:t>）统一编址方式（内存映射方式）</a:t>
            </a:r>
          </a:p>
          <a:p>
            <a:pPr marL="742950" lvl="1" indent="-285750" algn="just">
              <a:lnSpc>
                <a:spcPct val="115000"/>
              </a:lnSpc>
              <a:spcBef>
                <a:spcPct val="25000"/>
              </a:spcBef>
              <a:buFontTx/>
              <a:buNone/>
              <a:defRPr/>
            </a:pPr>
            <a:r>
              <a:rPr lang="zh-CN" altLang="en-US" sz="2000" kern="0" smtClean="0">
                <a:solidFill>
                  <a:srgbClr val="006600"/>
                </a:solidFill>
                <a:latin typeface="微软雅黑" pitchFamily="34" charset="-122"/>
                <a:ea typeface="微软雅黑" pitchFamily="34" charset="-122"/>
              </a:rPr>
              <a:t>与主存空间统一编址，主存单元和</a:t>
            </a:r>
            <a:r>
              <a:rPr lang="en-US" altLang="zh-CN" sz="2000" kern="0" smtClean="0">
                <a:solidFill>
                  <a:srgbClr val="006600"/>
                </a:solidFill>
                <a:latin typeface="微软雅黑" pitchFamily="34" charset="-122"/>
                <a:ea typeface="微软雅黑" pitchFamily="34" charset="-122"/>
              </a:rPr>
              <a:t>I/O</a:t>
            </a:r>
            <a:r>
              <a:rPr lang="zh-CN" altLang="en-US" sz="2000" kern="0" smtClean="0">
                <a:solidFill>
                  <a:srgbClr val="006600"/>
                </a:solidFill>
                <a:latin typeface="微软雅黑" pitchFamily="34" charset="-122"/>
                <a:ea typeface="微软雅黑" pitchFamily="34" charset="-122"/>
              </a:rPr>
              <a:t>端口在同一个地址空间中。</a:t>
            </a:r>
          </a:p>
          <a:p>
            <a:pPr marL="742950" lvl="1" indent="-285750" algn="just">
              <a:lnSpc>
                <a:spcPct val="115000"/>
              </a:lnSpc>
              <a:spcBef>
                <a:spcPct val="25000"/>
              </a:spcBef>
              <a:buFontTx/>
              <a:buNone/>
              <a:defRPr/>
            </a:pPr>
            <a:r>
              <a:rPr lang="zh-CN" altLang="en-US" sz="2000" kern="0" smtClean="0">
                <a:solidFill>
                  <a:srgbClr val="006600"/>
                </a:solidFill>
                <a:latin typeface="微软雅黑" pitchFamily="34" charset="-122"/>
                <a:ea typeface="微软雅黑" pitchFamily="34" charset="-122"/>
              </a:rPr>
              <a:t>     </a:t>
            </a:r>
            <a:r>
              <a:rPr lang="zh-CN" altLang="en-US" sz="2000" kern="0" smtClean="0">
                <a:solidFill>
                  <a:srgbClr val="990000"/>
                </a:solidFill>
                <a:latin typeface="微软雅黑" pitchFamily="34" charset="-122"/>
                <a:ea typeface="微软雅黑" pitchFamily="34" charset="-122"/>
              </a:rPr>
              <a:t>（将</a:t>
            </a:r>
            <a:r>
              <a:rPr lang="en-US" altLang="zh-CN" sz="2000" kern="0" smtClean="0">
                <a:solidFill>
                  <a:srgbClr val="990000"/>
                </a:solidFill>
                <a:latin typeface="微软雅黑" pitchFamily="34" charset="-122"/>
                <a:ea typeface="微软雅黑" pitchFamily="34" charset="-122"/>
              </a:rPr>
              <a:t>I/O</a:t>
            </a:r>
            <a:r>
              <a:rPr lang="zh-CN" altLang="en-US" sz="2000" kern="0" smtClean="0">
                <a:solidFill>
                  <a:srgbClr val="990000"/>
                </a:solidFill>
                <a:latin typeface="微软雅黑" pitchFamily="34" charset="-122"/>
                <a:ea typeface="微软雅黑" pitchFamily="34" charset="-122"/>
              </a:rPr>
              <a:t>端口映射到某个主存区域，故也称“存储器映射方式”）</a:t>
            </a:r>
          </a:p>
          <a:p>
            <a:pPr marL="742950" lvl="1" indent="-285750" algn="just">
              <a:lnSpc>
                <a:spcPct val="115000"/>
              </a:lnSpc>
              <a:spcBef>
                <a:spcPct val="25000"/>
              </a:spcBef>
              <a:buFontTx/>
              <a:buNone/>
              <a:defRPr/>
            </a:pPr>
            <a:r>
              <a:rPr lang="zh-CN" altLang="en-US" sz="2000" kern="0" smtClean="0">
                <a:solidFill>
                  <a:srgbClr val="006600"/>
                </a:solidFill>
                <a:latin typeface="微软雅黑" pitchFamily="34" charset="-122"/>
                <a:ea typeface="微软雅黑" pitchFamily="34" charset="-122"/>
              </a:rPr>
              <a:t>       </a:t>
            </a:r>
            <a:r>
              <a:rPr lang="zh-CN" altLang="en-US" sz="2000" kern="0" smtClean="0">
                <a:solidFill>
                  <a:srgbClr val="000000"/>
                </a:solidFill>
                <a:latin typeface="微软雅黑" pitchFamily="34" charset="-122"/>
                <a:ea typeface="微软雅黑" pitchFamily="34" charset="-122"/>
              </a:rPr>
              <a:t>例如，</a:t>
            </a:r>
            <a:r>
              <a:rPr lang="en-US" altLang="zh-CN" sz="2000" kern="0" smtClean="0">
                <a:solidFill>
                  <a:srgbClr val="000000"/>
                </a:solidFill>
                <a:latin typeface="微软雅黑" pitchFamily="34" charset="-122"/>
                <a:ea typeface="微软雅黑" pitchFamily="34" charset="-122"/>
              </a:rPr>
              <a:t>RISC</a:t>
            </a:r>
            <a:r>
              <a:rPr lang="zh-CN" altLang="en-US" sz="2000" kern="0" smtClean="0">
                <a:solidFill>
                  <a:srgbClr val="000000"/>
                </a:solidFill>
                <a:latin typeface="微软雅黑" pitchFamily="34" charset="-122"/>
                <a:ea typeface="微软雅黑" pitchFamily="34" charset="-122"/>
              </a:rPr>
              <a:t>机器、</a:t>
            </a:r>
            <a:r>
              <a:rPr lang="en-US" altLang="zh-CN" sz="2000" kern="0" smtClean="0">
                <a:solidFill>
                  <a:srgbClr val="000000"/>
                </a:solidFill>
                <a:latin typeface="微软雅黑" pitchFamily="34" charset="-122"/>
                <a:ea typeface="微软雅黑" pitchFamily="34" charset="-122"/>
              </a:rPr>
              <a:t>Motorola</a:t>
            </a:r>
            <a:r>
              <a:rPr lang="zh-CN" altLang="en-US" sz="2000" kern="0" smtClean="0">
                <a:solidFill>
                  <a:srgbClr val="000000"/>
                </a:solidFill>
                <a:latin typeface="微软雅黑" pitchFamily="34" charset="-122"/>
                <a:ea typeface="微软雅黑" pitchFamily="34" charset="-122"/>
              </a:rPr>
              <a:t>公司的处理器等采用该方案</a:t>
            </a:r>
          </a:p>
          <a:p>
            <a:pPr marL="742950" lvl="1" indent="-285750" algn="just">
              <a:lnSpc>
                <a:spcPct val="115000"/>
              </a:lnSpc>
              <a:spcBef>
                <a:spcPct val="25000"/>
              </a:spcBef>
              <a:buFontTx/>
              <a:buNone/>
              <a:defRPr/>
            </a:pPr>
            <a:r>
              <a:rPr lang="zh-CN" altLang="en-US" sz="2000" kern="0" smtClean="0">
                <a:solidFill>
                  <a:srgbClr val="000000"/>
                </a:solidFill>
                <a:latin typeface="微软雅黑" pitchFamily="34" charset="-122"/>
                <a:ea typeface="微软雅黑" pitchFamily="34" charset="-122"/>
              </a:rPr>
              <a:t>                  </a:t>
            </a:r>
            <a:r>
              <a:rPr lang="en-US" altLang="zh-CN" sz="2000" kern="0" smtClean="0">
                <a:solidFill>
                  <a:srgbClr val="000000"/>
                </a:solidFill>
                <a:latin typeface="微软雅黑" pitchFamily="34" charset="-122"/>
                <a:ea typeface="微软雅黑" pitchFamily="34" charset="-122"/>
              </a:rPr>
              <a:t>VRAM</a:t>
            </a:r>
            <a:r>
              <a:rPr lang="zh-CN" altLang="en-US" sz="2000" kern="0" smtClean="0">
                <a:solidFill>
                  <a:srgbClr val="000000"/>
                </a:solidFill>
                <a:latin typeface="微软雅黑" pitchFamily="34" charset="-122"/>
                <a:ea typeface="微软雅黑" pitchFamily="34" charset="-122"/>
              </a:rPr>
              <a:t>（显示存储器）通常也和主存统一编址</a:t>
            </a:r>
          </a:p>
          <a:p>
            <a:pPr marL="742950" lvl="1" indent="-285750" algn="just">
              <a:lnSpc>
                <a:spcPct val="115000"/>
              </a:lnSpc>
              <a:spcBef>
                <a:spcPct val="25000"/>
              </a:spcBef>
              <a:buFontTx/>
              <a:buNone/>
              <a:defRPr/>
            </a:pPr>
            <a:r>
              <a:rPr lang="zh-CN" altLang="en-US" sz="2000" kern="0" smtClean="0">
                <a:solidFill>
                  <a:srgbClr val="D1390F"/>
                </a:solidFill>
                <a:latin typeface="微软雅黑" pitchFamily="34" charset="-122"/>
                <a:ea typeface="微软雅黑" pitchFamily="34" charset="-122"/>
              </a:rPr>
              <a:t>（</a:t>
            </a:r>
            <a:r>
              <a:rPr lang="en-US" altLang="zh-CN" sz="2000" kern="0" smtClean="0">
                <a:solidFill>
                  <a:srgbClr val="D1390F"/>
                </a:solidFill>
                <a:latin typeface="微软雅黑" pitchFamily="34" charset="-122"/>
                <a:ea typeface="微软雅黑" pitchFamily="34" charset="-122"/>
              </a:rPr>
              <a:t>2</a:t>
            </a:r>
            <a:r>
              <a:rPr lang="zh-CN" altLang="en-US" sz="2000" kern="0" smtClean="0">
                <a:solidFill>
                  <a:srgbClr val="D1390F"/>
                </a:solidFill>
                <a:latin typeface="微软雅黑" pitchFamily="34" charset="-122"/>
                <a:ea typeface="微软雅黑" pitchFamily="34" charset="-122"/>
              </a:rPr>
              <a:t>）独立编址方式（特殊</a:t>
            </a:r>
            <a:r>
              <a:rPr lang="en-US" altLang="zh-CN" sz="2000" kern="0" smtClean="0">
                <a:solidFill>
                  <a:srgbClr val="D1390F"/>
                </a:solidFill>
                <a:latin typeface="微软雅黑" pitchFamily="34" charset="-122"/>
                <a:ea typeface="微软雅黑" pitchFamily="34" charset="-122"/>
              </a:rPr>
              <a:t>I/O</a:t>
            </a:r>
            <a:r>
              <a:rPr lang="zh-CN" altLang="en-US" sz="2000" kern="0" smtClean="0">
                <a:solidFill>
                  <a:srgbClr val="D1390F"/>
                </a:solidFill>
                <a:latin typeface="微软雅黑" pitchFamily="34" charset="-122"/>
                <a:ea typeface="微软雅黑" pitchFamily="34" charset="-122"/>
              </a:rPr>
              <a:t>指令方式）</a:t>
            </a:r>
          </a:p>
          <a:p>
            <a:pPr marL="742950" lvl="1" indent="-285750" algn="just">
              <a:lnSpc>
                <a:spcPct val="115000"/>
              </a:lnSpc>
              <a:spcBef>
                <a:spcPct val="25000"/>
              </a:spcBef>
              <a:buFontTx/>
              <a:buNone/>
              <a:defRPr/>
            </a:pPr>
            <a:r>
              <a:rPr lang="zh-CN" altLang="en-US" sz="2000" kern="0" smtClean="0">
                <a:solidFill>
                  <a:srgbClr val="006600"/>
                </a:solidFill>
                <a:latin typeface="微软雅黑" pitchFamily="34" charset="-122"/>
                <a:ea typeface="微软雅黑" pitchFamily="34" charset="-122"/>
              </a:rPr>
              <a:t> 单独编号，不和主存单元一起编，使成为一个独立的</a:t>
            </a:r>
            <a:r>
              <a:rPr lang="en-US" altLang="zh-CN" sz="2000" kern="0" smtClean="0">
                <a:solidFill>
                  <a:srgbClr val="006600"/>
                </a:solidFill>
                <a:latin typeface="微软雅黑" pitchFamily="34" charset="-122"/>
                <a:ea typeface="微软雅黑" pitchFamily="34" charset="-122"/>
              </a:rPr>
              <a:t>I/O</a:t>
            </a:r>
            <a:r>
              <a:rPr lang="zh-CN" altLang="en-US" sz="2000" kern="0" smtClean="0">
                <a:solidFill>
                  <a:srgbClr val="006600"/>
                </a:solidFill>
                <a:latin typeface="微软雅黑" pitchFamily="34" charset="-122"/>
                <a:ea typeface="微软雅黑" pitchFamily="34" charset="-122"/>
              </a:rPr>
              <a:t>地址空间</a:t>
            </a:r>
          </a:p>
          <a:p>
            <a:pPr marL="742950" lvl="1" indent="-285750" algn="just">
              <a:lnSpc>
                <a:spcPct val="115000"/>
              </a:lnSpc>
              <a:spcBef>
                <a:spcPct val="25000"/>
              </a:spcBef>
              <a:buFontTx/>
              <a:buNone/>
              <a:defRPr/>
            </a:pPr>
            <a:r>
              <a:rPr lang="zh-CN" altLang="en-US" sz="2000" kern="0" smtClean="0">
                <a:solidFill>
                  <a:srgbClr val="006600"/>
                </a:solidFill>
                <a:latin typeface="微软雅黑" pitchFamily="34" charset="-122"/>
                <a:ea typeface="微软雅黑" pitchFamily="34" charset="-122"/>
              </a:rPr>
              <a:t>    </a:t>
            </a:r>
            <a:r>
              <a:rPr lang="zh-CN" altLang="en-US" sz="2000" kern="0" smtClean="0">
                <a:solidFill>
                  <a:srgbClr val="990000"/>
                </a:solidFill>
                <a:latin typeface="微软雅黑" pitchFamily="34" charset="-122"/>
                <a:ea typeface="微软雅黑" pitchFamily="34" charset="-122"/>
              </a:rPr>
              <a:t>（因为需专门</a:t>
            </a:r>
            <a:r>
              <a:rPr lang="en-US" altLang="zh-CN" sz="2000" kern="0" smtClean="0">
                <a:solidFill>
                  <a:srgbClr val="990000"/>
                </a:solidFill>
                <a:latin typeface="微软雅黑" pitchFamily="34" charset="-122"/>
                <a:ea typeface="微软雅黑" pitchFamily="34" charset="-122"/>
              </a:rPr>
              <a:t>I/O</a:t>
            </a:r>
            <a:r>
              <a:rPr lang="zh-CN" altLang="en-US" sz="2000" kern="0" smtClean="0">
                <a:solidFill>
                  <a:srgbClr val="990000"/>
                </a:solidFill>
                <a:latin typeface="微软雅黑" pitchFamily="34" charset="-122"/>
                <a:ea typeface="微软雅黑" pitchFamily="34" charset="-122"/>
              </a:rPr>
              <a:t>指令，故也称为“特殊</a:t>
            </a:r>
            <a:r>
              <a:rPr lang="en-US" altLang="zh-CN" sz="2000" kern="0" smtClean="0">
                <a:solidFill>
                  <a:srgbClr val="990000"/>
                </a:solidFill>
                <a:latin typeface="微软雅黑" pitchFamily="34" charset="-122"/>
                <a:ea typeface="微软雅黑" pitchFamily="34" charset="-122"/>
              </a:rPr>
              <a:t>I/O</a:t>
            </a:r>
            <a:r>
              <a:rPr lang="zh-CN" altLang="en-US" sz="2000" kern="0" smtClean="0">
                <a:solidFill>
                  <a:srgbClr val="990000"/>
                </a:solidFill>
                <a:latin typeface="微软雅黑" pitchFamily="34" charset="-122"/>
                <a:ea typeface="微软雅黑" pitchFamily="34" charset="-122"/>
              </a:rPr>
              <a:t>指令方式”）</a:t>
            </a:r>
          </a:p>
          <a:p>
            <a:pPr marL="742950" lvl="1" indent="-285750" algn="just">
              <a:lnSpc>
                <a:spcPct val="115000"/>
              </a:lnSpc>
              <a:spcBef>
                <a:spcPct val="25000"/>
              </a:spcBef>
              <a:buFontTx/>
              <a:buNone/>
              <a:defRPr/>
            </a:pPr>
            <a:r>
              <a:rPr lang="zh-CN" altLang="en-US" sz="2000" kern="0" smtClean="0">
                <a:solidFill>
                  <a:srgbClr val="006600"/>
                </a:solidFill>
                <a:latin typeface="微软雅黑" pitchFamily="34" charset="-122"/>
                <a:ea typeface="微软雅黑" pitchFamily="34" charset="-122"/>
              </a:rPr>
              <a:t>    </a:t>
            </a:r>
            <a:r>
              <a:rPr lang="zh-CN" altLang="en-US" sz="2000" kern="0" smtClean="0">
                <a:solidFill>
                  <a:srgbClr val="000000"/>
                </a:solidFill>
                <a:latin typeface="微软雅黑" pitchFamily="34" charset="-122"/>
                <a:ea typeface="微软雅黑" pitchFamily="34" charset="-122"/>
              </a:rPr>
              <a:t>例如，</a:t>
            </a:r>
            <a:r>
              <a:rPr lang="en-US" altLang="zh-CN" sz="2000" kern="0" smtClean="0">
                <a:solidFill>
                  <a:srgbClr val="000000"/>
                </a:solidFill>
                <a:latin typeface="微软雅黑" pitchFamily="34" charset="-122"/>
                <a:ea typeface="微软雅黑" pitchFamily="34" charset="-122"/>
              </a:rPr>
              <a:t>Intel</a:t>
            </a:r>
            <a:r>
              <a:rPr lang="zh-CN" altLang="en-US" sz="2000" kern="0" smtClean="0">
                <a:solidFill>
                  <a:srgbClr val="000000"/>
                </a:solidFill>
                <a:latin typeface="微软雅黑" pitchFamily="34" charset="-122"/>
                <a:ea typeface="微软雅黑" pitchFamily="34" charset="-122"/>
              </a:rPr>
              <a:t>公司和</a:t>
            </a:r>
            <a:r>
              <a:rPr lang="en-US" altLang="zh-CN" sz="2000" kern="0" smtClean="0">
                <a:solidFill>
                  <a:srgbClr val="000000"/>
                </a:solidFill>
                <a:latin typeface="微软雅黑" pitchFamily="34" charset="-122"/>
                <a:ea typeface="微软雅黑" pitchFamily="34" charset="-122"/>
              </a:rPr>
              <a:t>Zilog</a:t>
            </a:r>
            <a:r>
              <a:rPr lang="zh-CN" altLang="en-US" sz="2000" kern="0" smtClean="0">
                <a:solidFill>
                  <a:srgbClr val="000000"/>
                </a:solidFill>
                <a:latin typeface="微软雅黑" pitchFamily="34" charset="-122"/>
                <a:ea typeface="微软雅黑" pitchFamily="34" charset="-122"/>
              </a:rPr>
              <a:t>公司的处理器就是独立编址方式</a:t>
            </a:r>
            <a:endParaRPr lang="zh-CN" altLang="en-US" sz="2000" kern="0">
              <a:solidFill>
                <a:srgbClr val="000000"/>
              </a:solidFill>
              <a:latin typeface="微软雅黑" pitchFamily="34" charset="-122"/>
              <a:ea typeface="微软雅黑" pitchFamily="34" charset="-122"/>
            </a:endParaRPr>
          </a:p>
        </p:txBody>
      </p:sp>
      <p:sp>
        <p:nvSpPr>
          <p:cNvPr id="10" name="Rectangle 4"/>
          <p:cNvSpPr>
            <a:spLocks noChangeArrowheads="1"/>
          </p:cNvSpPr>
          <p:nvPr/>
        </p:nvSpPr>
        <p:spPr bwMode="auto">
          <a:xfrm>
            <a:off x="298450" y="860425"/>
            <a:ext cx="8485188" cy="1603375"/>
          </a:xfrm>
          <a:prstGeom prst="rect">
            <a:avLst/>
          </a:prstGeom>
          <a:noFill/>
          <a:ln w="9525">
            <a:noFill/>
            <a:miter lim="800000"/>
            <a:headEnd/>
            <a:tailEnd/>
          </a:ln>
          <a:effectLst/>
        </p:spPr>
        <p:txBody>
          <a:bodyPr>
            <a:spAutoFit/>
          </a:bodyPr>
          <a:lstStyle/>
          <a:p>
            <a:pPr eaLnBrk="1" fontAlgn="auto" hangingPunct="1">
              <a:lnSpc>
                <a:spcPct val="105000"/>
              </a:lnSpc>
              <a:spcBef>
                <a:spcPct val="25000"/>
              </a:spcBef>
              <a:spcAft>
                <a:spcPts val="0"/>
              </a:spcAft>
              <a:buClr>
                <a:srgbClr val="063DE8"/>
              </a:buClr>
              <a:buSzPct val="80000"/>
              <a:buFont typeface="Wingdings" pitchFamily="2" charset="2"/>
              <a:buChar char="l"/>
              <a:defRPr/>
            </a:pPr>
            <a:r>
              <a:rPr kumimoji="1" lang="zh-CN" altLang="en-US" sz="1800" kern="0">
                <a:solidFill>
                  <a:srgbClr val="3333CC"/>
                </a:solidFill>
              </a:rPr>
              <a:t>  </a:t>
            </a:r>
            <a:r>
              <a:rPr kumimoji="1" lang="zh-CN" altLang="en-US" sz="2000" kern="0">
                <a:solidFill>
                  <a:srgbClr val="3333CC"/>
                </a:solidFill>
                <a:latin typeface="微软雅黑" pitchFamily="34" charset="-122"/>
                <a:ea typeface="微软雅黑" pitchFamily="34" charset="-122"/>
              </a:rPr>
              <a:t>对</a:t>
            </a:r>
            <a:r>
              <a:rPr kumimoji="1" lang="en-US" altLang="zh-CN" sz="2000" kern="0">
                <a:solidFill>
                  <a:srgbClr val="3333CC"/>
                </a:solidFill>
                <a:latin typeface="微软雅黑" pitchFamily="34" charset="-122"/>
                <a:ea typeface="微软雅黑" pitchFamily="34" charset="-122"/>
              </a:rPr>
              <a:t>I/O</a:t>
            </a:r>
            <a:r>
              <a:rPr kumimoji="1" lang="zh-CN" altLang="en-US" sz="2000" kern="0">
                <a:solidFill>
                  <a:srgbClr val="3333CC"/>
                </a:solidFill>
                <a:latin typeface="微软雅黑" pitchFamily="34" charset="-122"/>
                <a:ea typeface="微软雅黑" pitchFamily="34" charset="-122"/>
              </a:rPr>
              <a:t>端口读写就是向</a:t>
            </a:r>
            <a:r>
              <a:rPr kumimoji="1" lang="en-US" altLang="zh-CN" sz="2000" kern="0">
                <a:solidFill>
                  <a:srgbClr val="3333CC"/>
                </a:solidFill>
                <a:latin typeface="微软雅黑" pitchFamily="34" charset="-122"/>
                <a:ea typeface="微软雅黑" pitchFamily="34" charset="-122"/>
              </a:rPr>
              <a:t>I/O</a:t>
            </a:r>
            <a:r>
              <a:rPr kumimoji="1" lang="zh-CN" altLang="en-US" sz="2000" kern="0">
                <a:solidFill>
                  <a:srgbClr val="3333CC"/>
                </a:solidFill>
                <a:latin typeface="微软雅黑" pitchFamily="34" charset="-122"/>
                <a:ea typeface="微软雅黑" pitchFamily="34" charset="-122"/>
              </a:rPr>
              <a:t>设备</a:t>
            </a:r>
            <a:r>
              <a:rPr kumimoji="1" lang="zh-CN" altLang="en-US" sz="2000" kern="0">
                <a:solidFill>
                  <a:srgbClr val="FC0128"/>
                </a:solidFill>
                <a:latin typeface="微软雅黑" pitchFamily="34" charset="-122"/>
                <a:ea typeface="微软雅黑" pitchFamily="34" charset="-122"/>
              </a:rPr>
              <a:t>送出命令</a:t>
            </a:r>
            <a:r>
              <a:rPr kumimoji="1" lang="zh-CN" altLang="en-US" sz="2000" kern="0">
                <a:solidFill>
                  <a:srgbClr val="3333CC"/>
                </a:solidFill>
                <a:latin typeface="微软雅黑" pitchFamily="34" charset="-122"/>
                <a:ea typeface="微软雅黑" pitchFamily="34" charset="-122"/>
              </a:rPr>
              <a:t>或从设备</a:t>
            </a:r>
            <a:r>
              <a:rPr kumimoji="1" lang="zh-CN" altLang="en-US" sz="2000" kern="0">
                <a:solidFill>
                  <a:srgbClr val="FC0128"/>
                </a:solidFill>
                <a:latin typeface="微软雅黑" pitchFamily="34" charset="-122"/>
                <a:ea typeface="微软雅黑" pitchFamily="34" charset="-122"/>
              </a:rPr>
              <a:t>读状态</a:t>
            </a:r>
            <a:r>
              <a:rPr kumimoji="1" lang="zh-CN" altLang="en-US" sz="2000" kern="0">
                <a:solidFill>
                  <a:srgbClr val="3333CC"/>
                </a:solidFill>
                <a:latin typeface="微软雅黑" pitchFamily="34" charset="-122"/>
                <a:ea typeface="微软雅黑" pitchFamily="34" charset="-122"/>
              </a:rPr>
              <a:t>或</a:t>
            </a:r>
            <a:r>
              <a:rPr kumimoji="1" lang="zh-CN" altLang="en-US" sz="2000" kern="0">
                <a:solidFill>
                  <a:srgbClr val="FC0128"/>
                </a:solidFill>
                <a:latin typeface="微软雅黑" pitchFamily="34" charset="-122"/>
                <a:ea typeface="微软雅黑" pitchFamily="34" charset="-122"/>
              </a:rPr>
              <a:t>读</a:t>
            </a:r>
            <a:r>
              <a:rPr kumimoji="1" lang="en-US" altLang="zh-CN" sz="2000" kern="0">
                <a:solidFill>
                  <a:srgbClr val="FC0128"/>
                </a:solidFill>
                <a:latin typeface="微软雅黑" pitchFamily="34" charset="-122"/>
                <a:ea typeface="微软雅黑" pitchFamily="34" charset="-122"/>
              </a:rPr>
              <a:t>/</a:t>
            </a:r>
            <a:r>
              <a:rPr kumimoji="1" lang="zh-CN" altLang="en-US" sz="2000" kern="0">
                <a:solidFill>
                  <a:srgbClr val="FC0128"/>
                </a:solidFill>
                <a:latin typeface="微软雅黑" pitchFamily="34" charset="-122"/>
                <a:ea typeface="微软雅黑" pitchFamily="34" charset="-122"/>
              </a:rPr>
              <a:t>写数据</a:t>
            </a:r>
          </a:p>
          <a:p>
            <a:pPr eaLnBrk="1" fontAlgn="auto" hangingPunct="1">
              <a:lnSpc>
                <a:spcPct val="105000"/>
              </a:lnSpc>
              <a:spcBef>
                <a:spcPct val="25000"/>
              </a:spcBef>
              <a:spcAft>
                <a:spcPts val="0"/>
              </a:spcAft>
              <a:buClr>
                <a:srgbClr val="063DE8"/>
              </a:buClr>
              <a:buSzPct val="80000"/>
              <a:buFont typeface="Wingdings" pitchFamily="2" charset="2"/>
              <a:buChar char="l"/>
              <a:defRPr/>
            </a:pPr>
            <a:r>
              <a:rPr kumimoji="1" lang="zh-CN" altLang="en-US" sz="2000" kern="0">
                <a:solidFill>
                  <a:srgbClr val="3333CC"/>
                </a:solidFill>
                <a:latin typeface="微软雅黑" pitchFamily="34" charset="-122"/>
                <a:ea typeface="微软雅黑" pitchFamily="34" charset="-122"/>
              </a:rPr>
              <a:t>  一个</a:t>
            </a:r>
            <a:r>
              <a:rPr kumimoji="1" lang="en-US" altLang="zh-CN" sz="2000" kern="0">
                <a:solidFill>
                  <a:srgbClr val="3333CC"/>
                </a:solidFill>
                <a:latin typeface="微软雅黑" pitchFamily="34" charset="-122"/>
                <a:ea typeface="微软雅黑" pitchFamily="34" charset="-122"/>
              </a:rPr>
              <a:t>I/O</a:t>
            </a:r>
            <a:r>
              <a:rPr kumimoji="1" lang="zh-CN" altLang="en-US" sz="2000" kern="0">
                <a:solidFill>
                  <a:srgbClr val="3333CC"/>
                </a:solidFill>
                <a:latin typeface="微软雅黑" pitchFamily="34" charset="-122"/>
                <a:ea typeface="微软雅黑" pitchFamily="34" charset="-122"/>
              </a:rPr>
              <a:t>控制器可能会占有</a:t>
            </a:r>
            <a:r>
              <a:rPr kumimoji="1" lang="zh-CN" altLang="en-US" sz="2000" kern="0">
                <a:solidFill>
                  <a:srgbClr val="FC0128"/>
                </a:solidFill>
                <a:latin typeface="微软雅黑" pitchFamily="34" charset="-122"/>
                <a:ea typeface="微软雅黑" pitchFamily="34" charset="-122"/>
              </a:rPr>
              <a:t>多个端口地址</a:t>
            </a:r>
          </a:p>
          <a:p>
            <a:pPr eaLnBrk="1" fontAlgn="auto" hangingPunct="1">
              <a:lnSpc>
                <a:spcPct val="105000"/>
              </a:lnSpc>
              <a:spcBef>
                <a:spcPct val="25000"/>
              </a:spcBef>
              <a:spcAft>
                <a:spcPts val="0"/>
              </a:spcAft>
              <a:buClr>
                <a:srgbClr val="063DE8"/>
              </a:buClr>
              <a:buSzPct val="80000"/>
              <a:buFont typeface="Wingdings" pitchFamily="2" charset="2"/>
              <a:buChar char="l"/>
              <a:defRPr/>
            </a:pPr>
            <a:r>
              <a:rPr kumimoji="1" lang="en-US" altLang="zh-CN" sz="2000" kern="0">
                <a:solidFill>
                  <a:srgbClr val="3333CC"/>
                </a:solidFill>
                <a:latin typeface="微软雅黑" pitchFamily="34" charset="-122"/>
                <a:ea typeface="微软雅黑" pitchFamily="34" charset="-122"/>
              </a:rPr>
              <a:t>  I/O</a:t>
            </a:r>
            <a:r>
              <a:rPr kumimoji="1" lang="zh-CN" altLang="en-US" sz="2000" kern="0">
                <a:solidFill>
                  <a:srgbClr val="3333CC"/>
                </a:solidFill>
                <a:latin typeface="微软雅黑" pitchFamily="34" charset="-122"/>
                <a:ea typeface="微软雅黑" pitchFamily="34" charset="-122"/>
              </a:rPr>
              <a:t>端口必须编号后，</a:t>
            </a:r>
            <a:r>
              <a:rPr kumimoji="1" lang="en-US" altLang="zh-CN" sz="2000" kern="0">
                <a:solidFill>
                  <a:srgbClr val="3333CC"/>
                </a:solidFill>
                <a:latin typeface="微软雅黑" pitchFamily="34" charset="-122"/>
                <a:ea typeface="微软雅黑" pitchFamily="34" charset="-122"/>
              </a:rPr>
              <a:t>CPU</a:t>
            </a:r>
            <a:r>
              <a:rPr kumimoji="1" lang="zh-CN" altLang="en-US" sz="2000" kern="0">
                <a:solidFill>
                  <a:srgbClr val="3333CC"/>
                </a:solidFill>
                <a:latin typeface="微软雅黑" pitchFamily="34" charset="-122"/>
                <a:ea typeface="微软雅黑" pitchFamily="34" charset="-122"/>
              </a:rPr>
              <a:t>才能访问它</a:t>
            </a:r>
          </a:p>
          <a:p>
            <a:pPr eaLnBrk="1" fontAlgn="auto" hangingPunct="1">
              <a:lnSpc>
                <a:spcPct val="105000"/>
              </a:lnSpc>
              <a:spcBef>
                <a:spcPct val="25000"/>
              </a:spcBef>
              <a:spcAft>
                <a:spcPts val="0"/>
              </a:spcAft>
              <a:buClr>
                <a:srgbClr val="063DE8"/>
              </a:buClr>
              <a:buSzPct val="80000"/>
              <a:buFont typeface="Wingdings" pitchFamily="2" charset="2"/>
              <a:buChar char="l"/>
              <a:defRPr/>
            </a:pPr>
            <a:r>
              <a:rPr kumimoji="1" lang="en-US" altLang="zh-CN" sz="2000" kern="0">
                <a:solidFill>
                  <a:srgbClr val="3333CC"/>
                </a:solidFill>
                <a:latin typeface="微软雅黑" pitchFamily="34" charset="-122"/>
                <a:ea typeface="微软雅黑" pitchFamily="34" charset="-122"/>
              </a:rPr>
              <a:t>  I/O</a:t>
            </a:r>
            <a:r>
              <a:rPr kumimoji="1" lang="zh-CN" altLang="en-US" sz="2000" kern="0">
                <a:solidFill>
                  <a:srgbClr val="3333CC"/>
                </a:solidFill>
                <a:latin typeface="微软雅黑" pitchFamily="34" charset="-122"/>
                <a:ea typeface="微软雅黑" pitchFamily="34" charset="-122"/>
              </a:rPr>
              <a:t>设备的寻址方式就是</a:t>
            </a:r>
            <a:r>
              <a:rPr kumimoji="1" lang="en-US" altLang="zh-CN" sz="2000" kern="0">
                <a:solidFill>
                  <a:srgbClr val="FC0128"/>
                </a:solidFill>
                <a:latin typeface="微软雅黑" pitchFamily="34" charset="-122"/>
                <a:ea typeface="微软雅黑" pitchFamily="34" charset="-122"/>
              </a:rPr>
              <a:t>I/O</a:t>
            </a:r>
            <a:r>
              <a:rPr kumimoji="1" lang="zh-CN" altLang="en-US" sz="2000" kern="0">
                <a:solidFill>
                  <a:srgbClr val="FC0128"/>
                </a:solidFill>
                <a:latin typeface="微软雅黑" pitchFamily="34" charset="-122"/>
                <a:ea typeface="微软雅黑" pitchFamily="34" charset="-122"/>
              </a:rPr>
              <a:t>端口的编号方式</a:t>
            </a:r>
          </a:p>
        </p:txBody>
      </p:sp>
      <p:sp>
        <p:nvSpPr>
          <p:cNvPr id="11" name="Text Box 5"/>
          <p:cNvSpPr txBox="1">
            <a:spLocks noChangeArrowheads="1"/>
          </p:cNvSpPr>
          <p:nvPr/>
        </p:nvSpPr>
        <p:spPr bwMode="auto">
          <a:xfrm>
            <a:off x="6038850" y="1484313"/>
            <a:ext cx="2771775" cy="1006475"/>
          </a:xfrm>
          <a:prstGeom prst="rect">
            <a:avLst/>
          </a:prstGeom>
          <a:noFill/>
          <a:ln w="50800">
            <a:noFill/>
            <a:miter lim="800000"/>
            <a:headEnd/>
            <a:tailEnd/>
          </a:ln>
          <a:effectLst/>
        </p:spPr>
        <p:txBody>
          <a:bodyPr>
            <a:spAutoFit/>
          </a:bodyPr>
          <a:lstStyle/>
          <a:p>
            <a:pPr eaLnBrk="1" fontAlgn="auto" hangingPunct="1">
              <a:spcBef>
                <a:spcPct val="50000"/>
              </a:spcBef>
              <a:spcAft>
                <a:spcPts val="0"/>
              </a:spcAft>
              <a:defRPr/>
            </a:pPr>
            <a:r>
              <a:rPr lang="zh-CN" altLang="en-US" sz="2000" kern="0">
                <a:solidFill>
                  <a:srgbClr val="FC0128"/>
                </a:solidFill>
                <a:latin typeface="微软雅黑" pitchFamily="34" charset="-122"/>
                <a:ea typeface="微软雅黑" pitchFamily="34" charset="-122"/>
              </a:rPr>
              <a:t>教室和办公室可以连号（统一编址），也可单独编号（独立编址）</a:t>
            </a:r>
          </a:p>
        </p:txBody>
      </p:sp>
    </p:spTree>
    <p:extLst>
      <p:ext uri="{BB962C8B-B14F-4D97-AF65-F5344CB8AC3E}">
        <p14:creationId xmlns:p14="http://schemas.microsoft.com/office/powerpoint/2010/main" val="1547177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blinds(horizontal)">
                                      <p:cBhvr>
                                        <p:cTn id="7" dur="500"/>
                                        <p:tgtEl>
                                          <p:spTgt spid="10">
                                            <p:txEl>
                                              <p:pRg st="1" end="1"/>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animEffect transition="in" filter="blinds(horizontal)">
                                      <p:cBhvr>
                                        <p:cTn id="11" dur="500"/>
                                        <p:tgtEl>
                                          <p:spTgt spid="10">
                                            <p:txEl>
                                              <p:pRg st="2" end="2"/>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animEffect transition="in" filter="blinds(horizontal)">
                                      <p:cBhvr>
                                        <p:cTn id="15" dur="500"/>
                                        <p:tgtEl>
                                          <p:spTgt spid="10">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linds(horizontal)">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animEffect transition="in" filter="blinds(horizontal)">
                                      <p:cBhvr>
                                        <p:cTn id="25" dur="500"/>
                                        <p:tgtEl>
                                          <p:spTgt spid="9">
                                            <p:txEl>
                                              <p:pRg st="0" end="0"/>
                                            </p:txEl>
                                          </p:spTgt>
                                        </p:tgtEl>
                                      </p:cBhvr>
                                    </p:animEffect>
                                  </p:childTnLst>
                                </p:cTn>
                              </p:par>
                            </p:childTnLst>
                          </p:cTn>
                        </p:par>
                        <p:par>
                          <p:cTn id="26" fill="hold">
                            <p:stCondLst>
                              <p:cond delay="500"/>
                            </p:stCondLst>
                            <p:childTnLst>
                              <p:par>
                                <p:cTn id="27" presetID="5" presetClass="entr" presetSubtype="10" fill="hold" nodeType="afterEffect">
                                  <p:stCondLst>
                                    <p:cond delay="0"/>
                                  </p:stCondLst>
                                  <p:childTnLst>
                                    <p:set>
                                      <p:cBhvr>
                                        <p:cTn id="28" dur="1" fill="hold">
                                          <p:stCondLst>
                                            <p:cond delay="0"/>
                                          </p:stCondLst>
                                        </p:cTn>
                                        <p:tgtEl>
                                          <p:spTgt spid="9">
                                            <p:txEl>
                                              <p:pRg st="1" end="1"/>
                                            </p:txEl>
                                          </p:spTgt>
                                        </p:tgtEl>
                                        <p:attrNameLst>
                                          <p:attrName>style.visibility</p:attrName>
                                        </p:attrNameLst>
                                      </p:cBhvr>
                                      <p:to>
                                        <p:strVal val="visible"/>
                                      </p:to>
                                    </p:set>
                                    <p:animEffect transition="in" filter="checkerboard(across)">
                                      <p:cBhvr>
                                        <p:cTn id="29" dur="500"/>
                                        <p:tgtEl>
                                          <p:spTgt spid="9">
                                            <p:txEl>
                                              <p:pRg st="1" end="1"/>
                                            </p:txEl>
                                          </p:spTgt>
                                        </p:tgtEl>
                                      </p:cBhvr>
                                    </p:animEffect>
                                  </p:childTnLst>
                                </p:cTn>
                              </p:par>
                            </p:childTnLst>
                          </p:cTn>
                        </p:par>
                        <p:par>
                          <p:cTn id="30" fill="hold">
                            <p:stCondLst>
                              <p:cond delay="1000"/>
                            </p:stCondLst>
                            <p:childTnLst>
                              <p:par>
                                <p:cTn id="31" presetID="5" presetClass="entr" presetSubtype="10" fill="hold" nodeType="afterEffect">
                                  <p:stCondLst>
                                    <p:cond delay="0"/>
                                  </p:stCondLst>
                                  <p:childTnLst>
                                    <p:set>
                                      <p:cBhvr>
                                        <p:cTn id="32" dur="1" fill="hold">
                                          <p:stCondLst>
                                            <p:cond delay="0"/>
                                          </p:stCondLst>
                                        </p:cTn>
                                        <p:tgtEl>
                                          <p:spTgt spid="9">
                                            <p:txEl>
                                              <p:pRg st="2" end="2"/>
                                            </p:txEl>
                                          </p:spTgt>
                                        </p:tgtEl>
                                        <p:attrNameLst>
                                          <p:attrName>style.visibility</p:attrName>
                                        </p:attrNameLst>
                                      </p:cBhvr>
                                      <p:to>
                                        <p:strVal val="visible"/>
                                      </p:to>
                                    </p:set>
                                    <p:animEffect transition="in" filter="checkerboard(across)">
                                      <p:cBhvr>
                                        <p:cTn id="33" dur="500"/>
                                        <p:tgtEl>
                                          <p:spTgt spid="9">
                                            <p:txEl>
                                              <p:pRg st="2" end="2"/>
                                            </p:txEl>
                                          </p:spTgt>
                                        </p:tgtEl>
                                      </p:cBhvr>
                                    </p:animEffect>
                                  </p:childTnLst>
                                </p:cTn>
                              </p:par>
                            </p:childTnLst>
                          </p:cTn>
                        </p:par>
                        <p:par>
                          <p:cTn id="34" fill="hold">
                            <p:stCondLst>
                              <p:cond delay="1500"/>
                            </p:stCondLst>
                            <p:childTnLst>
                              <p:par>
                                <p:cTn id="35" presetID="3" presetClass="entr" presetSubtype="10" fill="hold" nodeType="afterEffect">
                                  <p:stCondLst>
                                    <p:cond delay="0"/>
                                  </p:stCondLst>
                                  <p:childTnLst>
                                    <p:set>
                                      <p:cBhvr>
                                        <p:cTn id="36" dur="1" fill="hold">
                                          <p:stCondLst>
                                            <p:cond delay="0"/>
                                          </p:stCondLst>
                                        </p:cTn>
                                        <p:tgtEl>
                                          <p:spTgt spid="9">
                                            <p:txEl>
                                              <p:pRg st="3" end="3"/>
                                            </p:txEl>
                                          </p:spTgt>
                                        </p:tgtEl>
                                        <p:attrNameLst>
                                          <p:attrName>style.visibility</p:attrName>
                                        </p:attrNameLst>
                                      </p:cBhvr>
                                      <p:to>
                                        <p:strVal val="visible"/>
                                      </p:to>
                                    </p:set>
                                    <p:animEffect transition="in" filter="blinds(horizontal)">
                                      <p:cBhvr>
                                        <p:cTn id="37" dur="500"/>
                                        <p:tgtEl>
                                          <p:spTgt spid="9">
                                            <p:txEl>
                                              <p:pRg st="3" end="3"/>
                                            </p:txEl>
                                          </p:spTgt>
                                        </p:tgtEl>
                                      </p:cBhvr>
                                    </p:animEffect>
                                  </p:childTnLst>
                                </p:cTn>
                              </p:par>
                            </p:childTnLst>
                          </p:cTn>
                        </p:par>
                        <p:par>
                          <p:cTn id="38" fill="hold">
                            <p:stCondLst>
                              <p:cond delay="2000"/>
                            </p:stCondLst>
                            <p:childTnLst>
                              <p:par>
                                <p:cTn id="39" presetID="3" presetClass="entr" presetSubtype="10" fill="hold" nodeType="afterEffect">
                                  <p:stCondLst>
                                    <p:cond delay="0"/>
                                  </p:stCondLst>
                                  <p:childTnLst>
                                    <p:set>
                                      <p:cBhvr>
                                        <p:cTn id="40" dur="1" fill="hold">
                                          <p:stCondLst>
                                            <p:cond delay="0"/>
                                          </p:stCondLst>
                                        </p:cTn>
                                        <p:tgtEl>
                                          <p:spTgt spid="9">
                                            <p:txEl>
                                              <p:pRg st="4" end="4"/>
                                            </p:txEl>
                                          </p:spTgt>
                                        </p:tgtEl>
                                        <p:attrNameLst>
                                          <p:attrName>style.visibility</p:attrName>
                                        </p:attrNameLst>
                                      </p:cBhvr>
                                      <p:to>
                                        <p:strVal val="visible"/>
                                      </p:to>
                                    </p:set>
                                    <p:animEffect transition="in" filter="blinds(horizontal)">
                                      <p:cBhvr>
                                        <p:cTn id="41" dur="500"/>
                                        <p:tgtEl>
                                          <p:spTgt spid="9">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9">
                                            <p:txEl>
                                              <p:pRg st="5" end="5"/>
                                            </p:txEl>
                                          </p:spTgt>
                                        </p:tgtEl>
                                        <p:attrNameLst>
                                          <p:attrName>style.visibility</p:attrName>
                                        </p:attrNameLst>
                                      </p:cBhvr>
                                      <p:to>
                                        <p:strVal val="visible"/>
                                      </p:to>
                                    </p:set>
                                    <p:animEffect transition="in" filter="blinds(horizontal)">
                                      <p:cBhvr>
                                        <p:cTn id="46" dur="500"/>
                                        <p:tgtEl>
                                          <p:spTgt spid="9">
                                            <p:txEl>
                                              <p:pRg st="5" end="5"/>
                                            </p:txEl>
                                          </p:spTgt>
                                        </p:tgtEl>
                                      </p:cBhvr>
                                    </p:animEffect>
                                  </p:childTnLst>
                                </p:cTn>
                              </p:par>
                            </p:childTnLst>
                          </p:cTn>
                        </p:par>
                        <p:par>
                          <p:cTn id="47" fill="hold">
                            <p:stCondLst>
                              <p:cond delay="500"/>
                            </p:stCondLst>
                            <p:childTnLst>
                              <p:par>
                                <p:cTn id="48" presetID="5" presetClass="entr" presetSubtype="10" fill="hold" nodeType="afterEffect">
                                  <p:stCondLst>
                                    <p:cond delay="0"/>
                                  </p:stCondLst>
                                  <p:childTnLst>
                                    <p:set>
                                      <p:cBhvr>
                                        <p:cTn id="49" dur="1" fill="hold">
                                          <p:stCondLst>
                                            <p:cond delay="0"/>
                                          </p:stCondLst>
                                        </p:cTn>
                                        <p:tgtEl>
                                          <p:spTgt spid="9">
                                            <p:txEl>
                                              <p:pRg st="6" end="6"/>
                                            </p:txEl>
                                          </p:spTgt>
                                        </p:tgtEl>
                                        <p:attrNameLst>
                                          <p:attrName>style.visibility</p:attrName>
                                        </p:attrNameLst>
                                      </p:cBhvr>
                                      <p:to>
                                        <p:strVal val="visible"/>
                                      </p:to>
                                    </p:set>
                                    <p:animEffect transition="in" filter="checkerboard(across)">
                                      <p:cBhvr>
                                        <p:cTn id="50" dur="500"/>
                                        <p:tgtEl>
                                          <p:spTgt spid="9">
                                            <p:txEl>
                                              <p:pRg st="6" end="6"/>
                                            </p:txEl>
                                          </p:spTgt>
                                        </p:tgtEl>
                                      </p:cBhvr>
                                    </p:animEffect>
                                  </p:childTnLst>
                                </p:cTn>
                              </p:par>
                            </p:childTnLst>
                          </p:cTn>
                        </p:par>
                        <p:par>
                          <p:cTn id="51" fill="hold">
                            <p:stCondLst>
                              <p:cond delay="1000"/>
                            </p:stCondLst>
                            <p:childTnLst>
                              <p:par>
                                <p:cTn id="52" presetID="5" presetClass="entr" presetSubtype="10" fill="hold" nodeType="afterEffect">
                                  <p:stCondLst>
                                    <p:cond delay="0"/>
                                  </p:stCondLst>
                                  <p:childTnLst>
                                    <p:set>
                                      <p:cBhvr>
                                        <p:cTn id="53" dur="1" fill="hold">
                                          <p:stCondLst>
                                            <p:cond delay="0"/>
                                          </p:stCondLst>
                                        </p:cTn>
                                        <p:tgtEl>
                                          <p:spTgt spid="9">
                                            <p:txEl>
                                              <p:pRg st="7" end="7"/>
                                            </p:txEl>
                                          </p:spTgt>
                                        </p:tgtEl>
                                        <p:attrNameLst>
                                          <p:attrName>style.visibility</p:attrName>
                                        </p:attrNameLst>
                                      </p:cBhvr>
                                      <p:to>
                                        <p:strVal val="visible"/>
                                      </p:to>
                                    </p:set>
                                    <p:animEffect transition="in" filter="checkerboard(across)">
                                      <p:cBhvr>
                                        <p:cTn id="54" dur="500"/>
                                        <p:tgtEl>
                                          <p:spTgt spid="9">
                                            <p:txEl>
                                              <p:pRg st="7" end="7"/>
                                            </p:txEl>
                                          </p:spTgt>
                                        </p:tgtEl>
                                      </p:cBhvr>
                                    </p:animEffect>
                                  </p:childTnLst>
                                </p:cTn>
                              </p:par>
                            </p:childTnLst>
                          </p:cTn>
                        </p:par>
                        <p:par>
                          <p:cTn id="55" fill="hold">
                            <p:stCondLst>
                              <p:cond delay="1500"/>
                            </p:stCondLst>
                            <p:childTnLst>
                              <p:par>
                                <p:cTn id="56" presetID="3" presetClass="entr" presetSubtype="10" fill="hold" nodeType="afterEffect">
                                  <p:stCondLst>
                                    <p:cond delay="0"/>
                                  </p:stCondLst>
                                  <p:childTnLst>
                                    <p:set>
                                      <p:cBhvr>
                                        <p:cTn id="57" dur="1" fill="hold">
                                          <p:stCondLst>
                                            <p:cond delay="0"/>
                                          </p:stCondLst>
                                        </p:cTn>
                                        <p:tgtEl>
                                          <p:spTgt spid="9">
                                            <p:txEl>
                                              <p:pRg st="8" end="8"/>
                                            </p:txEl>
                                          </p:spTgt>
                                        </p:tgtEl>
                                        <p:attrNameLst>
                                          <p:attrName>style.visibility</p:attrName>
                                        </p:attrNameLst>
                                      </p:cBhvr>
                                      <p:to>
                                        <p:strVal val="visible"/>
                                      </p:to>
                                    </p:set>
                                    <p:animEffect transition="in" filter="blinds(horizontal)">
                                      <p:cBhvr>
                                        <p:cTn id="58" dur="500"/>
                                        <p:tgtEl>
                                          <p:spTgt spid="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auto">
          <a:xfrm>
            <a:off x="236538" y="416276"/>
            <a:ext cx="8807450" cy="574324"/>
          </a:xfrm>
          <a:prstGeom prst="rect">
            <a:avLst/>
          </a:prstGeom>
          <a:noFill/>
          <a:ln w="12700">
            <a:noFill/>
            <a:miter lim="800000"/>
            <a:headEnd/>
            <a:tailEnd/>
          </a:ln>
          <a:effectLst/>
        </p:spPr>
        <p:txBody>
          <a:bodyPr vert="horz" wrap="square" lIns="91440" tIns="45720" rIns="91440" bIns="45720" numCol="1" anchor="ctr" anchorCtr="0" compatLnSpc="1">
            <a:prstTxWarp prst="textNoShape">
              <a:avLst/>
            </a:prstTxWarp>
            <a:spAutoFit/>
          </a:bodyPr>
          <a:lstStyle/>
          <a:p>
            <a:pPr algn="ctr">
              <a:lnSpc>
                <a:spcPct val="87000"/>
              </a:lnSpc>
            </a:pPr>
            <a:r>
              <a:rPr lang="zh-CN" altLang="en-US" kern="1200" dirty="0">
                <a:solidFill>
                  <a:srgbClr val="CC3300"/>
                </a:solidFill>
                <a:latin typeface="+mj-lt"/>
              </a:rPr>
              <a:t>驱动程序与</a:t>
            </a:r>
            <a:r>
              <a:rPr lang="en-US" altLang="zh-CN" kern="1200" dirty="0">
                <a:solidFill>
                  <a:srgbClr val="CC3300"/>
                </a:solidFill>
                <a:latin typeface="+mj-lt"/>
              </a:rPr>
              <a:t>I/O</a:t>
            </a:r>
            <a:r>
              <a:rPr lang="zh-CN" altLang="en-US" kern="1200" dirty="0">
                <a:solidFill>
                  <a:srgbClr val="CC3300"/>
                </a:solidFill>
                <a:latin typeface="+mj-lt"/>
              </a:rPr>
              <a:t>指令</a:t>
            </a:r>
          </a:p>
        </p:txBody>
      </p:sp>
      <p:sp>
        <p:nvSpPr>
          <p:cNvPr id="8" name="Rectangle 3"/>
          <p:cNvSpPr txBox="1">
            <a:spLocks noChangeArrowheads="1"/>
          </p:cNvSpPr>
          <p:nvPr/>
        </p:nvSpPr>
        <p:spPr bwMode="auto">
          <a:xfrm>
            <a:off x="349250" y="1679999"/>
            <a:ext cx="8191500" cy="3882601"/>
          </a:xfrm>
          <a:prstGeom prst="rect">
            <a:avLst/>
          </a:prstGeom>
          <a:noFill/>
          <a:ln w="12700">
            <a:noFill/>
            <a:miter lim="800000"/>
            <a:headEnd/>
            <a:tailEnd/>
          </a:ln>
          <a:effec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spcBef>
                <a:spcPct val="35000"/>
              </a:spcBef>
              <a:spcAft>
                <a:spcPct val="0"/>
              </a:spcAft>
              <a:buSzPct val="100000"/>
              <a:buChar char="°"/>
              <a:defRPr b="1">
                <a:solidFill>
                  <a:schemeClr val="tx1"/>
                </a:solidFill>
                <a:latin typeface="+mn-lt"/>
                <a:ea typeface="+mn-ea"/>
                <a:cs typeface="+mn-cs"/>
              </a:defRPr>
            </a:lvl1pPr>
            <a:lvl2pPr marL="685800" indent="-190500" algn="l" rtl="0" eaLnBrk="0" fontAlgn="base" hangingPunct="0">
              <a:spcBef>
                <a:spcPct val="35000"/>
              </a:spcBef>
              <a:spcAft>
                <a:spcPct val="0"/>
              </a:spcAft>
              <a:buSzPct val="100000"/>
              <a:buChar char="•"/>
              <a:defRPr b="1">
                <a:solidFill>
                  <a:schemeClr val="accent2"/>
                </a:solidFill>
                <a:latin typeface="+mn-lt"/>
              </a:defRPr>
            </a:lvl2pPr>
            <a:lvl3pPr marL="1257300" indent="-342900" algn="l" rtl="0" eaLnBrk="0" fontAlgn="base" hangingPunct="0">
              <a:spcBef>
                <a:spcPct val="35000"/>
              </a:spcBef>
              <a:spcAft>
                <a:spcPct val="0"/>
              </a:spcAft>
              <a:buSzPct val="100000"/>
              <a:buChar char="-"/>
              <a:defRPr b="1">
                <a:solidFill>
                  <a:srgbClr val="B7011F"/>
                </a:solidFill>
                <a:latin typeface="+mn-lt"/>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defRPr>
            </a:lvl9pPr>
          </a:lstStyle>
          <a:p>
            <a:pPr>
              <a:lnSpc>
                <a:spcPct val="120000"/>
              </a:lnSpc>
              <a:defRPr/>
            </a:pPr>
            <a:r>
              <a:rPr lang="zh-CN" altLang="en-US" sz="2000" kern="0" dirty="0" smtClean="0">
                <a:solidFill>
                  <a:srgbClr val="000000"/>
                </a:solidFill>
                <a:latin typeface="微软雅黑" pitchFamily="34" charset="-122"/>
                <a:ea typeface="微软雅黑" pitchFamily="34" charset="-122"/>
              </a:rPr>
              <a:t>控制外设进行输入</a:t>
            </a:r>
            <a:r>
              <a:rPr lang="en-US" altLang="zh-CN" sz="2000" kern="0" dirty="0" smtClean="0">
                <a:solidFill>
                  <a:srgbClr val="000000"/>
                </a:solidFill>
                <a:latin typeface="微软雅黑" pitchFamily="34" charset="-122"/>
                <a:ea typeface="微软雅黑" pitchFamily="34" charset="-122"/>
              </a:rPr>
              <a:t>/</a:t>
            </a:r>
            <a:r>
              <a:rPr lang="zh-CN" altLang="en-US" sz="2000" kern="0" dirty="0" smtClean="0">
                <a:solidFill>
                  <a:srgbClr val="000000"/>
                </a:solidFill>
                <a:latin typeface="微软雅黑" pitchFamily="34" charset="-122"/>
                <a:ea typeface="微软雅黑" pitchFamily="34" charset="-122"/>
              </a:rPr>
              <a:t>输出的底层</a:t>
            </a:r>
            <a:r>
              <a:rPr lang="en-US" altLang="zh-CN" sz="2000" kern="0" dirty="0" smtClean="0">
                <a:solidFill>
                  <a:srgbClr val="000000"/>
                </a:solidFill>
                <a:latin typeface="微软雅黑" pitchFamily="34" charset="-122"/>
                <a:ea typeface="微软雅黑" pitchFamily="34" charset="-122"/>
              </a:rPr>
              <a:t>I/O</a:t>
            </a:r>
            <a:r>
              <a:rPr lang="zh-CN" altLang="en-US" sz="2000" kern="0" dirty="0" smtClean="0">
                <a:solidFill>
                  <a:srgbClr val="000000"/>
                </a:solidFill>
                <a:latin typeface="微软雅黑" pitchFamily="34" charset="-122"/>
                <a:ea typeface="微软雅黑" pitchFamily="34" charset="-122"/>
              </a:rPr>
              <a:t>软件是</a:t>
            </a:r>
            <a:r>
              <a:rPr lang="zh-CN" altLang="en-US" sz="2000" kern="0" dirty="0" smtClean="0">
                <a:solidFill>
                  <a:srgbClr val="FC0128"/>
                </a:solidFill>
                <a:latin typeface="微软雅黑" pitchFamily="34" charset="-122"/>
                <a:ea typeface="微软雅黑" pitchFamily="34" charset="-122"/>
              </a:rPr>
              <a:t>驱动程序</a:t>
            </a:r>
            <a:endParaRPr lang="en-US" altLang="zh-CN" sz="2000" kern="0" dirty="0" smtClean="0">
              <a:solidFill>
                <a:srgbClr val="000000"/>
              </a:solidFill>
              <a:latin typeface="微软雅黑" pitchFamily="34" charset="-122"/>
              <a:ea typeface="微软雅黑" pitchFamily="34" charset="-122"/>
            </a:endParaRPr>
          </a:p>
          <a:p>
            <a:pPr>
              <a:lnSpc>
                <a:spcPct val="120000"/>
              </a:lnSpc>
              <a:defRPr/>
            </a:pPr>
            <a:r>
              <a:rPr lang="zh-CN" altLang="en-US" sz="2000" kern="0" dirty="0" smtClean="0">
                <a:solidFill>
                  <a:srgbClr val="000000"/>
                </a:solidFill>
                <a:latin typeface="微软雅黑" pitchFamily="34" charset="-122"/>
                <a:ea typeface="微软雅黑" pitchFamily="34" charset="-122"/>
              </a:rPr>
              <a:t>驱动程序设计者应了解设备控制器及设备的工作原理，包括：</a:t>
            </a:r>
            <a:r>
              <a:rPr lang="zh-CN" altLang="en-US" sz="2000" kern="0" dirty="0" smtClean="0">
                <a:solidFill>
                  <a:srgbClr val="008000"/>
                </a:solidFill>
                <a:latin typeface="微软雅黑" pitchFamily="34" charset="-122"/>
                <a:ea typeface="微软雅黑" pitchFamily="34" charset="-122"/>
              </a:rPr>
              <a:t>设备控制器中有哪些用户可访问的寄存器、控制</a:t>
            </a:r>
            <a:r>
              <a:rPr lang="en-US" altLang="zh-CN" sz="2000" kern="0" dirty="0" smtClean="0">
                <a:solidFill>
                  <a:srgbClr val="008000"/>
                </a:solidFill>
                <a:latin typeface="微软雅黑" pitchFamily="34" charset="-122"/>
                <a:ea typeface="微软雅黑" pitchFamily="34" charset="-122"/>
              </a:rPr>
              <a:t>/</a:t>
            </a:r>
            <a:r>
              <a:rPr lang="zh-CN" altLang="en-US" sz="2000" kern="0" dirty="0" smtClean="0">
                <a:solidFill>
                  <a:srgbClr val="008000"/>
                </a:solidFill>
                <a:latin typeface="微软雅黑" pitchFamily="34" charset="-122"/>
                <a:ea typeface="微软雅黑" pitchFamily="34" charset="-122"/>
              </a:rPr>
              <a:t>状态寄存器中每一位的含义、设备控制器与外设之间的通信协议</a:t>
            </a:r>
            <a:r>
              <a:rPr lang="zh-CN" altLang="en-US" sz="2000" kern="0" dirty="0" smtClean="0">
                <a:solidFill>
                  <a:srgbClr val="000000"/>
                </a:solidFill>
                <a:latin typeface="微软雅黑" pitchFamily="34" charset="-122"/>
                <a:ea typeface="微软雅黑" pitchFamily="34" charset="-122"/>
              </a:rPr>
              <a:t>等，而关于外设的机械特性，程序员则无需了解。驱动程序通过访问</a:t>
            </a:r>
            <a:r>
              <a:rPr lang="en-US" altLang="zh-CN" sz="2000" kern="0" dirty="0" smtClean="0">
                <a:solidFill>
                  <a:srgbClr val="FC0128"/>
                </a:solidFill>
                <a:latin typeface="微软雅黑" pitchFamily="34" charset="-122"/>
                <a:ea typeface="微软雅黑" pitchFamily="34" charset="-122"/>
              </a:rPr>
              <a:t>I/O</a:t>
            </a:r>
            <a:r>
              <a:rPr lang="zh-CN" altLang="en-US" sz="2000" kern="0" dirty="0" smtClean="0">
                <a:solidFill>
                  <a:srgbClr val="FC0128"/>
                </a:solidFill>
                <a:latin typeface="微软雅黑" pitchFamily="34" charset="-122"/>
                <a:ea typeface="微软雅黑" pitchFamily="34" charset="-122"/>
              </a:rPr>
              <a:t>端口</a:t>
            </a:r>
            <a:r>
              <a:rPr lang="zh-CN" altLang="en-US" sz="2000" kern="0" dirty="0" smtClean="0">
                <a:solidFill>
                  <a:srgbClr val="000000"/>
                </a:solidFill>
                <a:latin typeface="微软雅黑" pitchFamily="34" charset="-122"/>
                <a:ea typeface="微软雅黑" pitchFamily="34" charset="-122"/>
              </a:rPr>
              <a:t>控制外设进行</a:t>
            </a:r>
            <a:r>
              <a:rPr lang="en-US" altLang="zh-CN" sz="2000" kern="0" dirty="0" smtClean="0">
                <a:solidFill>
                  <a:srgbClr val="000000"/>
                </a:solidFill>
                <a:latin typeface="微软雅黑" pitchFamily="34" charset="-122"/>
                <a:ea typeface="微软雅黑" pitchFamily="34" charset="-122"/>
              </a:rPr>
              <a:t>I/O</a:t>
            </a:r>
            <a:r>
              <a:rPr lang="zh-CN" altLang="en-US" sz="2000" kern="0" dirty="0" smtClean="0">
                <a:solidFill>
                  <a:srgbClr val="000000"/>
                </a:solidFill>
                <a:latin typeface="微软雅黑" pitchFamily="34" charset="-122"/>
                <a:ea typeface="微软雅黑" pitchFamily="34" charset="-122"/>
              </a:rPr>
              <a:t>：</a:t>
            </a:r>
          </a:p>
          <a:p>
            <a:pPr lvl="1">
              <a:lnSpc>
                <a:spcPct val="120000"/>
              </a:lnSpc>
              <a:defRPr/>
            </a:pPr>
            <a:r>
              <a:rPr lang="zh-CN" altLang="en-US" sz="2000" kern="0" dirty="0" smtClean="0">
                <a:solidFill>
                  <a:srgbClr val="063DE8"/>
                </a:solidFill>
                <a:latin typeface="微软雅黑" pitchFamily="34" charset="-122"/>
                <a:ea typeface="微软雅黑" pitchFamily="34" charset="-122"/>
              </a:rPr>
              <a:t>将控制命令送到</a:t>
            </a:r>
            <a:r>
              <a:rPr lang="zh-CN" altLang="en-US" sz="2000" kern="0" dirty="0" smtClean="0">
                <a:solidFill>
                  <a:srgbClr val="FC0128"/>
                </a:solidFill>
                <a:latin typeface="微软雅黑" pitchFamily="34" charset="-122"/>
                <a:ea typeface="微软雅黑" pitchFamily="34" charset="-122"/>
              </a:rPr>
              <a:t>控制寄存器</a:t>
            </a:r>
            <a:r>
              <a:rPr lang="zh-CN" altLang="en-US" sz="2000" kern="0" dirty="0" smtClean="0">
                <a:solidFill>
                  <a:srgbClr val="063DE8"/>
                </a:solidFill>
                <a:latin typeface="微软雅黑" pitchFamily="34" charset="-122"/>
                <a:ea typeface="微软雅黑" pitchFamily="34" charset="-122"/>
              </a:rPr>
              <a:t>来启动外设工作；</a:t>
            </a:r>
          </a:p>
          <a:p>
            <a:pPr lvl="1">
              <a:lnSpc>
                <a:spcPct val="120000"/>
              </a:lnSpc>
              <a:defRPr/>
            </a:pPr>
            <a:r>
              <a:rPr lang="zh-CN" altLang="en-US" sz="2000" kern="0" dirty="0" smtClean="0">
                <a:solidFill>
                  <a:srgbClr val="063DE8"/>
                </a:solidFill>
                <a:latin typeface="微软雅黑" pitchFamily="34" charset="-122"/>
                <a:ea typeface="微软雅黑" pitchFamily="34" charset="-122"/>
              </a:rPr>
              <a:t>读取</a:t>
            </a:r>
            <a:r>
              <a:rPr lang="zh-CN" altLang="en-US" sz="2000" kern="0" dirty="0" smtClean="0">
                <a:solidFill>
                  <a:srgbClr val="FC0128"/>
                </a:solidFill>
                <a:latin typeface="微软雅黑" pitchFamily="34" charset="-122"/>
                <a:ea typeface="微软雅黑" pitchFamily="34" charset="-122"/>
              </a:rPr>
              <a:t>状态寄存器</a:t>
            </a:r>
            <a:r>
              <a:rPr lang="zh-CN" altLang="en-US" sz="2000" kern="0" dirty="0" smtClean="0">
                <a:solidFill>
                  <a:srgbClr val="063DE8"/>
                </a:solidFill>
                <a:latin typeface="微软雅黑" pitchFamily="34" charset="-122"/>
                <a:ea typeface="微软雅黑" pitchFamily="34" charset="-122"/>
              </a:rPr>
              <a:t>了解外设和设备控制器的状态；</a:t>
            </a:r>
          </a:p>
          <a:p>
            <a:pPr lvl="1">
              <a:lnSpc>
                <a:spcPct val="120000"/>
              </a:lnSpc>
              <a:defRPr/>
            </a:pPr>
            <a:r>
              <a:rPr lang="zh-CN" altLang="en-US" sz="2000" kern="0" dirty="0" smtClean="0">
                <a:solidFill>
                  <a:srgbClr val="063DE8"/>
                </a:solidFill>
                <a:latin typeface="微软雅黑" pitchFamily="34" charset="-122"/>
                <a:ea typeface="微软雅黑" pitchFamily="34" charset="-122"/>
              </a:rPr>
              <a:t>访问</a:t>
            </a:r>
            <a:r>
              <a:rPr lang="zh-CN" altLang="en-US" sz="2000" kern="0" dirty="0" smtClean="0">
                <a:solidFill>
                  <a:srgbClr val="FC0128"/>
                </a:solidFill>
                <a:latin typeface="微软雅黑" pitchFamily="34" charset="-122"/>
                <a:ea typeface="微软雅黑" pitchFamily="34" charset="-122"/>
              </a:rPr>
              <a:t>数据缓冲寄存器</a:t>
            </a:r>
            <a:r>
              <a:rPr lang="zh-CN" altLang="en-US" sz="2000" kern="0" dirty="0" smtClean="0">
                <a:solidFill>
                  <a:srgbClr val="063DE8"/>
                </a:solidFill>
                <a:latin typeface="微软雅黑" pitchFamily="34" charset="-122"/>
                <a:ea typeface="微软雅黑" pitchFamily="34" charset="-122"/>
              </a:rPr>
              <a:t>进行数据的输入和输出。</a:t>
            </a:r>
          </a:p>
          <a:p>
            <a:pPr>
              <a:lnSpc>
                <a:spcPct val="120000"/>
              </a:lnSpc>
              <a:defRPr/>
            </a:pPr>
            <a:r>
              <a:rPr lang="zh-CN" altLang="en-US" sz="2000" kern="0" dirty="0" smtClean="0">
                <a:solidFill>
                  <a:srgbClr val="000000"/>
                </a:solidFill>
                <a:latin typeface="微软雅黑" pitchFamily="34" charset="-122"/>
                <a:ea typeface="微软雅黑" pitchFamily="34" charset="-122"/>
              </a:rPr>
              <a:t>对</a:t>
            </a:r>
            <a:r>
              <a:rPr lang="en-US" altLang="zh-CN" sz="2000" kern="0" dirty="0" smtClean="0">
                <a:solidFill>
                  <a:srgbClr val="FC0128"/>
                </a:solidFill>
                <a:latin typeface="微软雅黑" pitchFamily="34" charset="-122"/>
                <a:ea typeface="微软雅黑" pitchFamily="34" charset="-122"/>
              </a:rPr>
              <a:t>I/O</a:t>
            </a:r>
            <a:r>
              <a:rPr lang="zh-CN" altLang="en-US" sz="2000" kern="0" dirty="0" smtClean="0">
                <a:solidFill>
                  <a:srgbClr val="FC0128"/>
                </a:solidFill>
                <a:latin typeface="微软雅黑" pitchFamily="34" charset="-122"/>
                <a:ea typeface="微软雅黑" pitchFamily="34" charset="-122"/>
              </a:rPr>
              <a:t>端口</a:t>
            </a:r>
            <a:r>
              <a:rPr lang="zh-CN" altLang="en-US" sz="2000" kern="0" dirty="0" smtClean="0">
                <a:solidFill>
                  <a:srgbClr val="000000"/>
                </a:solidFill>
                <a:latin typeface="微软雅黑" pitchFamily="34" charset="-122"/>
                <a:ea typeface="微软雅黑" pitchFamily="34" charset="-122"/>
              </a:rPr>
              <a:t>的访问操作由</a:t>
            </a:r>
            <a:r>
              <a:rPr lang="en-US" altLang="zh-CN" sz="2000" kern="0" dirty="0" smtClean="0">
                <a:solidFill>
                  <a:srgbClr val="000000"/>
                </a:solidFill>
                <a:latin typeface="微软雅黑" pitchFamily="34" charset="-122"/>
                <a:ea typeface="微软雅黑" pitchFamily="34" charset="-122"/>
              </a:rPr>
              <a:t>I/O</a:t>
            </a:r>
            <a:r>
              <a:rPr lang="zh-CN" altLang="en-US" sz="2000" kern="0" dirty="0" smtClean="0">
                <a:solidFill>
                  <a:srgbClr val="000000"/>
                </a:solidFill>
                <a:latin typeface="微软雅黑" pitchFamily="34" charset="-122"/>
                <a:ea typeface="微软雅黑" pitchFamily="34" charset="-122"/>
              </a:rPr>
              <a:t>指令完成，它们是一种特权指令</a:t>
            </a:r>
          </a:p>
        </p:txBody>
      </p:sp>
    </p:spTree>
    <p:extLst>
      <p:ext uri="{BB962C8B-B14F-4D97-AF65-F5344CB8AC3E}">
        <p14:creationId xmlns:p14="http://schemas.microsoft.com/office/powerpoint/2010/main" val="392783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blinds(horizontal)">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blinds(horizontal)">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blinds(horizontal)">
                                      <p:cBhvr>
                                        <p:cTn id="17" dur="500"/>
                                        <p:tgtEl>
                                          <p:spTgt spid="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animEffect transition="in" filter="blinds(horizontal)">
                                      <p:cBhvr>
                                        <p:cTn id="22" dur="500"/>
                                        <p:tgtEl>
                                          <p:spTgt spid="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animEffect transition="in" filter="blinds(horizontal)">
                                      <p:cBhvr>
                                        <p:cTn id="27"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Three Types of I/O </a:t>
            </a:r>
            <a:endParaRPr lang="zh-CN" altLang="en-US" dirty="0"/>
          </a:p>
        </p:txBody>
      </p:sp>
      <p:sp>
        <p:nvSpPr>
          <p:cNvPr id="3" name="内容占位符 2"/>
          <p:cNvSpPr>
            <a:spLocks noGrp="1"/>
          </p:cNvSpPr>
          <p:nvPr>
            <p:ph idx="1"/>
          </p:nvPr>
        </p:nvSpPr>
        <p:spPr/>
        <p:txBody>
          <a:bodyPr/>
          <a:lstStyle/>
          <a:p>
            <a:r>
              <a:rPr lang="en-GB" altLang="zh-CN" dirty="0" smtClean="0"/>
              <a:t>Programmed I/O(</a:t>
            </a:r>
            <a:r>
              <a:rPr lang="en-US" altLang="zh-CN" dirty="0" smtClean="0"/>
              <a:t>Polling)</a:t>
            </a:r>
            <a:r>
              <a:rPr lang="en-GB" altLang="zh-CN" dirty="0" smtClean="0"/>
              <a:t>: </a:t>
            </a:r>
            <a:r>
              <a:rPr lang="en-GB" altLang="zh-CN" dirty="0"/>
              <a:t>continuous attention of the processor is </a:t>
            </a:r>
            <a:r>
              <a:rPr lang="en-GB" altLang="zh-CN" dirty="0" smtClean="0"/>
              <a:t>required</a:t>
            </a:r>
          </a:p>
          <a:p>
            <a:pPr lvl="1"/>
            <a:r>
              <a:rPr lang="zh-CN" altLang="en-US" dirty="0" smtClean="0"/>
              <a:t>无条件传统方式</a:t>
            </a:r>
            <a:endParaRPr lang="en-US" altLang="zh-CN" dirty="0" smtClean="0"/>
          </a:p>
          <a:p>
            <a:pPr lvl="1"/>
            <a:r>
              <a:rPr lang="zh-CN" altLang="en-US" dirty="0"/>
              <a:t>查询方式</a:t>
            </a:r>
            <a:endParaRPr lang="en-GB" altLang="zh-CN" dirty="0" smtClean="0"/>
          </a:p>
          <a:p>
            <a:endParaRPr lang="en-GB" altLang="zh-CN" dirty="0"/>
          </a:p>
          <a:p>
            <a:r>
              <a:rPr lang="en-GB" altLang="zh-CN" dirty="0"/>
              <a:t>Interrupt driven I/O: processor launches I/O and can continue until </a:t>
            </a:r>
            <a:r>
              <a:rPr lang="en-GB" altLang="zh-CN" dirty="0" smtClean="0"/>
              <a:t>interrupted</a:t>
            </a:r>
          </a:p>
          <a:p>
            <a:endParaRPr lang="en-GB" altLang="zh-CN" dirty="0"/>
          </a:p>
          <a:p>
            <a:r>
              <a:rPr lang="en-GB" altLang="zh-CN" dirty="0"/>
              <a:t>Direct memory </a:t>
            </a:r>
            <a:r>
              <a:rPr lang="en-GB" altLang="zh-CN" dirty="0" smtClean="0"/>
              <a:t>access</a:t>
            </a:r>
            <a:r>
              <a:rPr lang="en-US" altLang="zh-CN" dirty="0" smtClean="0"/>
              <a:t>(DMA</a:t>
            </a:r>
            <a:r>
              <a:rPr lang="en-US" altLang="zh-CN" dirty="0"/>
              <a:t>)</a:t>
            </a:r>
            <a:r>
              <a:rPr lang="en-GB" altLang="zh-CN" dirty="0" smtClean="0"/>
              <a:t>: </a:t>
            </a:r>
            <a:r>
              <a:rPr lang="en-GB" altLang="zh-CN" dirty="0"/>
              <a:t>the </a:t>
            </a:r>
            <a:r>
              <a:rPr lang="en-GB" altLang="zh-CN" dirty="0" err="1"/>
              <a:t>dma</a:t>
            </a:r>
            <a:r>
              <a:rPr lang="en-GB" altLang="zh-CN" dirty="0"/>
              <a:t> module governs the exchange of data between the I/O unit and the main memory</a:t>
            </a:r>
          </a:p>
        </p:txBody>
      </p:sp>
    </p:spTree>
    <p:extLst>
      <p:ext uri="{BB962C8B-B14F-4D97-AF65-F5344CB8AC3E}">
        <p14:creationId xmlns:p14="http://schemas.microsoft.com/office/powerpoint/2010/main" val="289672171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查询方式</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1452606105"/>
              </p:ext>
            </p:extLst>
          </p:nvPr>
        </p:nvGraphicFramePr>
        <p:xfrm>
          <a:off x="152400" y="2674937"/>
          <a:ext cx="7848600" cy="3725863"/>
        </p:xfrm>
        <a:graphic>
          <a:graphicData uri="http://schemas.openxmlformats.org/presentationml/2006/ole">
            <mc:AlternateContent xmlns:mc="http://schemas.openxmlformats.org/markup-compatibility/2006">
              <mc:Choice xmlns:v="urn:schemas-microsoft-com:vml" Requires="v">
                <p:oleObj spid="_x0000_s7190" name="VISIO" r:id="rId3" imgW="4492800" imgH="2132640" progId="Visio.Drawing.11">
                  <p:embed/>
                </p:oleObj>
              </mc:Choice>
              <mc:Fallback>
                <p:oleObj name="VISIO" r:id="rId3" imgW="4492800" imgH="213264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2674937"/>
                        <a:ext cx="7848600" cy="3725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 name="Picture 3" descr="6_14"/>
          <p:cNvPicPr>
            <a:picLocks noChangeAspect="1" noChangeArrowheads="1"/>
          </p:cNvPicPr>
          <p:nvPr/>
        </p:nvPicPr>
        <p:blipFill>
          <a:blip r:embed="rId5">
            <a:extLst>
              <a:ext uri="{28A0092B-C50C-407E-A947-70E740481C1C}">
                <a14:useLocalDpi xmlns:a14="http://schemas.microsoft.com/office/drawing/2010/main" val="0"/>
              </a:ext>
            </a:extLst>
          </a:blip>
          <a:srcRect b="10602"/>
          <a:stretch>
            <a:fillRect/>
          </a:stretch>
        </p:blipFill>
        <p:spPr bwMode="auto">
          <a:xfrm>
            <a:off x="5410200" y="304800"/>
            <a:ext cx="3705386" cy="2569068"/>
          </a:xfrm>
          <a:prstGeom prst="rect">
            <a:avLst/>
          </a:prstGeom>
          <a:noFill/>
          <a:ln w="9525">
            <a:solidFill>
              <a:srgbClr val="4040F6"/>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9798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a:spLocks noGrp="1" noChangeArrowheads="1"/>
          </p:cNvSpPr>
          <p:nvPr>
            <p:ph type="title"/>
          </p:nvPr>
        </p:nvSpPr>
        <p:spPr bwMode="auto">
          <a:xfrm>
            <a:off x="236538" y="263876"/>
            <a:ext cx="8807450" cy="574324"/>
          </a:xfrm>
          <a:prstGeom prst="rect">
            <a:avLst/>
          </a:prstGeom>
          <a:noFill/>
          <a:ln w="12700">
            <a:noFill/>
            <a:miter lim="800000"/>
            <a:headEnd/>
            <a:tailEnd/>
          </a:ln>
          <a:effectLst/>
        </p:spPr>
        <p:txBody>
          <a:bodyPr vert="horz" wrap="square" lIns="91440" tIns="45720" rIns="91440" bIns="45720" numCol="1" anchor="ctr" anchorCtr="0" compatLnSpc="1">
            <a:prstTxWarp prst="textNoShape">
              <a:avLst/>
            </a:prstTxWarp>
            <a:spAutoFit/>
          </a:bodyPr>
          <a:lstStyle/>
          <a:p>
            <a:pPr algn="ctr">
              <a:lnSpc>
                <a:spcPct val="87000"/>
              </a:lnSpc>
            </a:pPr>
            <a:r>
              <a:rPr lang="zh-CN" altLang="en-US">
                <a:solidFill>
                  <a:srgbClr val="CC3300"/>
                </a:solidFill>
                <a:latin typeface="+mj-lt"/>
              </a:rPr>
              <a:t>程序查询（</a:t>
            </a:r>
            <a:r>
              <a:rPr lang="en-US" altLang="zh-CN">
                <a:solidFill>
                  <a:srgbClr val="CC3300"/>
                </a:solidFill>
                <a:latin typeface="+mj-lt"/>
              </a:rPr>
              <a:t>Polling</a:t>
            </a:r>
            <a:r>
              <a:rPr lang="zh-CN" altLang="en-US">
                <a:solidFill>
                  <a:srgbClr val="CC3300"/>
                </a:solidFill>
                <a:latin typeface="+mj-lt"/>
              </a:rPr>
              <a:t>）方式</a:t>
            </a:r>
          </a:p>
        </p:txBody>
      </p:sp>
      <p:sp>
        <p:nvSpPr>
          <p:cNvPr id="12" name="Rectangle 3"/>
          <p:cNvSpPr txBox="1">
            <a:spLocks noChangeArrowheads="1"/>
          </p:cNvSpPr>
          <p:nvPr/>
        </p:nvSpPr>
        <p:spPr bwMode="auto">
          <a:xfrm>
            <a:off x="349250" y="776288"/>
            <a:ext cx="8191500" cy="1844675"/>
          </a:xfrm>
          <a:prstGeom prst="rect">
            <a:avLst/>
          </a:prstGeom>
          <a:noFill/>
          <a:ln w="12700">
            <a:noFill/>
            <a:miter lim="800000"/>
            <a:headEnd/>
            <a:tailEnd/>
          </a:ln>
          <a:effec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spcBef>
                <a:spcPct val="35000"/>
              </a:spcBef>
              <a:spcAft>
                <a:spcPct val="0"/>
              </a:spcAft>
              <a:buSzPct val="100000"/>
              <a:buChar char="°"/>
              <a:defRPr b="1">
                <a:solidFill>
                  <a:schemeClr val="tx1"/>
                </a:solidFill>
                <a:latin typeface="+mn-lt"/>
                <a:ea typeface="+mn-ea"/>
                <a:cs typeface="+mn-cs"/>
              </a:defRPr>
            </a:lvl1pPr>
            <a:lvl2pPr marL="685800" indent="-190500" algn="l" rtl="0" eaLnBrk="0" fontAlgn="base" hangingPunct="0">
              <a:spcBef>
                <a:spcPct val="35000"/>
              </a:spcBef>
              <a:spcAft>
                <a:spcPct val="0"/>
              </a:spcAft>
              <a:buSzPct val="100000"/>
              <a:buChar char="•"/>
              <a:defRPr b="1">
                <a:solidFill>
                  <a:schemeClr val="accent2"/>
                </a:solidFill>
                <a:latin typeface="+mn-lt"/>
              </a:defRPr>
            </a:lvl2pPr>
            <a:lvl3pPr marL="1257300" indent="-342900" algn="l" rtl="0" eaLnBrk="0" fontAlgn="base" hangingPunct="0">
              <a:spcBef>
                <a:spcPct val="35000"/>
              </a:spcBef>
              <a:spcAft>
                <a:spcPct val="0"/>
              </a:spcAft>
              <a:buSzPct val="100000"/>
              <a:buChar char="-"/>
              <a:defRPr b="1">
                <a:solidFill>
                  <a:srgbClr val="B7011F"/>
                </a:solidFill>
                <a:latin typeface="+mn-lt"/>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defRPr>
            </a:lvl9pPr>
          </a:lstStyle>
          <a:p>
            <a:pPr>
              <a:spcBef>
                <a:spcPct val="15000"/>
              </a:spcBef>
              <a:defRPr/>
            </a:pPr>
            <a:r>
              <a:rPr lang="en-US" altLang="zh-CN" sz="2100" kern="0" smtClean="0">
                <a:solidFill>
                  <a:srgbClr val="000000"/>
                </a:solidFill>
                <a:latin typeface="微软雅黑" pitchFamily="34" charset="-122"/>
                <a:ea typeface="微软雅黑" pitchFamily="34" charset="-122"/>
              </a:rPr>
              <a:t>I/O</a:t>
            </a:r>
            <a:r>
              <a:rPr lang="zh-CN" altLang="en-US" sz="2100" kern="0" smtClean="0">
                <a:solidFill>
                  <a:srgbClr val="000000"/>
                </a:solidFill>
                <a:latin typeface="微软雅黑" pitchFamily="34" charset="-122"/>
                <a:ea typeface="微软雅黑" pitchFamily="34" charset="-122"/>
              </a:rPr>
              <a:t>设备（包括设备控制器）将自己的状态放到</a:t>
            </a:r>
            <a:r>
              <a:rPr lang="zh-CN" altLang="en-US" sz="2100" kern="0" smtClean="0">
                <a:solidFill>
                  <a:srgbClr val="FC0128"/>
                </a:solidFill>
                <a:latin typeface="微软雅黑" pitchFamily="34" charset="-122"/>
                <a:ea typeface="微软雅黑" pitchFamily="34" charset="-122"/>
              </a:rPr>
              <a:t>状态寄存器</a:t>
            </a:r>
            <a:r>
              <a:rPr lang="zh-CN" altLang="en-US" sz="2100" kern="0" smtClean="0">
                <a:solidFill>
                  <a:srgbClr val="000000"/>
                </a:solidFill>
                <a:latin typeface="微软雅黑" pitchFamily="34" charset="-122"/>
                <a:ea typeface="微软雅黑" pitchFamily="34" charset="-122"/>
              </a:rPr>
              <a:t>中 </a:t>
            </a:r>
          </a:p>
          <a:p>
            <a:pPr lvl="1">
              <a:spcBef>
                <a:spcPct val="15000"/>
              </a:spcBef>
              <a:defRPr/>
            </a:pPr>
            <a:r>
              <a:rPr lang="zh-CN" altLang="en-US" sz="2100" kern="0" smtClean="0">
                <a:solidFill>
                  <a:srgbClr val="063DE8"/>
                </a:solidFill>
                <a:latin typeface="微软雅黑" pitchFamily="34" charset="-122"/>
                <a:ea typeface="微软雅黑" pitchFamily="34" charset="-122"/>
              </a:rPr>
              <a:t>打印缺纸、打印机忙、未就绪等都是状态</a:t>
            </a:r>
          </a:p>
          <a:p>
            <a:pPr>
              <a:spcBef>
                <a:spcPct val="15000"/>
              </a:spcBef>
              <a:defRPr/>
            </a:pPr>
            <a:r>
              <a:rPr lang="en-US" altLang="zh-CN" sz="2100" kern="0" smtClean="0">
                <a:solidFill>
                  <a:srgbClr val="000000"/>
                </a:solidFill>
                <a:latin typeface="微软雅黑" pitchFamily="34" charset="-122"/>
                <a:ea typeface="微软雅黑" pitchFamily="34" charset="-122"/>
              </a:rPr>
              <a:t>OS</a:t>
            </a:r>
            <a:r>
              <a:rPr lang="zh-CN" altLang="en-US" sz="2100" kern="0" smtClean="0">
                <a:solidFill>
                  <a:srgbClr val="000000"/>
                </a:solidFill>
                <a:latin typeface="微软雅黑" pitchFamily="34" charset="-122"/>
                <a:ea typeface="微软雅黑" pitchFamily="34" charset="-122"/>
              </a:rPr>
              <a:t>阶段性地查询状态寄存器中的特定状态，以决定下一步动作</a:t>
            </a:r>
          </a:p>
          <a:p>
            <a:pPr lvl="1">
              <a:spcBef>
                <a:spcPct val="15000"/>
              </a:spcBef>
              <a:defRPr/>
            </a:pPr>
            <a:r>
              <a:rPr lang="zh-CN" altLang="en-US" sz="2100" kern="0" smtClean="0">
                <a:solidFill>
                  <a:srgbClr val="063DE8"/>
                </a:solidFill>
                <a:latin typeface="微软雅黑" pitchFamily="34" charset="-122"/>
                <a:ea typeface="微软雅黑" pitchFamily="34" charset="-122"/>
              </a:rPr>
              <a:t>如：未</a:t>
            </a:r>
            <a:r>
              <a:rPr lang="zh-CN" altLang="en-US" sz="2100" kern="0" smtClean="0">
                <a:solidFill>
                  <a:srgbClr val="FC0128"/>
                </a:solidFill>
                <a:latin typeface="微软雅黑" pitchFamily="34" charset="-122"/>
                <a:ea typeface="微软雅黑" pitchFamily="34" charset="-122"/>
              </a:rPr>
              <a:t>“就绪”</a:t>
            </a:r>
            <a:r>
              <a:rPr lang="zh-CN" altLang="en-US" sz="2100" kern="0" smtClean="0">
                <a:solidFill>
                  <a:srgbClr val="063DE8"/>
                </a:solidFill>
                <a:latin typeface="微软雅黑" pitchFamily="34" charset="-122"/>
                <a:ea typeface="微软雅黑" pitchFamily="34" charset="-122"/>
              </a:rPr>
              <a:t>时，则一直</a:t>
            </a:r>
            <a:r>
              <a:rPr lang="zh-CN" altLang="en-US" sz="2100" kern="0" smtClean="0">
                <a:solidFill>
                  <a:srgbClr val="FC0128"/>
                </a:solidFill>
                <a:latin typeface="微软雅黑" pitchFamily="34" charset="-122"/>
                <a:ea typeface="微软雅黑" pitchFamily="34" charset="-122"/>
              </a:rPr>
              <a:t>“等待”</a:t>
            </a:r>
          </a:p>
          <a:p>
            <a:pPr>
              <a:spcBef>
                <a:spcPct val="15000"/>
              </a:spcBef>
              <a:defRPr/>
            </a:pPr>
            <a:r>
              <a:rPr lang="zh-CN" altLang="en-US" sz="2100" kern="0" smtClean="0">
                <a:solidFill>
                  <a:srgbClr val="A50021"/>
                </a:solidFill>
                <a:latin typeface="微软雅黑" pitchFamily="34" charset="-122"/>
                <a:ea typeface="微软雅黑" pitchFamily="34" charset="-122"/>
              </a:rPr>
              <a:t>例如：</a:t>
            </a:r>
            <a:r>
              <a:rPr lang="en-US" altLang="zh-CN" sz="2100" kern="0" smtClean="0">
                <a:solidFill>
                  <a:srgbClr val="A50021"/>
                </a:solidFill>
                <a:latin typeface="微软雅黑" pitchFamily="34" charset="-122"/>
                <a:ea typeface="微软雅黑" pitchFamily="34" charset="-122"/>
              </a:rPr>
              <a:t>sys_write</a:t>
            </a:r>
            <a:r>
              <a:rPr lang="zh-CN" altLang="en-US" sz="2100" kern="0" smtClean="0">
                <a:solidFill>
                  <a:srgbClr val="A50021"/>
                </a:solidFill>
                <a:latin typeface="微软雅黑" pitchFamily="34" charset="-122"/>
                <a:ea typeface="微软雅黑" pitchFamily="34" charset="-122"/>
              </a:rPr>
              <a:t>进行字符串打印的程序段大致过程如下： </a:t>
            </a:r>
            <a:endParaRPr lang="zh-CN" altLang="en-US" sz="2100" kern="0">
              <a:solidFill>
                <a:srgbClr val="A50021"/>
              </a:solidFill>
              <a:latin typeface="微软雅黑" pitchFamily="34" charset="-122"/>
              <a:ea typeface="微软雅黑" pitchFamily="34" charset="-122"/>
            </a:endParaRPr>
          </a:p>
        </p:txBody>
      </p:sp>
      <p:sp>
        <p:nvSpPr>
          <p:cNvPr id="13" name="Text Box 4"/>
          <p:cNvSpPr txBox="1">
            <a:spLocks noChangeArrowheads="1"/>
          </p:cNvSpPr>
          <p:nvPr/>
        </p:nvSpPr>
        <p:spPr bwMode="auto">
          <a:xfrm>
            <a:off x="217488" y="2716213"/>
            <a:ext cx="8574087" cy="2449512"/>
          </a:xfrm>
          <a:prstGeom prst="rect">
            <a:avLst/>
          </a:prstGeom>
          <a:solidFill>
            <a:srgbClr val="FFFFFF"/>
          </a:solidFill>
          <a:ln w="9525">
            <a:solidFill>
              <a:srgbClr val="000000"/>
            </a:solidFill>
            <a:miter lim="800000"/>
            <a:headEnd/>
            <a:tailEnd/>
          </a:ln>
        </p:spPr>
        <p:txBody>
          <a:bodyPr/>
          <a:lstStyle/>
          <a:p>
            <a:pPr eaLnBrk="1" fontAlgn="auto" hangingPunct="1">
              <a:lnSpc>
                <a:spcPct val="120000"/>
              </a:lnSpc>
              <a:spcBef>
                <a:spcPts val="0"/>
              </a:spcBef>
              <a:spcAft>
                <a:spcPts val="0"/>
              </a:spcAft>
              <a:defRPr/>
            </a:pPr>
            <a:r>
              <a:rPr lang="en-US" altLang="zh-CN" sz="1800" kern="0">
                <a:solidFill>
                  <a:sysClr val="windowText" lastClr="000000"/>
                </a:solidFill>
                <a:latin typeface="微软雅黑" pitchFamily="34" charset="-122"/>
                <a:ea typeface="微软雅黑" pitchFamily="34" charset="-122"/>
              </a:rPr>
              <a:t>copy_string_to_kernel ( strbuf, kernelbuf, n);  // </a:t>
            </a:r>
            <a:r>
              <a:rPr lang="zh-CN" altLang="en-US" sz="1800" kern="0">
                <a:solidFill>
                  <a:sysClr val="windowText" lastClr="000000"/>
                </a:solidFill>
                <a:latin typeface="微软雅黑" pitchFamily="34" charset="-122"/>
                <a:ea typeface="微软雅黑" pitchFamily="34" charset="-122"/>
              </a:rPr>
              <a:t>将字符串复制到内核缓冲区</a:t>
            </a:r>
          </a:p>
          <a:p>
            <a:pPr eaLnBrk="1" fontAlgn="auto" hangingPunct="1">
              <a:lnSpc>
                <a:spcPct val="120000"/>
              </a:lnSpc>
              <a:spcBef>
                <a:spcPts val="0"/>
              </a:spcBef>
              <a:spcAft>
                <a:spcPts val="0"/>
              </a:spcAft>
              <a:defRPr/>
            </a:pPr>
            <a:r>
              <a:rPr lang="en-US" altLang="zh-CN" sz="1800" kern="0">
                <a:solidFill>
                  <a:sysClr val="windowText" lastClr="000000"/>
                </a:solidFill>
                <a:latin typeface="微软雅黑" pitchFamily="34" charset="-122"/>
                <a:ea typeface="微软雅黑" pitchFamily="34" charset="-122"/>
              </a:rPr>
              <a:t>for (i=0; i &lt; n; i++) {		             // </a:t>
            </a:r>
            <a:r>
              <a:rPr lang="zh-CN" altLang="en-US" sz="1800" kern="0">
                <a:solidFill>
                  <a:sysClr val="windowText" lastClr="000000"/>
                </a:solidFill>
                <a:latin typeface="微软雅黑" pitchFamily="34" charset="-122"/>
                <a:ea typeface="微软雅黑" pitchFamily="34" charset="-122"/>
              </a:rPr>
              <a:t>对于每个打印字符循环执行</a:t>
            </a:r>
          </a:p>
          <a:p>
            <a:pPr eaLnBrk="1" fontAlgn="auto" hangingPunct="1">
              <a:lnSpc>
                <a:spcPct val="120000"/>
              </a:lnSpc>
              <a:spcBef>
                <a:spcPts val="0"/>
              </a:spcBef>
              <a:spcAft>
                <a:spcPts val="0"/>
              </a:spcAft>
              <a:defRPr/>
            </a:pPr>
            <a:r>
              <a:rPr lang="zh-CN" altLang="en-US" sz="1800" kern="0">
                <a:solidFill>
                  <a:sysClr val="windowText" lastClr="000000"/>
                </a:solidFill>
                <a:latin typeface="微软雅黑" pitchFamily="34" charset="-122"/>
                <a:ea typeface="微软雅黑" pitchFamily="34" charset="-122"/>
              </a:rPr>
              <a:t>   </a:t>
            </a:r>
            <a:r>
              <a:rPr lang="en-US" altLang="zh-CN" sz="1800" kern="0">
                <a:solidFill>
                  <a:sysClr val="windowText" lastClr="000000"/>
                </a:solidFill>
                <a:latin typeface="微软雅黑" pitchFamily="34" charset="-122"/>
                <a:ea typeface="微软雅黑" pitchFamily="34" charset="-122"/>
              </a:rPr>
              <a:t>while ( printer_status != READY);  	// </a:t>
            </a:r>
            <a:r>
              <a:rPr lang="zh-CN" altLang="en-US" sz="1800" kern="0">
                <a:solidFill>
                  <a:srgbClr val="FC0128"/>
                </a:solidFill>
                <a:latin typeface="微软雅黑" pitchFamily="34" charset="-122"/>
                <a:ea typeface="微软雅黑" pitchFamily="34" charset="-122"/>
              </a:rPr>
              <a:t>等待直到打印机状态为“就绪”</a:t>
            </a:r>
          </a:p>
          <a:p>
            <a:pPr eaLnBrk="1" fontAlgn="auto" hangingPunct="1">
              <a:lnSpc>
                <a:spcPct val="120000"/>
              </a:lnSpc>
              <a:spcBef>
                <a:spcPts val="0"/>
              </a:spcBef>
              <a:spcAft>
                <a:spcPts val="0"/>
              </a:spcAft>
              <a:defRPr/>
            </a:pPr>
            <a:r>
              <a:rPr lang="zh-CN" altLang="en-US" sz="1800" kern="0">
                <a:solidFill>
                  <a:sysClr val="windowText" lastClr="000000"/>
                </a:solidFill>
                <a:latin typeface="微软雅黑" pitchFamily="34" charset="-122"/>
                <a:ea typeface="微软雅黑" pitchFamily="34" charset="-122"/>
              </a:rPr>
              <a:t>   *</a:t>
            </a:r>
            <a:r>
              <a:rPr lang="en-US" altLang="zh-CN" sz="1800" kern="0">
                <a:solidFill>
                  <a:sysClr val="windowText" lastClr="000000"/>
                </a:solidFill>
                <a:latin typeface="微软雅黑" pitchFamily="34" charset="-122"/>
                <a:ea typeface="微软雅黑" pitchFamily="34" charset="-122"/>
              </a:rPr>
              <a:t>printer_data_port=kernelbuf[i];  	// </a:t>
            </a:r>
            <a:r>
              <a:rPr lang="zh-CN" altLang="en-US" sz="1800" kern="0">
                <a:solidFill>
                  <a:sysClr val="windowText" lastClr="000000"/>
                </a:solidFill>
                <a:latin typeface="微软雅黑" pitchFamily="34" charset="-122"/>
                <a:ea typeface="微软雅黑" pitchFamily="34" charset="-122"/>
              </a:rPr>
              <a:t>向数据端口输出一个字符</a:t>
            </a:r>
          </a:p>
          <a:p>
            <a:pPr eaLnBrk="1" fontAlgn="auto" hangingPunct="1">
              <a:lnSpc>
                <a:spcPct val="120000"/>
              </a:lnSpc>
              <a:spcBef>
                <a:spcPts val="0"/>
              </a:spcBef>
              <a:spcAft>
                <a:spcPts val="0"/>
              </a:spcAft>
              <a:defRPr/>
            </a:pPr>
            <a:r>
              <a:rPr lang="zh-CN" altLang="en-US" sz="1800" kern="0">
                <a:solidFill>
                  <a:sysClr val="windowText" lastClr="000000"/>
                </a:solidFill>
                <a:latin typeface="微软雅黑" pitchFamily="34" charset="-122"/>
                <a:ea typeface="微软雅黑" pitchFamily="34" charset="-122"/>
              </a:rPr>
              <a:t>   *</a:t>
            </a:r>
            <a:r>
              <a:rPr lang="en-US" altLang="zh-CN" sz="1800" kern="0">
                <a:solidFill>
                  <a:sysClr val="windowText" lastClr="000000"/>
                </a:solidFill>
                <a:latin typeface="微软雅黑" pitchFamily="34" charset="-122"/>
                <a:ea typeface="微软雅黑" pitchFamily="34" charset="-122"/>
              </a:rPr>
              <a:t>printer_control_port=START;	             // </a:t>
            </a:r>
            <a:r>
              <a:rPr lang="zh-CN" altLang="en-US" sz="1800" kern="0">
                <a:solidFill>
                  <a:sysClr val="windowText" lastClr="000000"/>
                </a:solidFill>
                <a:latin typeface="微软雅黑" pitchFamily="34" charset="-122"/>
                <a:ea typeface="微软雅黑" pitchFamily="34" charset="-122"/>
              </a:rPr>
              <a:t>发送“启动打印”命令</a:t>
            </a:r>
          </a:p>
          <a:p>
            <a:pPr eaLnBrk="1" fontAlgn="auto" hangingPunct="1">
              <a:lnSpc>
                <a:spcPct val="120000"/>
              </a:lnSpc>
              <a:spcBef>
                <a:spcPts val="0"/>
              </a:spcBef>
              <a:spcAft>
                <a:spcPts val="0"/>
              </a:spcAft>
              <a:defRPr/>
            </a:pPr>
            <a:r>
              <a:rPr lang="en-US" altLang="zh-CN" sz="1800" kern="0">
                <a:solidFill>
                  <a:sysClr val="windowText" lastClr="000000"/>
                </a:solidFill>
                <a:latin typeface="微软雅黑" pitchFamily="34" charset="-122"/>
                <a:ea typeface="微软雅黑" pitchFamily="34" charset="-122"/>
              </a:rPr>
              <a:t>}</a:t>
            </a:r>
          </a:p>
          <a:p>
            <a:pPr eaLnBrk="1" fontAlgn="auto" hangingPunct="1">
              <a:lnSpc>
                <a:spcPct val="120000"/>
              </a:lnSpc>
              <a:spcBef>
                <a:spcPts val="0"/>
              </a:spcBef>
              <a:spcAft>
                <a:spcPts val="0"/>
              </a:spcAft>
              <a:defRPr/>
            </a:pPr>
            <a:r>
              <a:rPr lang="en-US" altLang="zh-CN" sz="1800" kern="0">
                <a:solidFill>
                  <a:sysClr val="windowText" lastClr="000000"/>
                </a:solidFill>
                <a:latin typeface="微软雅黑" pitchFamily="34" charset="-122"/>
                <a:ea typeface="微软雅黑" pitchFamily="34" charset="-122"/>
              </a:rPr>
              <a:t>return_to_user ( );  		             // </a:t>
            </a:r>
            <a:r>
              <a:rPr lang="zh-CN" altLang="en-US" sz="1800" kern="0">
                <a:solidFill>
                  <a:sysClr val="windowText" lastClr="000000"/>
                </a:solidFill>
                <a:latin typeface="微软雅黑" pitchFamily="34" charset="-122"/>
                <a:ea typeface="微软雅黑" pitchFamily="34" charset="-122"/>
              </a:rPr>
              <a:t>返回用户态</a:t>
            </a:r>
          </a:p>
        </p:txBody>
      </p:sp>
      <p:sp>
        <p:nvSpPr>
          <p:cNvPr id="14" name="Text Box 5"/>
          <p:cNvSpPr txBox="1">
            <a:spLocks noChangeArrowheads="1"/>
          </p:cNvSpPr>
          <p:nvPr/>
        </p:nvSpPr>
        <p:spPr bwMode="auto">
          <a:xfrm>
            <a:off x="260350" y="5297488"/>
            <a:ext cx="7475538" cy="412750"/>
          </a:xfrm>
          <a:prstGeom prst="rect">
            <a:avLst/>
          </a:prstGeom>
          <a:noFill/>
          <a:ln w="50800">
            <a:noFill/>
            <a:miter lim="800000"/>
            <a:headEnd/>
            <a:tailEnd/>
          </a:ln>
          <a:effectLst/>
        </p:spPr>
        <p:txBody>
          <a:bodyPr>
            <a:spAutoFit/>
          </a:bodyPr>
          <a:lstStyle/>
          <a:p>
            <a:pPr eaLnBrk="1" fontAlgn="auto" hangingPunct="1">
              <a:spcBef>
                <a:spcPct val="50000"/>
              </a:spcBef>
              <a:spcAft>
                <a:spcPts val="0"/>
              </a:spcAft>
              <a:defRPr/>
            </a:pPr>
            <a:r>
              <a:rPr lang="zh-CN" altLang="en-US" sz="2100" kern="0">
                <a:solidFill>
                  <a:srgbClr val="FC0128"/>
                </a:solidFill>
                <a:latin typeface="微软雅黑" pitchFamily="34" charset="-122"/>
                <a:ea typeface="微软雅黑" pitchFamily="34" charset="-122"/>
              </a:rPr>
              <a:t>如何判断“就绪”？如何“等待”？</a:t>
            </a:r>
          </a:p>
        </p:txBody>
      </p:sp>
      <p:sp>
        <p:nvSpPr>
          <p:cNvPr id="15" name="Text Box 6"/>
          <p:cNvSpPr txBox="1">
            <a:spLocks noChangeArrowheads="1"/>
          </p:cNvSpPr>
          <p:nvPr/>
        </p:nvSpPr>
        <p:spPr bwMode="auto">
          <a:xfrm>
            <a:off x="246063" y="5734050"/>
            <a:ext cx="7794625" cy="854075"/>
          </a:xfrm>
          <a:prstGeom prst="rect">
            <a:avLst/>
          </a:prstGeom>
          <a:noFill/>
          <a:ln w="50800">
            <a:noFill/>
            <a:miter lim="800000"/>
            <a:headEnd/>
            <a:tailEnd/>
          </a:ln>
          <a:effectLst/>
        </p:spPr>
        <p:txBody>
          <a:bodyPr>
            <a:spAutoFit/>
          </a:bodyPr>
          <a:lstStyle/>
          <a:p>
            <a:pPr eaLnBrk="1" fontAlgn="auto" hangingPunct="1">
              <a:spcBef>
                <a:spcPct val="50000"/>
              </a:spcBef>
              <a:spcAft>
                <a:spcPts val="0"/>
              </a:spcAft>
              <a:defRPr/>
            </a:pPr>
            <a:r>
              <a:rPr lang="zh-CN" altLang="en-US" sz="2000" kern="0">
                <a:solidFill>
                  <a:srgbClr val="063DE8"/>
                </a:solidFill>
                <a:latin typeface="微软雅黑" pitchFamily="34" charset="-122"/>
                <a:ea typeface="微软雅黑" pitchFamily="34" charset="-122"/>
              </a:rPr>
              <a:t>读取状态寄存器，判断特定位（</a:t>
            </a:r>
            <a:r>
              <a:rPr lang="en-US" altLang="zh-CN" sz="2000" kern="0">
                <a:solidFill>
                  <a:srgbClr val="063DE8"/>
                </a:solidFill>
                <a:latin typeface="微软雅黑" pitchFamily="34" charset="-122"/>
                <a:ea typeface="微软雅黑" pitchFamily="34" charset="-122"/>
              </a:rPr>
              <a:t>1-</a:t>
            </a:r>
            <a:r>
              <a:rPr lang="zh-CN" altLang="en-US" sz="2000" kern="0">
                <a:solidFill>
                  <a:srgbClr val="063DE8"/>
                </a:solidFill>
                <a:latin typeface="微软雅黑" pitchFamily="34" charset="-122"/>
                <a:ea typeface="微软雅黑" pitchFamily="34" charset="-122"/>
              </a:rPr>
              <a:t>就绪；</a:t>
            </a:r>
            <a:r>
              <a:rPr lang="en-US" altLang="zh-CN" sz="2000" kern="0">
                <a:solidFill>
                  <a:srgbClr val="063DE8"/>
                </a:solidFill>
                <a:latin typeface="微软雅黑" pitchFamily="34" charset="-122"/>
                <a:ea typeface="微软雅黑" pitchFamily="34" charset="-122"/>
              </a:rPr>
              <a:t>0-</a:t>
            </a:r>
            <a:r>
              <a:rPr lang="zh-CN" altLang="en-US" sz="2000" kern="0">
                <a:solidFill>
                  <a:srgbClr val="063DE8"/>
                </a:solidFill>
                <a:latin typeface="微软雅黑" pitchFamily="34" charset="-122"/>
                <a:ea typeface="微软雅黑" pitchFamily="34" charset="-122"/>
              </a:rPr>
              <a:t>未就绪）是否为</a:t>
            </a:r>
            <a:r>
              <a:rPr lang="en-US" altLang="zh-CN" sz="2000" kern="0">
                <a:solidFill>
                  <a:srgbClr val="063DE8"/>
                </a:solidFill>
                <a:latin typeface="微软雅黑" pitchFamily="34" charset="-122"/>
                <a:ea typeface="微软雅黑" pitchFamily="34" charset="-122"/>
              </a:rPr>
              <a:t>1</a:t>
            </a:r>
          </a:p>
          <a:p>
            <a:pPr eaLnBrk="1" fontAlgn="auto" hangingPunct="1">
              <a:spcBef>
                <a:spcPct val="50000"/>
              </a:spcBef>
              <a:spcAft>
                <a:spcPts val="0"/>
              </a:spcAft>
              <a:defRPr/>
            </a:pPr>
            <a:r>
              <a:rPr lang="zh-CN" altLang="en-US" sz="2000" kern="0">
                <a:solidFill>
                  <a:srgbClr val="063DE8"/>
                </a:solidFill>
                <a:latin typeface="微软雅黑" pitchFamily="34" charset="-122"/>
                <a:ea typeface="微软雅黑" pitchFamily="34" charset="-122"/>
              </a:rPr>
              <a:t>等待：读状态、判断是否为</a:t>
            </a:r>
            <a:r>
              <a:rPr lang="en-US" altLang="zh-CN" sz="2000" kern="0">
                <a:solidFill>
                  <a:srgbClr val="063DE8"/>
                </a:solidFill>
                <a:latin typeface="微软雅黑" pitchFamily="34" charset="-122"/>
                <a:ea typeface="微软雅黑" pitchFamily="34" charset="-122"/>
              </a:rPr>
              <a:t>1</a:t>
            </a:r>
            <a:r>
              <a:rPr lang="zh-CN" altLang="en-US" sz="2000" kern="0">
                <a:solidFill>
                  <a:srgbClr val="063DE8"/>
                </a:solidFill>
                <a:latin typeface="微软雅黑" pitchFamily="34" charset="-122"/>
                <a:ea typeface="微软雅黑" pitchFamily="34" charset="-122"/>
              </a:rPr>
              <a:t>；不是，则继续读状态、判断、</a:t>
            </a:r>
            <a:r>
              <a:rPr lang="en-US" altLang="zh-CN" sz="2000" kern="0">
                <a:solidFill>
                  <a:srgbClr val="063DE8"/>
                </a:solidFill>
                <a:latin typeface="微软雅黑" pitchFamily="34" charset="-122"/>
                <a:ea typeface="微软雅黑" pitchFamily="34" charset="-122"/>
              </a:rPr>
              <a:t>…….</a:t>
            </a:r>
          </a:p>
        </p:txBody>
      </p:sp>
      <p:sp>
        <p:nvSpPr>
          <p:cNvPr id="16" name="Line 8"/>
          <p:cNvSpPr>
            <a:spLocks noChangeShapeType="1"/>
          </p:cNvSpPr>
          <p:nvPr/>
        </p:nvSpPr>
        <p:spPr bwMode="auto">
          <a:xfrm>
            <a:off x="652463" y="4106863"/>
            <a:ext cx="2017712" cy="0"/>
          </a:xfrm>
          <a:prstGeom prst="line">
            <a:avLst/>
          </a:prstGeom>
          <a:noFill/>
          <a:ln w="50800">
            <a:solidFill>
              <a:srgbClr val="FC0128"/>
            </a:solidFill>
            <a:round/>
            <a:headEnd/>
            <a:tailEnd/>
          </a:ln>
          <a:effectLst/>
        </p:spPr>
        <p:txBody>
          <a:bodyPr/>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17" name="Line 9"/>
          <p:cNvSpPr>
            <a:spLocks noChangeShapeType="1"/>
          </p:cNvSpPr>
          <p:nvPr/>
        </p:nvSpPr>
        <p:spPr bwMode="auto">
          <a:xfrm>
            <a:off x="688975" y="4443413"/>
            <a:ext cx="2322513" cy="0"/>
          </a:xfrm>
          <a:prstGeom prst="line">
            <a:avLst/>
          </a:prstGeom>
          <a:noFill/>
          <a:ln w="50800">
            <a:solidFill>
              <a:srgbClr val="FC0128"/>
            </a:solidFill>
            <a:round/>
            <a:headEnd/>
            <a:tailEnd/>
          </a:ln>
          <a:effectLst/>
        </p:spPr>
        <p:txBody>
          <a:bodyPr/>
          <a:lstStyle/>
          <a:p>
            <a:pPr eaLnBrk="1" fontAlgn="auto" hangingPunct="1">
              <a:spcBef>
                <a:spcPts val="0"/>
              </a:spcBef>
              <a:spcAft>
                <a:spcPts val="0"/>
              </a:spcAft>
              <a:defRPr/>
            </a:pPr>
            <a:endParaRPr lang="zh-CN" altLang="en-US" sz="1800" b="0" kern="0">
              <a:solidFill>
                <a:sysClr val="windowText" lastClr="000000"/>
              </a:solidFill>
            </a:endParaRPr>
          </a:p>
        </p:txBody>
      </p:sp>
    </p:spTree>
    <p:extLst>
      <p:ext uri="{BB962C8B-B14F-4D97-AF65-F5344CB8AC3E}">
        <p14:creationId xmlns:p14="http://schemas.microsoft.com/office/powerpoint/2010/main" val="579950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4" end="4"/>
                                            </p:txEl>
                                          </p:spTgt>
                                        </p:tgtEl>
                                        <p:attrNameLst>
                                          <p:attrName>style.visibility</p:attrName>
                                        </p:attrNameLst>
                                      </p:cBhvr>
                                      <p:to>
                                        <p:strVal val="visible"/>
                                      </p:to>
                                    </p:set>
                                    <p:animEffect transition="in" filter="blinds(horizontal)">
                                      <p:cBhvr>
                                        <p:cTn id="7" dur="500"/>
                                        <p:tgtEl>
                                          <p:spTgt spid="12">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linds(horizontal)">
                                      <p:cBhvr>
                                        <p:cTn id="17" dur="500"/>
                                        <p:tgtEl>
                                          <p:spTgt spid="16"/>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blinds(horizontal)">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linds(horizontal)">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5">
                                            <p:txEl>
                                              <p:pRg st="0" end="0"/>
                                            </p:txEl>
                                          </p:spTgt>
                                        </p:tgtEl>
                                        <p:attrNameLst>
                                          <p:attrName>style.visibility</p:attrName>
                                        </p:attrNameLst>
                                      </p:cBhvr>
                                      <p:to>
                                        <p:strVal val="visible"/>
                                      </p:to>
                                    </p:set>
                                    <p:animEffect transition="in" filter="blinds(horizontal)">
                                      <p:cBhvr>
                                        <p:cTn id="30" dur="500"/>
                                        <p:tgtEl>
                                          <p:spTgt spid="15">
                                            <p:txEl>
                                              <p:pRg st="0" end="0"/>
                                            </p:txEl>
                                          </p:spTgt>
                                        </p:tgtEl>
                                      </p:cBhvr>
                                    </p:animEffect>
                                  </p:childTnLst>
                                </p:cTn>
                              </p:par>
                            </p:childTnLst>
                          </p:cTn>
                        </p:par>
                        <p:par>
                          <p:cTn id="31" fill="hold">
                            <p:stCondLst>
                              <p:cond delay="500"/>
                            </p:stCondLst>
                            <p:childTnLst>
                              <p:par>
                                <p:cTn id="32" presetID="3" presetClass="entr" presetSubtype="10" fill="hold" nodeType="afterEffect">
                                  <p:stCondLst>
                                    <p:cond delay="0"/>
                                  </p:stCondLst>
                                  <p:childTnLst>
                                    <p:set>
                                      <p:cBhvr>
                                        <p:cTn id="33" dur="1" fill="hold">
                                          <p:stCondLst>
                                            <p:cond delay="0"/>
                                          </p:stCondLst>
                                        </p:cTn>
                                        <p:tgtEl>
                                          <p:spTgt spid="15">
                                            <p:txEl>
                                              <p:pRg st="1" end="1"/>
                                            </p:txEl>
                                          </p:spTgt>
                                        </p:tgtEl>
                                        <p:attrNameLst>
                                          <p:attrName>style.visibility</p:attrName>
                                        </p:attrNameLst>
                                      </p:cBhvr>
                                      <p:to>
                                        <p:strVal val="visible"/>
                                      </p:to>
                                    </p:set>
                                    <p:animEffect transition="in" filter="blinds(horizontal)">
                                      <p:cBhvr>
                                        <p:cTn id="34"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6" grpId="0" animBg="1"/>
      <p:bldP spid="17"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a:spLocks noChangeArrowheads="1"/>
          </p:cNvSpPr>
          <p:nvPr/>
        </p:nvSpPr>
        <p:spPr bwMode="auto">
          <a:xfrm>
            <a:off x="71438" y="993775"/>
            <a:ext cx="8955087" cy="5940425"/>
          </a:xfrm>
          <a:prstGeom prst="rect">
            <a:avLst/>
          </a:prstGeom>
          <a:noFill/>
          <a:ln w="9525">
            <a:noFill/>
            <a:miter lim="800000"/>
            <a:headEnd/>
            <a:tailEnd/>
          </a:ln>
          <a:effectLst/>
        </p:spPr>
        <p:txBody>
          <a:bodyPr>
            <a:spAutoFit/>
          </a:bodyPr>
          <a:lstStyle/>
          <a:p>
            <a:pPr indent="288925" algn="just" eaLnBrk="1" fontAlgn="auto" hangingPunct="1">
              <a:lnSpc>
                <a:spcPct val="105000"/>
              </a:lnSpc>
              <a:spcBef>
                <a:spcPts val="0"/>
              </a:spcBef>
              <a:spcAft>
                <a:spcPts val="0"/>
              </a:spcAft>
              <a:tabLst>
                <a:tab pos="457200" algn="l"/>
              </a:tabLst>
              <a:defRPr/>
            </a:pPr>
            <a:r>
              <a:rPr kumimoji="1" lang="zh-CN" altLang="en-US" sz="2000" kern="0" dirty="0">
                <a:solidFill>
                  <a:srgbClr val="A50021"/>
                </a:solidFill>
                <a:latin typeface="微软雅黑" pitchFamily="34" charset="-122"/>
                <a:ea typeface="微软雅黑" pitchFamily="34" charset="-122"/>
              </a:rPr>
              <a:t>功能：打印</a:t>
            </a:r>
            <a:r>
              <a:rPr kumimoji="1" lang="en-US" altLang="zh-CN" sz="2000" kern="0" dirty="0">
                <a:solidFill>
                  <a:srgbClr val="A50021"/>
                </a:solidFill>
                <a:latin typeface="微软雅黑" pitchFamily="34" charset="-122"/>
                <a:ea typeface="微软雅黑" pitchFamily="34" charset="-122"/>
              </a:rPr>
              <a:t>AL</a:t>
            </a:r>
            <a:r>
              <a:rPr kumimoji="1" lang="zh-CN" altLang="en-US" sz="2000" kern="0" dirty="0">
                <a:solidFill>
                  <a:srgbClr val="A50021"/>
                </a:solidFill>
                <a:latin typeface="微软雅黑" pitchFamily="34" charset="-122"/>
                <a:ea typeface="微软雅黑" pitchFamily="34" charset="-122"/>
              </a:rPr>
              <a:t>寄存器中的</a:t>
            </a:r>
            <a:r>
              <a:rPr kumimoji="1" lang="zh-CN" altLang="en-US" sz="2000" kern="0" dirty="0" smtClean="0">
                <a:solidFill>
                  <a:srgbClr val="A50021"/>
                </a:solidFill>
                <a:latin typeface="微软雅黑" pitchFamily="34" charset="-122"/>
                <a:ea typeface="微软雅黑" pitchFamily="34" charset="-122"/>
              </a:rPr>
              <a:t>字符。</a:t>
            </a:r>
            <a:endParaRPr kumimoji="1" lang="zh-CN" altLang="en-US" sz="2000" kern="0" dirty="0">
              <a:solidFill>
                <a:srgbClr val="A50021"/>
              </a:solidFill>
              <a:latin typeface="微软雅黑" pitchFamily="34" charset="-122"/>
              <a:ea typeface="微软雅黑" pitchFamily="34" charset="-122"/>
            </a:endParaRPr>
          </a:p>
          <a:p>
            <a:pPr indent="288925" algn="just" eaLnBrk="1" fontAlgn="auto" hangingPunct="1">
              <a:lnSpc>
                <a:spcPct val="105000"/>
              </a:lnSpc>
              <a:spcBef>
                <a:spcPct val="30000"/>
              </a:spcBef>
              <a:spcAft>
                <a:spcPts val="0"/>
              </a:spcAft>
              <a:tabLst>
                <a:tab pos="457200" algn="l"/>
              </a:tabLst>
              <a:defRPr/>
            </a:pPr>
            <a:r>
              <a:rPr kumimoji="1" lang="en-US" altLang="zh-CN" sz="2000" kern="0" dirty="0">
                <a:solidFill>
                  <a:sysClr val="windowText" lastClr="000000"/>
                </a:solidFill>
                <a:latin typeface="微软雅黑" pitchFamily="34" charset="-122"/>
                <a:ea typeface="微软雅黑" pitchFamily="34" charset="-122"/>
              </a:rPr>
              <a:t>PRINT	PROC	NEAR</a:t>
            </a:r>
          </a:p>
          <a:p>
            <a:pPr indent="288925" algn="just" eaLnBrk="1" fontAlgn="auto" hangingPunct="1">
              <a:lnSpc>
                <a:spcPct val="105000"/>
              </a:lnSpc>
              <a:spcBef>
                <a:spcPts val="0"/>
              </a:spcBef>
              <a:spcAft>
                <a:spcPts val="0"/>
              </a:spcAft>
              <a:tabLst>
                <a:tab pos="457200" algn="l"/>
              </a:tabLst>
              <a:defRPr/>
            </a:pPr>
            <a:r>
              <a:rPr kumimoji="1" lang="en-US" altLang="zh-CN" sz="2000" kern="0" dirty="0">
                <a:solidFill>
                  <a:sysClr val="windowText" lastClr="000000"/>
                </a:solidFill>
                <a:latin typeface="微软雅黑" pitchFamily="34" charset="-122"/>
                <a:ea typeface="微软雅黑" pitchFamily="34" charset="-122"/>
              </a:rPr>
              <a:t>			PUSH	AX              ; </a:t>
            </a:r>
            <a:r>
              <a:rPr kumimoji="1" lang="zh-CN" altLang="en-US" sz="2000" kern="0" dirty="0">
                <a:solidFill>
                  <a:sysClr val="windowText" lastClr="000000"/>
                </a:solidFill>
                <a:latin typeface="微软雅黑" pitchFamily="34" charset="-122"/>
                <a:ea typeface="微软雅黑" pitchFamily="34" charset="-122"/>
              </a:rPr>
              <a:t>保留用到的寄存器</a:t>
            </a:r>
          </a:p>
          <a:p>
            <a:pPr indent="288925" algn="just" eaLnBrk="1" fontAlgn="auto" hangingPunct="1">
              <a:lnSpc>
                <a:spcPct val="105000"/>
              </a:lnSpc>
              <a:spcBef>
                <a:spcPts val="0"/>
              </a:spcBef>
              <a:spcAft>
                <a:spcPts val="0"/>
              </a:spcAft>
              <a:tabLst>
                <a:tab pos="457200" algn="l"/>
              </a:tabLst>
              <a:defRPr/>
            </a:pPr>
            <a:r>
              <a:rPr kumimoji="1" lang="zh-CN" altLang="en-US" sz="2000" kern="0" dirty="0">
                <a:solidFill>
                  <a:sysClr val="windowText" lastClr="000000"/>
                </a:solidFill>
                <a:latin typeface="微软雅黑" pitchFamily="34" charset="-122"/>
                <a:ea typeface="微软雅黑" pitchFamily="34" charset="-122"/>
              </a:rPr>
              <a:t>			</a:t>
            </a:r>
            <a:r>
              <a:rPr kumimoji="1" lang="en-US" altLang="zh-CN" sz="2000" kern="0" dirty="0">
                <a:solidFill>
                  <a:sysClr val="windowText" lastClr="000000"/>
                </a:solidFill>
                <a:latin typeface="微软雅黑" pitchFamily="34" charset="-122"/>
                <a:ea typeface="微软雅黑" pitchFamily="34" charset="-122"/>
              </a:rPr>
              <a:t>PUSH	DX	       ; </a:t>
            </a:r>
            <a:r>
              <a:rPr kumimoji="1" lang="zh-CN" altLang="en-US" sz="2000" kern="0" dirty="0">
                <a:solidFill>
                  <a:sysClr val="windowText" lastClr="000000"/>
                </a:solidFill>
                <a:latin typeface="微软雅黑" pitchFamily="34" charset="-122"/>
                <a:ea typeface="微软雅黑" pitchFamily="34" charset="-122"/>
              </a:rPr>
              <a:t>保留用到的寄存器</a:t>
            </a:r>
          </a:p>
          <a:p>
            <a:pPr indent="288925" algn="just" eaLnBrk="1" fontAlgn="auto" hangingPunct="1">
              <a:lnSpc>
                <a:spcPct val="105000"/>
              </a:lnSpc>
              <a:spcBef>
                <a:spcPts val="0"/>
              </a:spcBef>
              <a:spcAft>
                <a:spcPts val="0"/>
              </a:spcAft>
              <a:tabLst>
                <a:tab pos="457200" algn="l"/>
              </a:tabLst>
              <a:defRPr/>
            </a:pPr>
            <a:r>
              <a:rPr kumimoji="1" lang="zh-CN" altLang="en-US" sz="2000" kern="0" dirty="0">
                <a:solidFill>
                  <a:sysClr val="windowText" lastClr="000000"/>
                </a:solidFill>
                <a:latin typeface="微软雅黑" pitchFamily="34" charset="-122"/>
                <a:ea typeface="微软雅黑" pitchFamily="34" charset="-122"/>
              </a:rPr>
              <a:t>			</a:t>
            </a:r>
            <a:r>
              <a:rPr kumimoji="1" lang="en-US" altLang="zh-CN" sz="2000" kern="0" dirty="0">
                <a:solidFill>
                  <a:sysClr val="windowText" lastClr="000000"/>
                </a:solidFill>
                <a:latin typeface="微软雅黑" pitchFamily="34" charset="-122"/>
                <a:ea typeface="微软雅黑" pitchFamily="34" charset="-122"/>
              </a:rPr>
              <a:t>MOV 	DX, 378H   ; </a:t>
            </a:r>
            <a:r>
              <a:rPr kumimoji="1" lang="zh-CN" altLang="en-US" sz="2000" kern="0" dirty="0">
                <a:solidFill>
                  <a:sysClr val="windowText" lastClr="000000"/>
                </a:solidFill>
                <a:latin typeface="微软雅黑" pitchFamily="34" charset="-122"/>
                <a:ea typeface="微软雅黑" pitchFamily="34" charset="-122"/>
              </a:rPr>
              <a:t>数据锁存器口地址送</a:t>
            </a:r>
            <a:r>
              <a:rPr kumimoji="1" lang="en-US" altLang="zh-CN" sz="2000" kern="0" dirty="0">
                <a:solidFill>
                  <a:sysClr val="windowText" lastClr="000000"/>
                </a:solidFill>
                <a:latin typeface="微软雅黑" pitchFamily="34" charset="-122"/>
                <a:ea typeface="微软雅黑" pitchFamily="34" charset="-122"/>
              </a:rPr>
              <a:t>DX</a:t>
            </a:r>
          </a:p>
          <a:p>
            <a:pPr indent="288925" algn="just" eaLnBrk="1" fontAlgn="auto" hangingPunct="1">
              <a:lnSpc>
                <a:spcPct val="105000"/>
              </a:lnSpc>
              <a:spcBef>
                <a:spcPts val="0"/>
              </a:spcBef>
              <a:spcAft>
                <a:spcPts val="0"/>
              </a:spcAft>
              <a:tabLst>
                <a:tab pos="457200" algn="l"/>
              </a:tabLst>
              <a:defRPr/>
            </a:pPr>
            <a:r>
              <a:rPr kumimoji="1" lang="zh-CN" altLang="en-US" sz="2000" kern="0" dirty="0">
                <a:solidFill>
                  <a:sysClr val="windowText" lastClr="000000"/>
                </a:solidFill>
                <a:latin typeface="微软雅黑" pitchFamily="34" charset="-122"/>
                <a:ea typeface="微软雅黑" pitchFamily="34" charset="-122"/>
              </a:rPr>
              <a:t>			</a:t>
            </a:r>
            <a:r>
              <a:rPr kumimoji="1" lang="en-US" altLang="zh-CN" sz="2000" kern="0" dirty="0">
                <a:solidFill>
                  <a:srgbClr val="FC0128"/>
                </a:solidFill>
                <a:latin typeface="微软雅黑" pitchFamily="34" charset="-122"/>
                <a:ea typeface="微软雅黑" pitchFamily="34" charset="-122"/>
              </a:rPr>
              <a:t>OUT 	DX, AL	       ; </a:t>
            </a:r>
            <a:r>
              <a:rPr kumimoji="1" lang="zh-CN" altLang="en-US" sz="2000" kern="0" dirty="0">
                <a:solidFill>
                  <a:srgbClr val="FC0128"/>
                </a:solidFill>
                <a:latin typeface="微软雅黑" pitchFamily="34" charset="-122"/>
                <a:ea typeface="微软雅黑" pitchFamily="34" charset="-122"/>
              </a:rPr>
              <a:t>输出要打印的字符到数据锁存器</a:t>
            </a:r>
          </a:p>
          <a:p>
            <a:pPr indent="288925" algn="just" eaLnBrk="1" fontAlgn="auto" hangingPunct="1">
              <a:lnSpc>
                <a:spcPct val="105000"/>
              </a:lnSpc>
              <a:spcBef>
                <a:spcPts val="0"/>
              </a:spcBef>
              <a:spcAft>
                <a:spcPts val="0"/>
              </a:spcAft>
              <a:tabLst>
                <a:tab pos="457200" algn="l"/>
              </a:tabLst>
              <a:defRPr/>
            </a:pPr>
            <a:r>
              <a:rPr kumimoji="1" lang="zh-CN" altLang="en-US" sz="2000" kern="0" dirty="0">
                <a:solidFill>
                  <a:sysClr val="windowText" lastClr="000000"/>
                </a:solidFill>
                <a:latin typeface="微软雅黑" pitchFamily="34" charset="-122"/>
                <a:ea typeface="微软雅黑" pitchFamily="34" charset="-122"/>
              </a:rPr>
              <a:t>			</a:t>
            </a:r>
            <a:r>
              <a:rPr kumimoji="1" lang="en-US" altLang="zh-CN" sz="2000" kern="0" dirty="0">
                <a:solidFill>
                  <a:sysClr val="windowText" lastClr="000000"/>
                </a:solidFill>
                <a:latin typeface="微软雅黑" pitchFamily="34" charset="-122"/>
                <a:ea typeface="微软雅黑" pitchFamily="34" charset="-122"/>
              </a:rPr>
              <a:t>MOV     DX, 379H   ; </a:t>
            </a:r>
            <a:r>
              <a:rPr kumimoji="1" lang="zh-CN" altLang="en-US" sz="2000" kern="0" dirty="0">
                <a:solidFill>
                  <a:sysClr val="windowText" lastClr="000000"/>
                </a:solidFill>
                <a:latin typeface="微软雅黑" pitchFamily="34" charset="-122"/>
                <a:ea typeface="微软雅黑" pitchFamily="34" charset="-122"/>
              </a:rPr>
              <a:t>状态寄存器口地址送</a:t>
            </a:r>
            <a:r>
              <a:rPr kumimoji="1" lang="en-US" altLang="zh-CN" sz="2000" kern="0" dirty="0">
                <a:solidFill>
                  <a:sysClr val="windowText" lastClr="000000"/>
                </a:solidFill>
                <a:latin typeface="微软雅黑" pitchFamily="34" charset="-122"/>
                <a:ea typeface="微软雅黑" pitchFamily="34" charset="-122"/>
              </a:rPr>
              <a:t>DX</a:t>
            </a:r>
          </a:p>
          <a:p>
            <a:pPr indent="288925" algn="just" eaLnBrk="1" fontAlgn="auto" hangingPunct="1">
              <a:lnSpc>
                <a:spcPct val="105000"/>
              </a:lnSpc>
              <a:spcBef>
                <a:spcPts val="0"/>
              </a:spcBef>
              <a:spcAft>
                <a:spcPts val="0"/>
              </a:spcAft>
              <a:tabLst>
                <a:tab pos="457200" algn="l"/>
              </a:tabLst>
              <a:defRPr/>
            </a:pPr>
            <a:r>
              <a:rPr kumimoji="1" lang="en-US" altLang="zh-CN" sz="2000" kern="0" dirty="0">
                <a:solidFill>
                  <a:srgbClr val="FC0128"/>
                </a:solidFill>
                <a:latin typeface="微软雅黑" pitchFamily="34" charset="-122"/>
                <a:ea typeface="微软雅黑" pitchFamily="34" charset="-122"/>
              </a:rPr>
              <a:t>WAIT:	IN	AL, DX        ; </a:t>
            </a:r>
            <a:r>
              <a:rPr kumimoji="1" lang="zh-CN" altLang="en-US" sz="2000" kern="0" dirty="0">
                <a:solidFill>
                  <a:srgbClr val="FC0128"/>
                </a:solidFill>
                <a:latin typeface="微软雅黑" pitchFamily="34" charset="-122"/>
                <a:ea typeface="微软雅黑" pitchFamily="34" charset="-122"/>
              </a:rPr>
              <a:t>读打印机状态位</a:t>
            </a:r>
          </a:p>
          <a:p>
            <a:pPr indent="288925" algn="just" eaLnBrk="1" fontAlgn="auto" hangingPunct="1">
              <a:lnSpc>
                <a:spcPct val="105000"/>
              </a:lnSpc>
              <a:spcBef>
                <a:spcPts val="0"/>
              </a:spcBef>
              <a:spcAft>
                <a:spcPts val="0"/>
              </a:spcAft>
              <a:tabLst>
                <a:tab pos="457200" algn="l"/>
              </a:tabLst>
              <a:defRPr/>
            </a:pPr>
            <a:r>
              <a:rPr kumimoji="1" lang="zh-CN" altLang="en-US" sz="2000" kern="0" dirty="0">
                <a:solidFill>
                  <a:srgbClr val="FC0128"/>
                </a:solidFill>
                <a:latin typeface="微软雅黑" pitchFamily="34" charset="-122"/>
                <a:ea typeface="微软雅黑" pitchFamily="34" charset="-122"/>
              </a:rPr>
              <a:t>			</a:t>
            </a:r>
            <a:r>
              <a:rPr kumimoji="1" lang="en-US" altLang="zh-CN" sz="2000" kern="0" dirty="0">
                <a:solidFill>
                  <a:srgbClr val="FC0128"/>
                </a:solidFill>
                <a:latin typeface="微软雅黑" pitchFamily="34" charset="-122"/>
                <a:ea typeface="微软雅黑" pitchFamily="34" charset="-122"/>
              </a:rPr>
              <a:t>TEST 	AL, 80H      ; </a:t>
            </a:r>
            <a:r>
              <a:rPr kumimoji="1" lang="zh-CN" altLang="en-US" sz="2000" kern="0" dirty="0">
                <a:solidFill>
                  <a:srgbClr val="FC0128"/>
                </a:solidFill>
                <a:latin typeface="微软雅黑" pitchFamily="34" charset="-122"/>
                <a:ea typeface="微软雅黑" pitchFamily="34" charset="-122"/>
              </a:rPr>
              <a:t>检查忙位</a:t>
            </a:r>
          </a:p>
          <a:p>
            <a:pPr indent="288925" algn="just" eaLnBrk="1" fontAlgn="auto" hangingPunct="1">
              <a:lnSpc>
                <a:spcPct val="105000"/>
              </a:lnSpc>
              <a:spcBef>
                <a:spcPts val="0"/>
              </a:spcBef>
              <a:spcAft>
                <a:spcPts val="0"/>
              </a:spcAft>
              <a:tabLst>
                <a:tab pos="457200" algn="l"/>
              </a:tabLst>
              <a:defRPr/>
            </a:pPr>
            <a:r>
              <a:rPr kumimoji="1" lang="zh-CN" altLang="en-US" sz="2000" kern="0" dirty="0">
                <a:solidFill>
                  <a:srgbClr val="FC0128"/>
                </a:solidFill>
                <a:latin typeface="微软雅黑" pitchFamily="34" charset="-122"/>
                <a:ea typeface="微软雅黑" pitchFamily="34" charset="-122"/>
              </a:rPr>
              <a:t>			</a:t>
            </a:r>
            <a:r>
              <a:rPr kumimoji="1" lang="en-US" altLang="zh-CN" sz="2000" kern="0" dirty="0">
                <a:solidFill>
                  <a:srgbClr val="FC0128"/>
                </a:solidFill>
                <a:latin typeface="微软雅黑" pitchFamily="34" charset="-122"/>
                <a:ea typeface="微软雅黑" pitchFamily="34" charset="-122"/>
              </a:rPr>
              <a:t>JE	WAIT	        ; </a:t>
            </a:r>
            <a:r>
              <a:rPr kumimoji="1" lang="zh-CN" altLang="en-US" sz="2000" kern="0" dirty="0">
                <a:solidFill>
                  <a:srgbClr val="FC0128"/>
                </a:solidFill>
                <a:latin typeface="微软雅黑" pitchFamily="34" charset="-122"/>
                <a:ea typeface="微软雅黑" pitchFamily="34" charset="-122"/>
              </a:rPr>
              <a:t>等待直到打印机不忙</a:t>
            </a:r>
          </a:p>
          <a:p>
            <a:pPr indent="288925" algn="just" eaLnBrk="1" fontAlgn="auto" hangingPunct="1">
              <a:lnSpc>
                <a:spcPct val="105000"/>
              </a:lnSpc>
              <a:spcBef>
                <a:spcPts val="0"/>
              </a:spcBef>
              <a:spcAft>
                <a:spcPts val="0"/>
              </a:spcAft>
              <a:tabLst>
                <a:tab pos="457200" algn="l"/>
              </a:tabLst>
              <a:defRPr/>
            </a:pPr>
            <a:r>
              <a:rPr kumimoji="1" lang="zh-CN" altLang="en-US" sz="2000" kern="0" dirty="0">
                <a:solidFill>
                  <a:sysClr val="windowText" lastClr="000000"/>
                </a:solidFill>
                <a:latin typeface="微软雅黑" pitchFamily="34" charset="-122"/>
                <a:ea typeface="微软雅黑" pitchFamily="34" charset="-122"/>
              </a:rPr>
              <a:t>			</a:t>
            </a:r>
            <a:r>
              <a:rPr kumimoji="1" lang="en-US" altLang="zh-CN" sz="2000" kern="0" dirty="0">
                <a:solidFill>
                  <a:sysClr val="windowText" lastClr="000000"/>
                </a:solidFill>
                <a:latin typeface="微软雅黑" pitchFamily="34" charset="-122"/>
                <a:ea typeface="微软雅黑" pitchFamily="34" charset="-122"/>
              </a:rPr>
              <a:t>MOV     DX, 37AH  ; </a:t>
            </a:r>
            <a:r>
              <a:rPr kumimoji="1" lang="zh-CN" altLang="en-US" sz="2000" kern="0" dirty="0">
                <a:solidFill>
                  <a:sysClr val="windowText" lastClr="000000"/>
                </a:solidFill>
                <a:latin typeface="微软雅黑" pitchFamily="34" charset="-122"/>
                <a:ea typeface="微软雅黑" pitchFamily="34" charset="-122"/>
              </a:rPr>
              <a:t>命令</a:t>
            </a:r>
            <a:r>
              <a:rPr kumimoji="1" lang="en-US" altLang="zh-CN" sz="2000" kern="0" dirty="0">
                <a:solidFill>
                  <a:sysClr val="windowText" lastClr="000000"/>
                </a:solidFill>
                <a:latin typeface="微软雅黑" pitchFamily="34" charset="-122"/>
                <a:ea typeface="微软雅黑" pitchFamily="34" charset="-122"/>
              </a:rPr>
              <a:t>(</a:t>
            </a:r>
            <a:r>
              <a:rPr kumimoji="1" lang="zh-CN" altLang="en-US" sz="2000" kern="0" dirty="0">
                <a:solidFill>
                  <a:sysClr val="windowText" lastClr="000000"/>
                </a:solidFill>
                <a:latin typeface="微软雅黑" pitchFamily="34" charset="-122"/>
                <a:ea typeface="微软雅黑" pitchFamily="34" charset="-122"/>
              </a:rPr>
              <a:t>控制</a:t>
            </a:r>
            <a:r>
              <a:rPr kumimoji="1" lang="en-US" altLang="zh-CN" sz="2000" kern="0" dirty="0">
                <a:solidFill>
                  <a:sysClr val="windowText" lastClr="000000"/>
                </a:solidFill>
                <a:latin typeface="微软雅黑" pitchFamily="34" charset="-122"/>
                <a:ea typeface="微软雅黑" pitchFamily="34" charset="-122"/>
              </a:rPr>
              <a:t>)</a:t>
            </a:r>
            <a:r>
              <a:rPr kumimoji="1" lang="zh-CN" altLang="en-US" sz="2000" kern="0" dirty="0">
                <a:solidFill>
                  <a:sysClr val="windowText" lastClr="000000"/>
                </a:solidFill>
                <a:latin typeface="微软雅黑" pitchFamily="34" charset="-122"/>
                <a:ea typeface="微软雅黑" pitchFamily="34" charset="-122"/>
              </a:rPr>
              <a:t>寄存器口地址送</a:t>
            </a:r>
            <a:r>
              <a:rPr kumimoji="1" lang="en-US" altLang="zh-CN" sz="2000" kern="0" dirty="0">
                <a:solidFill>
                  <a:sysClr val="windowText" lastClr="000000"/>
                </a:solidFill>
                <a:latin typeface="微软雅黑" pitchFamily="34" charset="-122"/>
                <a:ea typeface="微软雅黑" pitchFamily="34" charset="-122"/>
              </a:rPr>
              <a:t>DX</a:t>
            </a:r>
          </a:p>
          <a:p>
            <a:pPr indent="288925" algn="just" eaLnBrk="1" fontAlgn="auto" hangingPunct="1">
              <a:lnSpc>
                <a:spcPct val="105000"/>
              </a:lnSpc>
              <a:spcBef>
                <a:spcPts val="0"/>
              </a:spcBef>
              <a:spcAft>
                <a:spcPts val="0"/>
              </a:spcAft>
              <a:tabLst>
                <a:tab pos="457200" algn="l"/>
              </a:tabLst>
              <a:defRPr/>
            </a:pPr>
            <a:r>
              <a:rPr kumimoji="1" lang="zh-CN" altLang="en-US" sz="2000" kern="0" dirty="0">
                <a:solidFill>
                  <a:sysClr val="windowText" lastClr="000000"/>
                </a:solidFill>
                <a:latin typeface="微软雅黑" pitchFamily="34" charset="-122"/>
                <a:ea typeface="微软雅黑" pitchFamily="34" charset="-122"/>
              </a:rPr>
              <a:t>			</a:t>
            </a:r>
            <a:r>
              <a:rPr kumimoji="1" lang="en-US" altLang="zh-CN" sz="2000" kern="0" dirty="0">
                <a:solidFill>
                  <a:sysClr val="windowText" lastClr="000000"/>
                </a:solidFill>
                <a:latin typeface="微软雅黑" pitchFamily="34" charset="-122"/>
                <a:ea typeface="微软雅黑" pitchFamily="34" charset="-122"/>
              </a:rPr>
              <a:t>MOV  	AL, 0DH      ; </a:t>
            </a:r>
            <a:r>
              <a:rPr kumimoji="1" lang="zh-CN" altLang="en-US" sz="2000" kern="0" dirty="0">
                <a:solidFill>
                  <a:sysClr val="windowText" lastClr="000000"/>
                </a:solidFill>
                <a:latin typeface="微软雅黑" pitchFamily="34" charset="-122"/>
                <a:ea typeface="微软雅黑" pitchFamily="34" charset="-122"/>
              </a:rPr>
              <a:t>置选通位</a:t>
            </a:r>
            <a:r>
              <a:rPr kumimoji="1" lang="en-US" altLang="zh-CN" sz="2000" kern="0" dirty="0">
                <a:solidFill>
                  <a:sysClr val="windowText" lastClr="000000"/>
                </a:solidFill>
                <a:latin typeface="微软雅黑" pitchFamily="34" charset="-122"/>
                <a:ea typeface="微软雅黑" pitchFamily="34" charset="-122"/>
              </a:rPr>
              <a:t>=1</a:t>
            </a:r>
            <a:r>
              <a:rPr kumimoji="1" lang="zh-CN" altLang="en-US" sz="2000" kern="0" dirty="0">
                <a:solidFill>
                  <a:srgbClr val="008000"/>
                </a:solidFill>
                <a:latin typeface="微软雅黑" pitchFamily="34" charset="-122"/>
                <a:ea typeface="微软雅黑" pitchFamily="34" charset="-122"/>
              </a:rPr>
              <a:t>（表示启动打印）</a:t>
            </a:r>
          </a:p>
          <a:p>
            <a:pPr indent="288925" algn="just" eaLnBrk="1" fontAlgn="auto" hangingPunct="1">
              <a:lnSpc>
                <a:spcPct val="105000"/>
              </a:lnSpc>
              <a:spcBef>
                <a:spcPts val="0"/>
              </a:spcBef>
              <a:spcAft>
                <a:spcPts val="0"/>
              </a:spcAft>
              <a:tabLst>
                <a:tab pos="457200" algn="l"/>
              </a:tabLst>
              <a:defRPr/>
            </a:pPr>
            <a:r>
              <a:rPr kumimoji="1" lang="en-US" altLang="zh-CN" sz="2000" kern="0" dirty="0">
                <a:solidFill>
                  <a:sysClr val="windowText" lastClr="000000"/>
                </a:solidFill>
                <a:latin typeface="微软雅黑" pitchFamily="34" charset="-122"/>
                <a:ea typeface="微软雅黑" pitchFamily="34" charset="-122"/>
              </a:rPr>
              <a:t>			</a:t>
            </a:r>
            <a:r>
              <a:rPr kumimoji="1" lang="en-US" altLang="zh-CN" sz="2000" kern="0" dirty="0">
                <a:solidFill>
                  <a:srgbClr val="FC0128"/>
                </a:solidFill>
                <a:latin typeface="微软雅黑" pitchFamily="34" charset="-122"/>
                <a:ea typeface="微软雅黑" pitchFamily="34" charset="-122"/>
              </a:rPr>
              <a:t>OUT	DX, AL	        ;</a:t>
            </a:r>
            <a:r>
              <a:rPr kumimoji="1" lang="zh-CN" altLang="en-US" sz="2000" kern="0" dirty="0">
                <a:solidFill>
                  <a:srgbClr val="FC0128"/>
                </a:solidFill>
                <a:latin typeface="微软雅黑" pitchFamily="34" charset="-122"/>
                <a:ea typeface="微软雅黑" pitchFamily="34" charset="-122"/>
              </a:rPr>
              <a:t>使命令寄存器中选通位置</a:t>
            </a:r>
            <a:r>
              <a:rPr kumimoji="1" lang="en-US" altLang="zh-CN" sz="2000" kern="0" dirty="0">
                <a:solidFill>
                  <a:srgbClr val="FC0128"/>
                </a:solidFill>
                <a:latin typeface="微软雅黑" pitchFamily="34" charset="-122"/>
                <a:ea typeface="微软雅黑" pitchFamily="34" charset="-122"/>
              </a:rPr>
              <a:t>1</a:t>
            </a:r>
            <a:endParaRPr kumimoji="1" lang="zh-CN" altLang="en-US" sz="2000" kern="0" dirty="0">
              <a:solidFill>
                <a:sysClr val="windowText" lastClr="000000"/>
              </a:solidFill>
              <a:latin typeface="微软雅黑" pitchFamily="34" charset="-122"/>
              <a:ea typeface="微软雅黑" pitchFamily="34" charset="-122"/>
            </a:endParaRPr>
          </a:p>
          <a:p>
            <a:pPr indent="288925" algn="just" eaLnBrk="1" fontAlgn="auto" hangingPunct="1">
              <a:lnSpc>
                <a:spcPct val="105000"/>
              </a:lnSpc>
              <a:spcBef>
                <a:spcPts val="0"/>
              </a:spcBef>
              <a:spcAft>
                <a:spcPts val="0"/>
              </a:spcAft>
              <a:tabLst>
                <a:tab pos="457200" algn="l"/>
              </a:tabLst>
              <a:defRPr/>
            </a:pPr>
            <a:r>
              <a:rPr kumimoji="1" lang="en-US" altLang="zh-CN" sz="2000" kern="0" dirty="0">
                <a:solidFill>
                  <a:sysClr val="windowText" lastClr="000000"/>
                </a:solidFill>
                <a:latin typeface="微软雅黑" pitchFamily="34" charset="-122"/>
                <a:ea typeface="微软雅黑" pitchFamily="34" charset="-122"/>
              </a:rPr>
              <a:t>			POP	DX</a:t>
            </a:r>
          </a:p>
          <a:p>
            <a:pPr indent="288925" algn="just" eaLnBrk="1" fontAlgn="auto" hangingPunct="1">
              <a:lnSpc>
                <a:spcPct val="105000"/>
              </a:lnSpc>
              <a:spcBef>
                <a:spcPts val="0"/>
              </a:spcBef>
              <a:spcAft>
                <a:spcPts val="0"/>
              </a:spcAft>
              <a:tabLst>
                <a:tab pos="457200" algn="l"/>
              </a:tabLst>
              <a:defRPr/>
            </a:pPr>
            <a:r>
              <a:rPr kumimoji="1" lang="en-US" altLang="zh-CN" sz="2000" kern="0" dirty="0">
                <a:solidFill>
                  <a:sysClr val="windowText" lastClr="000000"/>
                </a:solidFill>
                <a:latin typeface="微软雅黑" pitchFamily="34" charset="-122"/>
                <a:ea typeface="微软雅黑" pitchFamily="34" charset="-122"/>
              </a:rPr>
              <a:t>			POP	AX              ; </a:t>
            </a:r>
            <a:r>
              <a:rPr kumimoji="1" lang="zh-CN" altLang="en-US" sz="2000" kern="0" dirty="0">
                <a:solidFill>
                  <a:sysClr val="windowText" lastClr="000000"/>
                </a:solidFill>
                <a:latin typeface="微软雅黑" pitchFamily="34" charset="-122"/>
                <a:ea typeface="微软雅黑" pitchFamily="34" charset="-122"/>
              </a:rPr>
              <a:t>恢复寄存器</a:t>
            </a:r>
          </a:p>
          <a:p>
            <a:pPr indent="288925" algn="just" eaLnBrk="1" fontAlgn="auto" hangingPunct="1">
              <a:lnSpc>
                <a:spcPct val="105000"/>
              </a:lnSpc>
              <a:spcBef>
                <a:spcPts val="0"/>
              </a:spcBef>
              <a:spcAft>
                <a:spcPts val="0"/>
              </a:spcAft>
              <a:tabLst>
                <a:tab pos="457200" algn="l"/>
              </a:tabLst>
              <a:defRPr/>
            </a:pPr>
            <a:r>
              <a:rPr kumimoji="1" lang="zh-CN" altLang="en-US" sz="2000" kern="0" dirty="0">
                <a:solidFill>
                  <a:sysClr val="windowText" lastClr="000000"/>
                </a:solidFill>
                <a:latin typeface="微软雅黑" pitchFamily="34" charset="-122"/>
                <a:ea typeface="微软雅黑" pitchFamily="34" charset="-122"/>
              </a:rPr>
              <a:t>			</a:t>
            </a:r>
            <a:r>
              <a:rPr kumimoji="1" lang="en-US" altLang="zh-CN" sz="2000" kern="0" dirty="0">
                <a:solidFill>
                  <a:sysClr val="windowText" lastClr="000000"/>
                </a:solidFill>
                <a:latin typeface="微软雅黑" pitchFamily="34" charset="-122"/>
                <a:ea typeface="微软雅黑" pitchFamily="34" charset="-122"/>
              </a:rPr>
              <a:t>RET</a:t>
            </a:r>
          </a:p>
          <a:p>
            <a:pPr indent="288925" algn="just" eaLnBrk="1" fontAlgn="auto" hangingPunct="1">
              <a:lnSpc>
                <a:spcPct val="105000"/>
              </a:lnSpc>
              <a:spcBef>
                <a:spcPts val="0"/>
              </a:spcBef>
              <a:spcAft>
                <a:spcPts val="0"/>
              </a:spcAft>
              <a:tabLst>
                <a:tab pos="457200" algn="l"/>
              </a:tabLst>
              <a:defRPr/>
            </a:pPr>
            <a:r>
              <a:rPr kumimoji="1" lang="en-US" altLang="zh-CN" sz="2000" kern="0" dirty="0">
                <a:solidFill>
                  <a:sysClr val="windowText" lastClr="000000"/>
                </a:solidFill>
                <a:latin typeface="微软雅黑" pitchFamily="34" charset="-122"/>
                <a:ea typeface="微软雅黑" pitchFamily="34" charset="-122"/>
              </a:rPr>
              <a:t>PRINT	ENDP</a:t>
            </a:r>
          </a:p>
          <a:p>
            <a:pPr indent="288925" eaLnBrk="1" fontAlgn="auto" hangingPunct="1">
              <a:spcBef>
                <a:spcPts val="0"/>
              </a:spcBef>
              <a:spcAft>
                <a:spcPts val="0"/>
              </a:spcAft>
              <a:tabLst>
                <a:tab pos="457200" algn="l"/>
              </a:tabLst>
              <a:defRPr/>
            </a:pPr>
            <a:endParaRPr kumimoji="1" lang="zh-CN" altLang="en-US" sz="2000" kern="0" dirty="0">
              <a:solidFill>
                <a:sysClr val="windowText" lastClr="000000"/>
              </a:solidFill>
              <a:latin typeface="Times New Roman" pitchFamily="18" charset="0"/>
            </a:endParaRPr>
          </a:p>
        </p:txBody>
      </p:sp>
      <p:sp>
        <p:nvSpPr>
          <p:cNvPr id="12" name="Text Box 3"/>
          <p:cNvSpPr txBox="1">
            <a:spLocks noChangeArrowheads="1"/>
          </p:cNvSpPr>
          <p:nvPr/>
        </p:nvSpPr>
        <p:spPr bwMode="auto">
          <a:xfrm>
            <a:off x="2057400" y="252412"/>
            <a:ext cx="6951662" cy="641350"/>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3600" dirty="0">
                <a:solidFill>
                  <a:srgbClr val="D1390F"/>
                </a:solidFill>
                <a:latin typeface="Times New Roman" pitchFamily="18" charset="0"/>
                <a:ea typeface="黑体" pitchFamily="49" charset="-122"/>
              </a:rPr>
              <a:t>    打印输出标准子程序</a:t>
            </a:r>
          </a:p>
        </p:txBody>
      </p:sp>
      <p:sp>
        <p:nvSpPr>
          <p:cNvPr id="13" name="Text Box 4"/>
          <p:cNvSpPr txBox="1">
            <a:spLocks noChangeArrowheads="1"/>
          </p:cNvSpPr>
          <p:nvPr/>
        </p:nvSpPr>
        <p:spPr bwMode="auto">
          <a:xfrm>
            <a:off x="3641725" y="6122987"/>
            <a:ext cx="4833938" cy="701675"/>
          </a:xfrm>
          <a:prstGeom prst="rect">
            <a:avLst/>
          </a:prstGeom>
          <a:noFill/>
          <a:ln w="12700">
            <a:noFill/>
            <a:miter lim="800000"/>
            <a:headEnd/>
            <a:tailEnd/>
          </a:ln>
          <a:effectLst/>
        </p:spPr>
        <p:txBody>
          <a:bodyPr>
            <a:spAutoFit/>
          </a:bodyPr>
          <a:lstStyle/>
          <a:p>
            <a:pPr eaLnBrk="1" fontAlgn="auto" hangingPunct="1">
              <a:spcBef>
                <a:spcPct val="50000"/>
              </a:spcBef>
              <a:spcAft>
                <a:spcPts val="0"/>
              </a:spcAft>
              <a:defRPr/>
            </a:pPr>
            <a:r>
              <a:rPr lang="zh-CN" altLang="en-US" sz="2000" kern="0">
                <a:solidFill>
                  <a:srgbClr val="063DE8"/>
                </a:solidFill>
                <a:latin typeface="微软雅黑" pitchFamily="34" charset="-122"/>
                <a:ea typeface="微软雅黑" pitchFamily="34" charset="-122"/>
              </a:rPr>
              <a:t>回顾：过程</a:t>
            </a:r>
            <a:r>
              <a:rPr lang="en-US" altLang="zh-CN" sz="2000" kern="0">
                <a:solidFill>
                  <a:srgbClr val="063DE8"/>
                </a:solidFill>
                <a:latin typeface="微软雅黑" pitchFamily="34" charset="-122"/>
                <a:ea typeface="微软雅黑" pitchFamily="34" charset="-122"/>
              </a:rPr>
              <a:t>/</a:t>
            </a:r>
            <a:r>
              <a:rPr lang="zh-CN" altLang="en-US" sz="2000" kern="0">
                <a:solidFill>
                  <a:srgbClr val="063DE8"/>
                </a:solidFill>
                <a:latin typeface="微软雅黑" pitchFamily="34" charset="-122"/>
                <a:ea typeface="微软雅黑" pitchFamily="34" charset="-122"/>
              </a:rPr>
              <a:t>函数</a:t>
            </a:r>
            <a:r>
              <a:rPr lang="en-US" altLang="zh-CN" sz="2000" kern="0">
                <a:solidFill>
                  <a:srgbClr val="063DE8"/>
                </a:solidFill>
                <a:latin typeface="微软雅黑" pitchFamily="34" charset="-122"/>
                <a:ea typeface="微软雅黑" pitchFamily="34" charset="-122"/>
              </a:rPr>
              <a:t>/</a:t>
            </a:r>
            <a:r>
              <a:rPr lang="zh-CN" altLang="en-US" sz="2000" kern="0">
                <a:solidFill>
                  <a:srgbClr val="063DE8"/>
                </a:solidFill>
                <a:latin typeface="微软雅黑" pitchFamily="34" charset="-122"/>
                <a:ea typeface="微软雅黑" pitchFamily="34" charset="-122"/>
              </a:rPr>
              <a:t>子程序中的开始总是先要保护现场，最后总是要恢复现场！</a:t>
            </a:r>
            <a:endParaRPr lang="en-US" altLang="zh-CN" sz="2000" kern="0">
              <a:solidFill>
                <a:srgbClr val="063DE8"/>
              </a:solidFill>
              <a:latin typeface="微软雅黑" pitchFamily="34" charset="-122"/>
              <a:ea typeface="微软雅黑" pitchFamily="34" charset="-122"/>
            </a:endParaRPr>
          </a:p>
        </p:txBody>
      </p:sp>
      <p:grpSp>
        <p:nvGrpSpPr>
          <p:cNvPr id="14" name="Group 11"/>
          <p:cNvGrpSpPr>
            <a:grpSpLocks/>
          </p:cNvGrpSpPr>
          <p:nvPr/>
        </p:nvGrpSpPr>
        <p:grpSpPr bwMode="auto">
          <a:xfrm>
            <a:off x="1582738" y="3532187"/>
            <a:ext cx="363537" cy="668338"/>
            <a:chOff x="997" y="1947"/>
            <a:chExt cx="274" cy="421"/>
          </a:xfrm>
        </p:grpSpPr>
        <p:sp>
          <p:nvSpPr>
            <p:cNvPr id="15" name="Line 8"/>
            <p:cNvSpPr>
              <a:spLocks noChangeShapeType="1"/>
            </p:cNvSpPr>
            <p:nvPr/>
          </p:nvSpPr>
          <p:spPr bwMode="auto">
            <a:xfrm>
              <a:off x="1015" y="2350"/>
              <a:ext cx="256" cy="0"/>
            </a:xfrm>
            <a:prstGeom prst="line">
              <a:avLst/>
            </a:prstGeom>
            <a:noFill/>
            <a:ln w="50800">
              <a:solidFill>
                <a:srgbClr val="000000"/>
              </a:solidFill>
              <a:round/>
              <a:headEnd/>
              <a:tailEnd/>
            </a:ln>
            <a:effectLst/>
          </p:spPr>
          <p:txBody>
            <a:bodyPr/>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16" name="Line 9"/>
            <p:cNvSpPr>
              <a:spLocks noChangeShapeType="1"/>
            </p:cNvSpPr>
            <p:nvPr/>
          </p:nvSpPr>
          <p:spPr bwMode="auto">
            <a:xfrm>
              <a:off x="1005" y="1967"/>
              <a:ext cx="0" cy="401"/>
            </a:xfrm>
            <a:prstGeom prst="line">
              <a:avLst/>
            </a:prstGeom>
            <a:noFill/>
            <a:ln w="50800">
              <a:solidFill>
                <a:srgbClr val="000000"/>
              </a:solidFill>
              <a:round/>
              <a:headEnd/>
              <a:tailEnd/>
            </a:ln>
            <a:effectLst/>
          </p:spPr>
          <p:txBody>
            <a:bodyPr/>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17" name="Line 10"/>
            <p:cNvSpPr>
              <a:spLocks noChangeShapeType="1"/>
            </p:cNvSpPr>
            <p:nvPr/>
          </p:nvSpPr>
          <p:spPr bwMode="auto">
            <a:xfrm>
              <a:off x="997" y="1947"/>
              <a:ext cx="228" cy="0"/>
            </a:xfrm>
            <a:prstGeom prst="line">
              <a:avLst/>
            </a:prstGeom>
            <a:noFill/>
            <a:ln w="50800">
              <a:solidFill>
                <a:srgbClr val="000000"/>
              </a:solidFill>
              <a:round/>
              <a:headEnd/>
              <a:tailEnd type="triangle" w="med" len="med"/>
            </a:ln>
            <a:effectLst/>
          </p:spPr>
          <p:txBody>
            <a:bodyPr/>
            <a:lstStyle/>
            <a:p>
              <a:pPr eaLnBrk="1" fontAlgn="auto" hangingPunct="1">
                <a:spcBef>
                  <a:spcPts val="0"/>
                </a:spcBef>
                <a:spcAft>
                  <a:spcPts val="0"/>
                </a:spcAft>
                <a:defRPr/>
              </a:pPr>
              <a:endParaRPr lang="zh-CN" altLang="en-US" sz="1800" b="0" kern="0">
                <a:solidFill>
                  <a:sysClr val="windowText" lastClr="000000"/>
                </a:solidFill>
              </a:endParaRPr>
            </a:p>
          </p:txBody>
        </p:sp>
      </p:grpSp>
    </p:spTree>
    <p:extLst>
      <p:ext uri="{BB962C8B-B14F-4D97-AF65-F5344CB8AC3E}">
        <p14:creationId xmlns:p14="http://schemas.microsoft.com/office/powerpoint/2010/main" val="1175275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2"/>
          <p:cNvSpPr>
            <a:spLocks noGrp="1" noChangeArrowheads="1"/>
          </p:cNvSpPr>
          <p:nvPr>
            <p:ph type="title"/>
          </p:nvPr>
        </p:nvSpPr>
        <p:spPr bwMode="auto">
          <a:xfrm>
            <a:off x="2063750" y="228600"/>
            <a:ext cx="5708650" cy="646331"/>
          </a:xfrm>
          <a:prstGeom prst="rect">
            <a:avLst/>
          </a:prstGeom>
          <a:noFill/>
          <a:ln w="9525">
            <a:noFill/>
            <a:miter lim="800000"/>
            <a:headEnd/>
            <a:tailEnd/>
          </a:ln>
          <a:effectLst/>
        </p:spPr>
        <p:txBody>
          <a:bodyPr wrap="square">
            <a:spAutoFit/>
          </a:bodyPr>
          <a:lstStyle/>
          <a:p>
            <a:pPr>
              <a:spcBef>
                <a:spcPct val="50000"/>
              </a:spcBef>
            </a:pPr>
            <a:r>
              <a:rPr kumimoji="1" lang="zh-CN" altLang="en-US" kern="1200" dirty="0">
                <a:solidFill>
                  <a:srgbClr val="D1390F"/>
                </a:solidFill>
                <a:latin typeface="Times New Roman" pitchFamily="18" charset="0"/>
                <a:ea typeface="黑体" pitchFamily="49" charset="-122"/>
                <a:cs typeface="+mn-cs"/>
              </a:rPr>
              <a:t>程序查询</a:t>
            </a:r>
            <a:r>
              <a:rPr kumimoji="1" lang="en-US" altLang="zh-CN" kern="1200" dirty="0">
                <a:solidFill>
                  <a:srgbClr val="D1390F"/>
                </a:solidFill>
                <a:latin typeface="Times New Roman" pitchFamily="18" charset="0"/>
                <a:ea typeface="黑体" pitchFamily="49" charset="-122"/>
                <a:cs typeface="+mn-cs"/>
              </a:rPr>
              <a:t>I/O</a:t>
            </a:r>
            <a:r>
              <a:rPr kumimoji="1" lang="zh-CN" altLang="en-US" kern="1200" dirty="0">
                <a:solidFill>
                  <a:srgbClr val="D1390F"/>
                </a:solidFill>
                <a:latin typeface="Times New Roman" pitchFamily="18" charset="0"/>
                <a:ea typeface="黑体" pitchFamily="49" charset="-122"/>
                <a:cs typeface="+mn-cs"/>
              </a:rPr>
              <a:t>方式</a:t>
            </a:r>
          </a:p>
        </p:txBody>
      </p:sp>
      <p:sp>
        <p:nvSpPr>
          <p:cNvPr id="36" name="Rectangle 3"/>
          <p:cNvSpPr txBox="1">
            <a:spLocks noChangeArrowheads="1"/>
          </p:cNvSpPr>
          <p:nvPr/>
        </p:nvSpPr>
        <p:spPr bwMode="auto">
          <a:xfrm>
            <a:off x="57150" y="4783138"/>
            <a:ext cx="8943975" cy="1865312"/>
          </a:xfrm>
          <a:prstGeom prst="rect">
            <a:avLst/>
          </a:prstGeom>
          <a:noFill/>
          <a:ln w="12700">
            <a:noFill/>
            <a:miter lim="800000"/>
            <a:headEnd/>
            <a:tailEnd/>
          </a:ln>
          <a:effec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spcBef>
                <a:spcPct val="35000"/>
              </a:spcBef>
              <a:spcAft>
                <a:spcPct val="0"/>
              </a:spcAft>
              <a:buSzPct val="100000"/>
              <a:buChar char="°"/>
              <a:defRPr b="1">
                <a:solidFill>
                  <a:schemeClr val="tx1"/>
                </a:solidFill>
                <a:latin typeface="+mn-lt"/>
                <a:ea typeface="+mn-ea"/>
                <a:cs typeface="+mn-cs"/>
              </a:defRPr>
            </a:lvl1pPr>
            <a:lvl2pPr marL="685800" indent="-190500" algn="l" rtl="0" eaLnBrk="0" fontAlgn="base" hangingPunct="0">
              <a:spcBef>
                <a:spcPct val="35000"/>
              </a:spcBef>
              <a:spcAft>
                <a:spcPct val="0"/>
              </a:spcAft>
              <a:buSzPct val="100000"/>
              <a:buChar char="•"/>
              <a:defRPr b="1">
                <a:solidFill>
                  <a:schemeClr val="accent2"/>
                </a:solidFill>
                <a:latin typeface="+mn-lt"/>
              </a:defRPr>
            </a:lvl2pPr>
            <a:lvl3pPr marL="1257300" indent="-342900" algn="l" rtl="0" eaLnBrk="0" fontAlgn="base" hangingPunct="0">
              <a:spcBef>
                <a:spcPct val="35000"/>
              </a:spcBef>
              <a:spcAft>
                <a:spcPct val="0"/>
              </a:spcAft>
              <a:buSzPct val="100000"/>
              <a:buChar char="-"/>
              <a:defRPr b="1">
                <a:solidFill>
                  <a:srgbClr val="B7011F"/>
                </a:solidFill>
                <a:latin typeface="+mn-lt"/>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defRPr>
            </a:lvl9pPr>
          </a:lstStyle>
          <a:p>
            <a:pPr marL="342900" indent="-342900">
              <a:lnSpc>
                <a:spcPct val="90000"/>
              </a:lnSpc>
            </a:pPr>
            <a:r>
              <a:rPr lang="zh-CN" altLang="en-US" sz="2000" smtClean="0">
                <a:solidFill>
                  <a:srgbClr val="000000"/>
                </a:solidFill>
                <a:latin typeface="微软雅黑" pitchFamily="34" charset="-122"/>
                <a:ea typeface="微软雅黑" pitchFamily="34" charset="-122"/>
              </a:rPr>
              <a:t>特点：</a:t>
            </a:r>
          </a:p>
          <a:p>
            <a:pPr marL="742950" lvl="1" indent="-285750">
              <a:lnSpc>
                <a:spcPct val="90000"/>
              </a:lnSpc>
            </a:pPr>
            <a:r>
              <a:rPr lang="zh-CN" altLang="en-US" sz="2000" smtClean="0">
                <a:solidFill>
                  <a:srgbClr val="3333CC"/>
                </a:solidFill>
                <a:latin typeface="微软雅黑" pitchFamily="34" charset="-122"/>
                <a:ea typeface="微软雅黑" pitchFamily="34" charset="-122"/>
              </a:rPr>
              <a:t>简单、易控制、外围接口控制逻辑少；</a:t>
            </a:r>
          </a:p>
          <a:p>
            <a:pPr marL="742950" lvl="1" indent="-285750">
              <a:lnSpc>
                <a:spcPct val="90000"/>
              </a:lnSpc>
            </a:pPr>
            <a:r>
              <a:rPr lang="en-US" altLang="zh-CN" sz="2000" smtClean="0">
                <a:solidFill>
                  <a:srgbClr val="3333CC"/>
                </a:solidFill>
                <a:latin typeface="微软雅黑" pitchFamily="34" charset="-122"/>
                <a:ea typeface="微软雅黑" pitchFamily="34" charset="-122"/>
              </a:rPr>
              <a:t>CPU</a:t>
            </a:r>
            <a:r>
              <a:rPr lang="zh-CN" altLang="en-US" sz="2000" smtClean="0">
                <a:solidFill>
                  <a:srgbClr val="3333CC"/>
                </a:solidFill>
                <a:latin typeface="微软雅黑" pitchFamily="34" charset="-122"/>
                <a:ea typeface="微软雅黑" pitchFamily="34" charset="-122"/>
              </a:rPr>
              <a:t>与外设串行工作，效率低、速度慢，适合于慢速设备</a:t>
            </a:r>
          </a:p>
          <a:p>
            <a:pPr marL="742950" lvl="1" indent="-285750">
              <a:lnSpc>
                <a:spcPct val="90000"/>
              </a:lnSpc>
            </a:pPr>
            <a:r>
              <a:rPr lang="zh-CN" altLang="en-US" sz="2000" smtClean="0">
                <a:solidFill>
                  <a:srgbClr val="3333CC"/>
                </a:solidFill>
                <a:latin typeface="微软雅黑" pitchFamily="34" charset="-122"/>
                <a:ea typeface="微软雅黑" pitchFamily="34" charset="-122"/>
              </a:rPr>
              <a:t>查询开销极大</a:t>
            </a:r>
            <a:r>
              <a:rPr lang="en-US" altLang="zh-CN" sz="2000" smtClean="0">
                <a:solidFill>
                  <a:srgbClr val="3333CC"/>
                </a:solidFill>
                <a:latin typeface="微软雅黑" pitchFamily="34" charset="-122"/>
                <a:ea typeface="微软雅黑" pitchFamily="34" charset="-122"/>
              </a:rPr>
              <a:t> (CPU</a:t>
            </a:r>
            <a:r>
              <a:rPr lang="zh-CN" altLang="en-US" sz="2000" smtClean="0">
                <a:solidFill>
                  <a:srgbClr val="3333CC"/>
                </a:solidFill>
                <a:latin typeface="微软雅黑" pitchFamily="34" charset="-122"/>
                <a:ea typeface="微软雅黑" pitchFamily="34" charset="-122"/>
              </a:rPr>
              <a:t>完全在等待“外设完成”）</a:t>
            </a:r>
          </a:p>
          <a:p>
            <a:pPr marL="342900" indent="-342900">
              <a:spcBef>
                <a:spcPct val="30000"/>
              </a:spcBef>
            </a:pPr>
            <a:r>
              <a:rPr lang="zh-CN" altLang="en-US" sz="2000" smtClean="0">
                <a:solidFill>
                  <a:srgbClr val="000000"/>
                </a:solidFill>
                <a:latin typeface="微软雅黑" pitchFamily="34" charset="-122"/>
                <a:ea typeface="微软雅黑" pitchFamily="34" charset="-122"/>
              </a:rPr>
              <a:t>工作方式：</a:t>
            </a:r>
            <a:r>
              <a:rPr lang="zh-CN" altLang="en-US" sz="2000" smtClean="0">
                <a:solidFill>
                  <a:srgbClr val="3333CC"/>
                </a:solidFill>
                <a:latin typeface="微软雅黑" pitchFamily="34" charset="-122"/>
                <a:ea typeface="微软雅黑" pitchFamily="34" charset="-122"/>
              </a:rPr>
              <a:t>完全串行或部分串行，</a:t>
            </a:r>
            <a:r>
              <a:rPr lang="en-US" altLang="zh-CN" sz="2000" smtClean="0">
                <a:solidFill>
                  <a:srgbClr val="3333CC"/>
                </a:solidFill>
                <a:latin typeface="微软雅黑" pitchFamily="34" charset="-122"/>
                <a:ea typeface="微软雅黑" pitchFamily="34" charset="-122"/>
              </a:rPr>
              <a:t>CPU</a:t>
            </a:r>
            <a:r>
              <a:rPr lang="zh-CN" altLang="en-US" sz="2000" smtClean="0">
                <a:solidFill>
                  <a:srgbClr val="3333CC"/>
                </a:solidFill>
                <a:latin typeface="微软雅黑" pitchFamily="34" charset="-122"/>
                <a:ea typeface="微软雅黑" pitchFamily="34" charset="-122"/>
              </a:rPr>
              <a:t>用</a:t>
            </a:r>
            <a:r>
              <a:rPr lang="en-US" altLang="zh-CN" sz="2000" smtClean="0">
                <a:solidFill>
                  <a:srgbClr val="3333CC"/>
                </a:solidFill>
                <a:latin typeface="微软雅黑" pitchFamily="34" charset="-122"/>
                <a:ea typeface="微软雅黑" pitchFamily="34" charset="-122"/>
              </a:rPr>
              <a:t>100%</a:t>
            </a:r>
            <a:r>
              <a:rPr lang="zh-CN" altLang="en-US" sz="2000" smtClean="0">
                <a:solidFill>
                  <a:srgbClr val="3333CC"/>
                </a:solidFill>
                <a:latin typeface="微软雅黑" pitchFamily="34" charset="-122"/>
                <a:ea typeface="微软雅黑" pitchFamily="34" charset="-122"/>
              </a:rPr>
              <a:t>的时间为</a:t>
            </a:r>
            <a:r>
              <a:rPr lang="en-US" altLang="zh-CN" sz="2000" smtClean="0">
                <a:solidFill>
                  <a:srgbClr val="3333CC"/>
                </a:solidFill>
                <a:latin typeface="微软雅黑" pitchFamily="34" charset="-122"/>
                <a:ea typeface="微软雅黑" pitchFamily="34" charset="-122"/>
              </a:rPr>
              <a:t>I/O</a:t>
            </a:r>
            <a:r>
              <a:rPr lang="zh-CN" altLang="en-US" sz="2000" smtClean="0">
                <a:solidFill>
                  <a:srgbClr val="3333CC"/>
                </a:solidFill>
                <a:latin typeface="微软雅黑" pitchFamily="34" charset="-122"/>
                <a:ea typeface="微软雅黑" pitchFamily="34" charset="-122"/>
              </a:rPr>
              <a:t>服务！</a:t>
            </a:r>
            <a:endParaRPr lang="zh-CN" altLang="en-US" sz="2000">
              <a:solidFill>
                <a:srgbClr val="3333CC"/>
              </a:solidFill>
              <a:latin typeface="微软雅黑" pitchFamily="34" charset="-122"/>
              <a:ea typeface="微软雅黑" pitchFamily="34" charset="-122"/>
            </a:endParaRPr>
          </a:p>
        </p:txBody>
      </p:sp>
      <p:grpSp>
        <p:nvGrpSpPr>
          <p:cNvPr id="37" name="Group 4"/>
          <p:cNvGrpSpPr>
            <a:grpSpLocks/>
          </p:cNvGrpSpPr>
          <p:nvPr/>
        </p:nvGrpSpPr>
        <p:grpSpPr bwMode="auto">
          <a:xfrm>
            <a:off x="258763" y="1431925"/>
            <a:ext cx="6450012" cy="2714625"/>
            <a:chOff x="922" y="1889"/>
            <a:chExt cx="3870" cy="2078"/>
          </a:xfrm>
        </p:grpSpPr>
        <p:sp>
          <p:nvSpPr>
            <p:cNvPr id="38" name="Line 5"/>
            <p:cNvSpPr>
              <a:spLocks noChangeShapeType="1"/>
            </p:cNvSpPr>
            <p:nvPr/>
          </p:nvSpPr>
          <p:spPr bwMode="auto">
            <a:xfrm>
              <a:off x="1431" y="2786"/>
              <a:ext cx="374" cy="0"/>
            </a:xfrm>
            <a:prstGeom prst="line">
              <a:avLst/>
            </a:prstGeom>
            <a:noFill/>
            <a:ln w="57150">
              <a:solidFill>
                <a:srgbClr val="FC0128"/>
              </a:solidFill>
              <a:round/>
              <a:headEnd/>
              <a:tailEnd/>
            </a:ln>
            <a:effectLst/>
          </p:spPr>
          <p:txBody>
            <a:bodyPr/>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39" name="Line 6"/>
            <p:cNvSpPr>
              <a:spLocks noChangeShapeType="1"/>
            </p:cNvSpPr>
            <p:nvPr/>
          </p:nvSpPr>
          <p:spPr bwMode="auto">
            <a:xfrm>
              <a:off x="1799" y="2168"/>
              <a:ext cx="0" cy="627"/>
            </a:xfrm>
            <a:prstGeom prst="line">
              <a:avLst/>
            </a:prstGeom>
            <a:noFill/>
            <a:ln w="28575">
              <a:solidFill>
                <a:srgbClr val="000000"/>
              </a:solidFill>
              <a:prstDash val="sysDot"/>
              <a:round/>
              <a:headEnd/>
              <a:tailEnd/>
            </a:ln>
            <a:effectLst/>
          </p:spPr>
          <p:txBody>
            <a:bodyPr/>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40" name="Text Box 7"/>
            <p:cNvSpPr txBox="1">
              <a:spLocks noChangeArrowheads="1"/>
            </p:cNvSpPr>
            <p:nvPr/>
          </p:nvSpPr>
          <p:spPr bwMode="auto">
            <a:xfrm>
              <a:off x="945" y="2028"/>
              <a:ext cx="542" cy="349"/>
            </a:xfrm>
            <a:prstGeom prst="rect">
              <a:avLst/>
            </a:prstGeom>
            <a:noFill/>
            <a:ln w="9525">
              <a:noFill/>
              <a:miter lim="800000"/>
              <a:headEnd/>
              <a:tailEnd/>
            </a:ln>
            <a:effectLst/>
          </p:spPr>
          <p:txBody>
            <a:bodyPr>
              <a:spAutoFit/>
            </a:bodyPr>
            <a:lstStyle/>
            <a:p>
              <a:pPr eaLnBrk="1" fontAlgn="auto" hangingPunct="1">
                <a:spcBef>
                  <a:spcPct val="50000"/>
                </a:spcBef>
                <a:spcAft>
                  <a:spcPts val="0"/>
                </a:spcAft>
                <a:defRPr/>
              </a:pPr>
              <a:r>
                <a:rPr kumimoji="1" lang="zh-CN" altLang="en-US" kern="0">
                  <a:solidFill>
                    <a:srgbClr val="0066FF"/>
                  </a:solidFill>
                  <a:latin typeface="Times New Roman" pitchFamily="18" charset="0"/>
                  <a:ea typeface="黑体" pitchFamily="49" charset="-122"/>
                </a:rPr>
                <a:t>外设</a:t>
              </a:r>
            </a:p>
          </p:txBody>
        </p:sp>
        <p:sp>
          <p:nvSpPr>
            <p:cNvPr id="41" name="Text Box 8"/>
            <p:cNvSpPr txBox="1">
              <a:spLocks noChangeArrowheads="1"/>
            </p:cNvSpPr>
            <p:nvPr/>
          </p:nvSpPr>
          <p:spPr bwMode="auto">
            <a:xfrm>
              <a:off x="922" y="2655"/>
              <a:ext cx="542" cy="350"/>
            </a:xfrm>
            <a:prstGeom prst="rect">
              <a:avLst/>
            </a:prstGeom>
            <a:noFill/>
            <a:ln w="9525">
              <a:noFill/>
              <a:miter lim="800000"/>
              <a:headEnd/>
              <a:tailEnd/>
            </a:ln>
            <a:effectLst/>
          </p:spPr>
          <p:txBody>
            <a:bodyPr>
              <a:spAutoFit/>
            </a:bodyPr>
            <a:lstStyle/>
            <a:p>
              <a:pPr eaLnBrk="1" fontAlgn="auto" hangingPunct="1">
                <a:spcBef>
                  <a:spcPct val="50000"/>
                </a:spcBef>
                <a:spcAft>
                  <a:spcPts val="0"/>
                </a:spcAft>
                <a:defRPr/>
              </a:pPr>
              <a:r>
                <a:rPr kumimoji="1" lang="en-US" altLang="zh-CN" b="0" kern="0">
                  <a:solidFill>
                    <a:srgbClr val="FC0128"/>
                  </a:solidFill>
                </a:rPr>
                <a:t>CPU</a:t>
              </a:r>
            </a:p>
          </p:txBody>
        </p:sp>
        <p:sp>
          <p:nvSpPr>
            <p:cNvPr id="42" name="Line 9"/>
            <p:cNvSpPr>
              <a:spLocks noChangeShapeType="1"/>
            </p:cNvSpPr>
            <p:nvPr/>
          </p:nvSpPr>
          <p:spPr bwMode="auto">
            <a:xfrm flipV="1">
              <a:off x="1796" y="2160"/>
              <a:ext cx="889" cy="0"/>
            </a:xfrm>
            <a:prstGeom prst="line">
              <a:avLst/>
            </a:prstGeom>
            <a:noFill/>
            <a:ln w="28575">
              <a:solidFill>
                <a:srgbClr val="0066FF"/>
              </a:solidFill>
              <a:round/>
              <a:headEnd/>
              <a:tailEnd/>
            </a:ln>
            <a:effectLst/>
          </p:spPr>
          <p:txBody>
            <a:bodyPr/>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43" name="Line 10"/>
            <p:cNvSpPr>
              <a:spLocks noChangeShapeType="1"/>
            </p:cNvSpPr>
            <p:nvPr/>
          </p:nvSpPr>
          <p:spPr bwMode="auto">
            <a:xfrm>
              <a:off x="2689" y="2168"/>
              <a:ext cx="0" cy="635"/>
            </a:xfrm>
            <a:prstGeom prst="line">
              <a:avLst/>
            </a:prstGeom>
            <a:noFill/>
            <a:ln w="28575">
              <a:solidFill>
                <a:srgbClr val="000000"/>
              </a:solidFill>
              <a:prstDash val="sysDot"/>
              <a:round/>
              <a:headEnd/>
              <a:tailEnd type="triangle" w="med" len="med"/>
            </a:ln>
            <a:effectLst/>
          </p:spPr>
          <p:txBody>
            <a:bodyPr/>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44" name="Line 11"/>
            <p:cNvSpPr>
              <a:spLocks noChangeShapeType="1"/>
            </p:cNvSpPr>
            <p:nvPr/>
          </p:nvSpPr>
          <p:spPr bwMode="auto">
            <a:xfrm>
              <a:off x="2689" y="2804"/>
              <a:ext cx="787" cy="0"/>
            </a:xfrm>
            <a:prstGeom prst="line">
              <a:avLst/>
            </a:prstGeom>
            <a:noFill/>
            <a:ln w="57150">
              <a:solidFill>
                <a:srgbClr val="FC0128"/>
              </a:solidFill>
              <a:round/>
              <a:headEnd/>
              <a:tailEnd/>
            </a:ln>
            <a:effectLst/>
          </p:spPr>
          <p:txBody>
            <a:bodyPr/>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45" name="Line 12"/>
            <p:cNvSpPr>
              <a:spLocks noChangeShapeType="1"/>
            </p:cNvSpPr>
            <p:nvPr/>
          </p:nvSpPr>
          <p:spPr bwMode="auto">
            <a:xfrm>
              <a:off x="3464" y="2188"/>
              <a:ext cx="0" cy="627"/>
            </a:xfrm>
            <a:prstGeom prst="line">
              <a:avLst/>
            </a:prstGeom>
            <a:noFill/>
            <a:ln w="28575">
              <a:solidFill>
                <a:srgbClr val="000000"/>
              </a:solidFill>
              <a:prstDash val="sysDot"/>
              <a:round/>
              <a:headEnd/>
              <a:tailEnd/>
            </a:ln>
            <a:effectLst/>
          </p:spPr>
          <p:txBody>
            <a:bodyPr/>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46" name="Line 13"/>
            <p:cNvSpPr>
              <a:spLocks noChangeShapeType="1"/>
            </p:cNvSpPr>
            <p:nvPr/>
          </p:nvSpPr>
          <p:spPr bwMode="auto">
            <a:xfrm flipV="1">
              <a:off x="3469" y="2180"/>
              <a:ext cx="847" cy="0"/>
            </a:xfrm>
            <a:prstGeom prst="line">
              <a:avLst/>
            </a:prstGeom>
            <a:noFill/>
            <a:ln w="28575">
              <a:solidFill>
                <a:srgbClr val="0066FF"/>
              </a:solidFill>
              <a:round/>
              <a:headEnd/>
              <a:tailEnd/>
            </a:ln>
            <a:effectLst/>
          </p:spPr>
          <p:txBody>
            <a:bodyPr/>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47" name="Line 14"/>
            <p:cNvSpPr>
              <a:spLocks noChangeShapeType="1"/>
            </p:cNvSpPr>
            <p:nvPr/>
          </p:nvSpPr>
          <p:spPr bwMode="auto">
            <a:xfrm>
              <a:off x="4314" y="2188"/>
              <a:ext cx="0" cy="635"/>
            </a:xfrm>
            <a:prstGeom prst="line">
              <a:avLst/>
            </a:prstGeom>
            <a:noFill/>
            <a:ln w="28575">
              <a:solidFill>
                <a:srgbClr val="000000"/>
              </a:solidFill>
              <a:prstDash val="sysDot"/>
              <a:round/>
              <a:headEnd/>
              <a:tailEnd type="triangle" w="med" len="med"/>
            </a:ln>
            <a:effectLst/>
          </p:spPr>
          <p:txBody>
            <a:bodyPr/>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48" name="Line 15"/>
            <p:cNvSpPr>
              <a:spLocks noChangeShapeType="1"/>
            </p:cNvSpPr>
            <p:nvPr/>
          </p:nvSpPr>
          <p:spPr bwMode="auto">
            <a:xfrm>
              <a:off x="4326" y="2810"/>
              <a:ext cx="466" cy="0"/>
            </a:xfrm>
            <a:prstGeom prst="line">
              <a:avLst/>
            </a:prstGeom>
            <a:noFill/>
            <a:ln w="57150">
              <a:solidFill>
                <a:srgbClr val="FC0128"/>
              </a:solidFill>
              <a:round/>
              <a:headEnd/>
              <a:tailEnd/>
            </a:ln>
            <a:effectLst/>
          </p:spPr>
          <p:txBody>
            <a:bodyPr/>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49" name="Text Box 16"/>
            <p:cNvSpPr txBox="1">
              <a:spLocks noChangeArrowheads="1"/>
            </p:cNvSpPr>
            <p:nvPr/>
          </p:nvSpPr>
          <p:spPr bwMode="auto">
            <a:xfrm>
              <a:off x="1618" y="2851"/>
              <a:ext cx="313" cy="513"/>
            </a:xfrm>
            <a:prstGeom prst="rect">
              <a:avLst/>
            </a:prstGeom>
            <a:noFill/>
            <a:ln w="9525">
              <a:noFill/>
              <a:miter lim="800000"/>
              <a:headEnd/>
              <a:tailEnd/>
            </a:ln>
            <a:effectLst/>
          </p:spPr>
          <p:txBody>
            <a:bodyPr>
              <a:spAutoFit/>
            </a:bodyPr>
            <a:lstStyle/>
            <a:p>
              <a:pPr eaLnBrk="1" fontAlgn="auto" hangingPunct="1">
                <a:spcBef>
                  <a:spcPct val="50000"/>
                </a:spcBef>
                <a:spcAft>
                  <a:spcPts val="0"/>
                </a:spcAft>
                <a:defRPr/>
              </a:pPr>
              <a:r>
                <a:rPr kumimoji="1" lang="zh-CN" altLang="en-US" sz="1900" kern="0">
                  <a:solidFill>
                    <a:sysClr val="windowText" lastClr="000000"/>
                  </a:solidFill>
                  <a:latin typeface="Times New Roman" pitchFamily="18" charset="0"/>
                  <a:ea typeface="黑体" pitchFamily="49" charset="-122"/>
                </a:rPr>
                <a:t>启动</a:t>
              </a:r>
            </a:p>
          </p:txBody>
        </p:sp>
        <p:sp>
          <p:nvSpPr>
            <p:cNvPr id="50" name="Freeform 17"/>
            <p:cNvSpPr>
              <a:spLocks/>
            </p:cNvSpPr>
            <p:nvPr/>
          </p:nvSpPr>
          <p:spPr bwMode="auto">
            <a:xfrm>
              <a:off x="1965" y="2563"/>
              <a:ext cx="539" cy="336"/>
            </a:xfrm>
            <a:custGeom>
              <a:avLst/>
              <a:gdLst/>
              <a:ahLst/>
              <a:cxnLst>
                <a:cxn ang="0">
                  <a:pos x="0" y="172"/>
                </a:cxn>
                <a:cxn ang="0">
                  <a:pos x="119" y="45"/>
                </a:cxn>
                <a:cxn ang="0">
                  <a:pos x="305" y="3"/>
                </a:cxn>
                <a:cxn ang="0">
                  <a:pos x="441" y="62"/>
                </a:cxn>
                <a:cxn ang="0">
                  <a:pos x="491" y="198"/>
                </a:cxn>
                <a:cxn ang="0">
                  <a:pos x="466" y="308"/>
                </a:cxn>
                <a:cxn ang="0">
                  <a:pos x="314" y="350"/>
                </a:cxn>
                <a:cxn ang="0">
                  <a:pos x="229" y="325"/>
                </a:cxn>
              </a:cxnLst>
              <a:rect l="0" t="0" r="r" b="b"/>
              <a:pathLst>
                <a:path w="496" h="353">
                  <a:moveTo>
                    <a:pt x="0" y="172"/>
                  </a:moveTo>
                  <a:cubicBezTo>
                    <a:pt x="34" y="122"/>
                    <a:pt x="68" y="73"/>
                    <a:pt x="119" y="45"/>
                  </a:cubicBezTo>
                  <a:cubicBezTo>
                    <a:pt x="170" y="17"/>
                    <a:pt x="251" y="0"/>
                    <a:pt x="305" y="3"/>
                  </a:cubicBezTo>
                  <a:cubicBezTo>
                    <a:pt x="359" y="6"/>
                    <a:pt x="410" y="30"/>
                    <a:pt x="441" y="62"/>
                  </a:cubicBezTo>
                  <a:cubicBezTo>
                    <a:pt x="472" y="94"/>
                    <a:pt x="487" y="157"/>
                    <a:pt x="491" y="198"/>
                  </a:cubicBezTo>
                  <a:cubicBezTo>
                    <a:pt x="495" y="239"/>
                    <a:pt x="496" y="283"/>
                    <a:pt x="466" y="308"/>
                  </a:cubicBezTo>
                  <a:cubicBezTo>
                    <a:pt x="436" y="333"/>
                    <a:pt x="353" y="347"/>
                    <a:pt x="314" y="350"/>
                  </a:cubicBezTo>
                  <a:cubicBezTo>
                    <a:pt x="275" y="353"/>
                    <a:pt x="252" y="339"/>
                    <a:pt x="229" y="325"/>
                  </a:cubicBezTo>
                </a:path>
              </a:pathLst>
            </a:custGeom>
            <a:noFill/>
            <a:ln w="28575" cmpd="sng">
              <a:solidFill>
                <a:srgbClr val="000000"/>
              </a:solidFill>
              <a:round/>
              <a:headEnd type="none" w="med" len="med"/>
              <a:tailEnd type="triangle" w="med" len="med"/>
            </a:ln>
            <a:effectLst/>
          </p:spPr>
          <p:txBody>
            <a:bodyPr/>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51" name="Text Box 18"/>
            <p:cNvSpPr txBox="1">
              <a:spLocks noChangeArrowheads="1"/>
            </p:cNvSpPr>
            <p:nvPr/>
          </p:nvSpPr>
          <p:spPr bwMode="auto">
            <a:xfrm>
              <a:off x="1991" y="3024"/>
              <a:ext cx="567" cy="327"/>
            </a:xfrm>
            <a:prstGeom prst="rect">
              <a:avLst/>
            </a:prstGeom>
            <a:noFill/>
            <a:ln w="9525">
              <a:noFill/>
              <a:miter lim="800000"/>
              <a:headEnd/>
              <a:tailEnd/>
            </a:ln>
            <a:effectLst/>
          </p:spPr>
          <p:txBody>
            <a:bodyPr>
              <a:spAutoFit/>
            </a:bodyPr>
            <a:lstStyle/>
            <a:p>
              <a:pPr eaLnBrk="1" fontAlgn="auto" hangingPunct="1">
                <a:spcBef>
                  <a:spcPct val="50000"/>
                </a:spcBef>
                <a:spcAft>
                  <a:spcPts val="0"/>
                </a:spcAft>
                <a:defRPr/>
              </a:pPr>
              <a:r>
                <a:rPr kumimoji="1" lang="zh-CN" altLang="en-US" sz="2200" kern="0">
                  <a:solidFill>
                    <a:srgbClr val="CC3300"/>
                  </a:solidFill>
                  <a:latin typeface="Times New Roman" pitchFamily="18" charset="0"/>
                  <a:ea typeface="黑体" pitchFamily="49" charset="-122"/>
                </a:rPr>
                <a:t>探询</a:t>
              </a:r>
            </a:p>
          </p:txBody>
        </p:sp>
        <p:sp>
          <p:nvSpPr>
            <p:cNvPr id="52" name="Text Box 19"/>
            <p:cNvSpPr txBox="1">
              <a:spLocks noChangeArrowheads="1"/>
            </p:cNvSpPr>
            <p:nvPr/>
          </p:nvSpPr>
          <p:spPr bwMode="auto">
            <a:xfrm>
              <a:off x="2541" y="2851"/>
              <a:ext cx="288" cy="513"/>
            </a:xfrm>
            <a:prstGeom prst="rect">
              <a:avLst/>
            </a:prstGeom>
            <a:noFill/>
            <a:ln w="9525">
              <a:noFill/>
              <a:miter lim="800000"/>
              <a:headEnd/>
              <a:tailEnd/>
            </a:ln>
            <a:effectLst/>
          </p:spPr>
          <p:txBody>
            <a:bodyPr>
              <a:spAutoFit/>
            </a:bodyPr>
            <a:lstStyle/>
            <a:p>
              <a:pPr eaLnBrk="1" fontAlgn="auto" hangingPunct="1">
                <a:spcBef>
                  <a:spcPct val="50000"/>
                </a:spcBef>
                <a:spcAft>
                  <a:spcPts val="0"/>
                </a:spcAft>
                <a:defRPr/>
              </a:pPr>
              <a:r>
                <a:rPr kumimoji="1" lang="zh-CN" altLang="en-US" sz="1900" kern="0">
                  <a:solidFill>
                    <a:sysClr val="windowText" lastClr="000000"/>
                  </a:solidFill>
                  <a:latin typeface="Times New Roman" pitchFamily="18" charset="0"/>
                  <a:ea typeface="黑体" pitchFamily="49" charset="-122"/>
                </a:rPr>
                <a:t>完成</a:t>
              </a:r>
            </a:p>
          </p:txBody>
        </p:sp>
        <p:sp>
          <p:nvSpPr>
            <p:cNvPr id="53" name="Text Box 20"/>
            <p:cNvSpPr txBox="1">
              <a:spLocks noChangeArrowheads="1"/>
            </p:cNvSpPr>
            <p:nvPr/>
          </p:nvSpPr>
          <p:spPr bwMode="auto">
            <a:xfrm>
              <a:off x="3290" y="2858"/>
              <a:ext cx="313" cy="512"/>
            </a:xfrm>
            <a:prstGeom prst="rect">
              <a:avLst/>
            </a:prstGeom>
            <a:noFill/>
            <a:ln w="9525">
              <a:noFill/>
              <a:miter lim="800000"/>
              <a:headEnd/>
              <a:tailEnd/>
            </a:ln>
            <a:effectLst/>
          </p:spPr>
          <p:txBody>
            <a:bodyPr>
              <a:spAutoFit/>
            </a:bodyPr>
            <a:lstStyle/>
            <a:p>
              <a:pPr eaLnBrk="1" fontAlgn="auto" hangingPunct="1">
                <a:spcBef>
                  <a:spcPct val="50000"/>
                </a:spcBef>
                <a:spcAft>
                  <a:spcPts val="0"/>
                </a:spcAft>
                <a:defRPr/>
              </a:pPr>
              <a:r>
                <a:rPr kumimoji="1" lang="zh-CN" altLang="en-US" sz="1900" kern="0">
                  <a:solidFill>
                    <a:sysClr val="windowText" lastClr="000000"/>
                  </a:solidFill>
                  <a:latin typeface="Times New Roman" pitchFamily="18" charset="0"/>
                  <a:ea typeface="黑体" pitchFamily="49" charset="-122"/>
                </a:rPr>
                <a:t>启动</a:t>
              </a:r>
            </a:p>
          </p:txBody>
        </p:sp>
        <p:sp>
          <p:nvSpPr>
            <p:cNvPr id="54" name="Freeform 21"/>
            <p:cNvSpPr>
              <a:spLocks/>
            </p:cNvSpPr>
            <p:nvPr/>
          </p:nvSpPr>
          <p:spPr bwMode="auto">
            <a:xfrm>
              <a:off x="3637" y="2568"/>
              <a:ext cx="539" cy="336"/>
            </a:xfrm>
            <a:custGeom>
              <a:avLst/>
              <a:gdLst/>
              <a:ahLst/>
              <a:cxnLst>
                <a:cxn ang="0">
                  <a:pos x="0" y="172"/>
                </a:cxn>
                <a:cxn ang="0">
                  <a:pos x="119" y="45"/>
                </a:cxn>
                <a:cxn ang="0">
                  <a:pos x="305" y="3"/>
                </a:cxn>
                <a:cxn ang="0">
                  <a:pos x="441" y="62"/>
                </a:cxn>
                <a:cxn ang="0">
                  <a:pos x="491" y="198"/>
                </a:cxn>
                <a:cxn ang="0">
                  <a:pos x="466" y="308"/>
                </a:cxn>
                <a:cxn ang="0">
                  <a:pos x="314" y="350"/>
                </a:cxn>
                <a:cxn ang="0">
                  <a:pos x="229" y="325"/>
                </a:cxn>
              </a:cxnLst>
              <a:rect l="0" t="0" r="r" b="b"/>
              <a:pathLst>
                <a:path w="496" h="353">
                  <a:moveTo>
                    <a:pt x="0" y="172"/>
                  </a:moveTo>
                  <a:cubicBezTo>
                    <a:pt x="34" y="122"/>
                    <a:pt x="68" y="73"/>
                    <a:pt x="119" y="45"/>
                  </a:cubicBezTo>
                  <a:cubicBezTo>
                    <a:pt x="170" y="17"/>
                    <a:pt x="251" y="0"/>
                    <a:pt x="305" y="3"/>
                  </a:cubicBezTo>
                  <a:cubicBezTo>
                    <a:pt x="359" y="6"/>
                    <a:pt x="410" y="30"/>
                    <a:pt x="441" y="62"/>
                  </a:cubicBezTo>
                  <a:cubicBezTo>
                    <a:pt x="472" y="94"/>
                    <a:pt x="487" y="157"/>
                    <a:pt x="491" y="198"/>
                  </a:cubicBezTo>
                  <a:cubicBezTo>
                    <a:pt x="495" y="239"/>
                    <a:pt x="496" y="283"/>
                    <a:pt x="466" y="308"/>
                  </a:cubicBezTo>
                  <a:cubicBezTo>
                    <a:pt x="436" y="333"/>
                    <a:pt x="353" y="347"/>
                    <a:pt x="314" y="350"/>
                  </a:cubicBezTo>
                  <a:cubicBezTo>
                    <a:pt x="275" y="353"/>
                    <a:pt x="252" y="339"/>
                    <a:pt x="229" y="325"/>
                  </a:cubicBezTo>
                </a:path>
              </a:pathLst>
            </a:custGeom>
            <a:noFill/>
            <a:ln w="28575" cmpd="sng">
              <a:solidFill>
                <a:srgbClr val="000000"/>
              </a:solidFill>
              <a:round/>
              <a:headEnd type="none" w="med" len="med"/>
              <a:tailEnd type="triangle" w="med" len="med"/>
            </a:ln>
            <a:effectLst/>
          </p:spPr>
          <p:txBody>
            <a:bodyPr/>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55" name="Text Box 22"/>
            <p:cNvSpPr txBox="1">
              <a:spLocks noChangeArrowheads="1"/>
            </p:cNvSpPr>
            <p:nvPr/>
          </p:nvSpPr>
          <p:spPr bwMode="auto">
            <a:xfrm>
              <a:off x="3663" y="3030"/>
              <a:ext cx="567" cy="327"/>
            </a:xfrm>
            <a:prstGeom prst="rect">
              <a:avLst/>
            </a:prstGeom>
            <a:noFill/>
            <a:ln w="9525">
              <a:noFill/>
              <a:miter lim="800000"/>
              <a:headEnd/>
              <a:tailEnd/>
            </a:ln>
            <a:effectLst/>
          </p:spPr>
          <p:txBody>
            <a:bodyPr>
              <a:spAutoFit/>
            </a:bodyPr>
            <a:lstStyle/>
            <a:p>
              <a:pPr eaLnBrk="1" fontAlgn="auto" hangingPunct="1">
                <a:spcBef>
                  <a:spcPct val="50000"/>
                </a:spcBef>
                <a:spcAft>
                  <a:spcPts val="0"/>
                </a:spcAft>
                <a:defRPr/>
              </a:pPr>
              <a:r>
                <a:rPr kumimoji="1" lang="zh-CN" altLang="en-US" sz="2200" kern="0">
                  <a:solidFill>
                    <a:srgbClr val="CC3300"/>
                  </a:solidFill>
                  <a:latin typeface="Times New Roman" pitchFamily="18" charset="0"/>
                  <a:ea typeface="黑体" pitchFamily="49" charset="-122"/>
                </a:rPr>
                <a:t>探询</a:t>
              </a:r>
            </a:p>
          </p:txBody>
        </p:sp>
        <p:sp>
          <p:nvSpPr>
            <p:cNvPr id="56" name="Text Box 23"/>
            <p:cNvSpPr txBox="1">
              <a:spLocks noChangeArrowheads="1"/>
            </p:cNvSpPr>
            <p:nvPr/>
          </p:nvSpPr>
          <p:spPr bwMode="auto">
            <a:xfrm>
              <a:off x="4213" y="2858"/>
              <a:ext cx="288" cy="512"/>
            </a:xfrm>
            <a:prstGeom prst="rect">
              <a:avLst/>
            </a:prstGeom>
            <a:noFill/>
            <a:ln w="9525">
              <a:noFill/>
              <a:miter lim="800000"/>
              <a:headEnd/>
              <a:tailEnd/>
            </a:ln>
            <a:effectLst/>
          </p:spPr>
          <p:txBody>
            <a:bodyPr>
              <a:spAutoFit/>
            </a:bodyPr>
            <a:lstStyle/>
            <a:p>
              <a:pPr eaLnBrk="1" fontAlgn="auto" hangingPunct="1">
                <a:spcBef>
                  <a:spcPct val="50000"/>
                </a:spcBef>
                <a:spcAft>
                  <a:spcPts val="0"/>
                </a:spcAft>
                <a:defRPr/>
              </a:pPr>
              <a:r>
                <a:rPr kumimoji="1" lang="zh-CN" altLang="en-US" sz="1900" kern="0">
                  <a:solidFill>
                    <a:sysClr val="windowText" lastClr="000000"/>
                  </a:solidFill>
                  <a:latin typeface="Times New Roman" pitchFamily="18" charset="0"/>
                  <a:ea typeface="黑体" pitchFamily="49" charset="-122"/>
                </a:rPr>
                <a:t>完成</a:t>
              </a:r>
            </a:p>
          </p:txBody>
        </p:sp>
        <p:sp>
          <p:nvSpPr>
            <p:cNvPr id="57" name="Text Box 24"/>
            <p:cNvSpPr txBox="1">
              <a:spLocks noChangeArrowheads="1"/>
            </p:cNvSpPr>
            <p:nvPr/>
          </p:nvSpPr>
          <p:spPr bwMode="auto">
            <a:xfrm>
              <a:off x="1195" y="3640"/>
              <a:ext cx="1186" cy="327"/>
            </a:xfrm>
            <a:prstGeom prst="rect">
              <a:avLst/>
            </a:prstGeom>
            <a:noFill/>
            <a:ln w="9525">
              <a:noFill/>
              <a:miter lim="800000"/>
              <a:headEnd/>
              <a:tailEnd/>
            </a:ln>
            <a:effectLst/>
          </p:spPr>
          <p:txBody>
            <a:bodyPr>
              <a:spAutoFit/>
            </a:bodyPr>
            <a:lstStyle/>
            <a:p>
              <a:pPr eaLnBrk="1" fontAlgn="auto" hangingPunct="1">
                <a:spcBef>
                  <a:spcPct val="50000"/>
                </a:spcBef>
                <a:spcAft>
                  <a:spcPts val="0"/>
                </a:spcAft>
                <a:defRPr/>
              </a:pPr>
              <a:r>
                <a:rPr kumimoji="1" lang="zh-CN" altLang="en-US" sz="2000" kern="0">
                  <a:solidFill>
                    <a:srgbClr val="008000"/>
                  </a:solidFill>
                </a:rPr>
                <a:t>“</a:t>
              </a:r>
              <a:r>
                <a:rPr kumimoji="1" lang="zh-CN" altLang="en-US" sz="2200" kern="0">
                  <a:solidFill>
                    <a:srgbClr val="CC3300"/>
                  </a:solidFill>
                  <a:latin typeface="Times New Roman" pitchFamily="18" charset="0"/>
                  <a:ea typeface="黑体" pitchFamily="49" charset="-122"/>
                </a:rPr>
                <a:t>踏步</a:t>
              </a:r>
              <a:r>
                <a:rPr kumimoji="1" lang="zh-CN" altLang="en-US" sz="2200" kern="0">
                  <a:solidFill>
                    <a:srgbClr val="CC3300"/>
                  </a:solidFill>
                  <a:latin typeface="黑体"/>
                  <a:ea typeface="黑体" pitchFamily="49" charset="-122"/>
                </a:rPr>
                <a:t>”</a:t>
              </a:r>
              <a:r>
                <a:rPr kumimoji="1" lang="zh-CN" altLang="en-US" sz="2200" kern="0">
                  <a:solidFill>
                    <a:srgbClr val="CC3300"/>
                  </a:solidFill>
                  <a:latin typeface="Times New Roman" pitchFamily="18" charset="0"/>
                  <a:ea typeface="黑体" pitchFamily="49" charset="-122"/>
                </a:rPr>
                <a:t>现象</a:t>
              </a:r>
            </a:p>
          </p:txBody>
        </p:sp>
        <p:sp>
          <p:nvSpPr>
            <p:cNvPr id="58" name="Line 25"/>
            <p:cNvSpPr>
              <a:spLocks noChangeShapeType="1"/>
            </p:cNvSpPr>
            <p:nvPr/>
          </p:nvSpPr>
          <p:spPr bwMode="auto">
            <a:xfrm flipV="1">
              <a:off x="1991" y="3388"/>
              <a:ext cx="135" cy="246"/>
            </a:xfrm>
            <a:prstGeom prst="line">
              <a:avLst/>
            </a:prstGeom>
            <a:noFill/>
            <a:ln w="9525">
              <a:solidFill>
                <a:srgbClr val="000000"/>
              </a:solidFill>
              <a:round/>
              <a:headEnd/>
              <a:tailEnd type="triangle" w="med" len="med"/>
            </a:ln>
            <a:effectLst/>
          </p:spPr>
          <p:txBody>
            <a:bodyPr/>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59" name="Line 26"/>
            <p:cNvSpPr>
              <a:spLocks noChangeShapeType="1"/>
            </p:cNvSpPr>
            <p:nvPr/>
          </p:nvSpPr>
          <p:spPr bwMode="auto">
            <a:xfrm flipV="1">
              <a:off x="2262" y="3380"/>
              <a:ext cx="1448" cy="432"/>
            </a:xfrm>
            <a:prstGeom prst="line">
              <a:avLst/>
            </a:prstGeom>
            <a:noFill/>
            <a:ln w="9525">
              <a:solidFill>
                <a:srgbClr val="000000"/>
              </a:solidFill>
              <a:round/>
              <a:headEnd/>
              <a:tailEnd type="triangle" w="med" len="med"/>
            </a:ln>
            <a:effectLst/>
          </p:spPr>
          <p:txBody>
            <a:bodyPr/>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60" name="Text Box 27"/>
            <p:cNvSpPr txBox="1">
              <a:spLocks noChangeArrowheads="1"/>
            </p:cNvSpPr>
            <p:nvPr/>
          </p:nvSpPr>
          <p:spPr bwMode="auto">
            <a:xfrm>
              <a:off x="1957" y="1889"/>
              <a:ext cx="669" cy="292"/>
            </a:xfrm>
            <a:prstGeom prst="rect">
              <a:avLst/>
            </a:prstGeom>
            <a:noFill/>
            <a:ln w="9525">
              <a:noFill/>
              <a:miter lim="800000"/>
              <a:headEnd/>
              <a:tailEnd/>
            </a:ln>
            <a:effectLst/>
          </p:spPr>
          <p:txBody>
            <a:bodyPr>
              <a:spAutoFit/>
            </a:bodyPr>
            <a:lstStyle/>
            <a:p>
              <a:pPr eaLnBrk="1" fontAlgn="auto" hangingPunct="1">
                <a:spcBef>
                  <a:spcPct val="50000"/>
                </a:spcBef>
                <a:spcAft>
                  <a:spcPts val="0"/>
                </a:spcAft>
                <a:defRPr/>
              </a:pPr>
              <a:r>
                <a:rPr kumimoji="1" lang="zh-CN" altLang="en-US" sz="1900" kern="0">
                  <a:solidFill>
                    <a:sysClr val="windowText" lastClr="000000"/>
                  </a:solidFill>
                  <a:latin typeface="Times New Roman" pitchFamily="18" charset="0"/>
                  <a:ea typeface="黑体" pitchFamily="49" charset="-122"/>
                </a:rPr>
                <a:t>工作</a:t>
              </a:r>
            </a:p>
          </p:txBody>
        </p:sp>
        <p:sp>
          <p:nvSpPr>
            <p:cNvPr id="61" name="Text Box 28"/>
            <p:cNvSpPr txBox="1">
              <a:spLocks noChangeArrowheads="1"/>
            </p:cNvSpPr>
            <p:nvPr/>
          </p:nvSpPr>
          <p:spPr bwMode="auto">
            <a:xfrm>
              <a:off x="3678" y="1908"/>
              <a:ext cx="669" cy="292"/>
            </a:xfrm>
            <a:prstGeom prst="rect">
              <a:avLst/>
            </a:prstGeom>
            <a:noFill/>
            <a:ln w="9525">
              <a:noFill/>
              <a:miter lim="800000"/>
              <a:headEnd/>
              <a:tailEnd/>
            </a:ln>
            <a:effectLst/>
          </p:spPr>
          <p:txBody>
            <a:bodyPr>
              <a:spAutoFit/>
            </a:bodyPr>
            <a:lstStyle/>
            <a:p>
              <a:pPr eaLnBrk="1" fontAlgn="auto" hangingPunct="1">
                <a:spcBef>
                  <a:spcPct val="50000"/>
                </a:spcBef>
                <a:spcAft>
                  <a:spcPts val="0"/>
                </a:spcAft>
                <a:defRPr/>
              </a:pPr>
              <a:r>
                <a:rPr kumimoji="1" lang="zh-CN" altLang="en-US" sz="1900" kern="0">
                  <a:solidFill>
                    <a:sysClr val="windowText" lastClr="000000"/>
                  </a:solidFill>
                  <a:latin typeface="Times New Roman" pitchFamily="18" charset="0"/>
                  <a:ea typeface="黑体" pitchFamily="49" charset="-122"/>
                </a:rPr>
                <a:t>工作</a:t>
              </a:r>
            </a:p>
          </p:txBody>
        </p:sp>
      </p:grpSp>
      <p:sp>
        <p:nvSpPr>
          <p:cNvPr id="62" name="Text Box 29"/>
          <p:cNvSpPr txBox="1">
            <a:spLocks noChangeArrowheads="1"/>
          </p:cNvSpPr>
          <p:nvPr/>
        </p:nvSpPr>
        <p:spPr bwMode="auto">
          <a:xfrm>
            <a:off x="3565525" y="4360863"/>
            <a:ext cx="5392738" cy="701675"/>
          </a:xfrm>
          <a:prstGeom prst="rect">
            <a:avLst/>
          </a:prstGeom>
          <a:noFill/>
          <a:ln w="12700">
            <a:noFill/>
            <a:miter lim="800000"/>
            <a:headEnd/>
            <a:tailEnd/>
          </a:ln>
          <a:effectLst/>
        </p:spPr>
        <p:txBody>
          <a:bodyPr>
            <a:spAutoFit/>
          </a:bodyPr>
          <a:lstStyle/>
          <a:p>
            <a:pPr eaLnBrk="1" fontAlgn="auto" hangingPunct="1">
              <a:spcBef>
                <a:spcPct val="50000"/>
              </a:spcBef>
              <a:spcAft>
                <a:spcPts val="0"/>
              </a:spcAft>
              <a:defRPr/>
            </a:pPr>
            <a:r>
              <a:rPr lang="zh-CN" altLang="en-US" sz="2000" kern="0">
                <a:solidFill>
                  <a:srgbClr val="D1390F"/>
                </a:solidFill>
                <a:latin typeface="微软雅黑"/>
                <a:ea typeface="微软雅黑" pitchFamily="34" charset="-122"/>
              </a:rPr>
              <a:t>“</a:t>
            </a:r>
            <a:r>
              <a:rPr lang="zh-CN" altLang="en-US" sz="2000" kern="0">
                <a:solidFill>
                  <a:srgbClr val="D1390F"/>
                </a:solidFill>
                <a:ea typeface="微软雅黑" pitchFamily="34" charset="-122"/>
              </a:rPr>
              <a:t>探询</a:t>
            </a:r>
            <a:r>
              <a:rPr lang="zh-CN" altLang="en-US" sz="2000" kern="0">
                <a:solidFill>
                  <a:srgbClr val="D1390F"/>
                </a:solidFill>
                <a:latin typeface="微软雅黑"/>
                <a:ea typeface="微软雅黑" pitchFamily="34" charset="-122"/>
              </a:rPr>
              <a:t>”</a:t>
            </a:r>
            <a:r>
              <a:rPr lang="zh-CN" altLang="en-US" sz="2000" kern="0">
                <a:solidFill>
                  <a:srgbClr val="D1390F"/>
                </a:solidFill>
                <a:ea typeface="微软雅黑" pitchFamily="34" charset="-122"/>
              </a:rPr>
              <a:t>期间，可一直不断查询（</a:t>
            </a:r>
            <a:r>
              <a:rPr lang="zh-CN" altLang="en-US" sz="2000" kern="0">
                <a:solidFill>
                  <a:srgbClr val="FC0128"/>
                </a:solidFill>
                <a:ea typeface="微软雅黑" pitchFamily="34" charset="-122"/>
              </a:rPr>
              <a:t>独占查询</a:t>
            </a:r>
            <a:r>
              <a:rPr lang="zh-CN" altLang="en-US" sz="2000" kern="0">
                <a:solidFill>
                  <a:srgbClr val="D1390F"/>
                </a:solidFill>
                <a:ea typeface="微软雅黑" pitchFamily="34" charset="-122"/>
              </a:rPr>
              <a:t>），也可</a:t>
            </a:r>
            <a:r>
              <a:rPr lang="zh-CN" altLang="en-US" sz="2000" kern="0">
                <a:solidFill>
                  <a:srgbClr val="FC0128"/>
                </a:solidFill>
                <a:ea typeface="微软雅黑" pitchFamily="34" charset="-122"/>
              </a:rPr>
              <a:t>定时查询</a:t>
            </a:r>
            <a:r>
              <a:rPr lang="zh-CN" altLang="en-US" sz="2000" kern="0">
                <a:solidFill>
                  <a:srgbClr val="D1390F"/>
                </a:solidFill>
                <a:ea typeface="微软雅黑" pitchFamily="34" charset="-122"/>
              </a:rPr>
              <a:t>（需保证数据不丢失！）。</a:t>
            </a:r>
          </a:p>
        </p:txBody>
      </p:sp>
      <p:sp>
        <p:nvSpPr>
          <p:cNvPr id="63" name="Text Box 30"/>
          <p:cNvSpPr txBox="1">
            <a:spLocks noChangeArrowheads="1"/>
          </p:cNvSpPr>
          <p:nvPr/>
        </p:nvSpPr>
        <p:spPr bwMode="auto">
          <a:xfrm>
            <a:off x="4738688" y="3336925"/>
            <a:ext cx="3643312" cy="396875"/>
          </a:xfrm>
          <a:prstGeom prst="rect">
            <a:avLst/>
          </a:prstGeom>
          <a:noFill/>
          <a:ln w="12700">
            <a:noFill/>
            <a:miter lim="800000"/>
            <a:headEnd/>
            <a:tailEnd/>
          </a:ln>
          <a:effectLst/>
        </p:spPr>
        <p:txBody>
          <a:bodyPr>
            <a:spAutoFit/>
          </a:bodyPr>
          <a:lstStyle/>
          <a:p>
            <a:pPr eaLnBrk="1" fontAlgn="auto" hangingPunct="1">
              <a:spcBef>
                <a:spcPct val="50000"/>
              </a:spcBef>
              <a:spcAft>
                <a:spcPts val="0"/>
              </a:spcAft>
              <a:defRPr/>
            </a:pPr>
            <a:r>
              <a:rPr lang="zh-CN" altLang="en-US" sz="2000" kern="0">
                <a:solidFill>
                  <a:srgbClr val="FC0128"/>
                </a:solidFill>
                <a:latin typeface="微软雅黑" pitchFamily="34" charset="-122"/>
                <a:ea typeface="微软雅黑" pitchFamily="34" charset="-122"/>
              </a:rPr>
              <a:t>此时，</a:t>
            </a:r>
            <a:r>
              <a:rPr lang="en-US" altLang="zh-CN" sz="2000" kern="0">
                <a:solidFill>
                  <a:srgbClr val="FC0128"/>
                </a:solidFill>
                <a:latin typeface="微软雅黑" pitchFamily="34" charset="-122"/>
                <a:ea typeface="微软雅黑" pitchFamily="34" charset="-122"/>
              </a:rPr>
              <a:t>CPU</a:t>
            </a:r>
            <a:r>
              <a:rPr lang="zh-CN" altLang="en-US" sz="2000" kern="0">
                <a:solidFill>
                  <a:srgbClr val="FC0128"/>
                </a:solidFill>
                <a:latin typeface="微软雅黑" pitchFamily="34" charset="-122"/>
                <a:ea typeface="微软雅黑" pitchFamily="34" charset="-122"/>
              </a:rPr>
              <a:t>处于停止状态吗？</a:t>
            </a:r>
          </a:p>
        </p:txBody>
      </p:sp>
      <p:sp>
        <p:nvSpPr>
          <p:cNvPr id="64" name="Text Box 31"/>
          <p:cNvSpPr txBox="1">
            <a:spLocks noChangeArrowheads="1"/>
          </p:cNvSpPr>
          <p:nvPr/>
        </p:nvSpPr>
        <p:spPr bwMode="auto">
          <a:xfrm>
            <a:off x="4164013" y="3644900"/>
            <a:ext cx="4641850" cy="701675"/>
          </a:xfrm>
          <a:prstGeom prst="rect">
            <a:avLst/>
          </a:prstGeom>
          <a:noFill/>
          <a:ln w="12700">
            <a:noFill/>
            <a:miter lim="800000"/>
            <a:headEnd/>
            <a:tailEnd/>
          </a:ln>
          <a:effectLst/>
        </p:spPr>
        <p:txBody>
          <a:bodyPr>
            <a:spAutoFit/>
          </a:bodyPr>
          <a:lstStyle/>
          <a:p>
            <a:pPr eaLnBrk="1" fontAlgn="auto" hangingPunct="1">
              <a:spcBef>
                <a:spcPts val="0"/>
              </a:spcBef>
              <a:spcAft>
                <a:spcPts val="0"/>
              </a:spcAft>
              <a:defRPr/>
            </a:pPr>
            <a:r>
              <a:rPr lang="zh-CN" altLang="en-US" sz="2000" kern="0" dirty="0">
                <a:solidFill>
                  <a:srgbClr val="063DE8"/>
                </a:solidFill>
                <a:latin typeface="微软雅黑" pitchFamily="34" charset="-122"/>
                <a:ea typeface="微软雅黑" pitchFamily="34" charset="-122"/>
              </a:rPr>
              <a:t>不是！只是不断执行 “ </a:t>
            </a:r>
            <a:r>
              <a:rPr lang="en-US" altLang="zh-CN" sz="2000" kern="0" dirty="0">
                <a:solidFill>
                  <a:srgbClr val="063DE8"/>
                </a:solidFill>
                <a:latin typeface="微软雅黑" pitchFamily="34" charset="-122"/>
                <a:ea typeface="微软雅黑" pitchFamily="34" charset="-122"/>
              </a:rPr>
              <a:t>IN-TEST-JE” 3</a:t>
            </a:r>
            <a:r>
              <a:rPr lang="zh-CN" altLang="en-US" sz="2000" kern="0" dirty="0">
                <a:solidFill>
                  <a:srgbClr val="063DE8"/>
                </a:solidFill>
                <a:latin typeface="微软雅黑" pitchFamily="34" charset="-122"/>
                <a:ea typeface="微软雅黑" pitchFamily="34" charset="-122"/>
              </a:rPr>
              <a:t>条指令，称为“忙等待”！</a:t>
            </a:r>
          </a:p>
        </p:txBody>
      </p:sp>
      <p:sp>
        <p:nvSpPr>
          <p:cNvPr id="65" name="Text Box 32"/>
          <p:cNvSpPr txBox="1">
            <a:spLocks noChangeArrowheads="1"/>
          </p:cNvSpPr>
          <p:nvPr/>
        </p:nvSpPr>
        <p:spPr bwMode="auto">
          <a:xfrm>
            <a:off x="695325" y="990600"/>
            <a:ext cx="3849688" cy="427037"/>
          </a:xfrm>
          <a:prstGeom prst="rect">
            <a:avLst/>
          </a:prstGeom>
          <a:noFill/>
          <a:ln w="9525">
            <a:noFill/>
            <a:miter lim="800000"/>
            <a:headEnd/>
            <a:tailEnd/>
          </a:ln>
          <a:effectLst/>
        </p:spPr>
        <p:txBody>
          <a:bodyPr>
            <a:spAutoFit/>
          </a:bodyPr>
          <a:lstStyle/>
          <a:p>
            <a:pPr eaLnBrk="1" fontAlgn="auto" hangingPunct="1">
              <a:spcBef>
                <a:spcPct val="50000"/>
              </a:spcBef>
              <a:spcAft>
                <a:spcPts val="0"/>
              </a:spcAft>
              <a:defRPr/>
            </a:pPr>
            <a:r>
              <a:rPr kumimoji="1" lang="en-US" altLang="zh-CN" sz="2200" kern="0">
                <a:solidFill>
                  <a:srgbClr val="FC0128"/>
                </a:solidFill>
                <a:latin typeface="微软雅黑" pitchFamily="34" charset="-122"/>
                <a:ea typeface="微软雅黑" pitchFamily="34" charset="-122"/>
              </a:rPr>
              <a:t>sys_write</a:t>
            </a:r>
            <a:r>
              <a:rPr kumimoji="1" lang="zh-CN" altLang="en-US" sz="2200" kern="0">
                <a:solidFill>
                  <a:srgbClr val="FC0128"/>
                </a:solidFill>
                <a:latin typeface="微软雅黑" pitchFamily="34" charset="-122"/>
                <a:ea typeface="微软雅黑" pitchFamily="34" charset="-122"/>
              </a:rPr>
              <a:t>系统调用服务例程</a:t>
            </a:r>
          </a:p>
        </p:txBody>
      </p:sp>
    </p:spTree>
    <p:extLst>
      <p:ext uri="{BB962C8B-B14F-4D97-AF65-F5344CB8AC3E}">
        <p14:creationId xmlns:p14="http://schemas.microsoft.com/office/powerpoint/2010/main" val="279457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blinds(horizontal)">
                                      <p:cBhvr>
                                        <p:cTn id="7" dur="500"/>
                                        <p:tgtEl>
                                          <p:spTgt spid="6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3">
                                            <p:txEl>
                                              <p:pRg st="0" end="0"/>
                                            </p:txEl>
                                          </p:spTgt>
                                        </p:tgtEl>
                                        <p:attrNameLst>
                                          <p:attrName>style.visibility</p:attrName>
                                        </p:attrNameLst>
                                      </p:cBhvr>
                                      <p:to>
                                        <p:strVal val="visible"/>
                                      </p:to>
                                    </p:set>
                                    <p:animEffect transition="in" filter="blinds(horizontal)">
                                      <p:cBhvr>
                                        <p:cTn id="12" dur="500"/>
                                        <p:tgtEl>
                                          <p:spTgt spid="6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4">
                                            <p:txEl>
                                              <p:pRg st="0" end="0"/>
                                            </p:txEl>
                                          </p:spTgt>
                                        </p:tgtEl>
                                        <p:attrNameLst>
                                          <p:attrName>style.visibility</p:attrName>
                                        </p:attrNameLst>
                                      </p:cBhvr>
                                      <p:to>
                                        <p:strVal val="visible"/>
                                      </p:to>
                                    </p:set>
                                    <p:animEffect transition="in" filter="blinds(horizontal)">
                                      <p:cBhvr>
                                        <p:cTn id="17" dur="500"/>
                                        <p:tgtEl>
                                          <p:spTgt spid="6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6">
                                            <p:txEl>
                                              <p:pRg st="1" end="1"/>
                                            </p:txEl>
                                          </p:spTgt>
                                        </p:tgtEl>
                                        <p:attrNameLst>
                                          <p:attrName>style.visibility</p:attrName>
                                        </p:attrNameLst>
                                      </p:cBhvr>
                                      <p:to>
                                        <p:strVal val="visible"/>
                                      </p:to>
                                    </p:set>
                                    <p:animEffect transition="in" filter="blinds(horizontal)">
                                      <p:cBhvr>
                                        <p:cTn id="22" dur="500"/>
                                        <p:tgtEl>
                                          <p:spTgt spid="36">
                                            <p:txEl>
                                              <p:pRg st="1" end="1"/>
                                            </p:txEl>
                                          </p:spTgt>
                                        </p:tgtEl>
                                      </p:cBhvr>
                                    </p:animEffect>
                                  </p:childTnLst>
                                </p:cTn>
                              </p:par>
                            </p:childTnLst>
                          </p:cTn>
                        </p:par>
                        <p:par>
                          <p:cTn id="23" fill="hold">
                            <p:stCondLst>
                              <p:cond delay="500"/>
                            </p:stCondLst>
                            <p:childTnLst>
                              <p:par>
                                <p:cTn id="24" presetID="3" presetClass="entr" presetSubtype="10" fill="hold" nodeType="afterEffect">
                                  <p:stCondLst>
                                    <p:cond delay="0"/>
                                  </p:stCondLst>
                                  <p:childTnLst>
                                    <p:set>
                                      <p:cBhvr>
                                        <p:cTn id="25" dur="1" fill="hold">
                                          <p:stCondLst>
                                            <p:cond delay="0"/>
                                          </p:stCondLst>
                                        </p:cTn>
                                        <p:tgtEl>
                                          <p:spTgt spid="36">
                                            <p:txEl>
                                              <p:pRg st="2" end="2"/>
                                            </p:txEl>
                                          </p:spTgt>
                                        </p:tgtEl>
                                        <p:attrNameLst>
                                          <p:attrName>style.visibility</p:attrName>
                                        </p:attrNameLst>
                                      </p:cBhvr>
                                      <p:to>
                                        <p:strVal val="visible"/>
                                      </p:to>
                                    </p:set>
                                    <p:animEffect transition="in" filter="blinds(horizontal)">
                                      <p:cBhvr>
                                        <p:cTn id="26" dur="500"/>
                                        <p:tgtEl>
                                          <p:spTgt spid="36">
                                            <p:txEl>
                                              <p:pRg st="2" end="2"/>
                                            </p:txEl>
                                          </p:spTgt>
                                        </p:tgtEl>
                                      </p:cBhvr>
                                    </p:animEffect>
                                  </p:childTnLst>
                                </p:cTn>
                              </p:par>
                            </p:childTnLst>
                          </p:cTn>
                        </p:par>
                        <p:par>
                          <p:cTn id="27" fill="hold">
                            <p:stCondLst>
                              <p:cond delay="1000"/>
                            </p:stCondLst>
                            <p:childTnLst>
                              <p:par>
                                <p:cTn id="28" presetID="3" presetClass="entr" presetSubtype="10" fill="hold" nodeType="afterEffect">
                                  <p:stCondLst>
                                    <p:cond delay="0"/>
                                  </p:stCondLst>
                                  <p:childTnLst>
                                    <p:set>
                                      <p:cBhvr>
                                        <p:cTn id="29" dur="1" fill="hold">
                                          <p:stCondLst>
                                            <p:cond delay="0"/>
                                          </p:stCondLst>
                                        </p:cTn>
                                        <p:tgtEl>
                                          <p:spTgt spid="36">
                                            <p:txEl>
                                              <p:pRg st="3" end="3"/>
                                            </p:txEl>
                                          </p:spTgt>
                                        </p:tgtEl>
                                        <p:attrNameLst>
                                          <p:attrName>style.visibility</p:attrName>
                                        </p:attrNameLst>
                                      </p:cBhvr>
                                      <p:to>
                                        <p:strVal val="visible"/>
                                      </p:to>
                                    </p:set>
                                    <p:animEffect transition="in" filter="blinds(horizontal)">
                                      <p:cBhvr>
                                        <p:cTn id="30" dur="500"/>
                                        <p:tgtEl>
                                          <p:spTgt spid="36">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6">
                                            <p:txEl>
                                              <p:pRg st="4" end="4"/>
                                            </p:txEl>
                                          </p:spTgt>
                                        </p:tgtEl>
                                        <p:attrNameLst>
                                          <p:attrName>style.visibility</p:attrName>
                                        </p:attrNameLst>
                                      </p:cBhvr>
                                      <p:to>
                                        <p:strVal val="visible"/>
                                      </p:to>
                                    </p:set>
                                    <p:animEffect transition="in" filter="blinds(horizontal)">
                                      <p:cBhvr>
                                        <p:cTn id="35" dur="500"/>
                                        <p:tgtEl>
                                          <p:spTgt spid="3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中断方式</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1193408856"/>
              </p:ext>
            </p:extLst>
          </p:nvPr>
        </p:nvGraphicFramePr>
        <p:xfrm>
          <a:off x="914400" y="1600200"/>
          <a:ext cx="7443669" cy="4249417"/>
        </p:xfrm>
        <a:graphic>
          <a:graphicData uri="http://schemas.openxmlformats.org/presentationml/2006/ole">
            <mc:AlternateContent xmlns:mc="http://schemas.openxmlformats.org/markup-compatibility/2006">
              <mc:Choice xmlns:v="urn:schemas-microsoft-com:vml" Requires="v">
                <p:oleObj spid="_x0000_s13323" name="VISIO" r:id="rId3" imgW="3340800" imgH="1908360" progId="Visio.Drawing.11">
                  <p:embed/>
                </p:oleObj>
              </mc:Choice>
              <mc:Fallback>
                <p:oleObj name="VISIO" r:id="rId3" imgW="3340800" imgH="190836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600200"/>
                        <a:ext cx="7443669" cy="4249417"/>
                      </a:xfrm>
                      <a:prstGeom prst="rect">
                        <a:avLst/>
                      </a:prstGeom>
                      <a:noFill/>
                      <a:ln>
                        <a:noFill/>
                      </a:ln>
                      <a:effectLst/>
                    </p:spPr>
                  </p:pic>
                </p:oleObj>
              </mc:Fallback>
            </mc:AlternateContent>
          </a:graphicData>
        </a:graphic>
      </p:graphicFrame>
      <p:pic>
        <p:nvPicPr>
          <p:cNvPr id="5" name="Picture 4" descr="6_50y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2" y="3564718"/>
            <a:ext cx="5667375" cy="3282950"/>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695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path" presetSubtype="0" accel="50000" decel="50000" fill="hold" nodeType="clickEffect">
                                  <p:stCondLst>
                                    <p:cond delay="0"/>
                                  </p:stCondLst>
                                  <p:childTnLst>
                                    <p:animMotion origin="layout" path="M 0 0 L 0.25 -0.25 E" pathEditMode="relative" ptsTypes="">
                                      <p:cBhvr>
                                        <p:cTn id="6" dur="2000" fill="hold"/>
                                        <p:tgtEl>
                                          <p:spTgt spid="4"/>
                                        </p:tgtEl>
                                        <p:attrNameLst>
                                          <p:attrName>ppt_x</p:attrName>
                                          <p:attrName>ppt_y</p:attrName>
                                        </p:attrNameLst>
                                      </p:cBhvr>
                                    </p:animMotion>
                                  </p:childTnLst>
                                </p:cTn>
                              </p:par>
                              <p:par>
                                <p:cTn id="7" presetID="6" presetClass="emph" presetSubtype="0" fill="hold" nodeType="withEffect">
                                  <p:stCondLst>
                                    <p:cond delay="0"/>
                                  </p:stCondLst>
                                  <p:childTnLst>
                                    <p:animScale>
                                      <p:cBhvr>
                                        <p:cTn id="8" dur="2000" fill="hold"/>
                                        <p:tgtEl>
                                          <p:spTgt spid="4"/>
                                        </p:tgtEl>
                                      </p:cBhvr>
                                      <p:by x="50000" y="50000"/>
                                    </p:animScale>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Line 50"/>
          <p:cNvSpPr>
            <a:spLocks noChangeShapeType="1"/>
          </p:cNvSpPr>
          <p:nvPr/>
        </p:nvSpPr>
        <p:spPr bwMode="auto">
          <a:xfrm>
            <a:off x="1814513" y="5045075"/>
            <a:ext cx="1714500" cy="14288"/>
          </a:xfrm>
          <a:prstGeom prst="line">
            <a:avLst/>
          </a:prstGeom>
          <a:noFill/>
          <a:ln w="50800">
            <a:solidFill>
              <a:srgbClr val="008000"/>
            </a:solidFill>
            <a:round/>
            <a:headEnd/>
            <a:tailEnd/>
          </a:ln>
          <a:effectLst/>
        </p:spPr>
        <p:txBody>
          <a:bodyPr/>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119" name="Text Box 32"/>
          <p:cNvSpPr txBox="1">
            <a:spLocks noChangeArrowheads="1"/>
          </p:cNvSpPr>
          <p:nvPr/>
        </p:nvSpPr>
        <p:spPr bwMode="auto">
          <a:xfrm>
            <a:off x="3243263" y="5024438"/>
            <a:ext cx="523875" cy="822325"/>
          </a:xfrm>
          <a:prstGeom prst="rect">
            <a:avLst/>
          </a:prstGeom>
          <a:noFill/>
          <a:ln w="9525">
            <a:noFill/>
            <a:miter lim="800000"/>
            <a:headEnd/>
            <a:tailEnd/>
          </a:ln>
          <a:effectLst/>
        </p:spPr>
        <p:txBody>
          <a:bodyPr>
            <a:spAutoFit/>
          </a:bodyPr>
          <a:lstStyle/>
          <a:p>
            <a:pPr eaLnBrk="1" hangingPunct="1">
              <a:spcBef>
                <a:spcPct val="50000"/>
              </a:spcBef>
            </a:pPr>
            <a:r>
              <a:rPr kumimoji="1" lang="zh-CN" altLang="en-US">
                <a:solidFill>
                  <a:srgbClr val="000000"/>
                </a:solidFill>
                <a:latin typeface="Times New Roman" pitchFamily="18" charset="0"/>
                <a:ea typeface="黑体" pitchFamily="49" charset="-122"/>
              </a:rPr>
              <a:t>响应</a:t>
            </a:r>
          </a:p>
        </p:txBody>
      </p:sp>
      <p:sp>
        <p:nvSpPr>
          <p:cNvPr id="120" name="Rectangle 2"/>
          <p:cNvSpPr>
            <a:spLocks noGrp="1" noChangeArrowheads="1"/>
          </p:cNvSpPr>
          <p:nvPr>
            <p:ph type="title"/>
          </p:nvPr>
        </p:nvSpPr>
        <p:spPr>
          <a:xfrm>
            <a:off x="3032125" y="136416"/>
            <a:ext cx="5200650" cy="646331"/>
          </a:xfr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spcBef>
                <a:spcPct val="50000"/>
              </a:spcBef>
            </a:pPr>
            <a:r>
              <a:rPr kumimoji="1" lang="zh-CN" altLang="en-US" kern="1200" dirty="0">
                <a:solidFill>
                  <a:srgbClr val="D1390F"/>
                </a:solidFill>
                <a:latin typeface="Times New Roman" pitchFamily="18" charset="0"/>
                <a:ea typeface="黑体" pitchFamily="49" charset="-122"/>
                <a:cs typeface="+mn-cs"/>
              </a:rPr>
              <a:t>中断</a:t>
            </a:r>
            <a:r>
              <a:rPr kumimoji="1" lang="en-US" altLang="zh-CN" kern="1200" dirty="0">
                <a:solidFill>
                  <a:srgbClr val="D1390F"/>
                </a:solidFill>
                <a:latin typeface="Times New Roman" pitchFamily="18" charset="0"/>
                <a:ea typeface="黑体" pitchFamily="49" charset="-122"/>
                <a:cs typeface="+mn-cs"/>
              </a:rPr>
              <a:t>I/O</a:t>
            </a:r>
            <a:r>
              <a:rPr kumimoji="1" lang="zh-CN" altLang="en-US" kern="1200" dirty="0">
                <a:solidFill>
                  <a:srgbClr val="D1390F"/>
                </a:solidFill>
                <a:latin typeface="Times New Roman" pitchFamily="18" charset="0"/>
                <a:ea typeface="黑体" pitchFamily="49" charset="-122"/>
                <a:cs typeface="+mn-cs"/>
              </a:rPr>
              <a:t>方式</a:t>
            </a:r>
          </a:p>
        </p:txBody>
      </p:sp>
      <p:sp>
        <p:nvSpPr>
          <p:cNvPr id="121" name="Rectangle 3"/>
          <p:cNvSpPr txBox="1">
            <a:spLocks noChangeArrowheads="1"/>
          </p:cNvSpPr>
          <p:nvPr/>
        </p:nvSpPr>
        <p:spPr bwMode="auto">
          <a:xfrm>
            <a:off x="117475" y="815975"/>
            <a:ext cx="8712200" cy="2190750"/>
          </a:xfrm>
          <a:prstGeom prst="rect">
            <a:avLst/>
          </a:prstGeom>
          <a:noFill/>
          <a:ln w="12700">
            <a:noFill/>
            <a:miter lim="800000"/>
            <a:headEnd/>
            <a:tailEnd/>
          </a:ln>
          <a:effec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spcBef>
                <a:spcPct val="35000"/>
              </a:spcBef>
              <a:spcAft>
                <a:spcPct val="0"/>
              </a:spcAft>
              <a:buSzPct val="100000"/>
              <a:buChar char="°"/>
              <a:defRPr b="1">
                <a:solidFill>
                  <a:schemeClr val="tx1"/>
                </a:solidFill>
                <a:latin typeface="+mn-lt"/>
                <a:ea typeface="+mn-ea"/>
                <a:cs typeface="+mn-cs"/>
              </a:defRPr>
            </a:lvl1pPr>
            <a:lvl2pPr marL="685800" indent="-190500" algn="l" rtl="0" eaLnBrk="0" fontAlgn="base" hangingPunct="0">
              <a:spcBef>
                <a:spcPct val="35000"/>
              </a:spcBef>
              <a:spcAft>
                <a:spcPct val="0"/>
              </a:spcAft>
              <a:buSzPct val="100000"/>
              <a:buChar char="•"/>
              <a:defRPr b="1">
                <a:solidFill>
                  <a:schemeClr val="accent2"/>
                </a:solidFill>
                <a:latin typeface="+mn-lt"/>
              </a:defRPr>
            </a:lvl2pPr>
            <a:lvl3pPr marL="1257300" indent="-342900" algn="l" rtl="0" eaLnBrk="0" fontAlgn="base" hangingPunct="0">
              <a:spcBef>
                <a:spcPct val="35000"/>
              </a:spcBef>
              <a:spcAft>
                <a:spcPct val="0"/>
              </a:spcAft>
              <a:buSzPct val="100000"/>
              <a:buChar char="-"/>
              <a:defRPr b="1">
                <a:solidFill>
                  <a:srgbClr val="B7011F"/>
                </a:solidFill>
                <a:latin typeface="+mn-lt"/>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defRPr>
            </a:lvl9pPr>
          </a:lstStyle>
          <a:p>
            <a:pPr marL="342900" indent="-342900" algn="just">
              <a:defRPr/>
            </a:pPr>
            <a:r>
              <a:rPr lang="zh-CN" altLang="en-US" kern="0" smtClean="0">
                <a:solidFill>
                  <a:srgbClr val="000000"/>
                </a:solidFill>
                <a:latin typeface="微软雅黑" pitchFamily="34" charset="-122"/>
                <a:ea typeface="微软雅黑" pitchFamily="34" charset="-122"/>
              </a:rPr>
              <a:t>基本思想：</a:t>
            </a:r>
          </a:p>
          <a:p>
            <a:pPr marL="342900" indent="-342900" algn="just">
              <a:spcBef>
                <a:spcPct val="30000"/>
              </a:spcBef>
              <a:buFontTx/>
              <a:buNone/>
              <a:defRPr/>
            </a:pPr>
            <a:r>
              <a:rPr lang="zh-CN" altLang="en-US" sz="2200" kern="0" smtClean="0">
                <a:solidFill>
                  <a:srgbClr val="000000"/>
                </a:solidFill>
                <a:latin typeface="微软雅黑" pitchFamily="34" charset="-122"/>
                <a:ea typeface="微软雅黑" pitchFamily="34" charset="-122"/>
              </a:rPr>
              <a:t>     </a:t>
            </a:r>
            <a:r>
              <a:rPr lang="zh-CN" altLang="en-US" sz="2200" kern="0" smtClean="0">
                <a:solidFill>
                  <a:srgbClr val="0000FF"/>
                </a:solidFill>
                <a:latin typeface="微软雅黑" pitchFamily="34" charset="-122"/>
                <a:ea typeface="微软雅黑" pitchFamily="34" charset="-122"/>
                <a:cs typeface="Arial" charset="0"/>
              </a:rPr>
              <a:t>当外设准备好（</a:t>
            </a:r>
            <a:r>
              <a:rPr lang="en-US" altLang="zh-CN" sz="2200" kern="0" smtClean="0">
                <a:solidFill>
                  <a:srgbClr val="0000FF"/>
                </a:solidFill>
                <a:latin typeface="微软雅黑" pitchFamily="34" charset="-122"/>
                <a:ea typeface="微软雅黑" pitchFamily="34" charset="-122"/>
                <a:cs typeface="Arial" charset="0"/>
              </a:rPr>
              <a:t>ready</a:t>
            </a:r>
            <a:r>
              <a:rPr lang="zh-CN" altLang="en-US" sz="2200" kern="0" smtClean="0">
                <a:solidFill>
                  <a:srgbClr val="0000FF"/>
                </a:solidFill>
                <a:latin typeface="微软雅黑" pitchFamily="34" charset="-122"/>
                <a:ea typeface="微软雅黑" pitchFamily="34" charset="-122"/>
                <a:cs typeface="Arial" charset="0"/>
              </a:rPr>
              <a:t>）时，便向</a:t>
            </a:r>
            <a:r>
              <a:rPr lang="en-US" altLang="zh-CN" sz="2200" kern="0" smtClean="0">
                <a:solidFill>
                  <a:srgbClr val="0000FF"/>
                </a:solidFill>
                <a:latin typeface="微软雅黑" pitchFamily="34" charset="-122"/>
                <a:ea typeface="微软雅黑" pitchFamily="34" charset="-122"/>
                <a:cs typeface="Arial" charset="0"/>
              </a:rPr>
              <a:t>CPU</a:t>
            </a:r>
            <a:r>
              <a:rPr lang="zh-CN" altLang="en-US" sz="2200" kern="0" smtClean="0">
                <a:solidFill>
                  <a:srgbClr val="0000FF"/>
                </a:solidFill>
                <a:latin typeface="微软雅黑" pitchFamily="34" charset="-122"/>
                <a:ea typeface="微软雅黑" pitchFamily="34" charset="-122"/>
                <a:cs typeface="Arial" charset="0"/>
              </a:rPr>
              <a:t>发中断请求，</a:t>
            </a:r>
            <a:r>
              <a:rPr lang="en-US" altLang="zh-CN" sz="2200" kern="0" smtClean="0">
                <a:solidFill>
                  <a:srgbClr val="0000FF"/>
                </a:solidFill>
                <a:latin typeface="微软雅黑" pitchFamily="34" charset="-122"/>
                <a:ea typeface="微软雅黑" pitchFamily="34" charset="-122"/>
                <a:cs typeface="Arial" charset="0"/>
              </a:rPr>
              <a:t>CPU</a:t>
            </a:r>
            <a:r>
              <a:rPr lang="zh-CN" altLang="en-US" sz="2200" kern="0" smtClean="0">
                <a:solidFill>
                  <a:srgbClr val="0000FF"/>
                </a:solidFill>
                <a:latin typeface="微软雅黑" pitchFamily="34" charset="-122"/>
                <a:ea typeface="微软雅黑" pitchFamily="34" charset="-122"/>
                <a:cs typeface="Arial" charset="0"/>
              </a:rPr>
              <a:t>响应后，中止现行程序的执行，转入</a:t>
            </a:r>
            <a:r>
              <a:rPr lang="zh-CN" altLang="en-US" sz="2200" kern="0" smtClean="0">
                <a:solidFill>
                  <a:srgbClr val="FC0128"/>
                </a:solidFill>
                <a:latin typeface="微软雅黑" pitchFamily="34" charset="-122"/>
                <a:ea typeface="微软雅黑" pitchFamily="34" charset="-122"/>
                <a:cs typeface="Arial" charset="0"/>
              </a:rPr>
              <a:t>“中断服务程序”</a:t>
            </a:r>
            <a:r>
              <a:rPr lang="zh-CN" altLang="en-US" sz="2200" kern="0" smtClean="0">
                <a:solidFill>
                  <a:srgbClr val="0000FF"/>
                </a:solidFill>
                <a:latin typeface="微软雅黑" pitchFamily="34" charset="-122"/>
                <a:ea typeface="微软雅黑" pitchFamily="34" charset="-122"/>
                <a:cs typeface="Arial" charset="0"/>
              </a:rPr>
              <a:t>进行输入</a:t>
            </a:r>
            <a:r>
              <a:rPr lang="en-US" altLang="zh-CN" sz="2200" kern="0" smtClean="0">
                <a:solidFill>
                  <a:srgbClr val="0000FF"/>
                </a:solidFill>
                <a:latin typeface="微软雅黑" pitchFamily="34" charset="-122"/>
                <a:ea typeface="微软雅黑" pitchFamily="34" charset="-122"/>
                <a:cs typeface="Arial" charset="0"/>
              </a:rPr>
              <a:t>/</a:t>
            </a:r>
            <a:r>
              <a:rPr lang="zh-CN" altLang="en-US" sz="2200" kern="0" smtClean="0">
                <a:solidFill>
                  <a:srgbClr val="0000FF"/>
                </a:solidFill>
                <a:latin typeface="微软雅黑" pitchFamily="34" charset="-122"/>
                <a:ea typeface="微软雅黑" pitchFamily="34" charset="-122"/>
                <a:cs typeface="Arial" charset="0"/>
              </a:rPr>
              <a:t>出操作，以实现主机和外设接口之间的数据传送，并启动外设工作。 “中断服务程序”执行完后，返回原被中止的程序断点</a:t>
            </a:r>
            <a:r>
              <a:rPr lang="zh-CN" altLang="en-US" sz="2200" kern="0" smtClean="0">
                <a:solidFill>
                  <a:srgbClr val="0000FF"/>
                </a:solidFill>
                <a:latin typeface="微软雅黑" pitchFamily="34" charset="-122"/>
                <a:ea typeface="微软雅黑" pitchFamily="34" charset="-122"/>
              </a:rPr>
              <a:t>处继续执行。此时，外设和</a:t>
            </a:r>
            <a:r>
              <a:rPr lang="en-US" altLang="zh-CN" sz="2200" kern="0" smtClean="0">
                <a:solidFill>
                  <a:srgbClr val="0000FF"/>
                </a:solidFill>
                <a:latin typeface="微软雅黑" pitchFamily="34" charset="-122"/>
                <a:ea typeface="微软雅黑" pitchFamily="34" charset="-122"/>
              </a:rPr>
              <a:t>CPU</a:t>
            </a:r>
            <a:r>
              <a:rPr lang="zh-CN" altLang="en-US" sz="2200" kern="0" smtClean="0">
                <a:solidFill>
                  <a:srgbClr val="0000FF"/>
                </a:solidFill>
                <a:latin typeface="微软雅黑" pitchFamily="34" charset="-122"/>
                <a:ea typeface="微软雅黑" pitchFamily="34" charset="-122"/>
              </a:rPr>
              <a:t>并行工作。</a:t>
            </a:r>
            <a:endParaRPr lang="zh-CN" altLang="en-US" sz="2200" kern="0">
              <a:solidFill>
                <a:srgbClr val="0000FF"/>
              </a:solidFill>
              <a:latin typeface="微软雅黑" pitchFamily="34" charset="-122"/>
              <a:ea typeface="微软雅黑" pitchFamily="34" charset="-122"/>
            </a:endParaRPr>
          </a:p>
        </p:txBody>
      </p:sp>
      <p:sp>
        <p:nvSpPr>
          <p:cNvPr id="122" name="Line 4"/>
          <p:cNvSpPr>
            <a:spLocks noChangeShapeType="1"/>
          </p:cNvSpPr>
          <p:nvPr/>
        </p:nvSpPr>
        <p:spPr bwMode="auto">
          <a:xfrm flipV="1">
            <a:off x="906463" y="5037138"/>
            <a:ext cx="917575" cy="1587"/>
          </a:xfrm>
          <a:prstGeom prst="line">
            <a:avLst/>
          </a:prstGeom>
          <a:noFill/>
          <a:ln w="57150">
            <a:solidFill>
              <a:srgbClr val="FC0128"/>
            </a:solidFill>
            <a:round/>
            <a:headEnd/>
            <a:tailEnd/>
          </a:ln>
          <a:effectLst/>
        </p:spPr>
        <p:txBody>
          <a:bodyPr/>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123" name="Line 5"/>
          <p:cNvSpPr>
            <a:spLocks noChangeShapeType="1"/>
          </p:cNvSpPr>
          <p:nvPr/>
        </p:nvSpPr>
        <p:spPr bwMode="auto">
          <a:xfrm>
            <a:off x="1819275" y="4068763"/>
            <a:ext cx="0" cy="995362"/>
          </a:xfrm>
          <a:prstGeom prst="line">
            <a:avLst/>
          </a:prstGeom>
          <a:noFill/>
          <a:ln w="38100">
            <a:solidFill>
              <a:srgbClr val="000000"/>
            </a:solidFill>
            <a:prstDash val="sysDot"/>
            <a:round/>
            <a:headEnd type="triangle" w="lg" len="med"/>
            <a:tailEnd/>
          </a:ln>
          <a:effectLst/>
        </p:spPr>
        <p:txBody>
          <a:bodyPr/>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124" name="Text Box 6"/>
          <p:cNvSpPr txBox="1">
            <a:spLocks noChangeArrowheads="1"/>
          </p:cNvSpPr>
          <p:nvPr/>
        </p:nvSpPr>
        <p:spPr bwMode="auto">
          <a:xfrm>
            <a:off x="719138" y="3800475"/>
            <a:ext cx="860425" cy="457200"/>
          </a:xfrm>
          <a:prstGeom prst="rect">
            <a:avLst/>
          </a:prstGeom>
          <a:noFill/>
          <a:ln w="9525">
            <a:noFill/>
            <a:miter lim="800000"/>
            <a:headEnd/>
            <a:tailEnd/>
          </a:ln>
          <a:effectLst/>
        </p:spPr>
        <p:txBody>
          <a:bodyPr>
            <a:spAutoFit/>
          </a:bodyPr>
          <a:lstStyle/>
          <a:p>
            <a:pPr eaLnBrk="1" hangingPunct="1">
              <a:spcBef>
                <a:spcPct val="50000"/>
              </a:spcBef>
            </a:pPr>
            <a:r>
              <a:rPr kumimoji="1" lang="zh-CN" altLang="en-US">
                <a:solidFill>
                  <a:srgbClr val="000000"/>
                </a:solidFill>
                <a:latin typeface="Times New Roman" pitchFamily="18" charset="0"/>
                <a:ea typeface="黑体" pitchFamily="49" charset="-122"/>
              </a:rPr>
              <a:t>外设</a:t>
            </a:r>
          </a:p>
        </p:txBody>
      </p:sp>
      <p:sp>
        <p:nvSpPr>
          <p:cNvPr id="125" name="Text Box 7"/>
          <p:cNvSpPr txBox="1">
            <a:spLocks noChangeArrowheads="1"/>
          </p:cNvSpPr>
          <p:nvPr/>
        </p:nvSpPr>
        <p:spPr bwMode="auto">
          <a:xfrm>
            <a:off x="106363" y="4799013"/>
            <a:ext cx="860425" cy="457200"/>
          </a:xfrm>
          <a:prstGeom prst="rect">
            <a:avLst/>
          </a:prstGeom>
          <a:noFill/>
          <a:ln w="9525">
            <a:noFill/>
            <a:miter lim="800000"/>
            <a:headEnd/>
            <a:tailEnd/>
          </a:ln>
          <a:effectLst/>
        </p:spPr>
        <p:txBody>
          <a:bodyPr>
            <a:spAutoFit/>
          </a:bodyPr>
          <a:lstStyle/>
          <a:p>
            <a:pPr eaLnBrk="1" hangingPunct="1">
              <a:spcBef>
                <a:spcPct val="50000"/>
              </a:spcBef>
            </a:pPr>
            <a:r>
              <a:rPr kumimoji="1" lang="en-US" altLang="zh-CN">
                <a:solidFill>
                  <a:srgbClr val="000000"/>
                </a:solidFill>
                <a:latin typeface="Times New Roman" pitchFamily="18" charset="0"/>
                <a:ea typeface="黑体" pitchFamily="49" charset="-122"/>
              </a:rPr>
              <a:t>CPU</a:t>
            </a:r>
          </a:p>
        </p:txBody>
      </p:sp>
      <p:sp>
        <p:nvSpPr>
          <p:cNvPr id="126" name="Line 8"/>
          <p:cNvSpPr>
            <a:spLocks noChangeShapeType="1"/>
          </p:cNvSpPr>
          <p:nvPr/>
        </p:nvSpPr>
        <p:spPr bwMode="auto">
          <a:xfrm flipV="1">
            <a:off x="1800225" y="4041775"/>
            <a:ext cx="1316038" cy="14288"/>
          </a:xfrm>
          <a:prstGeom prst="line">
            <a:avLst/>
          </a:prstGeom>
          <a:noFill/>
          <a:ln w="38100">
            <a:solidFill>
              <a:srgbClr val="0066FF"/>
            </a:solidFill>
            <a:round/>
            <a:headEnd/>
            <a:tailEnd/>
          </a:ln>
          <a:effectLst/>
        </p:spPr>
        <p:txBody>
          <a:bodyPr/>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127" name="Line 9"/>
          <p:cNvSpPr>
            <a:spLocks noChangeShapeType="1"/>
          </p:cNvSpPr>
          <p:nvPr/>
        </p:nvSpPr>
        <p:spPr bwMode="auto">
          <a:xfrm flipV="1">
            <a:off x="4705350" y="5027613"/>
            <a:ext cx="1422400" cy="12700"/>
          </a:xfrm>
          <a:prstGeom prst="line">
            <a:avLst/>
          </a:prstGeom>
          <a:noFill/>
          <a:ln w="57150">
            <a:solidFill>
              <a:srgbClr val="008000"/>
            </a:solidFill>
            <a:round/>
            <a:headEnd/>
            <a:tailEnd/>
          </a:ln>
          <a:effectLst/>
        </p:spPr>
        <p:txBody>
          <a:bodyPr/>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128" name="Line 10"/>
          <p:cNvSpPr>
            <a:spLocks noChangeShapeType="1"/>
          </p:cNvSpPr>
          <p:nvPr/>
        </p:nvSpPr>
        <p:spPr bwMode="auto">
          <a:xfrm>
            <a:off x="5691188" y="4021138"/>
            <a:ext cx="0" cy="995362"/>
          </a:xfrm>
          <a:prstGeom prst="line">
            <a:avLst/>
          </a:prstGeom>
          <a:noFill/>
          <a:ln w="38100">
            <a:solidFill>
              <a:srgbClr val="000000"/>
            </a:solidFill>
            <a:prstDash val="sysDot"/>
            <a:round/>
            <a:headEnd/>
            <a:tailEnd type="triangle" w="lg" len="med"/>
          </a:ln>
          <a:effectLst/>
        </p:spPr>
        <p:txBody>
          <a:bodyPr/>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129" name="Line 11"/>
          <p:cNvSpPr>
            <a:spLocks noChangeShapeType="1"/>
          </p:cNvSpPr>
          <p:nvPr/>
        </p:nvSpPr>
        <p:spPr bwMode="auto">
          <a:xfrm flipV="1">
            <a:off x="4368800" y="4033838"/>
            <a:ext cx="1344613" cy="0"/>
          </a:xfrm>
          <a:prstGeom prst="line">
            <a:avLst/>
          </a:prstGeom>
          <a:noFill/>
          <a:ln w="38100">
            <a:solidFill>
              <a:srgbClr val="0066FF"/>
            </a:solidFill>
            <a:round/>
            <a:headEnd/>
            <a:tailEnd/>
          </a:ln>
          <a:effectLst/>
        </p:spPr>
        <p:txBody>
          <a:bodyPr/>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130" name="Line 12"/>
          <p:cNvSpPr>
            <a:spLocks noChangeShapeType="1"/>
          </p:cNvSpPr>
          <p:nvPr/>
        </p:nvSpPr>
        <p:spPr bwMode="auto">
          <a:xfrm>
            <a:off x="7337425" y="5087938"/>
            <a:ext cx="1263650" cy="0"/>
          </a:xfrm>
          <a:prstGeom prst="line">
            <a:avLst/>
          </a:prstGeom>
          <a:noFill/>
          <a:ln w="57150">
            <a:solidFill>
              <a:srgbClr val="008000"/>
            </a:solidFill>
            <a:round/>
            <a:headEnd/>
            <a:tailEnd/>
          </a:ln>
          <a:effectLst/>
        </p:spPr>
        <p:txBody>
          <a:bodyPr/>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131" name="Text Box 13"/>
          <p:cNvSpPr txBox="1">
            <a:spLocks noChangeArrowheads="1"/>
          </p:cNvSpPr>
          <p:nvPr/>
        </p:nvSpPr>
        <p:spPr bwMode="auto">
          <a:xfrm>
            <a:off x="1584325" y="5053013"/>
            <a:ext cx="496888" cy="822325"/>
          </a:xfrm>
          <a:prstGeom prst="rect">
            <a:avLst/>
          </a:prstGeom>
          <a:noFill/>
          <a:ln w="9525">
            <a:noFill/>
            <a:miter lim="800000"/>
            <a:headEnd/>
            <a:tailEnd/>
          </a:ln>
          <a:effectLst/>
        </p:spPr>
        <p:txBody>
          <a:bodyPr>
            <a:spAutoFit/>
          </a:bodyPr>
          <a:lstStyle/>
          <a:p>
            <a:pPr eaLnBrk="1" fontAlgn="auto" hangingPunct="1">
              <a:spcBef>
                <a:spcPct val="50000"/>
              </a:spcBef>
              <a:spcAft>
                <a:spcPts val="0"/>
              </a:spcAft>
              <a:defRPr/>
            </a:pPr>
            <a:r>
              <a:rPr kumimoji="1" lang="zh-CN" altLang="en-US" kern="0">
                <a:solidFill>
                  <a:srgbClr val="FC0128"/>
                </a:solidFill>
                <a:latin typeface="Times New Roman" pitchFamily="18" charset="0"/>
                <a:ea typeface="黑体" pitchFamily="49" charset="-122"/>
              </a:rPr>
              <a:t>启动</a:t>
            </a:r>
          </a:p>
        </p:txBody>
      </p:sp>
      <p:sp>
        <p:nvSpPr>
          <p:cNvPr id="132" name="Text Box 14"/>
          <p:cNvSpPr txBox="1">
            <a:spLocks noChangeArrowheads="1"/>
          </p:cNvSpPr>
          <p:nvPr/>
        </p:nvSpPr>
        <p:spPr bwMode="auto">
          <a:xfrm>
            <a:off x="3044825" y="3511550"/>
            <a:ext cx="457200" cy="822325"/>
          </a:xfrm>
          <a:prstGeom prst="rect">
            <a:avLst/>
          </a:prstGeom>
          <a:noFill/>
          <a:ln w="9525">
            <a:noFill/>
            <a:miter lim="800000"/>
            <a:headEnd/>
            <a:tailEnd/>
          </a:ln>
          <a:effectLst/>
        </p:spPr>
        <p:txBody>
          <a:bodyPr>
            <a:spAutoFit/>
          </a:bodyPr>
          <a:lstStyle/>
          <a:p>
            <a:pPr eaLnBrk="1" hangingPunct="1">
              <a:spcBef>
                <a:spcPct val="50000"/>
              </a:spcBef>
            </a:pPr>
            <a:r>
              <a:rPr kumimoji="1" lang="zh-CN" altLang="en-US">
                <a:solidFill>
                  <a:srgbClr val="000000"/>
                </a:solidFill>
                <a:latin typeface="Times New Roman" pitchFamily="18" charset="0"/>
                <a:ea typeface="黑体" pitchFamily="49" charset="-122"/>
              </a:rPr>
              <a:t>完成</a:t>
            </a:r>
          </a:p>
        </p:txBody>
      </p:sp>
      <p:sp>
        <p:nvSpPr>
          <p:cNvPr id="133" name="Text Box 15"/>
          <p:cNvSpPr txBox="1">
            <a:spLocks noChangeArrowheads="1"/>
          </p:cNvSpPr>
          <p:nvPr/>
        </p:nvSpPr>
        <p:spPr bwMode="auto">
          <a:xfrm>
            <a:off x="6762750" y="4494213"/>
            <a:ext cx="496888" cy="822325"/>
          </a:xfrm>
          <a:prstGeom prst="rect">
            <a:avLst/>
          </a:prstGeom>
          <a:noFill/>
          <a:ln w="9525">
            <a:noFill/>
            <a:miter lim="800000"/>
            <a:headEnd/>
            <a:tailEnd/>
          </a:ln>
          <a:effectLst/>
        </p:spPr>
        <p:txBody>
          <a:bodyPr>
            <a:spAutoFit/>
          </a:bodyPr>
          <a:lstStyle/>
          <a:p>
            <a:pPr eaLnBrk="1" fontAlgn="auto" hangingPunct="1">
              <a:spcBef>
                <a:spcPct val="50000"/>
              </a:spcBef>
              <a:spcAft>
                <a:spcPts val="0"/>
              </a:spcAft>
              <a:defRPr/>
            </a:pPr>
            <a:r>
              <a:rPr kumimoji="1" lang="zh-CN" altLang="en-US" kern="0">
                <a:solidFill>
                  <a:srgbClr val="FC0128"/>
                </a:solidFill>
                <a:latin typeface="Times New Roman" pitchFamily="18" charset="0"/>
                <a:ea typeface="黑体" pitchFamily="49" charset="-122"/>
              </a:rPr>
              <a:t>启动</a:t>
            </a:r>
          </a:p>
        </p:txBody>
      </p:sp>
      <p:sp>
        <p:nvSpPr>
          <p:cNvPr id="134" name="Text Box 16"/>
          <p:cNvSpPr txBox="1">
            <a:spLocks noChangeArrowheads="1"/>
          </p:cNvSpPr>
          <p:nvPr/>
        </p:nvSpPr>
        <p:spPr bwMode="auto">
          <a:xfrm>
            <a:off x="5621338" y="3524250"/>
            <a:ext cx="457200" cy="822325"/>
          </a:xfrm>
          <a:prstGeom prst="rect">
            <a:avLst/>
          </a:prstGeom>
          <a:noFill/>
          <a:ln w="9525">
            <a:noFill/>
            <a:miter lim="800000"/>
            <a:headEnd/>
            <a:tailEnd/>
          </a:ln>
          <a:effectLst/>
        </p:spPr>
        <p:txBody>
          <a:bodyPr>
            <a:spAutoFit/>
          </a:bodyPr>
          <a:lstStyle/>
          <a:p>
            <a:pPr eaLnBrk="1" hangingPunct="1">
              <a:spcBef>
                <a:spcPct val="50000"/>
              </a:spcBef>
            </a:pPr>
            <a:r>
              <a:rPr kumimoji="1" lang="zh-CN" altLang="en-US">
                <a:solidFill>
                  <a:srgbClr val="000000"/>
                </a:solidFill>
                <a:latin typeface="Times New Roman" pitchFamily="18" charset="0"/>
                <a:ea typeface="黑体" pitchFamily="49" charset="-122"/>
              </a:rPr>
              <a:t>完成</a:t>
            </a:r>
          </a:p>
        </p:txBody>
      </p:sp>
      <p:sp>
        <p:nvSpPr>
          <p:cNvPr id="135" name="Text Box 17"/>
          <p:cNvSpPr txBox="1">
            <a:spLocks noChangeArrowheads="1"/>
          </p:cNvSpPr>
          <p:nvPr/>
        </p:nvSpPr>
        <p:spPr bwMode="auto">
          <a:xfrm>
            <a:off x="2192338" y="3646488"/>
            <a:ext cx="1062037" cy="457200"/>
          </a:xfrm>
          <a:prstGeom prst="rect">
            <a:avLst/>
          </a:prstGeom>
          <a:noFill/>
          <a:ln w="9525">
            <a:noFill/>
            <a:miter lim="800000"/>
            <a:headEnd/>
            <a:tailEnd/>
          </a:ln>
          <a:effectLst/>
        </p:spPr>
        <p:txBody>
          <a:bodyPr>
            <a:spAutoFit/>
          </a:bodyPr>
          <a:lstStyle/>
          <a:p>
            <a:pPr eaLnBrk="1" hangingPunct="1">
              <a:spcBef>
                <a:spcPct val="50000"/>
              </a:spcBef>
            </a:pPr>
            <a:r>
              <a:rPr kumimoji="1" lang="zh-CN" altLang="en-US">
                <a:solidFill>
                  <a:srgbClr val="000000"/>
                </a:solidFill>
                <a:latin typeface="Times New Roman" pitchFamily="18" charset="0"/>
                <a:ea typeface="黑体" pitchFamily="49" charset="-122"/>
              </a:rPr>
              <a:t>工作</a:t>
            </a:r>
          </a:p>
        </p:txBody>
      </p:sp>
      <p:sp>
        <p:nvSpPr>
          <p:cNvPr id="136" name="Text Box 18"/>
          <p:cNvSpPr txBox="1">
            <a:spLocks noChangeArrowheads="1"/>
          </p:cNvSpPr>
          <p:nvPr/>
        </p:nvSpPr>
        <p:spPr bwMode="auto">
          <a:xfrm>
            <a:off x="4570413" y="3606800"/>
            <a:ext cx="1062037" cy="457200"/>
          </a:xfrm>
          <a:prstGeom prst="rect">
            <a:avLst/>
          </a:prstGeom>
          <a:noFill/>
          <a:ln w="9525">
            <a:noFill/>
            <a:miter lim="800000"/>
            <a:headEnd/>
            <a:tailEnd/>
          </a:ln>
          <a:effectLst/>
        </p:spPr>
        <p:txBody>
          <a:bodyPr>
            <a:spAutoFit/>
          </a:bodyPr>
          <a:lstStyle/>
          <a:p>
            <a:pPr eaLnBrk="1" hangingPunct="1">
              <a:spcBef>
                <a:spcPct val="50000"/>
              </a:spcBef>
            </a:pPr>
            <a:r>
              <a:rPr kumimoji="1" lang="zh-CN" altLang="en-US">
                <a:solidFill>
                  <a:srgbClr val="000000"/>
                </a:solidFill>
                <a:latin typeface="Times New Roman" pitchFamily="18" charset="0"/>
                <a:ea typeface="黑体" pitchFamily="49" charset="-122"/>
              </a:rPr>
              <a:t>工作</a:t>
            </a:r>
          </a:p>
        </p:txBody>
      </p:sp>
      <p:sp>
        <p:nvSpPr>
          <p:cNvPr id="137" name="Line 19"/>
          <p:cNvSpPr>
            <a:spLocks noChangeShapeType="1"/>
          </p:cNvSpPr>
          <p:nvPr/>
        </p:nvSpPr>
        <p:spPr bwMode="auto">
          <a:xfrm>
            <a:off x="3105150" y="4051300"/>
            <a:ext cx="1588" cy="996950"/>
          </a:xfrm>
          <a:prstGeom prst="line">
            <a:avLst/>
          </a:prstGeom>
          <a:noFill/>
          <a:ln w="38100">
            <a:solidFill>
              <a:srgbClr val="000000"/>
            </a:solidFill>
            <a:prstDash val="sysDot"/>
            <a:round/>
            <a:headEnd/>
            <a:tailEnd type="triangle" w="lg" len="med"/>
          </a:ln>
          <a:effectLst/>
        </p:spPr>
        <p:txBody>
          <a:bodyPr/>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138" name="Line 20"/>
          <p:cNvSpPr>
            <a:spLocks noChangeShapeType="1"/>
          </p:cNvSpPr>
          <p:nvPr/>
        </p:nvSpPr>
        <p:spPr bwMode="auto">
          <a:xfrm>
            <a:off x="3500438" y="4478338"/>
            <a:ext cx="0" cy="550862"/>
          </a:xfrm>
          <a:prstGeom prst="line">
            <a:avLst/>
          </a:prstGeom>
          <a:noFill/>
          <a:ln w="38100">
            <a:solidFill>
              <a:srgbClr val="000000"/>
            </a:solidFill>
            <a:prstDash val="sysDot"/>
            <a:round/>
            <a:headEnd type="triangle" w="lg" len="med"/>
            <a:tailEnd/>
          </a:ln>
          <a:effectLst/>
        </p:spPr>
        <p:txBody>
          <a:bodyPr/>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139" name="Line 21"/>
          <p:cNvSpPr>
            <a:spLocks noChangeShapeType="1"/>
          </p:cNvSpPr>
          <p:nvPr/>
        </p:nvSpPr>
        <p:spPr bwMode="auto">
          <a:xfrm flipV="1">
            <a:off x="3513138" y="4476750"/>
            <a:ext cx="1208087" cy="1588"/>
          </a:xfrm>
          <a:prstGeom prst="line">
            <a:avLst/>
          </a:prstGeom>
          <a:noFill/>
          <a:ln w="57150">
            <a:solidFill>
              <a:srgbClr val="AC2E0C"/>
            </a:solidFill>
            <a:round/>
            <a:headEnd/>
            <a:tailEnd/>
          </a:ln>
          <a:effectLst/>
        </p:spPr>
        <p:txBody>
          <a:bodyPr/>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140" name="Line 22"/>
          <p:cNvSpPr>
            <a:spLocks noChangeShapeType="1"/>
          </p:cNvSpPr>
          <p:nvPr/>
        </p:nvSpPr>
        <p:spPr bwMode="auto">
          <a:xfrm flipH="1">
            <a:off x="4702175" y="4525963"/>
            <a:ext cx="3175" cy="538162"/>
          </a:xfrm>
          <a:prstGeom prst="line">
            <a:avLst/>
          </a:prstGeom>
          <a:noFill/>
          <a:ln w="38100">
            <a:solidFill>
              <a:srgbClr val="000000"/>
            </a:solidFill>
            <a:prstDash val="sysDot"/>
            <a:round/>
            <a:headEnd/>
            <a:tailEnd type="triangle" w="lg" len="med"/>
          </a:ln>
          <a:effectLst/>
        </p:spPr>
        <p:txBody>
          <a:bodyPr/>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141" name="Line 23"/>
          <p:cNvSpPr>
            <a:spLocks noChangeShapeType="1"/>
          </p:cNvSpPr>
          <p:nvPr/>
        </p:nvSpPr>
        <p:spPr bwMode="auto">
          <a:xfrm flipV="1">
            <a:off x="4375150" y="4024313"/>
            <a:ext cx="0" cy="498475"/>
          </a:xfrm>
          <a:prstGeom prst="line">
            <a:avLst/>
          </a:prstGeom>
          <a:noFill/>
          <a:ln w="38100">
            <a:solidFill>
              <a:srgbClr val="006600"/>
            </a:solidFill>
            <a:prstDash val="sysDot"/>
            <a:round/>
            <a:headEnd/>
            <a:tailEnd type="triangle" w="lg" len="med"/>
          </a:ln>
          <a:effectLst/>
        </p:spPr>
        <p:txBody>
          <a:bodyPr/>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142" name="Line 24"/>
          <p:cNvSpPr>
            <a:spLocks noChangeShapeType="1"/>
          </p:cNvSpPr>
          <p:nvPr/>
        </p:nvSpPr>
        <p:spPr bwMode="auto">
          <a:xfrm>
            <a:off x="8316913" y="4038600"/>
            <a:ext cx="0" cy="1047750"/>
          </a:xfrm>
          <a:prstGeom prst="line">
            <a:avLst/>
          </a:prstGeom>
          <a:noFill/>
          <a:ln w="38100">
            <a:solidFill>
              <a:srgbClr val="000000"/>
            </a:solidFill>
            <a:prstDash val="sysDot"/>
            <a:round/>
            <a:headEnd/>
            <a:tailEnd type="triangle" w="lg" len="med"/>
          </a:ln>
          <a:effectLst/>
        </p:spPr>
        <p:txBody>
          <a:bodyPr/>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143" name="Line 25"/>
          <p:cNvSpPr>
            <a:spLocks noChangeShapeType="1"/>
          </p:cNvSpPr>
          <p:nvPr/>
        </p:nvSpPr>
        <p:spPr bwMode="auto">
          <a:xfrm flipV="1">
            <a:off x="6981825" y="4051300"/>
            <a:ext cx="1344613" cy="0"/>
          </a:xfrm>
          <a:prstGeom prst="line">
            <a:avLst/>
          </a:prstGeom>
          <a:noFill/>
          <a:ln w="38100">
            <a:solidFill>
              <a:srgbClr val="0066FF"/>
            </a:solidFill>
            <a:round/>
            <a:headEnd/>
            <a:tailEnd/>
          </a:ln>
          <a:effectLst/>
        </p:spPr>
        <p:txBody>
          <a:bodyPr/>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144" name="Text Box 26"/>
          <p:cNvSpPr txBox="1">
            <a:spLocks noChangeArrowheads="1"/>
          </p:cNvSpPr>
          <p:nvPr/>
        </p:nvSpPr>
        <p:spPr bwMode="auto">
          <a:xfrm>
            <a:off x="7242175" y="3595688"/>
            <a:ext cx="1062038" cy="457200"/>
          </a:xfrm>
          <a:prstGeom prst="rect">
            <a:avLst/>
          </a:prstGeom>
          <a:noFill/>
          <a:ln w="9525">
            <a:noFill/>
            <a:miter lim="800000"/>
            <a:headEnd/>
            <a:tailEnd/>
          </a:ln>
          <a:effectLst/>
        </p:spPr>
        <p:txBody>
          <a:bodyPr>
            <a:spAutoFit/>
          </a:bodyPr>
          <a:lstStyle/>
          <a:p>
            <a:pPr eaLnBrk="1" hangingPunct="1">
              <a:spcBef>
                <a:spcPct val="50000"/>
              </a:spcBef>
            </a:pPr>
            <a:r>
              <a:rPr kumimoji="1" lang="zh-CN" altLang="en-US">
                <a:solidFill>
                  <a:srgbClr val="000000"/>
                </a:solidFill>
                <a:latin typeface="Times New Roman" pitchFamily="18" charset="0"/>
                <a:ea typeface="黑体" pitchFamily="49" charset="-122"/>
              </a:rPr>
              <a:t>工作</a:t>
            </a:r>
          </a:p>
        </p:txBody>
      </p:sp>
      <p:sp>
        <p:nvSpPr>
          <p:cNvPr id="145" name="Line 27"/>
          <p:cNvSpPr>
            <a:spLocks noChangeShapeType="1"/>
          </p:cNvSpPr>
          <p:nvPr/>
        </p:nvSpPr>
        <p:spPr bwMode="auto">
          <a:xfrm>
            <a:off x="6113463" y="4495800"/>
            <a:ext cx="0" cy="550863"/>
          </a:xfrm>
          <a:prstGeom prst="line">
            <a:avLst/>
          </a:prstGeom>
          <a:noFill/>
          <a:ln w="38100">
            <a:solidFill>
              <a:srgbClr val="000000"/>
            </a:solidFill>
            <a:prstDash val="sysDot"/>
            <a:round/>
            <a:headEnd type="triangle" w="lg" len="med"/>
            <a:tailEnd/>
          </a:ln>
          <a:effectLst/>
        </p:spPr>
        <p:txBody>
          <a:bodyPr/>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146" name="Line 28"/>
          <p:cNvSpPr>
            <a:spLocks noChangeShapeType="1"/>
          </p:cNvSpPr>
          <p:nvPr/>
        </p:nvSpPr>
        <p:spPr bwMode="auto">
          <a:xfrm flipV="1">
            <a:off x="6126163" y="4508500"/>
            <a:ext cx="1208087" cy="1588"/>
          </a:xfrm>
          <a:prstGeom prst="line">
            <a:avLst/>
          </a:prstGeom>
          <a:noFill/>
          <a:ln w="57150">
            <a:solidFill>
              <a:srgbClr val="AC2E0C"/>
            </a:solidFill>
            <a:round/>
            <a:headEnd/>
            <a:tailEnd/>
          </a:ln>
          <a:effectLst/>
        </p:spPr>
        <p:txBody>
          <a:bodyPr/>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147" name="Line 29"/>
          <p:cNvSpPr>
            <a:spLocks noChangeShapeType="1"/>
          </p:cNvSpPr>
          <p:nvPr/>
        </p:nvSpPr>
        <p:spPr bwMode="auto">
          <a:xfrm>
            <a:off x="7318375" y="4543425"/>
            <a:ext cx="11113" cy="523875"/>
          </a:xfrm>
          <a:prstGeom prst="line">
            <a:avLst/>
          </a:prstGeom>
          <a:noFill/>
          <a:ln w="38100">
            <a:solidFill>
              <a:srgbClr val="000000"/>
            </a:solidFill>
            <a:prstDash val="sysDot"/>
            <a:round/>
            <a:headEnd/>
            <a:tailEnd type="triangle" w="lg" len="med"/>
          </a:ln>
          <a:effectLst/>
        </p:spPr>
        <p:txBody>
          <a:bodyPr/>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148" name="Line 30"/>
          <p:cNvSpPr>
            <a:spLocks noChangeShapeType="1"/>
          </p:cNvSpPr>
          <p:nvPr/>
        </p:nvSpPr>
        <p:spPr bwMode="auto">
          <a:xfrm flipV="1">
            <a:off x="6988175" y="4041775"/>
            <a:ext cx="0" cy="498475"/>
          </a:xfrm>
          <a:prstGeom prst="line">
            <a:avLst/>
          </a:prstGeom>
          <a:noFill/>
          <a:ln w="38100">
            <a:solidFill>
              <a:srgbClr val="006600"/>
            </a:solidFill>
            <a:prstDash val="sysDot"/>
            <a:round/>
            <a:headEnd/>
            <a:tailEnd type="triangle" w="lg" len="med"/>
          </a:ln>
          <a:effectLst/>
        </p:spPr>
        <p:txBody>
          <a:bodyPr/>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149" name="Text Box 31"/>
          <p:cNvSpPr txBox="1">
            <a:spLocks noChangeArrowheads="1"/>
          </p:cNvSpPr>
          <p:nvPr/>
        </p:nvSpPr>
        <p:spPr bwMode="auto">
          <a:xfrm>
            <a:off x="2770188" y="5013325"/>
            <a:ext cx="523875" cy="822325"/>
          </a:xfrm>
          <a:prstGeom prst="rect">
            <a:avLst/>
          </a:prstGeom>
          <a:noFill/>
          <a:ln w="9525">
            <a:noFill/>
            <a:miter lim="800000"/>
            <a:headEnd/>
            <a:tailEnd/>
          </a:ln>
          <a:effectLst/>
        </p:spPr>
        <p:txBody>
          <a:bodyPr>
            <a:spAutoFit/>
          </a:bodyPr>
          <a:lstStyle/>
          <a:p>
            <a:pPr eaLnBrk="1" hangingPunct="1">
              <a:spcBef>
                <a:spcPct val="50000"/>
              </a:spcBef>
            </a:pPr>
            <a:r>
              <a:rPr kumimoji="1" lang="zh-CN" altLang="en-US">
                <a:solidFill>
                  <a:srgbClr val="000000"/>
                </a:solidFill>
                <a:latin typeface="Times New Roman" pitchFamily="18" charset="0"/>
                <a:ea typeface="黑体" pitchFamily="49" charset="-122"/>
              </a:rPr>
              <a:t>请求</a:t>
            </a:r>
          </a:p>
        </p:txBody>
      </p:sp>
      <p:sp>
        <p:nvSpPr>
          <p:cNvPr id="150" name="Text Box 33"/>
          <p:cNvSpPr txBox="1">
            <a:spLocks noChangeArrowheads="1"/>
          </p:cNvSpPr>
          <p:nvPr/>
        </p:nvSpPr>
        <p:spPr bwMode="auto">
          <a:xfrm>
            <a:off x="4087813" y="4465638"/>
            <a:ext cx="496887" cy="822325"/>
          </a:xfrm>
          <a:prstGeom prst="rect">
            <a:avLst/>
          </a:prstGeom>
          <a:noFill/>
          <a:ln w="9525">
            <a:noFill/>
            <a:miter lim="800000"/>
            <a:headEnd/>
            <a:tailEnd/>
          </a:ln>
          <a:effectLst/>
        </p:spPr>
        <p:txBody>
          <a:bodyPr>
            <a:spAutoFit/>
          </a:bodyPr>
          <a:lstStyle/>
          <a:p>
            <a:pPr eaLnBrk="1" fontAlgn="auto" hangingPunct="1">
              <a:spcBef>
                <a:spcPct val="50000"/>
              </a:spcBef>
              <a:spcAft>
                <a:spcPts val="0"/>
              </a:spcAft>
              <a:defRPr/>
            </a:pPr>
            <a:r>
              <a:rPr kumimoji="1" lang="zh-CN" altLang="en-US" kern="0">
                <a:solidFill>
                  <a:srgbClr val="FC0128"/>
                </a:solidFill>
                <a:latin typeface="Times New Roman" pitchFamily="18" charset="0"/>
                <a:ea typeface="黑体" pitchFamily="49" charset="-122"/>
              </a:rPr>
              <a:t>启动</a:t>
            </a:r>
          </a:p>
        </p:txBody>
      </p:sp>
      <p:sp>
        <p:nvSpPr>
          <p:cNvPr id="151" name="Text Box 34"/>
          <p:cNvSpPr txBox="1">
            <a:spLocks noChangeArrowheads="1"/>
          </p:cNvSpPr>
          <p:nvPr/>
        </p:nvSpPr>
        <p:spPr bwMode="auto">
          <a:xfrm>
            <a:off x="5413375" y="5000625"/>
            <a:ext cx="523875" cy="822325"/>
          </a:xfrm>
          <a:prstGeom prst="rect">
            <a:avLst/>
          </a:prstGeom>
          <a:noFill/>
          <a:ln w="9525">
            <a:noFill/>
            <a:miter lim="800000"/>
            <a:headEnd/>
            <a:tailEnd/>
          </a:ln>
          <a:effectLst/>
        </p:spPr>
        <p:txBody>
          <a:bodyPr>
            <a:spAutoFit/>
          </a:bodyPr>
          <a:lstStyle/>
          <a:p>
            <a:pPr eaLnBrk="1" hangingPunct="1">
              <a:spcBef>
                <a:spcPct val="50000"/>
              </a:spcBef>
            </a:pPr>
            <a:r>
              <a:rPr kumimoji="1" lang="zh-CN" altLang="en-US">
                <a:solidFill>
                  <a:srgbClr val="000000"/>
                </a:solidFill>
                <a:latin typeface="Times New Roman" pitchFamily="18" charset="0"/>
                <a:ea typeface="黑体" pitchFamily="49" charset="-122"/>
              </a:rPr>
              <a:t>请求</a:t>
            </a:r>
          </a:p>
        </p:txBody>
      </p:sp>
      <p:sp>
        <p:nvSpPr>
          <p:cNvPr id="152" name="Text Box 35"/>
          <p:cNvSpPr txBox="1">
            <a:spLocks noChangeArrowheads="1"/>
          </p:cNvSpPr>
          <p:nvPr/>
        </p:nvSpPr>
        <p:spPr bwMode="auto">
          <a:xfrm>
            <a:off x="5886450" y="4983163"/>
            <a:ext cx="523875" cy="822325"/>
          </a:xfrm>
          <a:prstGeom prst="rect">
            <a:avLst/>
          </a:prstGeom>
          <a:noFill/>
          <a:ln w="9525">
            <a:noFill/>
            <a:miter lim="800000"/>
            <a:headEnd/>
            <a:tailEnd/>
          </a:ln>
          <a:effectLst/>
        </p:spPr>
        <p:txBody>
          <a:bodyPr>
            <a:spAutoFit/>
          </a:bodyPr>
          <a:lstStyle/>
          <a:p>
            <a:pPr eaLnBrk="1" hangingPunct="1">
              <a:spcBef>
                <a:spcPct val="50000"/>
              </a:spcBef>
            </a:pPr>
            <a:r>
              <a:rPr kumimoji="1" lang="zh-CN" altLang="en-US">
                <a:solidFill>
                  <a:srgbClr val="000000"/>
                </a:solidFill>
                <a:latin typeface="Times New Roman" pitchFamily="18" charset="0"/>
                <a:ea typeface="黑体" pitchFamily="49" charset="-122"/>
              </a:rPr>
              <a:t>响应</a:t>
            </a:r>
          </a:p>
        </p:txBody>
      </p:sp>
      <p:sp>
        <p:nvSpPr>
          <p:cNvPr id="153" name="Text Box 36"/>
          <p:cNvSpPr txBox="1">
            <a:spLocks noChangeArrowheads="1"/>
          </p:cNvSpPr>
          <p:nvPr/>
        </p:nvSpPr>
        <p:spPr bwMode="auto">
          <a:xfrm>
            <a:off x="115888" y="3109913"/>
            <a:ext cx="3443287" cy="396875"/>
          </a:xfrm>
          <a:prstGeom prst="rect">
            <a:avLst/>
          </a:prstGeom>
          <a:noFill/>
          <a:ln w="9525">
            <a:noFill/>
            <a:miter lim="800000"/>
            <a:headEnd/>
            <a:tailEnd/>
          </a:ln>
          <a:effectLst/>
        </p:spPr>
        <p:txBody>
          <a:bodyPr>
            <a:spAutoFit/>
          </a:bodyPr>
          <a:lstStyle/>
          <a:p>
            <a:pPr eaLnBrk="1" fontAlgn="auto" hangingPunct="1">
              <a:spcBef>
                <a:spcPct val="50000"/>
              </a:spcBef>
              <a:spcAft>
                <a:spcPts val="0"/>
              </a:spcAft>
              <a:defRPr/>
            </a:pPr>
            <a:r>
              <a:rPr kumimoji="1" lang="en-US" altLang="zh-CN" sz="2000" kern="0">
                <a:solidFill>
                  <a:srgbClr val="FC0128"/>
                </a:solidFill>
                <a:latin typeface="微软雅黑" pitchFamily="34" charset="-122"/>
                <a:ea typeface="微软雅黑" pitchFamily="34" charset="-122"/>
              </a:rPr>
              <a:t>sys_write</a:t>
            </a:r>
            <a:r>
              <a:rPr kumimoji="1" lang="zh-CN" altLang="en-US" sz="2000" kern="0">
                <a:solidFill>
                  <a:srgbClr val="FC0128"/>
                </a:solidFill>
                <a:latin typeface="微软雅黑" pitchFamily="34" charset="-122"/>
                <a:ea typeface="微软雅黑" pitchFamily="34" charset="-122"/>
              </a:rPr>
              <a:t>系统调用服务例程</a:t>
            </a:r>
          </a:p>
        </p:txBody>
      </p:sp>
      <p:sp>
        <p:nvSpPr>
          <p:cNvPr id="154" name="Text Box 37"/>
          <p:cNvSpPr txBox="1">
            <a:spLocks noChangeArrowheads="1"/>
          </p:cNvSpPr>
          <p:nvPr/>
        </p:nvSpPr>
        <p:spPr bwMode="auto">
          <a:xfrm>
            <a:off x="4552950" y="5053013"/>
            <a:ext cx="523875" cy="822325"/>
          </a:xfrm>
          <a:prstGeom prst="rect">
            <a:avLst/>
          </a:prstGeom>
          <a:noFill/>
          <a:ln w="9525">
            <a:noFill/>
            <a:miter lim="800000"/>
            <a:headEnd/>
            <a:tailEnd/>
          </a:ln>
          <a:effectLst/>
        </p:spPr>
        <p:txBody>
          <a:bodyPr>
            <a:spAutoFit/>
          </a:bodyPr>
          <a:lstStyle/>
          <a:p>
            <a:pPr eaLnBrk="1" hangingPunct="1">
              <a:spcBef>
                <a:spcPct val="50000"/>
              </a:spcBef>
            </a:pPr>
            <a:r>
              <a:rPr kumimoji="1" lang="zh-CN" altLang="en-US">
                <a:solidFill>
                  <a:srgbClr val="000000"/>
                </a:solidFill>
                <a:latin typeface="Times New Roman" pitchFamily="18" charset="0"/>
                <a:ea typeface="黑体" pitchFamily="49" charset="-122"/>
              </a:rPr>
              <a:t>返回</a:t>
            </a:r>
          </a:p>
        </p:txBody>
      </p:sp>
      <p:sp>
        <p:nvSpPr>
          <p:cNvPr id="155" name="Line 38"/>
          <p:cNvSpPr>
            <a:spLocks noChangeShapeType="1"/>
          </p:cNvSpPr>
          <p:nvPr/>
        </p:nvSpPr>
        <p:spPr bwMode="auto">
          <a:xfrm flipH="1">
            <a:off x="3952875" y="3336925"/>
            <a:ext cx="890588" cy="1093788"/>
          </a:xfrm>
          <a:prstGeom prst="line">
            <a:avLst/>
          </a:prstGeom>
          <a:noFill/>
          <a:ln w="9525">
            <a:solidFill>
              <a:srgbClr val="000000"/>
            </a:solidFill>
            <a:round/>
            <a:headEnd/>
            <a:tailEnd type="triangle" w="med" len="med"/>
          </a:ln>
          <a:effectLst/>
        </p:spPr>
        <p:txBody>
          <a:bodyPr/>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156" name="Line 39"/>
          <p:cNvSpPr>
            <a:spLocks noChangeShapeType="1"/>
          </p:cNvSpPr>
          <p:nvPr/>
        </p:nvSpPr>
        <p:spPr bwMode="auto">
          <a:xfrm>
            <a:off x="6451600" y="3409950"/>
            <a:ext cx="271463" cy="1074738"/>
          </a:xfrm>
          <a:prstGeom prst="line">
            <a:avLst/>
          </a:prstGeom>
          <a:noFill/>
          <a:ln w="9525">
            <a:solidFill>
              <a:srgbClr val="000000"/>
            </a:solidFill>
            <a:round/>
            <a:headEnd/>
            <a:tailEnd type="triangle" w="med" len="med"/>
          </a:ln>
          <a:effectLst/>
        </p:spPr>
        <p:txBody>
          <a:bodyPr/>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157" name="Text Box 40"/>
          <p:cNvSpPr txBox="1">
            <a:spLocks noChangeArrowheads="1"/>
          </p:cNvSpPr>
          <p:nvPr/>
        </p:nvSpPr>
        <p:spPr bwMode="auto">
          <a:xfrm>
            <a:off x="1308100" y="6003925"/>
            <a:ext cx="7689850" cy="701675"/>
          </a:xfrm>
          <a:prstGeom prst="rect">
            <a:avLst/>
          </a:prstGeom>
          <a:noFill/>
          <a:ln w="12700">
            <a:noFill/>
            <a:miter lim="800000"/>
            <a:headEnd/>
            <a:tailEnd/>
          </a:ln>
          <a:effectLst/>
        </p:spPr>
        <p:txBody>
          <a:bodyPr>
            <a:spAutoFit/>
          </a:bodyPr>
          <a:lstStyle/>
          <a:p>
            <a:pPr eaLnBrk="1" fontAlgn="auto" hangingPunct="1">
              <a:spcBef>
                <a:spcPts val="0"/>
              </a:spcBef>
              <a:spcAft>
                <a:spcPts val="0"/>
              </a:spcAft>
              <a:defRPr/>
            </a:pPr>
            <a:r>
              <a:rPr lang="zh-CN" altLang="en-US" sz="2000" kern="0" dirty="0">
                <a:solidFill>
                  <a:srgbClr val="FC0128"/>
                </a:solidFill>
                <a:ea typeface="黑体" pitchFamily="49" charset="-122"/>
              </a:rPr>
              <a:t>上述哪段时间</a:t>
            </a:r>
            <a:r>
              <a:rPr lang="en-US" altLang="zh-CN" sz="2000" kern="0" dirty="0">
                <a:solidFill>
                  <a:srgbClr val="FC0128"/>
                </a:solidFill>
                <a:ea typeface="黑体" pitchFamily="49" charset="-122"/>
              </a:rPr>
              <a:t>CPU</a:t>
            </a:r>
            <a:r>
              <a:rPr lang="zh-CN" altLang="en-US" sz="2000" kern="0" dirty="0">
                <a:solidFill>
                  <a:srgbClr val="FC0128"/>
                </a:solidFill>
                <a:ea typeface="黑体" pitchFamily="49" charset="-122"/>
              </a:rPr>
              <a:t>和外设并行工作？</a:t>
            </a:r>
          </a:p>
          <a:p>
            <a:pPr eaLnBrk="1" fontAlgn="auto" hangingPunct="1">
              <a:spcBef>
                <a:spcPts val="0"/>
              </a:spcBef>
              <a:spcAft>
                <a:spcPts val="0"/>
              </a:spcAft>
              <a:defRPr/>
            </a:pPr>
            <a:r>
              <a:rPr lang="zh-CN" altLang="en-US" sz="2000" kern="0" dirty="0">
                <a:solidFill>
                  <a:srgbClr val="FC0128"/>
                </a:solidFill>
                <a:ea typeface="黑体" pitchFamily="49" charset="-122"/>
              </a:rPr>
              <a:t>程序切换（响应中断）由硬件完成，即执行</a:t>
            </a:r>
            <a:r>
              <a:rPr lang="zh-CN" altLang="en-US" sz="2000" kern="0" dirty="0" smtClean="0">
                <a:solidFill>
                  <a:srgbClr val="FC0128"/>
                </a:solidFill>
                <a:ea typeface="黑体" pitchFamily="49" charset="-122"/>
              </a:rPr>
              <a:t>“中断隐指令”</a:t>
            </a:r>
            <a:endParaRPr lang="en-US" altLang="zh-CN" sz="1800" kern="0" dirty="0">
              <a:solidFill>
                <a:sysClr val="windowText" lastClr="000000"/>
              </a:solidFill>
              <a:latin typeface="Times New Roman" pitchFamily="18" charset="0"/>
            </a:endParaRPr>
          </a:p>
        </p:txBody>
      </p:sp>
      <p:sp>
        <p:nvSpPr>
          <p:cNvPr id="158" name="Line 41"/>
          <p:cNvSpPr>
            <a:spLocks noChangeShapeType="1"/>
          </p:cNvSpPr>
          <p:nvPr/>
        </p:nvSpPr>
        <p:spPr bwMode="auto">
          <a:xfrm flipV="1">
            <a:off x="3135313" y="5062538"/>
            <a:ext cx="361950" cy="0"/>
          </a:xfrm>
          <a:prstGeom prst="line">
            <a:avLst/>
          </a:prstGeom>
          <a:noFill/>
          <a:ln w="57150">
            <a:solidFill>
              <a:srgbClr val="000000"/>
            </a:solidFill>
            <a:round/>
            <a:headEnd/>
            <a:tailEnd/>
          </a:ln>
          <a:effectLst/>
        </p:spPr>
        <p:txBody>
          <a:bodyPr/>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159" name="Line 42"/>
          <p:cNvSpPr>
            <a:spLocks noChangeShapeType="1"/>
          </p:cNvSpPr>
          <p:nvPr/>
        </p:nvSpPr>
        <p:spPr bwMode="auto">
          <a:xfrm flipV="1">
            <a:off x="5751513" y="5032375"/>
            <a:ext cx="361950" cy="0"/>
          </a:xfrm>
          <a:prstGeom prst="line">
            <a:avLst/>
          </a:prstGeom>
          <a:noFill/>
          <a:ln w="57150">
            <a:solidFill>
              <a:srgbClr val="000000"/>
            </a:solidFill>
            <a:round/>
            <a:headEnd/>
            <a:tailEnd/>
          </a:ln>
          <a:effectLst/>
        </p:spPr>
        <p:txBody>
          <a:bodyPr/>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160" name="Line 43"/>
          <p:cNvSpPr>
            <a:spLocks noChangeShapeType="1"/>
          </p:cNvSpPr>
          <p:nvPr/>
        </p:nvSpPr>
        <p:spPr bwMode="auto">
          <a:xfrm flipV="1">
            <a:off x="8299450" y="5087938"/>
            <a:ext cx="361950" cy="0"/>
          </a:xfrm>
          <a:prstGeom prst="line">
            <a:avLst/>
          </a:prstGeom>
          <a:noFill/>
          <a:ln w="57150">
            <a:solidFill>
              <a:srgbClr val="000000"/>
            </a:solidFill>
            <a:round/>
            <a:headEnd/>
            <a:tailEnd/>
          </a:ln>
          <a:effectLst/>
        </p:spPr>
        <p:txBody>
          <a:bodyPr/>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161" name="Line 44"/>
          <p:cNvSpPr>
            <a:spLocks noChangeShapeType="1"/>
          </p:cNvSpPr>
          <p:nvPr/>
        </p:nvSpPr>
        <p:spPr bwMode="auto">
          <a:xfrm flipV="1">
            <a:off x="2190750" y="5089525"/>
            <a:ext cx="422275" cy="958850"/>
          </a:xfrm>
          <a:prstGeom prst="line">
            <a:avLst/>
          </a:prstGeom>
          <a:noFill/>
          <a:ln w="19050">
            <a:solidFill>
              <a:srgbClr val="AC2E0C"/>
            </a:solidFill>
            <a:round/>
            <a:headEnd/>
            <a:tailEnd type="triangle" w="med" len="med"/>
          </a:ln>
          <a:effectLst/>
        </p:spPr>
        <p:txBody>
          <a:bodyPr/>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162" name="Line 45"/>
          <p:cNvSpPr>
            <a:spLocks noChangeShapeType="1"/>
          </p:cNvSpPr>
          <p:nvPr/>
        </p:nvSpPr>
        <p:spPr bwMode="auto">
          <a:xfrm flipV="1">
            <a:off x="2260600" y="5059363"/>
            <a:ext cx="2716213" cy="985837"/>
          </a:xfrm>
          <a:prstGeom prst="line">
            <a:avLst/>
          </a:prstGeom>
          <a:noFill/>
          <a:ln w="19050">
            <a:solidFill>
              <a:srgbClr val="AC2E0C"/>
            </a:solidFill>
            <a:round/>
            <a:headEnd/>
            <a:tailEnd type="triangle" w="med" len="med"/>
          </a:ln>
          <a:effectLst/>
        </p:spPr>
        <p:txBody>
          <a:bodyPr/>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163" name="Line 46"/>
          <p:cNvSpPr>
            <a:spLocks noChangeShapeType="1"/>
          </p:cNvSpPr>
          <p:nvPr/>
        </p:nvSpPr>
        <p:spPr bwMode="auto">
          <a:xfrm flipV="1">
            <a:off x="2433638" y="5116513"/>
            <a:ext cx="5213350" cy="928687"/>
          </a:xfrm>
          <a:prstGeom prst="line">
            <a:avLst/>
          </a:prstGeom>
          <a:noFill/>
          <a:ln w="19050">
            <a:solidFill>
              <a:srgbClr val="AC2E0C"/>
            </a:solidFill>
            <a:round/>
            <a:headEnd/>
            <a:tailEnd type="triangle" w="med" len="med"/>
          </a:ln>
          <a:effectLst/>
        </p:spPr>
        <p:txBody>
          <a:bodyPr/>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164" name="Line 47"/>
          <p:cNvSpPr>
            <a:spLocks noChangeShapeType="1"/>
          </p:cNvSpPr>
          <p:nvPr/>
        </p:nvSpPr>
        <p:spPr bwMode="auto">
          <a:xfrm flipV="1">
            <a:off x="8289925" y="5148263"/>
            <a:ext cx="144463" cy="1146175"/>
          </a:xfrm>
          <a:prstGeom prst="line">
            <a:avLst/>
          </a:prstGeom>
          <a:noFill/>
          <a:ln w="12700">
            <a:solidFill>
              <a:srgbClr val="000000"/>
            </a:solidFill>
            <a:round/>
            <a:headEnd/>
            <a:tailEnd type="triangle" w="med" len="med"/>
          </a:ln>
          <a:effectLst/>
        </p:spPr>
        <p:txBody>
          <a:bodyPr/>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165" name="Line 48"/>
          <p:cNvSpPr>
            <a:spLocks noChangeShapeType="1"/>
          </p:cNvSpPr>
          <p:nvPr/>
        </p:nvSpPr>
        <p:spPr bwMode="auto">
          <a:xfrm flipH="1" flipV="1">
            <a:off x="3402013" y="5110163"/>
            <a:ext cx="4876800" cy="1220787"/>
          </a:xfrm>
          <a:prstGeom prst="line">
            <a:avLst/>
          </a:prstGeom>
          <a:noFill/>
          <a:ln w="12700">
            <a:solidFill>
              <a:srgbClr val="000000"/>
            </a:solidFill>
            <a:round/>
            <a:headEnd/>
            <a:tailEnd type="triangle" w="med" len="med"/>
          </a:ln>
          <a:effectLst/>
        </p:spPr>
        <p:txBody>
          <a:bodyPr/>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166" name="Line 49"/>
          <p:cNvSpPr>
            <a:spLocks noChangeShapeType="1"/>
          </p:cNvSpPr>
          <p:nvPr/>
        </p:nvSpPr>
        <p:spPr bwMode="auto">
          <a:xfrm flipH="1" flipV="1">
            <a:off x="5949950" y="5113338"/>
            <a:ext cx="2351088" cy="1206500"/>
          </a:xfrm>
          <a:prstGeom prst="line">
            <a:avLst/>
          </a:prstGeom>
          <a:noFill/>
          <a:ln w="12700">
            <a:solidFill>
              <a:srgbClr val="000000"/>
            </a:solidFill>
            <a:round/>
            <a:headEnd/>
            <a:tailEnd type="triangle" w="med" len="med"/>
          </a:ln>
          <a:effectLst/>
        </p:spPr>
        <p:txBody>
          <a:bodyPr/>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167" name="Line 51"/>
          <p:cNvSpPr>
            <a:spLocks noChangeShapeType="1"/>
          </p:cNvSpPr>
          <p:nvPr/>
        </p:nvSpPr>
        <p:spPr bwMode="auto">
          <a:xfrm>
            <a:off x="1465263" y="3535363"/>
            <a:ext cx="160337" cy="1466850"/>
          </a:xfrm>
          <a:prstGeom prst="line">
            <a:avLst/>
          </a:prstGeom>
          <a:noFill/>
          <a:ln w="19050">
            <a:solidFill>
              <a:srgbClr val="000000"/>
            </a:solidFill>
            <a:round/>
            <a:headEnd/>
            <a:tailEnd type="triangle" w="med" len="med"/>
          </a:ln>
          <a:effectLst/>
        </p:spPr>
        <p:txBody>
          <a:bodyPr/>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168" name="Text Box 52"/>
          <p:cNvSpPr txBox="1">
            <a:spLocks noChangeArrowheads="1"/>
          </p:cNvSpPr>
          <p:nvPr/>
        </p:nvSpPr>
        <p:spPr bwMode="auto">
          <a:xfrm>
            <a:off x="4749800" y="2982913"/>
            <a:ext cx="2541588" cy="427037"/>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200">
                <a:solidFill>
                  <a:srgbClr val="A50021"/>
                </a:solidFill>
                <a:latin typeface="Times New Roman" pitchFamily="18" charset="0"/>
                <a:ea typeface="黑体" pitchFamily="49" charset="-122"/>
              </a:rPr>
              <a:t>中断服务程序</a:t>
            </a:r>
          </a:p>
        </p:txBody>
      </p:sp>
      <p:sp>
        <p:nvSpPr>
          <p:cNvPr id="169" name="Line 53"/>
          <p:cNvSpPr>
            <a:spLocks noChangeShapeType="1"/>
          </p:cNvSpPr>
          <p:nvPr/>
        </p:nvSpPr>
        <p:spPr bwMode="auto">
          <a:xfrm flipV="1">
            <a:off x="1277938" y="5073650"/>
            <a:ext cx="536575" cy="406400"/>
          </a:xfrm>
          <a:prstGeom prst="line">
            <a:avLst/>
          </a:prstGeom>
          <a:noFill/>
          <a:ln w="50800">
            <a:solidFill>
              <a:srgbClr val="FE9AAB"/>
            </a:solidFill>
            <a:round/>
            <a:headEnd/>
            <a:tailEnd type="triangle" w="med" len="med"/>
          </a:ln>
          <a:effectLst/>
        </p:spPr>
        <p:txBody>
          <a:bodyPr/>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170" name="Text Box 54"/>
          <p:cNvSpPr txBox="1">
            <a:spLocks noChangeArrowheads="1"/>
          </p:cNvSpPr>
          <p:nvPr/>
        </p:nvSpPr>
        <p:spPr bwMode="auto">
          <a:xfrm>
            <a:off x="174625" y="5365750"/>
            <a:ext cx="1379538" cy="958850"/>
          </a:xfrm>
          <a:prstGeom prst="rect">
            <a:avLst/>
          </a:prstGeom>
          <a:noFill/>
          <a:ln w="50800">
            <a:noFill/>
            <a:miter lim="800000"/>
            <a:headEnd/>
            <a:tailEnd/>
          </a:ln>
          <a:effectLst/>
        </p:spPr>
        <p:txBody>
          <a:bodyPr>
            <a:spAutoFit/>
          </a:bodyPr>
          <a:lstStyle/>
          <a:p>
            <a:pPr eaLnBrk="1" fontAlgn="auto" hangingPunct="1">
              <a:spcBef>
                <a:spcPts val="0"/>
              </a:spcBef>
              <a:spcAft>
                <a:spcPts val="0"/>
              </a:spcAft>
              <a:defRPr/>
            </a:pPr>
            <a:r>
              <a:rPr lang="en-US" altLang="zh-CN" sz="1900" kern="0">
                <a:solidFill>
                  <a:srgbClr val="063DE8"/>
                </a:solidFill>
                <a:latin typeface="微软雅黑" pitchFamily="34" charset="-122"/>
                <a:ea typeface="微软雅黑" pitchFamily="34" charset="-122"/>
              </a:rPr>
              <a:t>P </a:t>
            </a:r>
            <a:r>
              <a:rPr lang="zh-CN" altLang="en-US" sz="1900" kern="0">
                <a:solidFill>
                  <a:srgbClr val="063DE8"/>
                </a:solidFill>
                <a:latin typeface="微软雅黑" pitchFamily="34" charset="-122"/>
                <a:ea typeface="微软雅黑" pitchFamily="34" charset="-122"/>
              </a:rPr>
              <a:t>被阻塞，调其他进程</a:t>
            </a:r>
            <a:r>
              <a:rPr lang="en-US" altLang="zh-CN" sz="1900" kern="0">
                <a:solidFill>
                  <a:srgbClr val="063DE8"/>
                </a:solidFill>
                <a:latin typeface="微软雅黑" pitchFamily="34" charset="-122"/>
                <a:ea typeface="微软雅黑" pitchFamily="34" charset="-122"/>
              </a:rPr>
              <a:t>Q</a:t>
            </a:r>
            <a:r>
              <a:rPr lang="zh-CN" altLang="en-US" sz="1900" kern="0">
                <a:solidFill>
                  <a:srgbClr val="063DE8"/>
                </a:solidFill>
                <a:latin typeface="微软雅黑" pitchFamily="34" charset="-122"/>
                <a:ea typeface="微软雅黑" pitchFamily="34" charset="-122"/>
              </a:rPr>
              <a:t>执行</a:t>
            </a:r>
          </a:p>
        </p:txBody>
      </p:sp>
      <p:sp>
        <p:nvSpPr>
          <p:cNvPr id="171" name="Text Box 55"/>
          <p:cNvSpPr txBox="1">
            <a:spLocks noChangeArrowheads="1"/>
          </p:cNvSpPr>
          <p:nvPr/>
        </p:nvSpPr>
        <p:spPr bwMode="auto">
          <a:xfrm>
            <a:off x="2220913" y="4624388"/>
            <a:ext cx="623887" cy="396875"/>
          </a:xfrm>
          <a:prstGeom prst="rect">
            <a:avLst/>
          </a:prstGeom>
          <a:noFill/>
          <a:ln w="50800">
            <a:noFill/>
            <a:miter lim="800000"/>
            <a:headEnd/>
            <a:tailEnd/>
          </a:ln>
          <a:effectLst/>
        </p:spPr>
        <p:txBody>
          <a:bodyPr>
            <a:spAutoFit/>
          </a:bodyPr>
          <a:lstStyle/>
          <a:p>
            <a:pPr>
              <a:spcBef>
                <a:spcPct val="50000"/>
              </a:spcBef>
            </a:pPr>
            <a:r>
              <a:rPr lang="en-US" altLang="zh-CN" sz="2000">
                <a:solidFill>
                  <a:srgbClr val="008000"/>
                </a:solidFill>
                <a:latin typeface="微软雅黑" pitchFamily="34" charset="-122"/>
                <a:ea typeface="微软雅黑" pitchFamily="34" charset="-122"/>
              </a:rPr>
              <a:t>Q</a:t>
            </a:r>
          </a:p>
        </p:txBody>
      </p:sp>
      <p:sp>
        <p:nvSpPr>
          <p:cNvPr id="172" name="Text Box 56"/>
          <p:cNvSpPr txBox="1">
            <a:spLocks noChangeArrowheads="1"/>
          </p:cNvSpPr>
          <p:nvPr/>
        </p:nvSpPr>
        <p:spPr bwMode="auto">
          <a:xfrm>
            <a:off x="4999038" y="4602163"/>
            <a:ext cx="623887" cy="396875"/>
          </a:xfrm>
          <a:prstGeom prst="rect">
            <a:avLst/>
          </a:prstGeom>
          <a:noFill/>
          <a:ln w="50800">
            <a:noFill/>
            <a:miter lim="800000"/>
            <a:headEnd/>
            <a:tailEnd/>
          </a:ln>
          <a:effectLst/>
        </p:spPr>
        <p:txBody>
          <a:bodyPr>
            <a:spAutoFit/>
          </a:bodyPr>
          <a:lstStyle/>
          <a:p>
            <a:pPr>
              <a:spcBef>
                <a:spcPct val="50000"/>
              </a:spcBef>
            </a:pPr>
            <a:r>
              <a:rPr lang="en-US" altLang="zh-CN" sz="2000">
                <a:solidFill>
                  <a:srgbClr val="008000"/>
                </a:solidFill>
                <a:latin typeface="微软雅黑" pitchFamily="34" charset="-122"/>
                <a:ea typeface="微软雅黑" pitchFamily="34" charset="-122"/>
              </a:rPr>
              <a:t>Q</a:t>
            </a:r>
          </a:p>
        </p:txBody>
      </p:sp>
      <p:sp>
        <p:nvSpPr>
          <p:cNvPr id="173" name="Text Box 57"/>
          <p:cNvSpPr txBox="1">
            <a:spLocks noChangeArrowheads="1"/>
          </p:cNvSpPr>
          <p:nvPr/>
        </p:nvSpPr>
        <p:spPr bwMode="auto">
          <a:xfrm>
            <a:off x="7580313" y="4630738"/>
            <a:ext cx="623887" cy="396875"/>
          </a:xfrm>
          <a:prstGeom prst="rect">
            <a:avLst/>
          </a:prstGeom>
          <a:noFill/>
          <a:ln w="50800">
            <a:noFill/>
            <a:miter lim="800000"/>
            <a:headEnd/>
            <a:tailEnd/>
          </a:ln>
          <a:effectLst/>
        </p:spPr>
        <p:txBody>
          <a:bodyPr>
            <a:spAutoFit/>
          </a:bodyPr>
          <a:lstStyle/>
          <a:p>
            <a:pPr>
              <a:spcBef>
                <a:spcPct val="50000"/>
              </a:spcBef>
            </a:pPr>
            <a:r>
              <a:rPr lang="en-US" altLang="zh-CN" sz="2000">
                <a:solidFill>
                  <a:srgbClr val="008000"/>
                </a:solidFill>
                <a:latin typeface="微软雅黑" pitchFamily="34" charset="-122"/>
                <a:ea typeface="微软雅黑" pitchFamily="34" charset="-122"/>
              </a:rPr>
              <a:t>Q</a:t>
            </a:r>
          </a:p>
        </p:txBody>
      </p:sp>
      <p:sp>
        <p:nvSpPr>
          <p:cNvPr id="174" name="Text Box 58"/>
          <p:cNvSpPr txBox="1">
            <a:spLocks noChangeArrowheads="1"/>
          </p:cNvSpPr>
          <p:nvPr/>
        </p:nvSpPr>
        <p:spPr bwMode="auto">
          <a:xfrm>
            <a:off x="1065213" y="4616450"/>
            <a:ext cx="450850" cy="396875"/>
          </a:xfrm>
          <a:prstGeom prst="rect">
            <a:avLst/>
          </a:prstGeom>
          <a:noFill/>
          <a:ln w="50800">
            <a:noFill/>
            <a:miter lim="800000"/>
            <a:headEnd/>
            <a:tailEnd/>
          </a:ln>
          <a:effectLst/>
        </p:spPr>
        <p:txBody>
          <a:bodyPr>
            <a:spAutoFit/>
          </a:bodyPr>
          <a:lstStyle/>
          <a:p>
            <a:pPr eaLnBrk="1" fontAlgn="auto" hangingPunct="1">
              <a:spcBef>
                <a:spcPct val="50000"/>
              </a:spcBef>
              <a:spcAft>
                <a:spcPts val="0"/>
              </a:spcAft>
              <a:defRPr/>
            </a:pPr>
            <a:r>
              <a:rPr lang="en-US" altLang="zh-CN" sz="2000" kern="0">
                <a:solidFill>
                  <a:srgbClr val="FC0128"/>
                </a:solidFill>
                <a:latin typeface="微软雅黑" pitchFamily="34" charset="-122"/>
                <a:ea typeface="微软雅黑" pitchFamily="34" charset="-122"/>
              </a:rPr>
              <a:t>P</a:t>
            </a:r>
          </a:p>
        </p:txBody>
      </p:sp>
    </p:spTree>
    <p:extLst>
      <p:ext uri="{BB962C8B-B14F-4D97-AF65-F5344CB8AC3E}">
        <p14:creationId xmlns:p14="http://schemas.microsoft.com/office/powerpoint/2010/main" val="2131511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7">
                                            <p:txEl>
                                              <p:pRg st="0" end="0"/>
                                            </p:txEl>
                                          </p:spTgt>
                                        </p:tgtEl>
                                        <p:attrNameLst>
                                          <p:attrName>style.visibility</p:attrName>
                                        </p:attrNameLst>
                                      </p:cBhvr>
                                      <p:to>
                                        <p:strVal val="visible"/>
                                      </p:to>
                                    </p:set>
                                    <p:animEffect transition="in" filter="blinds(horizontal)">
                                      <p:cBhvr>
                                        <p:cTn id="7" dur="500"/>
                                        <p:tgtEl>
                                          <p:spTgt spid="15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7">
                                            <p:txEl>
                                              <p:pRg st="1" end="1"/>
                                            </p:txEl>
                                          </p:spTgt>
                                        </p:tgtEl>
                                        <p:attrNameLst>
                                          <p:attrName>style.visibility</p:attrName>
                                        </p:attrNameLst>
                                      </p:cBhvr>
                                      <p:to>
                                        <p:strVal val="visible"/>
                                      </p:to>
                                    </p:set>
                                    <p:animEffect transition="in" filter="blinds(horizontal)">
                                      <p:cBhvr>
                                        <p:cTn id="12" dur="500"/>
                                        <p:tgtEl>
                                          <p:spTgt spid="15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1"/>
                                        </p:tgtEl>
                                        <p:attrNameLst>
                                          <p:attrName>style.visibility</p:attrName>
                                        </p:attrNameLst>
                                      </p:cBhvr>
                                      <p:to>
                                        <p:strVal val="visible"/>
                                      </p:to>
                                    </p:set>
                                    <p:animEffect transition="in" filter="blinds(horizontal)">
                                      <p:cBhvr>
                                        <p:cTn id="17" dur="500"/>
                                        <p:tgtEl>
                                          <p:spTgt spid="16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2"/>
                                        </p:tgtEl>
                                        <p:attrNameLst>
                                          <p:attrName>style.visibility</p:attrName>
                                        </p:attrNameLst>
                                      </p:cBhvr>
                                      <p:to>
                                        <p:strVal val="visible"/>
                                      </p:to>
                                    </p:set>
                                    <p:animEffect transition="in" filter="blinds(horizontal)">
                                      <p:cBhvr>
                                        <p:cTn id="22" dur="500"/>
                                        <p:tgtEl>
                                          <p:spTgt spid="16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63"/>
                                        </p:tgtEl>
                                        <p:attrNameLst>
                                          <p:attrName>style.visibility</p:attrName>
                                        </p:attrNameLst>
                                      </p:cBhvr>
                                      <p:to>
                                        <p:strVal val="visible"/>
                                      </p:to>
                                    </p:set>
                                    <p:animEffect transition="in" filter="blinds(horizontal)">
                                      <p:cBhvr>
                                        <p:cTn id="27" dur="500"/>
                                        <p:tgtEl>
                                          <p:spTgt spid="16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58"/>
                                        </p:tgtEl>
                                        <p:attrNameLst>
                                          <p:attrName>style.visibility</p:attrName>
                                        </p:attrNameLst>
                                      </p:cBhvr>
                                      <p:to>
                                        <p:strVal val="visible"/>
                                      </p:to>
                                    </p:set>
                                    <p:animEffect transition="in" filter="blinds(horizontal)">
                                      <p:cBhvr>
                                        <p:cTn id="32" dur="500"/>
                                        <p:tgtEl>
                                          <p:spTgt spid="158"/>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59"/>
                                        </p:tgtEl>
                                        <p:attrNameLst>
                                          <p:attrName>style.visibility</p:attrName>
                                        </p:attrNameLst>
                                      </p:cBhvr>
                                      <p:to>
                                        <p:strVal val="visible"/>
                                      </p:to>
                                    </p:set>
                                    <p:animEffect transition="in" filter="blinds(horizontal)">
                                      <p:cBhvr>
                                        <p:cTn id="35" dur="500"/>
                                        <p:tgtEl>
                                          <p:spTgt spid="159"/>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160"/>
                                        </p:tgtEl>
                                        <p:attrNameLst>
                                          <p:attrName>style.visibility</p:attrName>
                                        </p:attrNameLst>
                                      </p:cBhvr>
                                      <p:to>
                                        <p:strVal val="visible"/>
                                      </p:to>
                                    </p:set>
                                    <p:animEffect transition="in" filter="blinds(horizontal)">
                                      <p:cBhvr>
                                        <p:cTn id="38" dur="500"/>
                                        <p:tgtEl>
                                          <p:spTgt spid="160"/>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64"/>
                                        </p:tgtEl>
                                        <p:attrNameLst>
                                          <p:attrName>style.visibility</p:attrName>
                                        </p:attrNameLst>
                                      </p:cBhvr>
                                      <p:to>
                                        <p:strVal val="visible"/>
                                      </p:to>
                                    </p:set>
                                    <p:animEffect transition="in" filter="blinds(horizontal)">
                                      <p:cBhvr>
                                        <p:cTn id="43" dur="500"/>
                                        <p:tgtEl>
                                          <p:spTgt spid="164"/>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165"/>
                                        </p:tgtEl>
                                        <p:attrNameLst>
                                          <p:attrName>style.visibility</p:attrName>
                                        </p:attrNameLst>
                                      </p:cBhvr>
                                      <p:to>
                                        <p:strVal val="visible"/>
                                      </p:to>
                                    </p:set>
                                    <p:animEffect transition="in" filter="blinds(horizontal)">
                                      <p:cBhvr>
                                        <p:cTn id="48" dur="500"/>
                                        <p:tgtEl>
                                          <p:spTgt spid="165"/>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166"/>
                                        </p:tgtEl>
                                        <p:attrNameLst>
                                          <p:attrName>style.visibility</p:attrName>
                                        </p:attrNameLst>
                                      </p:cBhvr>
                                      <p:to>
                                        <p:strVal val="visible"/>
                                      </p:to>
                                    </p:set>
                                    <p:animEffect transition="in" filter="blinds(horizontal)">
                                      <p:cBhvr>
                                        <p:cTn id="53" dur="500"/>
                                        <p:tgtEl>
                                          <p:spTgt spid="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animBg="1"/>
      <p:bldP spid="159" grpId="0" animBg="1"/>
      <p:bldP spid="160" grpId="0" animBg="1"/>
      <p:bldP spid="161" grpId="0" animBg="1"/>
      <p:bldP spid="162" grpId="0" animBg="1"/>
      <p:bldP spid="163" grpId="0" animBg="1"/>
      <p:bldP spid="164" grpId="0" animBg="1"/>
      <p:bldP spid="165" grpId="0" animBg="1"/>
      <p:bldP spid="16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idx="4294967295"/>
          </p:nvPr>
        </p:nvSpPr>
        <p:spPr bwMode="auto">
          <a:xfrm>
            <a:off x="741363" y="358950"/>
            <a:ext cx="7691437" cy="574324"/>
          </a:xfrm>
          <a:prstGeom prst="rect">
            <a:avLst/>
          </a:prstGeom>
          <a:noFill/>
          <a:ln w="12700">
            <a:noFill/>
            <a:miter lim="800000"/>
            <a:headEnd/>
            <a:tailEnd/>
          </a:ln>
          <a:effectLst/>
        </p:spPr>
        <p:txBody>
          <a:bodyPr vert="horz" wrap="square" lIns="91440" tIns="45720" rIns="91440" bIns="45720" numCol="1" anchor="ctr" anchorCtr="0" compatLnSpc="1">
            <a:prstTxWarp prst="textNoShape">
              <a:avLst/>
            </a:prstTxWarp>
            <a:spAutoFit/>
          </a:bodyPr>
          <a:lstStyle/>
          <a:p>
            <a:pPr algn="ctr">
              <a:lnSpc>
                <a:spcPct val="87000"/>
              </a:lnSpc>
            </a:pPr>
            <a:r>
              <a:rPr lang="zh-CN" altLang="en-US" dirty="0">
                <a:solidFill>
                  <a:srgbClr val="CC3300"/>
                </a:solidFill>
                <a:latin typeface="+mj-lt"/>
              </a:rPr>
              <a:t>操作系统在程序执行过程中的作用</a:t>
            </a:r>
          </a:p>
        </p:txBody>
      </p:sp>
      <p:sp>
        <p:nvSpPr>
          <p:cNvPr id="8" name="Rectangle 3"/>
          <p:cNvSpPr txBox="1">
            <a:spLocks noChangeArrowheads="1"/>
          </p:cNvSpPr>
          <p:nvPr/>
        </p:nvSpPr>
        <p:spPr bwMode="auto">
          <a:xfrm>
            <a:off x="284163" y="1381125"/>
            <a:ext cx="8505825" cy="5095875"/>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spAutoFit/>
          </a:bodyPr>
          <a:lstStyle>
            <a:lvl1pPr marL="203200" indent="-203200" algn="l" rtl="0" eaLnBrk="0" fontAlgn="base" hangingPunct="0">
              <a:spcBef>
                <a:spcPct val="35000"/>
              </a:spcBef>
              <a:spcAft>
                <a:spcPct val="0"/>
              </a:spcAft>
              <a:buSzPct val="100000"/>
              <a:buChar char="°"/>
              <a:defRPr b="1">
                <a:solidFill>
                  <a:schemeClr val="tx1"/>
                </a:solidFill>
                <a:latin typeface="+mn-lt"/>
                <a:ea typeface="+mn-ea"/>
                <a:cs typeface="+mn-cs"/>
              </a:defRPr>
            </a:lvl1pPr>
            <a:lvl2pPr marL="685800" indent="-190500" algn="l" rtl="0" eaLnBrk="0" fontAlgn="base" hangingPunct="0">
              <a:spcBef>
                <a:spcPct val="35000"/>
              </a:spcBef>
              <a:spcAft>
                <a:spcPct val="0"/>
              </a:spcAft>
              <a:buSzPct val="100000"/>
              <a:buChar char="•"/>
              <a:defRPr b="1">
                <a:solidFill>
                  <a:schemeClr val="accent2"/>
                </a:solidFill>
                <a:latin typeface="+mn-lt"/>
              </a:defRPr>
            </a:lvl2pPr>
            <a:lvl3pPr marL="1257300" indent="-342900" algn="l" rtl="0" eaLnBrk="0" fontAlgn="base" hangingPunct="0">
              <a:spcBef>
                <a:spcPct val="35000"/>
              </a:spcBef>
              <a:spcAft>
                <a:spcPct val="0"/>
              </a:spcAft>
              <a:buSzPct val="100000"/>
              <a:buChar char="-"/>
              <a:defRPr b="1">
                <a:solidFill>
                  <a:srgbClr val="B7011F"/>
                </a:solidFill>
                <a:latin typeface="+mn-lt"/>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45000"/>
              </a:spcBef>
            </a:pPr>
            <a:r>
              <a:rPr lang="en-US" altLang="zh-CN" sz="2100" dirty="0" smtClean="0">
                <a:latin typeface="微软雅黑" pitchFamily="34" charset="-122"/>
                <a:ea typeface="微软雅黑" pitchFamily="34" charset="-122"/>
              </a:rPr>
              <a:t>Shell</a:t>
            </a:r>
            <a:r>
              <a:rPr lang="zh-CN" altLang="en-US" sz="2100" dirty="0" smtClean="0">
                <a:latin typeface="微软雅黑" pitchFamily="34" charset="-122"/>
                <a:ea typeface="微软雅黑" pitchFamily="34" charset="-122"/>
              </a:rPr>
              <a:t>进程生成子进程，子进程调用</a:t>
            </a:r>
            <a:r>
              <a:rPr lang="en-US" altLang="zh-CN" sz="2100" dirty="0" err="1" smtClean="0">
                <a:latin typeface="微软雅黑" pitchFamily="34" charset="-122"/>
                <a:ea typeface="微软雅黑" pitchFamily="34" charset="-122"/>
              </a:rPr>
              <a:t>execve</a:t>
            </a:r>
            <a:r>
              <a:rPr lang="zh-CN" altLang="en-US" sz="2100" dirty="0" smtClean="0">
                <a:latin typeface="微软雅黑" pitchFamily="34" charset="-122"/>
                <a:ea typeface="微软雅黑" pitchFamily="34" charset="-122"/>
              </a:rPr>
              <a:t>系统调用启动加载器，以装入</a:t>
            </a:r>
            <a:r>
              <a:rPr lang="en-US" altLang="zh-CN" sz="2100" dirty="0" smtClean="0">
                <a:latin typeface="微软雅黑" pitchFamily="34" charset="-122"/>
                <a:ea typeface="微软雅黑" pitchFamily="34" charset="-122"/>
              </a:rPr>
              <a:t>Hello</a:t>
            </a:r>
            <a:r>
              <a:rPr lang="zh-CN" altLang="en-US" sz="2100" dirty="0" smtClean="0">
                <a:latin typeface="微软雅黑" pitchFamily="34" charset="-122"/>
                <a:ea typeface="微软雅黑" pitchFamily="34" charset="-122"/>
              </a:rPr>
              <a:t>程序，</a:t>
            </a:r>
            <a:r>
              <a:rPr lang="zh-CN" altLang="en-US" sz="2100" dirty="0">
                <a:latin typeface="微软雅黑" pitchFamily="34" charset="-122"/>
                <a:ea typeface="微软雅黑" pitchFamily="34" charset="-122"/>
              </a:rPr>
              <a:t>并</a:t>
            </a:r>
            <a:r>
              <a:rPr lang="zh-CN" altLang="en-US" sz="2100" dirty="0" smtClean="0">
                <a:latin typeface="微软雅黑" pitchFamily="34" charset="-122"/>
                <a:ea typeface="微软雅黑" pitchFamily="34" charset="-122"/>
              </a:rPr>
              <a:t>跳转到第一条指令执行</a:t>
            </a:r>
          </a:p>
          <a:p>
            <a:pPr eaLnBrk="1" hangingPunct="1">
              <a:spcBef>
                <a:spcPct val="45000"/>
              </a:spcBef>
            </a:pPr>
            <a:r>
              <a:rPr lang="zh-CN" altLang="en-US" sz="2100" dirty="0" smtClean="0">
                <a:latin typeface="微软雅黑" pitchFamily="34" charset="-122"/>
                <a:ea typeface="微软雅黑" pitchFamily="34" charset="-122"/>
              </a:rPr>
              <a:t>在</a:t>
            </a:r>
            <a:r>
              <a:rPr lang="en-US" altLang="zh-CN" sz="2100" dirty="0" smtClean="0">
                <a:latin typeface="微软雅黑" pitchFamily="34" charset="-122"/>
                <a:ea typeface="微软雅黑" pitchFamily="34" charset="-122"/>
              </a:rPr>
              <a:t>Hello</a:t>
            </a:r>
            <a:r>
              <a:rPr lang="zh-CN" altLang="en-US" sz="2100" dirty="0" smtClean="0">
                <a:latin typeface="微软雅黑" pitchFamily="34" charset="-122"/>
                <a:ea typeface="微软雅黑" pitchFamily="34" charset="-122"/>
              </a:rPr>
              <a:t>程序执行过程中，</a:t>
            </a:r>
            <a:r>
              <a:rPr lang="en-US" altLang="zh-CN" sz="2100" dirty="0" smtClean="0">
                <a:latin typeface="微软雅黑" pitchFamily="34" charset="-122"/>
                <a:ea typeface="微软雅黑" pitchFamily="34" charset="-122"/>
              </a:rPr>
              <a:t>Hello</a:t>
            </a:r>
            <a:r>
              <a:rPr lang="zh-CN" altLang="en-US" sz="2100" dirty="0" smtClean="0">
                <a:latin typeface="微软雅黑" pitchFamily="34" charset="-122"/>
                <a:ea typeface="微软雅黑" pitchFamily="34" charset="-122"/>
              </a:rPr>
              <a:t>本身不会直接访问键盘、显示器、磁盘和主存储器等硬件资源，而是依靠</a:t>
            </a:r>
            <a:r>
              <a:rPr lang="en-US" altLang="zh-CN" sz="2100" dirty="0" smtClean="0">
                <a:latin typeface="微软雅黑" pitchFamily="34" charset="-122"/>
                <a:ea typeface="微软雅黑" pitchFamily="34" charset="-122"/>
              </a:rPr>
              <a:t>OS</a:t>
            </a:r>
            <a:r>
              <a:rPr lang="zh-CN" altLang="en-US" sz="2100" dirty="0" smtClean="0">
                <a:latin typeface="微软雅黑" pitchFamily="34" charset="-122"/>
                <a:ea typeface="微软雅黑" pitchFamily="34" charset="-122"/>
              </a:rPr>
              <a:t>提供的服务来间接访问。</a:t>
            </a:r>
          </a:p>
          <a:p>
            <a:pPr eaLnBrk="1" hangingPunct="1">
              <a:spcBef>
                <a:spcPct val="45000"/>
              </a:spcBef>
            </a:pPr>
            <a:endParaRPr lang="zh-CN" altLang="en-US" sz="2100" dirty="0" smtClean="0">
              <a:latin typeface="微软雅黑" pitchFamily="34" charset="-122"/>
              <a:ea typeface="微软雅黑" pitchFamily="34" charset="-122"/>
            </a:endParaRPr>
          </a:p>
          <a:p>
            <a:pPr eaLnBrk="1" hangingPunct="1">
              <a:spcBef>
                <a:spcPct val="45000"/>
              </a:spcBef>
            </a:pPr>
            <a:r>
              <a:rPr lang="zh-CN" altLang="en-US" sz="2100" dirty="0" smtClean="0">
                <a:solidFill>
                  <a:srgbClr val="FF0000"/>
                </a:solidFill>
                <a:latin typeface="微软雅黑" pitchFamily="34" charset="-122"/>
                <a:ea typeface="微软雅黑" pitchFamily="34" charset="-122"/>
              </a:rPr>
              <a:t>操作系统</a:t>
            </a:r>
            <a:r>
              <a:rPr lang="zh-CN" altLang="en-US" sz="2100" dirty="0" smtClean="0">
                <a:latin typeface="微软雅黑" pitchFamily="34" charset="-122"/>
                <a:ea typeface="微软雅黑" pitchFamily="34" charset="-122"/>
              </a:rPr>
              <a:t>是在应用程序和硬件之间的</a:t>
            </a:r>
            <a:r>
              <a:rPr lang="zh-CN" altLang="en-US" sz="2100" dirty="0" smtClean="0">
                <a:solidFill>
                  <a:srgbClr val="FF0000"/>
                </a:solidFill>
                <a:latin typeface="微软雅黑" pitchFamily="34" charset="-122"/>
                <a:ea typeface="微软雅黑" pitchFamily="34" charset="-122"/>
              </a:rPr>
              <a:t>中间软件层</a:t>
            </a:r>
            <a:r>
              <a:rPr lang="zh-CN" altLang="en-US" sz="2100" dirty="0" smtClean="0">
                <a:latin typeface="微软雅黑" pitchFamily="34" charset="-122"/>
                <a:ea typeface="微软雅黑" pitchFamily="34" charset="-122"/>
              </a:rPr>
              <a:t>。</a:t>
            </a:r>
          </a:p>
          <a:p>
            <a:pPr eaLnBrk="1" hangingPunct="1">
              <a:spcBef>
                <a:spcPct val="45000"/>
              </a:spcBef>
            </a:pPr>
            <a:r>
              <a:rPr lang="zh-CN" altLang="en-US" sz="2100" dirty="0" smtClean="0">
                <a:latin typeface="微软雅黑" pitchFamily="34" charset="-122"/>
                <a:ea typeface="微软雅黑" pitchFamily="34" charset="-122"/>
              </a:rPr>
              <a:t>操作系统的两个主要的作用：</a:t>
            </a:r>
          </a:p>
          <a:p>
            <a:pPr lvl="1" eaLnBrk="1" hangingPunct="1">
              <a:spcBef>
                <a:spcPct val="45000"/>
              </a:spcBef>
            </a:pPr>
            <a:r>
              <a:rPr lang="zh-CN" altLang="en-US" sz="2100" dirty="0" smtClean="0">
                <a:latin typeface="微软雅黑" pitchFamily="34" charset="-122"/>
                <a:ea typeface="微软雅黑" pitchFamily="34" charset="-122"/>
              </a:rPr>
              <a:t>硬件资源管理，以达到以下两个目的：</a:t>
            </a:r>
          </a:p>
          <a:p>
            <a:pPr lvl="2" eaLnBrk="1" hangingPunct="1">
              <a:spcBef>
                <a:spcPct val="45000"/>
              </a:spcBef>
            </a:pPr>
            <a:r>
              <a:rPr lang="zh-CN" altLang="en-US" sz="2100" dirty="0" smtClean="0">
                <a:solidFill>
                  <a:srgbClr val="B3110D"/>
                </a:solidFill>
                <a:latin typeface="微软雅黑" pitchFamily="34" charset="-122"/>
                <a:ea typeface="微软雅黑" pitchFamily="34" charset="-122"/>
              </a:rPr>
              <a:t>统筹安排和调度硬件资源，以防止硬件资源被用户程序滥用</a:t>
            </a:r>
          </a:p>
          <a:p>
            <a:pPr lvl="2" eaLnBrk="1" hangingPunct="1">
              <a:spcBef>
                <a:spcPct val="45000"/>
              </a:spcBef>
            </a:pPr>
            <a:r>
              <a:rPr lang="zh-CN" altLang="en-US" sz="2100" dirty="0" smtClean="0">
                <a:solidFill>
                  <a:srgbClr val="B3110D"/>
                </a:solidFill>
                <a:latin typeface="微软雅黑" pitchFamily="34" charset="-122"/>
                <a:ea typeface="微软雅黑" pitchFamily="34" charset="-122"/>
              </a:rPr>
              <a:t>对于广泛使用的复杂低级设备，为用户程序提供一个简单一致的使用接口</a:t>
            </a:r>
          </a:p>
          <a:p>
            <a:pPr lvl="1" eaLnBrk="1" hangingPunct="1">
              <a:spcBef>
                <a:spcPct val="45000"/>
              </a:spcBef>
            </a:pPr>
            <a:r>
              <a:rPr lang="zh-CN" altLang="en-US" sz="2100" dirty="0" smtClean="0">
                <a:latin typeface="微软雅黑" pitchFamily="34" charset="-122"/>
                <a:ea typeface="微软雅黑" pitchFamily="34" charset="-122"/>
              </a:rPr>
              <a:t>为用户</a:t>
            </a:r>
            <a:r>
              <a:rPr lang="zh-CN" altLang="en-US" sz="2100" dirty="0" smtClean="0">
                <a:solidFill>
                  <a:srgbClr val="FF0000"/>
                </a:solidFill>
                <a:latin typeface="微软雅黑" pitchFamily="34" charset="-122"/>
                <a:ea typeface="微软雅黑" pitchFamily="34" charset="-122"/>
              </a:rPr>
              <a:t>（最终用户、用户程序）</a:t>
            </a:r>
            <a:r>
              <a:rPr lang="zh-CN" altLang="en-US" sz="2100" dirty="0" smtClean="0">
                <a:latin typeface="微软雅黑" pitchFamily="34" charset="-122"/>
                <a:ea typeface="微软雅黑" pitchFamily="34" charset="-122"/>
              </a:rPr>
              <a:t>使用系统提供一个操作接口</a:t>
            </a:r>
            <a:endParaRPr lang="zh-CN" altLang="en-US" sz="2100" dirty="0">
              <a:latin typeface="微软雅黑" pitchFamily="34" charset="-122"/>
              <a:ea typeface="微软雅黑" pitchFamily="34" charset="-122"/>
            </a:endParaRPr>
          </a:p>
        </p:txBody>
      </p:sp>
      <p:sp>
        <p:nvSpPr>
          <p:cNvPr id="9" name="Text Box 5"/>
          <p:cNvSpPr txBox="1">
            <a:spLocks noChangeArrowheads="1"/>
          </p:cNvSpPr>
          <p:nvPr/>
        </p:nvSpPr>
        <p:spPr bwMode="auto">
          <a:xfrm>
            <a:off x="900113" y="2971800"/>
            <a:ext cx="6988175" cy="334962"/>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200" b="1">
                <a:solidFill>
                  <a:srgbClr val="0000FF"/>
                </a:solidFill>
                <a:ea typeface="黑体" pitchFamily="49" charset="-122"/>
              </a:rPr>
              <a:t>例如，利用</a:t>
            </a:r>
            <a:r>
              <a:rPr kumimoji="1" lang="en-US" altLang="zh-CN" sz="2200" b="1">
                <a:solidFill>
                  <a:srgbClr val="0000FF"/>
                </a:solidFill>
                <a:ea typeface="黑体" pitchFamily="49" charset="-122"/>
              </a:rPr>
              <a:t>printf()</a:t>
            </a:r>
            <a:r>
              <a:rPr kumimoji="1" lang="zh-CN" altLang="en-US" sz="2200" b="1">
                <a:solidFill>
                  <a:srgbClr val="0000FF"/>
                </a:solidFill>
                <a:ea typeface="黑体" pitchFamily="49" charset="-122"/>
              </a:rPr>
              <a:t>函数最终调出内核服务程序访问硬件。</a:t>
            </a:r>
          </a:p>
        </p:txBody>
      </p:sp>
    </p:spTree>
    <p:extLst>
      <p:ext uri="{BB962C8B-B14F-4D97-AF65-F5344CB8AC3E}">
        <p14:creationId xmlns:p14="http://schemas.microsoft.com/office/powerpoint/2010/main" val="4191011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blinds(horizontal)">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blinds(horizontal)">
                                      <p:cBhvr>
                                        <p:cTn id="17" dur="500"/>
                                        <p:tgtEl>
                                          <p:spTgt spid="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animEffect transition="in" filter="blinds(horizontal)">
                                      <p:cBhvr>
                                        <p:cTn id="22" dur="500"/>
                                        <p:tgtEl>
                                          <p:spTgt spid="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animEffect transition="in" filter="blinds(horizontal)">
                                      <p:cBhvr>
                                        <p:cTn id="27" dur="500"/>
                                        <p:tgtEl>
                                          <p:spTgt spid="8">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
                                            <p:txEl>
                                              <p:pRg st="6" end="6"/>
                                            </p:txEl>
                                          </p:spTgt>
                                        </p:tgtEl>
                                        <p:attrNameLst>
                                          <p:attrName>style.visibility</p:attrName>
                                        </p:attrNameLst>
                                      </p:cBhvr>
                                      <p:to>
                                        <p:strVal val="visible"/>
                                      </p:to>
                                    </p:set>
                                    <p:animEffect transition="in" filter="blinds(horizontal)">
                                      <p:cBhvr>
                                        <p:cTn id="32" dur="500"/>
                                        <p:tgtEl>
                                          <p:spTgt spid="8">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
                                            <p:txEl>
                                              <p:pRg st="7" end="7"/>
                                            </p:txEl>
                                          </p:spTgt>
                                        </p:tgtEl>
                                        <p:attrNameLst>
                                          <p:attrName>style.visibility</p:attrName>
                                        </p:attrNameLst>
                                      </p:cBhvr>
                                      <p:to>
                                        <p:strVal val="visible"/>
                                      </p:to>
                                    </p:set>
                                    <p:animEffect transition="in" filter="blinds(horizontal)">
                                      <p:cBhvr>
                                        <p:cTn id="37" dur="500"/>
                                        <p:tgtEl>
                                          <p:spTgt spid="8">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8">
                                            <p:txEl>
                                              <p:pRg st="8" end="8"/>
                                            </p:txEl>
                                          </p:spTgt>
                                        </p:tgtEl>
                                        <p:attrNameLst>
                                          <p:attrName>style.visibility</p:attrName>
                                        </p:attrNameLst>
                                      </p:cBhvr>
                                      <p:to>
                                        <p:strVal val="visible"/>
                                      </p:to>
                                    </p:set>
                                    <p:animEffect transition="in" filter="blinds(horizontal)">
                                      <p:cBhvr>
                                        <p:cTn id="42"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a:spLocks noGrp="1" noChangeArrowheads="1"/>
          </p:cNvSpPr>
          <p:nvPr>
            <p:ph type="title"/>
          </p:nvPr>
        </p:nvSpPr>
        <p:spPr>
          <a:xfrm>
            <a:off x="3048000" y="191869"/>
            <a:ext cx="5919787" cy="646331"/>
          </a:xfr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spcBef>
                <a:spcPct val="50000"/>
              </a:spcBef>
            </a:pPr>
            <a:r>
              <a:rPr kumimoji="1" lang="zh-CN" altLang="en-US" kern="1200" dirty="0">
                <a:solidFill>
                  <a:srgbClr val="D1390F"/>
                </a:solidFill>
                <a:latin typeface="Times New Roman" pitchFamily="18" charset="0"/>
                <a:ea typeface="黑体" pitchFamily="49" charset="-122"/>
                <a:cs typeface="+mn-cs"/>
              </a:rPr>
              <a:t>中断</a:t>
            </a:r>
            <a:r>
              <a:rPr kumimoji="1" lang="en-US" altLang="zh-CN" kern="1200" dirty="0">
                <a:solidFill>
                  <a:srgbClr val="D1390F"/>
                </a:solidFill>
                <a:latin typeface="Times New Roman" pitchFamily="18" charset="0"/>
                <a:ea typeface="黑体" pitchFamily="49" charset="-122"/>
                <a:cs typeface="+mn-cs"/>
              </a:rPr>
              <a:t>I/O</a:t>
            </a:r>
            <a:r>
              <a:rPr kumimoji="1" lang="zh-CN" altLang="en-US" kern="1200" dirty="0">
                <a:solidFill>
                  <a:srgbClr val="D1390F"/>
                </a:solidFill>
                <a:latin typeface="Times New Roman" pitchFamily="18" charset="0"/>
                <a:ea typeface="黑体" pitchFamily="49" charset="-122"/>
                <a:cs typeface="+mn-cs"/>
              </a:rPr>
              <a:t>方式</a:t>
            </a:r>
          </a:p>
        </p:txBody>
      </p:sp>
      <p:sp>
        <p:nvSpPr>
          <p:cNvPr id="12" name="Rectangle 5"/>
          <p:cNvSpPr>
            <a:spLocks noChangeArrowheads="1"/>
          </p:cNvSpPr>
          <p:nvPr/>
        </p:nvSpPr>
        <p:spPr bwMode="auto">
          <a:xfrm>
            <a:off x="142875" y="1422400"/>
            <a:ext cx="8796338" cy="1835150"/>
          </a:xfrm>
          <a:prstGeom prst="rect">
            <a:avLst/>
          </a:prstGeom>
          <a:noFill/>
          <a:ln w="9525">
            <a:solidFill>
              <a:srgbClr val="000000"/>
            </a:solidFill>
            <a:miter lim="800000"/>
            <a:headEnd/>
            <a:tailEnd/>
          </a:ln>
          <a:effectLst/>
        </p:spPr>
        <p:txBody>
          <a:bodyPr anchor="ctr">
            <a:spAutoFit/>
          </a:bodyPr>
          <a:lstStyle/>
          <a:p>
            <a:pPr eaLnBrk="1" fontAlgn="auto" hangingPunct="1">
              <a:spcBef>
                <a:spcPts val="0"/>
              </a:spcBef>
              <a:spcAft>
                <a:spcPts val="0"/>
              </a:spcAft>
              <a:defRPr/>
            </a:pPr>
            <a:r>
              <a:rPr lang="en-US" altLang="zh-CN" sz="1900" kern="0">
                <a:solidFill>
                  <a:sysClr val="windowText" lastClr="000000"/>
                </a:solidFill>
                <a:latin typeface="微软雅黑" pitchFamily="34" charset="-122"/>
                <a:ea typeface="微软雅黑" pitchFamily="34" charset="-122"/>
              </a:rPr>
              <a:t>copy_string_to_kernel ( strbuf, kernelbuf, n);// </a:t>
            </a:r>
            <a:r>
              <a:rPr lang="zh-CN" altLang="en-US" sz="1900" kern="0">
                <a:solidFill>
                  <a:sysClr val="windowText" lastClr="000000"/>
                </a:solidFill>
                <a:latin typeface="微软雅黑" pitchFamily="34" charset="-122"/>
                <a:ea typeface="微软雅黑" pitchFamily="34" charset="-122"/>
              </a:rPr>
              <a:t>将字符串复制到内核缓冲区</a:t>
            </a:r>
          </a:p>
          <a:p>
            <a:pPr eaLnBrk="1" fontAlgn="auto" hangingPunct="1">
              <a:spcBef>
                <a:spcPts val="0"/>
              </a:spcBef>
              <a:spcAft>
                <a:spcPts val="0"/>
              </a:spcAft>
              <a:defRPr/>
            </a:pPr>
            <a:r>
              <a:rPr lang="en-US" altLang="zh-CN" sz="1900" kern="0">
                <a:solidFill>
                  <a:sysClr val="windowText" lastClr="000000"/>
                </a:solidFill>
                <a:latin typeface="微软雅黑" pitchFamily="34" charset="-122"/>
                <a:ea typeface="微软雅黑" pitchFamily="34" charset="-122"/>
              </a:rPr>
              <a:t>enable_interrupts ( );     	       // </a:t>
            </a:r>
            <a:r>
              <a:rPr lang="zh-CN" altLang="en-US" sz="1900" kern="0">
                <a:solidFill>
                  <a:sysClr val="windowText" lastClr="000000"/>
                </a:solidFill>
                <a:latin typeface="微软雅黑" pitchFamily="34" charset="-122"/>
                <a:ea typeface="微软雅黑" pitchFamily="34" charset="-122"/>
              </a:rPr>
              <a:t>开中断，允许外设发出中断请求</a:t>
            </a:r>
          </a:p>
          <a:p>
            <a:pPr eaLnBrk="1" fontAlgn="auto" hangingPunct="1">
              <a:spcBef>
                <a:spcPts val="0"/>
              </a:spcBef>
              <a:spcAft>
                <a:spcPts val="0"/>
              </a:spcAft>
              <a:defRPr/>
            </a:pPr>
            <a:r>
              <a:rPr lang="en-US" altLang="zh-CN" sz="1900" kern="0">
                <a:solidFill>
                  <a:sysClr val="windowText" lastClr="000000"/>
                </a:solidFill>
                <a:latin typeface="微软雅黑" pitchFamily="34" charset="-122"/>
                <a:ea typeface="微软雅黑" pitchFamily="34" charset="-122"/>
              </a:rPr>
              <a:t>while ( printer_status != READY);   // </a:t>
            </a:r>
            <a:r>
              <a:rPr lang="zh-CN" altLang="en-US" sz="1900" kern="0">
                <a:solidFill>
                  <a:sysClr val="windowText" lastClr="000000"/>
                </a:solidFill>
                <a:latin typeface="微软雅黑" pitchFamily="34" charset="-122"/>
                <a:ea typeface="微软雅黑" pitchFamily="34" charset="-122"/>
              </a:rPr>
              <a:t>等待直到打印机状态为“就绪”</a:t>
            </a:r>
          </a:p>
          <a:p>
            <a:pPr eaLnBrk="1" fontAlgn="auto" hangingPunct="1">
              <a:spcBef>
                <a:spcPts val="0"/>
              </a:spcBef>
              <a:spcAft>
                <a:spcPts val="0"/>
              </a:spcAft>
              <a:defRPr/>
            </a:pPr>
            <a:r>
              <a:rPr lang="zh-CN" altLang="en-US" sz="1900" kern="0">
                <a:solidFill>
                  <a:sysClr val="windowText" lastClr="000000"/>
                </a:solidFill>
                <a:latin typeface="微软雅黑" pitchFamily="34" charset="-122"/>
                <a:ea typeface="微软雅黑" pitchFamily="34" charset="-122"/>
              </a:rPr>
              <a:t>*</a:t>
            </a:r>
            <a:r>
              <a:rPr lang="en-US" altLang="zh-CN" sz="1900" kern="0">
                <a:solidFill>
                  <a:sysClr val="windowText" lastClr="000000"/>
                </a:solidFill>
                <a:latin typeface="微软雅黑" pitchFamily="34" charset="-122"/>
                <a:ea typeface="微软雅黑" pitchFamily="34" charset="-122"/>
              </a:rPr>
              <a:t>printer_data_port=kernbuf[i];      // </a:t>
            </a:r>
            <a:r>
              <a:rPr lang="zh-CN" altLang="en-US" sz="1900" kern="0">
                <a:solidFill>
                  <a:sysClr val="windowText" lastClr="000000"/>
                </a:solidFill>
                <a:latin typeface="微软雅黑" pitchFamily="34" charset="-122"/>
                <a:ea typeface="微软雅黑" pitchFamily="34" charset="-122"/>
              </a:rPr>
              <a:t>向数据端口输出第一个字符</a:t>
            </a:r>
          </a:p>
          <a:p>
            <a:pPr eaLnBrk="1" fontAlgn="auto" hangingPunct="1">
              <a:spcBef>
                <a:spcPts val="0"/>
              </a:spcBef>
              <a:spcAft>
                <a:spcPts val="0"/>
              </a:spcAft>
              <a:defRPr/>
            </a:pPr>
            <a:r>
              <a:rPr lang="zh-CN" altLang="en-US" sz="1900" kern="0">
                <a:solidFill>
                  <a:sysClr val="windowText" lastClr="000000"/>
                </a:solidFill>
                <a:latin typeface="微软雅黑" pitchFamily="34" charset="-122"/>
                <a:ea typeface="微软雅黑" pitchFamily="34" charset="-122"/>
              </a:rPr>
              <a:t>*</a:t>
            </a:r>
            <a:r>
              <a:rPr lang="en-US" altLang="zh-CN" sz="1900" kern="0">
                <a:solidFill>
                  <a:sysClr val="windowText" lastClr="000000"/>
                </a:solidFill>
                <a:latin typeface="微软雅黑" pitchFamily="34" charset="-122"/>
                <a:ea typeface="微软雅黑" pitchFamily="34" charset="-122"/>
              </a:rPr>
              <a:t>printer_control_port=START;	       // </a:t>
            </a:r>
            <a:r>
              <a:rPr lang="zh-CN" altLang="en-US" sz="1900" kern="0">
                <a:solidFill>
                  <a:srgbClr val="FC0128"/>
                </a:solidFill>
                <a:latin typeface="微软雅黑" pitchFamily="34" charset="-122"/>
                <a:ea typeface="微软雅黑" pitchFamily="34" charset="-122"/>
              </a:rPr>
              <a:t>发送“启动打印”命令</a:t>
            </a:r>
          </a:p>
          <a:p>
            <a:pPr eaLnBrk="1" fontAlgn="auto" hangingPunct="1">
              <a:spcBef>
                <a:spcPts val="0"/>
              </a:spcBef>
              <a:spcAft>
                <a:spcPts val="0"/>
              </a:spcAft>
              <a:defRPr/>
            </a:pPr>
            <a:r>
              <a:rPr lang="en-US" altLang="zh-CN" sz="1900" kern="0">
                <a:solidFill>
                  <a:sysClr val="windowText" lastClr="000000"/>
                </a:solidFill>
                <a:latin typeface="微软雅黑" pitchFamily="34" charset="-122"/>
                <a:ea typeface="微软雅黑" pitchFamily="34" charset="-122"/>
              </a:rPr>
              <a:t>scheduler ( );  			       // </a:t>
            </a:r>
            <a:r>
              <a:rPr lang="zh-CN" altLang="en-US" sz="1900" kern="0">
                <a:solidFill>
                  <a:sysClr val="windowText" lastClr="000000"/>
                </a:solidFill>
                <a:latin typeface="微软雅黑" pitchFamily="34" charset="-122"/>
                <a:ea typeface="微软雅黑" pitchFamily="34" charset="-122"/>
              </a:rPr>
              <a:t>阻塞用户进程</a:t>
            </a:r>
            <a:r>
              <a:rPr lang="en-US" altLang="zh-CN" sz="1900" kern="0">
                <a:solidFill>
                  <a:sysClr val="windowText" lastClr="000000"/>
                </a:solidFill>
                <a:latin typeface="微软雅黑" pitchFamily="34" charset="-122"/>
                <a:ea typeface="微软雅黑" pitchFamily="34" charset="-122"/>
              </a:rPr>
              <a:t>P</a:t>
            </a:r>
            <a:r>
              <a:rPr lang="zh-CN" altLang="en-US" sz="1900" kern="0">
                <a:solidFill>
                  <a:sysClr val="windowText" lastClr="000000"/>
                </a:solidFill>
                <a:latin typeface="微软雅黑" pitchFamily="34" charset="-122"/>
                <a:ea typeface="微软雅黑" pitchFamily="34" charset="-122"/>
              </a:rPr>
              <a:t>，调度其他进程执行</a:t>
            </a:r>
          </a:p>
        </p:txBody>
      </p:sp>
      <p:sp>
        <p:nvSpPr>
          <p:cNvPr id="13" name="Rectangle 6"/>
          <p:cNvSpPr>
            <a:spLocks noChangeArrowheads="1"/>
          </p:cNvSpPr>
          <p:nvPr/>
        </p:nvSpPr>
        <p:spPr bwMode="auto">
          <a:xfrm>
            <a:off x="171450" y="3756025"/>
            <a:ext cx="7404100" cy="2987675"/>
          </a:xfrm>
          <a:prstGeom prst="rect">
            <a:avLst/>
          </a:prstGeom>
          <a:noFill/>
          <a:ln w="6350">
            <a:solidFill>
              <a:srgbClr val="000000"/>
            </a:solidFill>
            <a:miter lim="800000"/>
            <a:headEnd/>
            <a:tailEnd/>
          </a:ln>
          <a:effectLst/>
        </p:spPr>
        <p:txBody>
          <a:bodyPr wrap="none" anchor="ctr">
            <a:spAutoFit/>
          </a:bodyPr>
          <a:lstStyle/>
          <a:p>
            <a:pPr indent="171450" eaLnBrk="1" fontAlgn="auto" hangingPunct="1">
              <a:spcBef>
                <a:spcPts val="0"/>
              </a:spcBef>
              <a:spcAft>
                <a:spcPts val="0"/>
              </a:spcAft>
              <a:defRPr/>
            </a:pPr>
            <a:r>
              <a:rPr lang="en-US" altLang="zh-CN" sz="1900" kern="0">
                <a:solidFill>
                  <a:sysClr val="windowText" lastClr="000000"/>
                </a:solidFill>
                <a:latin typeface="微软雅黑" pitchFamily="34" charset="-122"/>
                <a:ea typeface="微软雅黑" pitchFamily="34" charset="-122"/>
              </a:rPr>
              <a:t>if (n==0) {		// </a:t>
            </a:r>
            <a:r>
              <a:rPr lang="zh-CN" altLang="en-US" sz="1900" kern="0">
                <a:solidFill>
                  <a:sysClr val="windowText" lastClr="000000"/>
                </a:solidFill>
                <a:latin typeface="微软雅黑" pitchFamily="34" charset="-122"/>
                <a:ea typeface="微软雅黑" pitchFamily="34" charset="-122"/>
              </a:rPr>
              <a:t>若字符串打印完，则</a:t>
            </a:r>
          </a:p>
          <a:p>
            <a:pPr indent="171450" eaLnBrk="1" fontAlgn="auto" hangingPunct="1">
              <a:spcBef>
                <a:spcPts val="0"/>
              </a:spcBef>
              <a:spcAft>
                <a:spcPts val="0"/>
              </a:spcAft>
              <a:defRPr/>
            </a:pPr>
            <a:r>
              <a:rPr lang="en-US" altLang="zh-CN" sz="1900" kern="0">
                <a:solidFill>
                  <a:sysClr val="windowText" lastClr="000000"/>
                </a:solidFill>
                <a:latin typeface="微软雅黑" pitchFamily="34" charset="-122"/>
                <a:ea typeface="微软雅黑" pitchFamily="34" charset="-122"/>
              </a:rPr>
              <a:t>unblock_user ( );	// </a:t>
            </a:r>
            <a:r>
              <a:rPr lang="zh-CN" altLang="en-US" sz="1900" kern="0">
                <a:solidFill>
                  <a:sysClr val="windowText" lastClr="000000"/>
                </a:solidFill>
                <a:latin typeface="微软雅黑" pitchFamily="34" charset="-122"/>
                <a:ea typeface="微软雅黑" pitchFamily="34" charset="-122"/>
              </a:rPr>
              <a:t>用户进程</a:t>
            </a:r>
            <a:r>
              <a:rPr lang="en-US" altLang="zh-CN" sz="1900" kern="0">
                <a:solidFill>
                  <a:sysClr val="windowText" lastClr="000000"/>
                </a:solidFill>
                <a:latin typeface="微软雅黑" pitchFamily="34" charset="-122"/>
                <a:ea typeface="微软雅黑" pitchFamily="34" charset="-122"/>
              </a:rPr>
              <a:t>P</a:t>
            </a:r>
            <a:r>
              <a:rPr lang="zh-CN" altLang="en-US" sz="1900" kern="0">
                <a:solidFill>
                  <a:sysClr val="windowText" lastClr="000000"/>
                </a:solidFill>
                <a:latin typeface="微软雅黑" pitchFamily="34" charset="-122"/>
                <a:ea typeface="微软雅黑" pitchFamily="34" charset="-122"/>
              </a:rPr>
              <a:t>解除阻塞，</a:t>
            </a:r>
            <a:r>
              <a:rPr lang="en-US" altLang="zh-CN" sz="1900" kern="0">
                <a:solidFill>
                  <a:sysClr val="windowText" lastClr="000000"/>
                </a:solidFill>
                <a:latin typeface="微软雅黑" pitchFamily="34" charset="-122"/>
                <a:ea typeface="微软雅黑" pitchFamily="34" charset="-122"/>
              </a:rPr>
              <a:t>P</a:t>
            </a:r>
            <a:r>
              <a:rPr lang="zh-CN" altLang="en-US" sz="1900" kern="0">
                <a:solidFill>
                  <a:sysClr val="windowText" lastClr="000000"/>
                </a:solidFill>
                <a:latin typeface="微软雅黑" pitchFamily="34" charset="-122"/>
                <a:ea typeface="微软雅黑" pitchFamily="34" charset="-122"/>
              </a:rPr>
              <a:t>进就绪队列</a:t>
            </a:r>
          </a:p>
          <a:p>
            <a:pPr indent="171450" eaLnBrk="1" fontAlgn="auto" hangingPunct="1">
              <a:spcBef>
                <a:spcPts val="0"/>
              </a:spcBef>
              <a:spcAft>
                <a:spcPts val="0"/>
              </a:spcAft>
              <a:defRPr/>
            </a:pPr>
            <a:r>
              <a:rPr lang="en-US" altLang="zh-CN" sz="1900" kern="0">
                <a:solidFill>
                  <a:sysClr val="windowText" lastClr="000000"/>
                </a:solidFill>
                <a:latin typeface="微软雅黑" pitchFamily="34" charset="-122"/>
                <a:ea typeface="微软雅黑" pitchFamily="34" charset="-122"/>
              </a:rPr>
              <a:t>} else {</a:t>
            </a:r>
          </a:p>
          <a:p>
            <a:pPr indent="171450" eaLnBrk="1" fontAlgn="auto" hangingPunct="1">
              <a:spcBef>
                <a:spcPts val="0"/>
              </a:spcBef>
              <a:spcAft>
                <a:spcPts val="0"/>
              </a:spcAft>
              <a:defRPr/>
            </a:pPr>
            <a:r>
              <a:rPr lang="en-US" altLang="zh-CN" sz="1900" kern="0">
                <a:solidFill>
                  <a:sysClr val="windowText" lastClr="000000"/>
                </a:solidFill>
                <a:latin typeface="微软雅黑" pitchFamily="34" charset="-122"/>
                <a:ea typeface="微软雅黑" pitchFamily="34" charset="-122"/>
              </a:rPr>
              <a:t>   *printer_data_port=kernelbuf[i];  // </a:t>
            </a:r>
            <a:r>
              <a:rPr lang="zh-CN" altLang="en-US" sz="1900" kern="0">
                <a:solidFill>
                  <a:sysClr val="windowText" lastClr="000000"/>
                </a:solidFill>
                <a:latin typeface="微软雅黑" pitchFamily="34" charset="-122"/>
                <a:ea typeface="微软雅黑" pitchFamily="34" charset="-122"/>
              </a:rPr>
              <a:t>向数据端口输出一个字符</a:t>
            </a:r>
          </a:p>
          <a:p>
            <a:pPr indent="171450" eaLnBrk="1" fontAlgn="auto" hangingPunct="1">
              <a:spcBef>
                <a:spcPts val="0"/>
              </a:spcBef>
              <a:spcAft>
                <a:spcPts val="0"/>
              </a:spcAft>
              <a:defRPr/>
            </a:pPr>
            <a:r>
              <a:rPr lang="zh-CN" altLang="en-US" sz="1900" kern="0">
                <a:solidFill>
                  <a:sysClr val="windowText" lastClr="000000"/>
                </a:solidFill>
                <a:latin typeface="微软雅黑" pitchFamily="34" charset="-122"/>
                <a:ea typeface="微软雅黑" pitchFamily="34" charset="-122"/>
              </a:rPr>
              <a:t>   *</a:t>
            </a:r>
            <a:r>
              <a:rPr lang="en-US" altLang="zh-CN" sz="1900" kern="0">
                <a:solidFill>
                  <a:sysClr val="windowText" lastClr="000000"/>
                </a:solidFill>
                <a:latin typeface="微软雅黑" pitchFamily="34" charset="-122"/>
                <a:ea typeface="微软雅黑" pitchFamily="34" charset="-122"/>
              </a:rPr>
              <a:t>printer_control_port=START;      // </a:t>
            </a:r>
            <a:r>
              <a:rPr lang="zh-CN" altLang="en-US" sz="1900" kern="0">
                <a:solidFill>
                  <a:srgbClr val="FC0128"/>
                </a:solidFill>
                <a:latin typeface="微软雅黑" pitchFamily="34" charset="-122"/>
                <a:ea typeface="微软雅黑" pitchFamily="34" charset="-122"/>
              </a:rPr>
              <a:t>发送“启动打印”命令</a:t>
            </a:r>
          </a:p>
          <a:p>
            <a:pPr indent="171450" eaLnBrk="1" fontAlgn="auto" hangingPunct="1">
              <a:spcBef>
                <a:spcPts val="0"/>
              </a:spcBef>
              <a:spcAft>
                <a:spcPts val="0"/>
              </a:spcAft>
              <a:defRPr/>
            </a:pPr>
            <a:r>
              <a:rPr lang="en-US" altLang="zh-CN" sz="1900" kern="0">
                <a:solidFill>
                  <a:sysClr val="windowText" lastClr="000000"/>
                </a:solidFill>
                <a:latin typeface="微软雅黑" pitchFamily="34" charset="-122"/>
                <a:ea typeface="微软雅黑" pitchFamily="34" charset="-122"/>
              </a:rPr>
              <a:t>    n = n-1; 		// </a:t>
            </a:r>
            <a:r>
              <a:rPr lang="zh-CN" altLang="en-US" sz="1900" kern="0">
                <a:solidFill>
                  <a:sysClr val="windowText" lastClr="000000"/>
                </a:solidFill>
                <a:latin typeface="微软雅黑" pitchFamily="34" charset="-122"/>
                <a:ea typeface="微软雅黑" pitchFamily="34" charset="-122"/>
              </a:rPr>
              <a:t>未打印字符数减</a:t>
            </a:r>
            <a:r>
              <a:rPr lang="en-US" altLang="zh-CN" sz="1900" kern="0">
                <a:solidFill>
                  <a:sysClr val="windowText" lastClr="000000"/>
                </a:solidFill>
                <a:latin typeface="微软雅黑" pitchFamily="34" charset="-122"/>
                <a:ea typeface="微软雅黑" pitchFamily="34" charset="-122"/>
              </a:rPr>
              <a:t>1</a:t>
            </a:r>
          </a:p>
          <a:p>
            <a:pPr indent="171450" eaLnBrk="1" fontAlgn="auto" hangingPunct="1">
              <a:spcBef>
                <a:spcPts val="0"/>
              </a:spcBef>
              <a:spcAft>
                <a:spcPts val="0"/>
              </a:spcAft>
              <a:defRPr/>
            </a:pPr>
            <a:r>
              <a:rPr lang="en-US" altLang="zh-CN" sz="1900" kern="0">
                <a:solidFill>
                  <a:sysClr val="windowText" lastClr="000000"/>
                </a:solidFill>
                <a:latin typeface="微软雅黑" pitchFamily="34" charset="-122"/>
                <a:ea typeface="微软雅黑" pitchFamily="34" charset="-122"/>
              </a:rPr>
              <a:t>    i = i+1; 		// </a:t>
            </a:r>
            <a:r>
              <a:rPr lang="zh-CN" altLang="en-US" sz="1900" kern="0">
                <a:solidFill>
                  <a:sysClr val="windowText" lastClr="000000"/>
                </a:solidFill>
                <a:latin typeface="微软雅黑" pitchFamily="34" charset="-122"/>
                <a:ea typeface="微软雅黑" pitchFamily="34" charset="-122"/>
              </a:rPr>
              <a:t>下一个打印字符指针加</a:t>
            </a:r>
            <a:r>
              <a:rPr lang="en-US" altLang="zh-CN" sz="1900" kern="0">
                <a:solidFill>
                  <a:sysClr val="windowText" lastClr="000000"/>
                </a:solidFill>
                <a:latin typeface="微软雅黑" pitchFamily="34" charset="-122"/>
                <a:ea typeface="微软雅黑" pitchFamily="34" charset="-122"/>
              </a:rPr>
              <a:t>1</a:t>
            </a:r>
          </a:p>
          <a:p>
            <a:pPr indent="171450" eaLnBrk="1" fontAlgn="auto" hangingPunct="1">
              <a:spcBef>
                <a:spcPts val="0"/>
              </a:spcBef>
              <a:spcAft>
                <a:spcPts val="0"/>
              </a:spcAft>
              <a:defRPr/>
            </a:pPr>
            <a:r>
              <a:rPr lang="en-US" altLang="zh-CN" sz="1900" kern="0">
                <a:solidFill>
                  <a:sysClr val="windowText" lastClr="000000"/>
                </a:solidFill>
                <a:latin typeface="微软雅黑" pitchFamily="34" charset="-122"/>
                <a:ea typeface="微软雅黑" pitchFamily="34" charset="-122"/>
              </a:rPr>
              <a:t>}</a:t>
            </a:r>
          </a:p>
          <a:p>
            <a:pPr indent="171450" eaLnBrk="1" fontAlgn="auto" hangingPunct="1">
              <a:spcBef>
                <a:spcPts val="0"/>
              </a:spcBef>
              <a:spcAft>
                <a:spcPts val="0"/>
              </a:spcAft>
              <a:defRPr/>
            </a:pPr>
            <a:r>
              <a:rPr lang="en-US" altLang="zh-CN" sz="1900" kern="0">
                <a:solidFill>
                  <a:sysClr val="windowText" lastClr="000000"/>
                </a:solidFill>
                <a:latin typeface="微软雅黑" pitchFamily="34" charset="-122"/>
                <a:ea typeface="微软雅黑" pitchFamily="34" charset="-122"/>
              </a:rPr>
              <a:t>acknowledge_interrupt();	// </a:t>
            </a:r>
            <a:r>
              <a:rPr lang="zh-CN" altLang="en-US" sz="1900" kern="0">
                <a:solidFill>
                  <a:sysClr val="windowText" lastClr="000000"/>
                </a:solidFill>
                <a:latin typeface="微软雅黑" pitchFamily="34" charset="-122"/>
                <a:ea typeface="微软雅黑" pitchFamily="34" charset="-122"/>
              </a:rPr>
              <a:t>中断回答（清除中断请求）</a:t>
            </a:r>
          </a:p>
          <a:p>
            <a:pPr indent="171450" eaLnBrk="1" fontAlgn="auto" hangingPunct="1">
              <a:spcBef>
                <a:spcPts val="0"/>
              </a:spcBef>
              <a:spcAft>
                <a:spcPts val="0"/>
              </a:spcAft>
              <a:defRPr/>
            </a:pPr>
            <a:r>
              <a:rPr lang="en-US" altLang="zh-CN" sz="1900" kern="0">
                <a:solidFill>
                  <a:sysClr val="windowText" lastClr="000000"/>
                </a:solidFill>
                <a:latin typeface="微软雅黑" pitchFamily="34" charset="-122"/>
                <a:ea typeface="微软雅黑" pitchFamily="34" charset="-122"/>
              </a:rPr>
              <a:t>return_from_interrupt();  	// </a:t>
            </a:r>
            <a:r>
              <a:rPr lang="zh-CN" altLang="en-US" sz="1900" kern="0">
                <a:solidFill>
                  <a:sysClr val="windowText" lastClr="000000"/>
                </a:solidFill>
                <a:latin typeface="微软雅黑" pitchFamily="34" charset="-122"/>
                <a:ea typeface="微软雅黑" pitchFamily="34" charset="-122"/>
              </a:rPr>
              <a:t>中断返回 </a:t>
            </a:r>
          </a:p>
        </p:txBody>
      </p:sp>
      <p:sp>
        <p:nvSpPr>
          <p:cNvPr id="14" name="Text Box 7"/>
          <p:cNvSpPr txBox="1">
            <a:spLocks noChangeArrowheads="1"/>
          </p:cNvSpPr>
          <p:nvPr/>
        </p:nvSpPr>
        <p:spPr bwMode="auto">
          <a:xfrm>
            <a:off x="128588" y="755650"/>
            <a:ext cx="5224462" cy="412750"/>
          </a:xfrm>
          <a:prstGeom prst="rect">
            <a:avLst/>
          </a:prstGeom>
          <a:noFill/>
          <a:ln w="50800">
            <a:noFill/>
            <a:miter lim="800000"/>
            <a:headEnd/>
            <a:tailEnd/>
          </a:ln>
          <a:effectLst/>
        </p:spPr>
        <p:txBody>
          <a:bodyPr>
            <a:spAutoFit/>
          </a:bodyPr>
          <a:lstStyle/>
          <a:p>
            <a:pPr>
              <a:spcBef>
                <a:spcPct val="50000"/>
              </a:spcBef>
            </a:pPr>
            <a:r>
              <a:rPr lang="zh-CN" altLang="en-US" sz="2100">
                <a:solidFill>
                  <a:srgbClr val="A50021"/>
                </a:solidFill>
                <a:latin typeface="微软雅黑" pitchFamily="34" charset="-122"/>
                <a:ea typeface="微软雅黑" pitchFamily="34" charset="-122"/>
              </a:rPr>
              <a:t>例子：采用中断方式进行字符串打印</a:t>
            </a:r>
          </a:p>
        </p:txBody>
      </p:sp>
      <p:sp>
        <p:nvSpPr>
          <p:cNvPr id="15" name="Text Box 8"/>
          <p:cNvSpPr txBox="1">
            <a:spLocks noChangeArrowheads="1"/>
          </p:cNvSpPr>
          <p:nvPr/>
        </p:nvSpPr>
        <p:spPr bwMode="auto">
          <a:xfrm>
            <a:off x="4471988" y="963613"/>
            <a:ext cx="4557712" cy="412750"/>
          </a:xfrm>
          <a:prstGeom prst="rect">
            <a:avLst/>
          </a:prstGeom>
          <a:noFill/>
          <a:ln w="50800">
            <a:noFill/>
            <a:miter lim="800000"/>
            <a:headEnd/>
            <a:tailEnd/>
          </a:ln>
          <a:effectLst/>
        </p:spPr>
        <p:txBody>
          <a:bodyPr>
            <a:spAutoFit/>
          </a:bodyPr>
          <a:lstStyle/>
          <a:p>
            <a:pPr eaLnBrk="1" fontAlgn="auto" hangingPunct="1">
              <a:spcBef>
                <a:spcPct val="50000"/>
              </a:spcBef>
              <a:spcAft>
                <a:spcPts val="0"/>
              </a:spcAft>
              <a:defRPr/>
            </a:pPr>
            <a:r>
              <a:rPr lang="en-US" altLang="zh-CN" sz="2100" kern="0">
                <a:solidFill>
                  <a:srgbClr val="063DE8"/>
                </a:solidFill>
                <a:latin typeface="微软雅黑" pitchFamily="34" charset="-122"/>
                <a:ea typeface="微软雅黑" pitchFamily="34" charset="-122"/>
              </a:rPr>
              <a:t>sys_write</a:t>
            </a:r>
            <a:r>
              <a:rPr lang="zh-CN" altLang="en-US" sz="2100" kern="0">
                <a:solidFill>
                  <a:srgbClr val="063DE8"/>
                </a:solidFill>
                <a:latin typeface="微软雅黑" pitchFamily="34" charset="-122"/>
                <a:ea typeface="微软雅黑" pitchFamily="34" charset="-122"/>
              </a:rPr>
              <a:t>进行字符串打印的程序段</a:t>
            </a:r>
            <a:r>
              <a:rPr lang="en-US" altLang="zh-CN" sz="2100" kern="0">
                <a:solidFill>
                  <a:srgbClr val="063DE8"/>
                </a:solidFill>
                <a:latin typeface="微软雅黑" pitchFamily="34" charset="-122"/>
                <a:ea typeface="微软雅黑" pitchFamily="34" charset="-122"/>
              </a:rPr>
              <a:t>:</a:t>
            </a:r>
          </a:p>
        </p:txBody>
      </p:sp>
      <p:sp>
        <p:nvSpPr>
          <p:cNvPr id="16" name="Text Box 9"/>
          <p:cNvSpPr txBox="1">
            <a:spLocks noChangeArrowheads="1"/>
          </p:cNvSpPr>
          <p:nvPr/>
        </p:nvSpPr>
        <p:spPr bwMode="auto">
          <a:xfrm>
            <a:off x="196850" y="3306763"/>
            <a:ext cx="4092575" cy="412750"/>
          </a:xfrm>
          <a:prstGeom prst="rect">
            <a:avLst/>
          </a:prstGeom>
          <a:noFill/>
          <a:ln w="50800">
            <a:noFill/>
            <a:miter lim="800000"/>
            <a:headEnd/>
            <a:tailEnd/>
          </a:ln>
          <a:effectLst/>
        </p:spPr>
        <p:txBody>
          <a:bodyPr>
            <a:spAutoFit/>
          </a:bodyPr>
          <a:lstStyle/>
          <a:p>
            <a:pPr eaLnBrk="1" fontAlgn="auto" hangingPunct="1">
              <a:spcBef>
                <a:spcPct val="50000"/>
              </a:spcBef>
              <a:spcAft>
                <a:spcPts val="0"/>
              </a:spcAft>
              <a:defRPr/>
            </a:pPr>
            <a:r>
              <a:rPr lang="en-US" altLang="zh-CN" sz="2100" kern="0">
                <a:solidFill>
                  <a:srgbClr val="063DE8"/>
                </a:solidFill>
                <a:latin typeface="微软雅黑" pitchFamily="34" charset="-122"/>
                <a:ea typeface="微软雅黑" pitchFamily="34" charset="-122"/>
              </a:rPr>
              <a:t>“</a:t>
            </a:r>
            <a:r>
              <a:rPr lang="zh-CN" altLang="en-US" sz="2100" kern="0">
                <a:solidFill>
                  <a:srgbClr val="063DE8"/>
                </a:solidFill>
                <a:latin typeface="微软雅黑" pitchFamily="34" charset="-122"/>
                <a:ea typeface="微软雅黑" pitchFamily="34" charset="-122"/>
              </a:rPr>
              <a:t>字符打印</a:t>
            </a:r>
            <a:r>
              <a:rPr lang="en-US" altLang="zh-CN" sz="2100" kern="0">
                <a:solidFill>
                  <a:srgbClr val="063DE8"/>
                </a:solidFill>
                <a:latin typeface="微软雅黑" pitchFamily="34" charset="-122"/>
                <a:ea typeface="微软雅黑" pitchFamily="34" charset="-122"/>
              </a:rPr>
              <a:t>”</a:t>
            </a:r>
            <a:r>
              <a:rPr lang="zh-CN" altLang="en-US" sz="2100" kern="0">
                <a:solidFill>
                  <a:srgbClr val="063DE8"/>
                </a:solidFill>
                <a:latin typeface="微软雅黑" pitchFamily="34" charset="-122"/>
                <a:ea typeface="微软雅黑" pitchFamily="34" charset="-122"/>
              </a:rPr>
              <a:t>中断服务程序：</a:t>
            </a:r>
          </a:p>
        </p:txBody>
      </p:sp>
      <p:sp>
        <p:nvSpPr>
          <p:cNvPr id="17" name="Text Box 10"/>
          <p:cNvSpPr txBox="1">
            <a:spLocks noChangeArrowheads="1"/>
          </p:cNvSpPr>
          <p:nvPr/>
        </p:nvSpPr>
        <p:spPr bwMode="auto">
          <a:xfrm>
            <a:off x="7751763" y="3498850"/>
            <a:ext cx="1392237" cy="3125788"/>
          </a:xfrm>
          <a:prstGeom prst="rect">
            <a:avLst/>
          </a:prstGeom>
          <a:noFill/>
          <a:ln w="50800">
            <a:noFill/>
            <a:miter lim="800000"/>
            <a:headEnd/>
            <a:tailEnd/>
          </a:ln>
          <a:effectLst/>
        </p:spPr>
        <p:txBody>
          <a:bodyPr>
            <a:spAutoFit/>
          </a:bodyPr>
          <a:lstStyle/>
          <a:p>
            <a:pPr eaLnBrk="1" fontAlgn="auto" hangingPunct="1">
              <a:spcBef>
                <a:spcPct val="50000"/>
              </a:spcBef>
              <a:spcAft>
                <a:spcPts val="0"/>
              </a:spcAft>
              <a:defRPr/>
            </a:pPr>
            <a:r>
              <a:rPr lang="en-US" altLang="zh-CN" sz="1900" kern="0">
                <a:solidFill>
                  <a:srgbClr val="FC0128"/>
                </a:solidFill>
                <a:latin typeface="微软雅黑" pitchFamily="34" charset="-122"/>
                <a:ea typeface="微软雅黑" pitchFamily="34" charset="-122"/>
              </a:rPr>
              <a:t>sys_write</a:t>
            </a:r>
            <a:r>
              <a:rPr lang="zh-CN" altLang="en-US" sz="1900" kern="0">
                <a:solidFill>
                  <a:srgbClr val="FC0128"/>
                </a:solidFill>
                <a:latin typeface="微软雅黑" pitchFamily="34" charset="-122"/>
                <a:ea typeface="微软雅黑" pitchFamily="34" charset="-122"/>
              </a:rPr>
              <a:t>是如何调出来的？</a:t>
            </a:r>
          </a:p>
          <a:p>
            <a:pPr eaLnBrk="1" fontAlgn="auto" hangingPunct="1">
              <a:spcBef>
                <a:spcPct val="50000"/>
              </a:spcBef>
              <a:spcAft>
                <a:spcPts val="0"/>
              </a:spcAft>
              <a:defRPr/>
            </a:pPr>
            <a:r>
              <a:rPr lang="zh-CN" altLang="en-US" sz="1900" kern="0">
                <a:solidFill>
                  <a:srgbClr val="063DE8"/>
                </a:solidFill>
                <a:latin typeface="微软雅黑" pitchFamily="34" charset="-122"/>
                <a:ea typeface="微软雅黑" pitchFamily="34" charset="-122"/>
              </a:rPr>
              <a:t>系统调用！</a:t>
            </a:r>
          </a:p>
          <a:p>
            <a:pPr eaLnBrk="1" fontAlgn="auto" hangingPunct="1">
              <a:spcBef>
                <a:spcPct val="50000"/>
              </a:spcBef>
              <a:spcAft>
                <a:spcPts val="0"/>
              </a:spcAft>
              <a:defRPr/>
            </a:pPr>
            <a:r>
              <a:rPr lang="zh-CN" altLang="en-US" sz="1900" kern="0">
                <a:solidFill>
                  <a:srgbClr val="FC0128"/>
                </a:solidFill>
                <a:latin typeface="微软雅黑" pitchFamily="34" charset="-122"/>
                <a:ea typeface="微软雅黑" pitchFamily="34" charset="-122"/>
              </a:rPr>
              <a:t>中断服务程序是如何调出来的？</a:t>
            </a:r>
          </a:p>
          <a:p>
            <a:pPr eaLnBrk="1" fontAlgn="auto" hangingPunct="1">
              <a:spcBef>
                <a:spcPct val="50000"/>
              </a:spcBef>
              <a:spcAft>
                <a:spcPts val="0"/>
              </a:spcAft>
              <a:defRPr/>
            </a:pPr>
            <a:r>
              <a:rPr lang="zh-CN" altLang="en-US" sz="1900" kern="0">
                <a:solidFill>
                  <a:srgbClr val="063DE8"/>
                </a:solidFill>
                <a:latin typeface="微软雅黑" pitchFamily="34" charset="-122"/>
                <a:ea typeface="微软雅黑" pitchFamily="34" charset="-122"/>
              </a:rPr>
              <a:t>外设完成任务！</a:t>
            </a:r>
          </a:p>
        </p:txBody>
      </p:sp>
    </p:spTree>
    <p:extLst>
      <p:ext uri="{BB962C8B-B14F-4D97-AF65-F5344CB8AC3E}">
        <p14:creationId xmlns:p14="http://schemas.microsoft.com/office/powerpoint/2010/main" val="3147581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blinds(horizontal)">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linds(horizont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7">
                                            <p:txEl>
                                              <p:pRg st="0" end="0"/>
                                            </p:txEl>
                                          </p:spTgt>
                                        </p:tgtEl>
                                        <p:attrNameLst>
                                          <p:attrName>style.visibility</p:attrName>
                                        </p:attrNameLst>
                                      </p:cBhvr>
                                      <p:to>
                                        <p:strVal val="visible"/>
                                      </p:to>
                                    </p:set>
                                    <p:animEffect transition="in" filter="blinds(horizontal)">
                                      <p:cBhvr>
                                        <p:cTn id="27" dur="500"/>
                                        <p:tgtEl>
                                          <p:spTgt spid="1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7">
                                            <p:txEl>
                                              <p:pRg st="1" end="1"/>
                                            </p:txEl>
                                          </p:spTgt>
                                        </p:tgtEl>
                                        <p:attrNameLst>
                                          <p:attrName>style.visibility</p:attrName>
                                        </p:attrNameLst>
                                      </p:cBhvr>
                                      <p:to>
                                        <p:strVal val="visible"/>
                                      </p:to>
                                    </p:set>
                                    <p:animEffect transition="in" filter="blinds(horizontal)">
                                      <p:cBhvr>
                                        <p:cTn id="32" dur="500"/>
                                        <p:tgtEl>
                                          <p:spTgt spid="17">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7">
                                            <p:txEl>
                                              <p:pRg st="2" end="2"/>
                                            </p:txEl>
                                          </p:spTgt>
                                        </p:tgtEl>
                                        <p:attrNameLst>
                                          <p:attrName>style.visibility</p:attrName>
                                        </p:attrNameLst>
                                      </p:cBhvr>
                                      <p:to>
                                        <p:strVal val="visible"/>
                                      </p:to>
                                    </p:set>
                                    <p:animEffect transition="in" filter="blinds(horizontal)">
                                      <p:cBhvr>
                                        <p:cTn id="37" dur="500"/>
                                        <p:tgtEl>
                                          <p:spTgt spid="17">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7">
                                            <p:txEl>
                                              <p:pRg st="3" end="3"/>
                                            </p:txEl>
                                          </p:spTgt>
                                        </p:tgtEl>
                                        <p:attrNameLst>
                                          <p:attrName>style.visibility</p:attrName>
                                        </p:attrNameLst>
                                      </p:cBhvr>
                                      <p:to>
                                        <p:strVal val="visible"/>
                                      </p:to>
                                    </p:set>
                                    <p:animEffect transition="in" filter="blinds(horizontal)">
                                      <p:cBhvr>
                                        <p:cTn id="42" dur="500"/>
                                        <p:tgtEl>
                                          <p:spTgt spid="1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6"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Grp="1" noChangeArrowheads="1"/>
          </p:cNvSpPr>
          <p:nvPr>
            <p:ph type="title"/>
          </p:nvPr>
        </p:nvSpPr>
        <p:spPr>
          <a:xfrm>
            <a:off x="3200400" y="191869"/>
            <a:ext cx="5610225" cy="646331"/>
          </a:xfr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spcBef>
                <a:spcPct val="50000"/>
              </a:spcBef>
            </a:pPr>
            <a:r>
              <a:rPr kumimoji="1" lang="zh-CN" altLang="en-US" kern="1200" dirty="0">
                <a:solidFill>
                  <a:srgbClr val="D1390F"/>
                </a:solidFill>
                <a:latin typeface="Times New Roman" pitchFamily="18" charset="0"/>
                <a:ea typeface="黑体" pitchFamily="49" charset="-122"/>
                <a:cs typeface="+mn-cs"/>
              </a:rPr>
              <a:t>中断</a:t>
            </a:r>
            <a:r>
              <a:rPr kumimoji="1" lang="en-US" altLang="zh-CN" kern="1200" dirty="0">
                <a:solidFill>
                  <a:srgbClr val="D1390F"/>
                </a:solidFill>
                <a:latin typeface="Times New Roman" pitchFamily="18" charset="0"/>
                <a:ea typeface="黑体" pitchFamily="49" charset="-122"/>
                <a:cs typeface="+mn-cs"/>
              </a:rPr>
              <a:t>I/O</a:t>
            </a:r>
            <a:r>
              <a:rPr kumimoji="1" lang="zh-CN" altLang="en-US" kern="1200" dirty="0">
                <a:solidFill>
                  <a:srgbClr val="D1390F"/>
                </a:solidFill>
                <a:latin typeface="Times New Roman" pitchFamily="18" charset="0"/>
                <a:ea typeface="黑体" pitchFamily="49" charset="-122"/>
                <a:cs typeface="+mn-cs"/>
              </a:rPr>
              <a:t>方式</a:t>
            </a:r>
          </a:p>
        </p:txBody>
      </p:sp>
      <p:sp>
        <p:nvSpPr>
          <p:cNvPr id="15" name="Rectangle 3"/>
          <p:cNvSpPr txBox="1">
            <a:spLocks noChangeArrowheads="1"/>
          </p:cNvSpPr>
          <p:nvPr/>
        </p:nvSpPr>
        <p:spPr bwMode="auto">
          <a:xfrm>
            <a:off x="307975" y="676275"/>
            <a:ext cx="8191500" cy="4402138"/>
          </a:xfrm>
          <a:prstGeom prst="rect">
            <a:avLst/>
          </a:prstGeom>
          <a:noFill/>
          <a:ln w="12700">
            <a:noFill/>
            <a:miter lim="800000"/>
            <a:headEnd/>
            <a:tailEnd/>
          </a:ln>
          <a:effec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spcBef>
                <a:spcPct val="35000"/>
              </a:spcBef>
              <a:spcAft>
                <a:spcPct val="0"/>
              </a:spcAft>
              <a:buSzPct val="100000"/>
              <a:buChar char="°"/>
              <a:defRPr b="1">
                <a:solidFill>
                  <a:schemeClr val="tx1"/>
                </a:solidFill>
                <a:latin typeface="+mn-lt"/>
                <a:ea typeface="+mn-ea"/>
                <a:cs typeface="+mn-cs"/>
              </a:defRPr>
            </a:lvl1pPr>
            <a:lvl2pPr marL="685800" indent="-190500" algn="l" rtl="0" eaLnBrk="0" fontAlgn="base" hangingPunct="0">
              <a:spcBef>
                <a:spcPct val="35000"/>
              </a:spcBef>
              <a:spcAft>
                <a:spcPct val="0"/>
              </a:spcAft>
              <a:buSzPct val="100000"/>
              <a:buChar char="•"/>
              <a:defRPr b="1">
                <a:solidFill>
                  <a:schemeClr val="accent2"/>
                </a:solidFill>
                <a:latin typeface="+mn-lt"/>
              </a:defRPr>
            </a:lvl2pPr>
            <a:lvl3pPr marL="1257300" indent="-342900" algn="l" rtl="0" eaLnBrk="0" fontAlgn="base" hangingPunct="0">
              <a:spcBef>
                <a:spcPct val="35000"/>
              </a:spcBef>
              <a:spcAft>
                <a:spcPct val="0"/>
              </a:spcAft>
              <a:buSzPct val="100000"/>
              <a:buChar char="-"/>
              <a:defRPr b="1">
                <a:solidFill>
                  <a:srgbClr val="B7011F"/>
                </a:solidFill>
                <a:latin typeface="+mn-lt"/>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defRPr>
            </a:lvl9pPr>
          </a:lstStyle>
          <a:p>
            <a:pPr marL="533400" indent="-533400">
              <a:lnSpc>
                <a:spcPct val="110000"/>
              </a:lnSpc>
              <a:spcBef>
                <a:spcPct val="10000"/>
              </a:spcBef>
              <a:defRPr/>
            </a:pPr>
            <a:r>
              <a:rPr lang="zh-CN" altLang="en-US" sz="2200" kern="0" smtClean="0">
                <a:solidFill>
                  <a:srgbClr val="000000"/>
                </a:solidFill>
                <a:latin typeface="微软雅黑" pitchFamily="34" charset="-122"/>
                <a:ea typeface="微软雅黑" pitchFamily="34" charset="-122"/>
              </a:rPr>
              <a:t>中断过程</a:t>
            </a:r>
          </a:p>
          <a:p>
            <a:pPr marL="952500" lvl="1" indent="-495300">
              <a:lnSpc>
                <a:spcPct val="110000"/>
              </a:lnSpc>
              <a:spcBef>
                <a:spcPct val="10000"/>
              </a:spcBef>
              <a:defRPr/>
            </a:pPr>
            <a:r>
              <a:rPr lang="zh-CN" altLang="en-US" sz="2200" kern="0" smtClean="0">
                <a:solidFill>
                  <a:srgbClr val="063DE8"/>
                </a:solidFill>
                <a:latin typeface="微软雅黑" pitchFamily="34" charset="-122"/>
                <a:ea typeface="微软雅黑" pitchFamily="34" charset="-122"/>
              </a:rPr>
              <a:t>中断检测（硬件实现）</a:t>
            </a:r>
          </a:p>
          <a:p>
            <a:pPr marL="952500" lvl="1" indent="-495300">
              <a:lnSpc>
                <a:spcPct val="110000"/>
              </a:lnSpc>
              <a:spcBef>
                <a:spcPct val="10000"/>
              </a:spcBef>
              <a:defRPr/>
            </a:pPr>
            <a:r>
              <a:rPr lang="zh-CN" altLang="en-US" sz="2200" kern="0" smtClean="0">
                <a:solidFill>
                  <a:srgbClr val="063DE8"/>
                </a:solidFill>
                <a:latin typeface="微软雅黑" pitchFamily="34" charset="-122"/>
                <a:ea typeface="微软雅黑" pitchFamily="34" charset="-122"/>
              </a:rPr>
              <a:t>中断响应（硬件实现）</a:t>
            </a:r>
          </a:p>
          <a:p>
            <a:pPr marL="952500" lvl="1" indent="-495300">
              <a:lnSpc>
                <a:spcPct val="110000"/>
              </a:lnSpc>
              <a:spcBef>
                <a:spcPct val="10000"/>
              </a:spcBef>
              <a:defRPr/>
            </a:pPr>
            <a:r>
              <a:rPr lang="zh-CN" altLang="en-US" sz="2200" kern="0" smtClean="0">
                <a:solidFill>
                  <a:srgbClr val="063DE8"/>
                </a:solidFill>
                <a:latin typeface="微软雅黑" pitchFamily="34" charset="-122"/>
                <a:ea typeface="微软雅黑" pitchFamily="34" charset="-122"/>
              </a:rPr>
              <a:t>中断处理（软件实现）</a:t>
            </a:r>
          </a:p>
          <a:p>
            <a:pPr marL="533400" indent="-533400">
              <a:lnSpc>
                <a:spcPct val="110000"/>
              </a:lnSpc>
              <a:spcBef>
                <a:spcPct val="10000"/>
              </a:spcBef>
              <a:defRPr/>
            </a:pPr>
            <a:r>
              <a:rPr lang="zh-CN" altLang="en-US" sz="2200" kern="0" smtClean="0">
                <a:solidFill>
                  <a:srgbClr val="000000"/>
                </a:solidFill>
                <a:latin typeface="微软雅黑" pitchFamily="34" charset="-122"/>
                <a:ea typeface="微软雅黑" pitchFamily="34" charset="-122"/>
              </a:rPr>
              <a:t>中断响应</a:t>
            </a:r>
          </a:p>
          <a:p>
            <a:pPr marL="952500" lvl="1" indent="-495300">
              <a:lnSpc>
                <a:spcPct val="110000"/>
              </a:lnSpc>
              <a:spcBef>
                <a:spcPct val="10000"/>
              </a:spcBef>
              <a:defRPr/>
            </a:pPr>
            <a:r>
              <a:rPr lang="zh-CN" altLang="en-US" sz="2200" kern="0" smtClean="0">
                <a:solidFill>
                  <a:srgbClr val="D1390F"/>
                </a:solidFill>
                <a:latin typeface="微软雅黑" pitchFamily="34" charset="-122"/>
                <a:ea typeface="微软雅黑" pitchFamily="34" charset="-122"/>
              </a:rPr>
              <a:t>中断响应是指主机发现外部中断请求，中止现行程序的执行，到调出中断服务程序这一过程。</a:t>
            </a:r>
          </a:p>
          <a:p>
            <a:pPr marL="952500" lvl="1" indent="-495300">
              <a:lnSpc>
                <a:spcPct val="110000"/>
              </a:lnSpc>
              <a:spcBef>
                <a:spcPct val="10000"/>
              </a:spcBef>
              <a:buFontTx/>
              <a:buNone/>
              <a:defRPr/>
            </a:pPr>
            <a:r>
              <a:rPr lang="zh-CN" altLang="en-US" sz="2200" kern="0" smtClean="0">
                <a:solidFill>
                  <a:srgbClr val="000000"/>
                </a:solidFill>
                <a:latin typeface="微软雅黑" pitchFamily="34" charset="-122"/>
                <a:ea typeface="微软雅黑" pitchFamily="34" charset="-122"/>
              </a:rPr>
              <a:t>中断响应的条件</a:t>
            </a:r>
          </a:p>
          <a:p>
            <a:pPr marL="1371600" lvl="2" indent="-457200">
              <a:lnSpc>
                <a:spcPct val="110000"/>
              </a:lnSpc>
              <a:spcBef>
                <a:spcPct val="10000"/>
              </a:spcBef>
              <a:buFontTx/>
              <a:buNone/>
              <a:defRPr/>
            </a:pPr>
            <a:r>
              <a:rPr lang="en-US" altLang="zh-CN" sz="2200" kern="0" smtClean="0">
                <a:solidFill>
                  <a:srgbClr val="063DE8"/>
                </a:solidFill>
                <a:latin typeface="微软雅黑" pitchFamily="34" charset="-122"/>
                <a:ea typeface="微软雅黑" pitchFamily="34" charset="-122"/>
              </a:rPr>
              <a:t>①  CPU</a:t>
            </a:r>
            <a:r>
              <a:rPr lang="zh-CN" altLang="en-US" sz="2200" kern="0" smtClean="0">
                <a:solidFill>
                  <a:srgbClr val="063DE8"/>
                </a:solidFill>
                <a:latin typeface="微软雅黑" pitchFamily="34" charset="-122"/>
                <a:ea typeface="微软雅黑" pitchFamily="34" charset="-122"/>
              </a:rPr>
              <a:t>处于开中断状态</a:t>
            </a:r>
          </a:p>
          <a:p>
            <a:pPr marL="1371600" lvl="2" indent="-457200">
              <a:lnSpc>
                <a:spcPct val="110000"/>
              </a:lnSpc>
              <a:spcBef>
                <a:spcPct val="10000"/>
              </a:spcBef>
              <a:buFontTx/>
              <a:buNone/>
              <a:defRPr/>
            </a:pPr>
            <a:r>
              <a:rPr lang="en-US" altLang="zh-CN" sz="2200" kern="0" smtClean="0">
                <a:solidFill>
                  <a:srgbClr val="063DE8"/>
                </a:solidFill>
                <a:latin typeface="微软雅黑" pitchFamily="34" charset="-122"/>
                <a:ea typeface="微软雅黑" pitchFamily="34" charset="-122"/>
              </a:rPr>
              <a:t>②  </a:t>
            </a:r>
            <a:r>
              <a:rPr lang="zh-CN" altLang="en-US" sz="2200" kern="0" smtClean="0">
                <a:solidFill>
                  <a:srgbClr val="063DE8"/>
                </a:solidFill>
                <a:latin typeface="微软雅黑" pitchFamily="34" charset="-122"/>
                <a:ea typeface="微软雅黑" pitchFamily="34" charset="-122"/>
              </a:rPr>
              <a:t>在一条指令执行完</a:t>
            </a:r>
          </a:p>
          <a:p>
            <a:pPr marL="1371600" lvl="2" indent="-457200">
              <a:lnSpc>
                <a:spcPct val="110000"/>
              </a:lnSpc>
              <a:spcBef>
                <a:spcPct val="10000"/>
              </a:spcBef>
              <a:buFontTx/>
              <a:buAutoNum type="circleNumDbPlain" startAt="3"/>
              <a:defRPr/>
            </a:pPr>
            <a:r>
              <a:rPr lang="zh-CN" altLang="en-US" sz="2200" kern="0" smtClean="0">
                <a:solidFill>
                  <a:srgbClr val="063DE8"/>
                </a:solidFill>
                <a:latin typeface="微软雅黑" pitchFamily="34" charset="-122"/>
                <a:ea typeface="微软雅黑" pitchFamily="34" charset="-122"/>
              </a:rPr>
              <a:t>至少要有一个未被屏蔽的中断请求</a:t>
            </a:r>
            <a:endParaRPr lang="zh-CN" altLang="en-US" sz="2200" kern="0">
              <a:solidFill>
                <a:srgbClr val="063DE8"/>
              </a:solidFill>
              <a:latin typeface="微软雅黑" pitchFamily="34" charset="-122"/>
              <a:ea typeface="微软雅黑" pitchFamily="34" charset="-122"/>
            </a:endParaRPr>
          </a:p>
        </p:txBody>
      </p:sp>
      <p:sp>
        <p:nvSpPr>
          <p:cNvPr id="16" name="Line 4"/>
          <p:cNvSpPr>
            <a:spLocks noChangeShapeType="1"/>
          </p:cNvSpPr>
          <p:nvPr/>
        </p:nvSpPr>
        <p:spPr bwMode="auto">
          <a:xfrm>
            <a:off x="6238875" y="857250"/>
            <a:ext cx="0" cy="700088"/>
          </a:xfrm>
          <a:prstGeom prst="line">
            <a:avLst/>
          </a:prstGeom>
          <a:noFill/>
          <a:ln w="9525">
            <a:solidFill>
              <a:srgbClr val="000000"/>
            </a:solidFill>
            <a:round/>
            <a:headEnd/>
            <a:tailEnd type="triangle" w="med" len="med"/>
          </a:ln>
          <a:effectLst/>
        </p:spPr>
        <p:txBody>
          <a:bodyPr/>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17" name="Line 5"/>
          <p:cNvSpPr>
            <a:spLocks noChangeShapeType="1"/>
          </p:cNvSpPr>
          <p:nvPr/>
        </p:nvSpPr>
        <p:spPr bwMode="auto">
          <a:xfrm flipV="1">
            <a:off x="6292850" y="1004888"/>
            <a:ext cx="928688" cy="631825"/>
          </a:xfrm>
          <a:prstGeom prst="line">
            <a:avLst/>
          </a:prstGeom>
          <a:noFill/>
          <a:ln w="9525">
            <a:solidFill>
              <a:srgbClr val="000000"/>
            </a:solidFill>
            <a:round/>
            <a:headEnd/>
            <a:tailEnd type="triangle" w="med" len="med"/>
          </a:ln>
          <a:effectLst/>
        </p:spPr>
        <p:txBody>
          <a:bodyPr/>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18" name="Line 6"/>
          <p:cNvSpPr>
            <a:spLocks noChangeShapeType="1"/>
          </p:cNvSpPr>
          <p:nvPr/>
        </p:nvSpPr>
        <p:spPr bwMode="auto">
          <a:xfrm>
            <a:off x="7210425" y="1112838"/>
            <a:ext cx="0" cy="1089025"/>
          </a:xfrm>
          <a:prstGeom prst="line">
            <a:avLst/>
          </a:prstGeom>
          <a:noFill/>
          <a:ln w="9525">
            <a:solidFill>
              <a:srgbClr val="000000"/>
            </a:solidFill>
            <a:round/>
            <a:headEnd/>
            <a:tailEnd type="triangle" w="med" len="med"/>
          </a:ln>
          <a:effectLst/>
        </p:spPr>
        <p:txBody>
          <a:bodyPr/>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19" name="Line 7"/>
          <p:cNvSpPr>
            <a:spLocks noChangeShapeType="1"/>
          </p:cNvSpPr>
          <p:nvPr/>
        </p:nvSpPr>
        <p:spPr bwMode="auto">
          <a:xfrm flipH="1" flipV="1">
            <a:off x="6280150" y="1677988"/>
            <a:ext cx="900113" cy="550862"/>
          </a:xfrm>
          <a:prstGeom prst="line">
            <a:avLst/>
          </a:prstGeom>
          <a:noFill/>
          <a:ln w="9525">
            <a:solidFill>
              <a:srgbClr val="000000"/>
            </a:solidFill>
            <a:round/>
            <a:headEnd/>
            <a:tailEnd type="triangle" w="med" len="med"/>
          </a:ln>
          <a:effectLst/>
        </p:spPr>
        <p:txBody>
          <a:bodyPr/>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20" name="Line 8"/>
          <p:cNvSpPr>
            <a:spLocks noChangeShapeType="1"/>
          </p:cNvSpPr>
          <p:nvPr/>
        </p:nvSpPr>
        <p:spPr bwMode="auto">
          <a:xfrm>
            <a:off x="6238875" y="1812925"/>
            <a:ext cx="0" cy="711200"/>
          </a:xfrm>
          <a:prstGeom prst="line">
            <a:avLst/>
          </a:prstGeom>
          <a:noFill/>
          <a:ln w="9525">
            <a:solidFill>
              <a:srgbClr val="000000"/>
            </a:solidFill>
            <a:round/>
            <a:headEnd/>
            <a:tailEnd type="triangle" w="med" len="med"/>
          </a:ln>
          <a:effectLst/>
        </p:spPr>
        <p:txBody>
          <a:bodyPr/>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21" name="Text Box 9"/>
          <p:cNvSpPr txBox="1">
            <a:spLocks noChangeArrowheads="1"/>
          </p:cNvSpPr>
          <p:nvPr/>
        </p:nvSpPr>
        <p:spPr bwMode="auto">
          <a:xfrm>
            <a:off x="7234238" y="1246188"/>
            <a:ext cx="750887" cy="701675"/>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000">
                <a:solidFill>
                  <a:srgbClr val="000000"/>
                </a:solidFill>
                <a:latin typeface="Times New Roman" pitchFamily="18" charset="0"/>
                <a:ea typeface="微软雅黑" pitchFamily="34" charset="-122"/>
              </a:rPr>
              <a:t>中断处理</a:t>
            </a:r>
          </a:p>
        </p:txBody>
      </p:sp>
      <p:sp>
        <p:nvSpPr>
          <p:cNvPr id="22" name="Text Box 10"/>
          <p:cNvSpPr txBox="1">
            <a:spLocks noChangeArrowheads="1"/>
          </p:cNvSpPr>
          <p:nvPr/>
        </p:nvSpPr>
        <p:spPr bwMode="auto">
          <a:xfrm>
            <a:off x="5503863" y="1389063"/>
            <a:ext cx="898525" cy="701675"/>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000">
                <a:solidFill>
                  <a:srgbClr val="000000"/>
                </a:solidFill>
                <a:latin typeface="Times New Roman" pitchFamily="18" charset="0"/>
                <a:ea typeface="微软雅黑" pitchFamily="34" charset="-122"/>
              </a:rPr>
              <a:t>中断响应</a:t>
            </a:r>
          </a:p>
        </p:txBody>
      </p:sp>
      <p:sp>
        <p:nvSpPr>
          <p:cNvPr id="23" name="Rectangle 11"/>
          <p:cNvSpPr>
            <a:spLocks noChangeArrowheads="1"/>
          </p:cNvSpPr>
          <p:nvPr/>
        </p:nvSpPr>
        <p:spPr bwMode="auto">
          <a:xfrm>
            <a:off x="809625" y="5219700"/>
            <a:ext cx="7392988" cy="1247775"/>
          </a:xfrm>
          <a:prstGeom prst="rect">
            <a:avLst/>
          </a:prstGeom>
          <a:noFill/>
          <a:ln w="12700">
            <a:noFill/>
            <a:miter lim="800000"/>
            <a:headEnd/>
            <a:tailEnd/>
          </a:ln>
          <a:effectLst/>
        </p:spPr>
        <p:txBody>
          <a:bodyPr>
            <a:spAutoFit/>
          </a:bodyPr>
          <a:lstStyle/>
          <a:p>
            <a:pPr>
              <a:lnSpc>
                <a:spcPct val="120000"/>
              </a:lnSpc>
              <a:spcBef>
                <a:spcPct val="10000"/>
              </a:spcBef>
            </a:pPr>
            <a:r>
              <a:rPr lang="zh-CN" altLang="en-US" sz="2000">
                <a:solidFill>
                  <a:srgbClr val="D1390F"/>
                </a:solidFill>
                <a:ea typeface="微软雅黑" pitchFamily="34" charset="-122"/>
              </a:rPr>
              <a:t>问题：中断响应的时点与异常处理的时点是否相同？为什么？</a:t>
            </a:r>
          </a:p>
          <a:p>
            <a:pPr>
              <a:lnSpc>
                <a:spcPct val="120000"/>
              </a:lnSpc>
              <a:spcBef>
                <a:spcPct val="10000"/>
              </a:spcBef>
            </a:pPr>
            <a:r>
              <a:rPr lang="zh-CN" altLang="en-US" sz="2000">
                <a:solidFill>
                  <a:srgbClr val="146C18"/>
                </a:solidFill>
                <a:ea typeface="微软雅黑" pitchFamily="34" charset="-122"/>
              </a:rPr>
              <a:t>通常在指令执行结束时查询有无中断请求，有则立即响应；</a:t>
            </a:r>
          </a:p>
          <a:p>
            <a:pPr>
              <a:lnSpc>
                <a:spcPct val="120000"/>
              </a:lnSpc>
              <a:spcBef>
                <a:spcPct val="10000"/>
              </a:spcBef>
            </a:pPr>
            <a:r>
              <a:rPr lang="zh-CN" altLang="en-US" sz="2000">
                <a:solidFill>
                  <a:srgbClr val="146C18"/>
                </a:solidFill>
                <a:ea typeface="微软雅黑" pitchFamily="34" charset="-122"/>
              </a:rPr>
              <a:t>而异常发生在指令执行过程中，一旦发现则马上处理。</a:t>
            </a:r>
          </a:p>
        </p:txBody>
      </p:sp>
    </p:spTree>
    <p:extLst>
      <p:ext uri="{BB962C8B-B14F-4D97-AF65-F5344CB8AC3E}">
        <p14:creationId xmlns:p14="http://schemas.microsoft.com/office/powerpoint/2010/main" val="2867536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xEl>
                                              <p:pRg st="5" end="5"/>
                                            </p:txEl>
                                          </p:spTgt>
                                        </p:tgtEl>
                                        <p:attrNameLst>
                                          <p:attrName>style.visibility</p:attrName>
                                        </p:attrNameLst>
                                      </p:cBhvr>
                                      <p:to>
                                        <p:strVal val="visible"/>
                                      </p:to>
                                    </p:set>
                                    <p:animEffect transition="in" filter="blinds(horizontal)">
                                      <p:cBhvr>
                                        <p:cTn id="7" dur="500"/>
                                        <p:tgtEl>
                                          <p:spTgt spid="15">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
                                            <p:txEl>
                                              <p:pRg st="6" end="6"/>
                                            </p:txEl>
                                          </p:spTgt>
                                        </p:tgtEl>
                                        <p:attrNameLst>
                                          <p:attrName>style.visibility</p:attrName>
                                        </p:attrNameLst>
                                      </p:cBhvr>
                                      <p:to>
                                        <p:strVal val="visible"/>
                                      </p:to>
                                    </p:set>
                                    <p:animEffect transition="in" filter="blinds(horizontal)">
                                      <p:cBhvr>
                                        <p:cTn id="12" dur="500"/>
                                        <p:tgtEl>
                                          <p:spTgt spid="15">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5">
                                            <p:txEl>
                                              <p:pRg st="7" end="7"/>
                                            </p:txEl>
                                          </p:spTgt>
                                        </p:tgtEl>
                                        <p:attrNameLst>
                                          <p:attrName>style.visibility</p:attrName>
                                        </p:attrNameLst>
                                      </p:cBhvr>
                                      <p:to>
                                        <p:strVal val="visible"/>
                                      </p:to>
                                    </p:set>
                                    <p:animEffect transition="in" filter="blinds(horizontal)">
                                      <p:cBhvr>
                                        <p:cTn id="17" dur="500"/>
                                        <p:tgtEl>
                                          <p:spTgt spid="15">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5">
                                            <p:txEl>
                                              <p:pRg st="8" end="8"/>
                                            </p:txEl>
                                          </p:spTgt>
                                        </p:tgtEl>
                                        <p:attrNameLst>
                                          <p:attrName>style.visibility</p:attrName>
                                        </p:attrNameLst>
                                      </p:cBhvr>
                                      <p:to>
                                        <p:strVal val="visible"/>
                                      </p:to>
                                    </p:set>
                                    <p:animEffect transition="in" filter="blinds(horizontal)">
                                      <p:cBhvr>
                                        <p:cTn id="22" dur="500"/>
                                        <p:tgtEl>
                                          <p:spTgt spid="15">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5">
                                            <p:txEl>
                                              <p:pRg st="9" end="9"/>
                                            </p:txEl>
                                          </p:spTgt>
                                        </p:tgtEl>
                                        <p:attrNameLst>
                                          <p:attrName>style.visibility</p:attrName>
                                        </p:attrNameLst>
                                      </p:cBhvr>
                                      <p:to>
                                        <p:strVal val="visible"/>
                                      </p:to>
                                    </p:set>
                                    <p:animEffect transition="in" filter="blinds(horizontal)">
                                      <p:cBhvr>
                                        <p:cTn id="27" dur="500"/>
                                        <p:tgtEl>
                                          <p:spTgt spid="15">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3">
                                            <p:txEl>
                                              <p:pRg st="0" end="0"/>
                                            </p:txEl>
                                          </p:spTgt>
                                        </p:tgtEl>
                                        <p:attrNameLst>
                                          <p:attrName>style.visibility</p:attrName>
                                        </p:attrNameLst>
                                      </p:cBhvr>
                                      <p:to>
                                        <p:strVal val="visible"/>
                                      </p:to>
                                    </p:set>
                                    <p:animEffect transition="in" filter="blinds(horizontal)">
                                      <p:cBhvr>
                                        <p:cTn id="32" dur="500"/>
                                        <p:tgtEl>
                                          <p:spTgt spid="2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3">
                                            <p:txEl>
                                              <p:pRg st="1" end="1"/>
                                            </p:txEl>
                                          </p:spTgt>
                                        </p:tgtEl>
                                        <p:attrNameLst>
                                          <p:attrName>style.visibility</p:attrName>
                                        </p:attrNameLst>
                                      </p:cBhvr>
                                      <p:to>
                                        <p:strVal val="visible"/>
                                      </p:to>
                                    </p:set>
                                    <p:animEffect transition="in" filter="blinds(horizontal)">
                                      <p:cBhvr>
                                        <p:cTn id="37" dur="500"/>
                                        <p:tgtEl>
                                          <p:spTgt spid="23">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3">
                                            <p:txEl>
                                              <p:pRg st="2" end="2"/>
                                            </p:txEl>
                                          </p:spTgt>
                                        </p:tgtEl>
                                        <p:attrNameLst>
                                          <p:attrName>style.visibility</p:attrName>
                                        </p:attrNameLst>
                                      </p:cBhvr>
                                      <p:to>
                                        <p:strVal val="visible"/>
                                      </p:to>
                                    </p:set>
                                    <p:animEffect transition="in" filter="blinds(horizontal)">
                                      <p:cBhvr>
                                        <p:cTn id="42" dur="500"/>
                                        <p:tgtEl>
                                          <p:spTgt spid="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中断处理流程</a:t>
            </a:r>
            <a:endParaRPr lang="zh-CN" altLang="en-US" dirty="0"/>
          </a:p>
        </p:txBody>
      </p:sp>
    </p:spTree>
    <p:controls>
      <mc:AlternateContent xmlns:mc="http://schemas.openxmlformats.org/markup-compatibility/2006">
        <mc:Choice xmlns:v="urn:schemas-microsoft-com:vml" Requires="v">
          <p:control spid="12298" name="ShockwaveFlash1" r:id="rId2" imgW="1828800" imgH="1828800"/>
        </mc:Choice>
        <mc:Fallback>
          <p:control name="ShockwaveFlash1" r:id="rId2" imgW="1828800" imgH="1828800">
            <p:pic>
              <p:nvPicPr>
                <p:cNvPr id="3" name="ShockwaveFlash1"/>
                <p:cNvPicPr preferRelativeResize="0">
                  <a:picLocks noChangeArrowheads="1" noChangeShapeType="1"/>
                </p:cNvPicPr>
                <p:nvPr/>
              </p:nvPicPr>
              <p:blipFill>
                <a:blip r:embed="rId4"/>
                <a:srcRect/>
                <a:stretch>
                  <a:fillRect/>
                </a:stretch>
              </p:blipFill>
              <p:spPr bwMode="auto">
                <a:xfrm>
                  <a:off x="838200" y="1219200"/>
                  <a:ext cx="7096125" cy="5400675"/>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241015932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DMA</a:t>
            </a:r>
            <a:r>
              <a:rPr lang="zh-CN" altLang="en-US" dirty="0" smtClean="0"/>
              <a:t>方式</a:t>
            </a:r>
            <a:endParaRPr lang="zh-CN" altLang="en-US" dirty="0"/>
          </a:p>
        </p:txBody>
      </p:sp>
      <p:sp>
        <p:nvSpPr>
          <p:cNvPr id="3" name="内容占位符 2"/>
          <p:cNvSpPr>
            <a:spLocks noGrp="1"/>
          </p:cNvSpPr>
          <p:nvPr>
            <p:ph idx="1"/>
          </p:nvPr>
        </p:nvSpPr>
        <p:spPr/>
        <p:txBody>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1328188504"/>
              </p:ext>
            </p:extLst>
          </p:nvPr>
        </p:nvGraphicFramePr>
        <p:xfrm>
          <a:off x="357018" y="1524000"/>
          <a:ext cx="8452837" cy="4267200"/>
        </p:xfrm>
        <a:graphic>
          <a:graphicData uri="http://schemas.openxmlformats.org/presentationml/2006/ole">
            <mc:AlternateContent xmlns:mc="http://schemas.openxmlformats.org/markup-compatibility/2006">
              <mc:Choice xmlns:v="urn:schemas-microsoft-com:vml" Requires="v">
                <p:oleObj spid="_x0000_s14347" name="VISIO" r:id="rId3" imgW="4492800" imgH="2268360" progId="Visio.Drawing.11">
                  <p:embed/>
                </p:oleObj>
              </mc:Choice>
              <mc:Fallback>
                <p:oleObj name="VISIO" r:id="rId3" imgW="4492800" imgH="226836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018" y="1524000"/>
                        <a:ext cx="8452837" cy="42672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05728336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742950" y="223728"/>
            <a:ext cx="7891463" cy="646331"/>
          </a:xfr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spcBef>
                <a:spcPct val="50000"/>
              </a:spcBef>
            </a:pPr>
            <a:r>
              <a:rPr kumimoji="1" lang="en-US" altLang="zh-CN" kern="1200" dirty="0">
                <a:solidFill>
                  <a:srgbClr val="D1390F"/>
                </a:solidFill>
                <a:latin typeface="Times New Roman" pitchFamily="18" charset="0"/>
                <a:ea typeface="黑体" pitchFamily="49" charset="-122"/>
                <a:cs typeface="+mn-cs"/>
              </a:rPr>
              <a:t>DMA</a:t>
            </a:r>
            <a:r>
              <a:rPr kumimoji="1" lang="zh-CN" altLang="en-US" kern="1200" dirty="0">
                <a:solidFill>
                  <a:srgbClr val="D1390F"/>
                </a:solidFill>
                <a:latin typeface="Times New Roman" pitchFamily="18" charset="0"/>
                <a:ea typeface="黑体" pitchFamily="49" charset="-122"/>
                <a:cs typeface="+mn-cs"/>
              </a:rPr>
              <a:t>方式的基本要点</a:t>
            </a:r>
          </a:p>
        </p:txBody>
      </p:sp>
      <p:sp>
        <p:nvSpPr>
          <p:cNvPr id="7" name="Rectangle 3"/>
          <p:cNvSpPr txBox="1">
            <a:spLocks noChangeArrowheads="1"/>
          </p:cNvSpPr>
          <p:nvPr/>
        </p:nvSpPr>
        <p:spPr bwMode="auto">
          <a:xfrm>
            <a:off x="185738" y="1114425"/>
            <a:ext cx="8648700" cy="5362575"/>
          </a:xfrm>
          <a:prstGeom prst="rect">
            <a:avLst/>
          </a:prstGeom>
          <a:noFill/>
          <a:ln w="12700">
            <a:noFill/>
            <a:miter lim="800000"/>
            <a:headEnd/>
            <a:tailEnd/>
          </a:ln>
          <a:effec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spcBef>
                <a:spcPct val="35000"/>
              </a:spcBef>
              <a:spcAft>
                <a:spcPct val="0"/>
              </a:spcAft>
              <a:buSzPct val="100000"/>
              <a:buChar char="°"/>
              <a:defRPr b="1">
                <a:solidFill>
                  <a:schemeClr val="tx1"/>
                </a:solidFill>
                <a:latin typeface="+mn-lt"/>
                <a:ea typeface="+mn-ea"/>
                <a:cs typeface="+mn-cs"/>
              </a:defRPr>
            </a:lvl1pPr>
            <a:lvl2pPr marL="685800" indent="-190500" algn="l" rtl="0" eaLnBrk="0" fontAlgn="base" hangingPunct="0">
              <a:spcBef>
                <a:spcPct val="35000"/>
              </a:spcBef>
              <a:spcAft>
                <a:spcPct val="0"/>
              </a:spcAft>
              <a:buSzPct val="100000"/>
              <a:buChar char="•"/>
              <a:defRPr b="1">
                <a:solidFill>
                  <a:schemeClr val="accent2"/>
                </a:solidFill>
                <a:latin typeface="+mn-lt"/>
              </a:defRPr>
            </a:lvl2pPr>
            <a:lvl3pPr marL="1257300" indent="-342900" algn="l" rtl="0" eaLnBrk="0" fontAlgn="base" hangingPunct="0">
              <a:spcBef>
                <a:spcPct val="35000"/>
              </a:spcBef>
              <a:spcAft>
                <a:spcPct val="0"/>
              </a:spcAft>
              <a:buSzPct val="100000"/>
              <a:buChar char="-"/>
              <a:defRPr b="1">
                <a:solidFill>
                  <a:srgbClr val="B7011F"/>
                </a:solidFill>
                <a:latin typeface="+mn-lt"/>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defRPr>
            </a:lvl9pPr>
          </a:lstStyle>
          <a:p>
            <a:pPr marL="342900" marR="0" lvl="0" indent="-342900" algn="just" defTabSz="914400" rtl="0" eaLnBrk="0" fontAlgn="base" latinLnBrk="0" hangingPunct="0">
              <a:lnSpc>
                <a:spcPct val="115000"/>
              </a:lnSpc>
              <a:spcBef>
                <a:spcPct val="15000"/>
              </a:spcBef>
              <a:spcAft>
                <a:spcPct val="0"/>
              </a:spcAft>
              <a:buClrTx/>
              <a:buSzPct val="100000"/>
              <a:buFontTx/>
              <a:buChar char="°"/>
              <a:tabLst/>
              <a:defRPr/>
            </a:pPr>
            <a:r>
              <a:rPr kumimoji="0" lang="en-US" altLang="zh-CN" sz="21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DMA</a:t>
            </a:r>
            <a:r>
              <a:rPr kumimoji="0" lang="zh-CN" altLang="en-US" sz="21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方式的基本思想</a:t>
            </a:r>
          </a:p>
          <a:p>
            <a:pPr marL="742950" marR="0" lvl="1" indent="-285750" algn="just" defTabSz="914400" rtl="0" eaLnBrk="0" fontAlgn="base" latinLnBrk="0" hangingPunct="0">
              <a:lnSpc>
                <a:spcPct val="115000"/>
              </a:lnSpc>
              <a:spcBef>
                <a:spcPct val="15000"/>
              </a:spcBef>
              <a:spcAft>
                <a:spcPct val="0"/>
              </a:spcAft>
              <a:buClrTx/>
              <a:buSzPct val="100000"/>
              <a:buFontTx/>
              <a:buChar char="•"/>
              <a:tabLst/>
              <a:defRPr/>
            </a:pPr>
            <a:r>
              <a:rPr kumimoji="0" lang="zh-CN" altLang="en-US" sz="2100" b="1" i="0" u="none" strike="noStrike" kern="0" cap="none" spc="0" normalizeH="0" baseline="0" noProof="0" smtClean="0">
                <a:ln>
                  <a:noFill/>
                </a:ln>
                <a:solidFill>
                  <a:srgbClr val="063DE8"/>
                </a:solidFill>
                <a:effectLst/>
                <a:uLnTx/>
                <a:uFillTx/>
                <a:latin typeface="微软雅黑" pitchFamily="34" charset="-122"/>
                <a:ea typeface="微软雅黑" pitchFamily="34" charset="-122"/>
              </a:rPr>
              <a:t>在高速</a:t>
            </a:r>
            <a:r>
              <a:rPr kumimoji="0" lang="zh-CN" altLang="en-US" sz="2100" b="1" i="0" u="none" strike="noStrike" kern="0" cap="none" spc="0" normalizeH="0" baseline="0" noProof="0" smtClean="0">
                <a:ln>
                  <a:noFill/>
                </a:ln>
                <a:solidFill>
                  <a:srgbClr val="FC0128"/>
                </a:solidFill>
                <a:effectLst/>
                <a:uLnTx/>
                <a:uFillTx/>
                <a:latin typeface="微软雅黑" pitchFamily="34" charset="-122"/>
                <a:ea typeface="微软雅黑" pitchFamily="34" charset="-122"/>
              </a:rPr>
              <a:t>外设和主存间直接传送</a:t>
            </a:r>
            <a:r>
              <a:rPr kumimoji="0" lang="zh-CN" altLang="en-US" sz="2100" b="1" i="0" u="none" strike="noStrike" kern="0" cap="none" spc="0" normalizeH="0" baseline="0" noProof="0" smtClean="0">
                <a:ln>
                  <a:noFill/>
                </a:ln>
                <a:solidFill>
                  <a:srgbClr val="063DE8"/>
                </a:solidFill>
                <a:effectLst/>
                <a:uLnTx/>
                <a:uFillTx/>
                <a:latin typeface="微软雅黑" pitchFamily="34" charset="-122"/>
                <a:ea typeface="微软雅黑" pitchFamily="34" charset="-122"/>
              </a:rPr>
              <a:t>数据</a:t>
            </a:r>
          </a:p>
          <a:p>
            <a:pPr marL="742950" marR="0" lvl="1" indent="-285750" algn="just" defTabSz="914400" rtl="0" eaLnBrk="0" fontAlgn="base" latinLnBrk="0" hangingPunct="0">
              <a:lnSpc>
                <a:spcPct val="115000"/>
              </a:lnSpc>
              <a:spcBef>
                <a:spcPct val="15000"/>
              </a:spcBef>
              <a:spcAft>
                <a:spcPct val="0"/>
              </a:spcAft>
              <a:buClrTx/>
              <a:buSzPct val="100000"/>
              <a:buFontTx/>
              <a:buChar char="•"/>
              <a:tabLst/>
              <a:defRPr/>
            </a:pPr>
            <a:r>
              <a:rPr kumimoji="0" lang="zh-CN" altLang="en-US" sz="2100" b="1" i="0" u="none" strike="noStrike" kern="0" cap="none" spc="0" normalizeH="0" baseline="0" noProof="0" smtClean="0">
                <a:ln>
                  <a:noFill/>
                </a:ln>
                <a:solidFill>
                  <a:srgbClr val="063DE8"/>
                </a:solidFill>
                <a:effectLst/>
                <a:uLnTx/>
                <a:uFillTx/>
                <a:latin typeface="微软雅黑" pitchFamily="34" charset="-122"/>
                <a:ea typeface="微软雅黑" pitchFamily="34" charset="-122"/>
              </a:rPr>
              <a:t>由专门硬件</a:t>
            </a:r>
            <a:r>
              <a:rPr kumimoji="0" lang="zh-CN" altLang="en-US" sz="2100" b="1" i="0" u="none" strike="noStrike" kern="0" cap="none" spc="0" normalizeH="0" baseline="0" noProof="0" smtClean="0">
                <a:ln>
                  <a:noFill/>
                </a:ln>
                <a:solidFill>
                  <a:srgbClr val="D1390F"/>
                </a:solidFill>
                <a:effectLst/>
                <a:uLnTx/>
                <a:uFillTx/>
                <a:latin typeface="微软雅黑" pitchFamily="34" charset="-122"/>
                <a:ea typeface="微软雅黑" pitchFamily="34" charset="-122"/>
              </a:rPr>
              <a:t>（即：</a:t>
            </a:r>
            <a:r>
              <a:rPr kumimoji="0" lang="en-US" altLang="zh-CN" sz="2100" b="1" i="0" u="none" strike="noStrike" kern="0" cap="none" spc="0" normalizeH="0" baseline="0" noProof="0" smtClean="0">
                <a:ln>
                  <a:noFill/>
                </a:ln>
                <a:solidFill>
                  <a:srgbClr val="D1390F"/>
                </a:solidFill>
                <a:effectLst/>
                <a:uLnTx/>
                <a:uFillTx/>
                <a:latin typeface="微软雅黑" pitchFamily="34" charset="-122"/>
                <a:ea typeface="微软雅黑" pitchFamily="34" charset="-122"/>
              </a:rPr>
              <a:t>DMA</a:t>
            </a:r>
            <a:r>
              <a:rPr kumimoji="0" lang="zh-CN" altLang="en-US" sz="2100" b="1" i="0" u="none" strike="noStrike" kern="0" cap="none" spc="0" normalizeH="0" baseline="0" noProof="0" smtClean="0">
                <a:ln>
                  <a:noFill/>
                </a:ln>
                <a:solidFill>
                  <a:srgbClr val="D1390F"/>
                </a:solidFill>
                <a:effectLst/>
                <a:uLnTx/>
                <a:uFillTx/>
                <a:latin typeface="微软雅黑" pitchFamily="34" charset="-122"/>
                <a:ea typeface="微软雅黑" pitchFamily="34" charset="-122"/>
              </a:rPr>
              <a:t>控制器）</a:t>
            </a:r>
            <a:r>
              <a:rPr kumimoji="0" lang="zh-CN" altLang="en-US" sz="2100" b="1" i="0" u="none" strike="noStrike" kern="0" cap="none" spc="0" normalizeH="0" baseline="0" noProof="0" smtClean="0">
                <a:ln>
                  <a:noFill/>
                </a:ln>
                <a:solidFill>
                  <a:srgbClr val="063DE8"/>
                </a:solidFill>
                <a:effectLst/>
                <a:uLnTx/>
                <a:uFillTx/>
                <a:latin typeface="微软雅黑" pitchFamily="34" charset="-122"/>
                <a:ea typeface="微软雅黑" pitchFamily="34" charset="-122"/>
              </a:rPr>
              <a:t>控制总线进行传输</a:t>
            </a:r>
            <a:endParaRPr kumimoji="0" lang="en-US" altLang="zh-CN" sz="2100" b="1" i="0" u="none" strike="noStrike" kern="0" cap="none" spc="0" normalizeH="0" baseline="0" noProof="0" smtClean="0">
              <a:ln>
                <a:noFill/>
              </a:ln>
              <a:solidFill>
                <a:srgbClr val="063DE8"/>
              </a:solidFill>
              <a:effectLst/>
              <a:uLnTx/>
              <a:uFillTx/>
              <a:latin typeface="微软雅黑" pitchFamily="34" charset="-122"/>
              <a:ea typeface="微软雅黑" pitchFamily="34" charset="-122"/>
            </a:endParaRPr>
          </a:p>
          <a:p>
            <a:pPr marL="342900" marR="0" lvl="0" indent="-342900" algn="just" defTabSz="914400" rtl="0" eaLnBrk="0" fontAlgn="base" latinLnBrk="0" hangingPunct="0">
              <a:lnSpc>
                <a:spcPct val="115000"/>
              </a:lnSpc>
              <a:spcBef>
                <a:spcPct val="15000"/>
              </a:spcBef>
              <a:spcAft>
                <a:spcPct val="0"/>
              </a:spcAft>
              <a:buClrTx/>
              <a:buSzPct val="100000"/>
              <a:buFontTx/>
              <a:buChar char="°"/>
              <a:tabLst/>
              <a:defRPr/>
            </a:pPr>
            <a:r>
              <a:rPr kumimoji="0" lang="en-US" altLang="zh-CN" sz="21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DMA</a:t>
            </a:r>
            <a:r>
              <a:rPr kumimoji="0" lang="zh-CN" altLang="en-US" sz="21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方式适用场合</a:t>
            </a:r>
          </a:p>
          <a:p>
            <a:pPr marL="742950" marR="0" lvl="1" indent="-285750" algn="just" defTabSz="914400" rtl="0" eaLnBrk="0" fontAlgn="base" latinLnBrk="0" hangingPunct="0">
              <a:lnSpc>
                <a:spcPct val="115000"/>
              </a:lnSpc>
              <a:spcBef>
                <a:spcPct val="15000"/>
              </a:spcBef>
              <a:spcAft>
                <a:spcPct val="0"/>
              </a:spcAft>
              <a:buClrTx/>
              <a:buSzPct val="100000"/>
              <a:buFontTx/>
              <a:buChar char="•"/>
              <a:tabLst/>
              <a:defRPr/>
            </a:pPr>
            <a:r>
              <a:rPr kumimoji="0" lang="zh-CN" altLang="en-US" sz="2100" b="1" i="0" u="none" strike="noStrike" kern="0" cap="none" spc="0" normalizeH="0" baseline="0" noProof="0" smtClean="0">
                <a:ln>
                  <a:noFill/>
                </a:ln>
                <a:solidFill>
                  <a:srgbClr val="063DE8"/>
                </a:solidFill>
                <a:effectLst/>
                <a:uLnTx/>
                <a:uFillTx/>
                <a:latin typeface="微软雅黑" pitchFamily="34" charset="-122"/>
                <a:ea typeface="微软雅黑" pitchFamily="34" charset="-122"/>
              </a:rPr>
              <a:t>高速设备（如：磁盘、光盘等）</a:t>
            </a:r>
          </a:p>
          <a:p>
            <a:pPr marL="742950" marR="0" lvl="1" indent="-285750" algn="just" defTabSz="914400" rtl="0" eaLnBrk="0" fontAlgn="base" latinLnBrk="0" hangingPunct="0">
              <a:lnSpc>
                <a:spcPct val="115000"/>
              </a:lnSpc>
              <a:spcBef>
                <a:spcPct val="15000"/>
              </a:spcBef>
              <a:spcAft>
                <a:spcPct val="0"/>
              </a:spcAft>
              <a:buClrTx/>
              <a:buSzPct val="100000"/>
              <a:buFontTx/>
              <a:buChar char="•"/>
              <a:tabLst/>
              <a:defRPr/>
            </a:pPr>
            <a:r>
              <a:rPr kumimoji="0" lang="zh-CN" altLang="en-US" sz="2100" b="1" i="0" u="none" strike="noStrike" kern="0" cap="none" spc="0" normalizeH="0" baseline="0" noProof="0" smtClean="0">
                <a:ln>
                  <a:noFill/>
                </a:ln>
                <a:solidFill>
                  <a:srgbClr val="063DE8"/>
                </a:solidFill>
                <a:effectLst/>
                <a:uLnTx/>
                <a:uFillTx/>
                <a:latin typeface="微软雅黑" pitchFamily="34" charset="-122"/>
                <a:ea typeface="微软雅黑" pitchFamily="34" charset="-122"/>
              </a:rPr>
              <a:t>成批数据交换，且数据间间隔时间短，一旦启动，数据连续读写</a:t>
            </a:r>
          </a:p>
          <a:p>
            <a:pPr marL="342900" marR="0" lvl="0" indent="-342900" algn="just" defTabSz="914400" rtl="0" eaLnBrk="0" fontAlgn="base" latinLnBrk="0" hangingPunct="0">
              <a:lnSpc>
                <a:spcPct val="115000"/>
              </a:lnSpc>
              <a:spcBef>
                <a:spcPct val="15000"/>
              </a:spcBef>
              <a:spcAft>
                <a:spcPct val="0"/>
              </a:spcAft>
              <a:buClrTx/>
              <a:buSzPct val="100000"/>
              <a:buFontTx/>
              <a:buChar char="°"/>
              <a:tabLst/>
              <a:defRPr/>
            </a:pPr>
            <a:r>
              <a:rPr kumimoji="0" lang="zh-CN" altLang="en-US" sz="21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采用“请求</a:t>
            </a:r>
            <a:r>
              <a:rPr kumimoji="0" lang="en-US" altLang="zh-CN" sz="21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a:t>
            </a:r>
            <a:r>
              <a:rPr kumimoji="0" lang="zh-CN" altLang="en-US" sz="21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响应”方式</a:t>
            </a:r>
          </a:p>
          <a:p>
            <a:pPr marL="742950" marR="0" lvl="1" indent="-285750" algn="just" defTabSz="914400" rtl="0" eaLnBrk="0" fontAlgn="base" latinLnBrk="0" hangingPunct="0">
              <a:lnSpc>
                <a:spcPct val="115000"/>
              </a:lnSpc>
              <a:spcBef>
                <a:spcPct val="15000"/>
              </a:spcBef>
              <a:spcAft>
                <a:spcPct val="0"/>
              </a:spcAft>
              <a:buClrTx/>
              <a:buSzPct val="100000"/>
              <a:buFontTx/>
              <a:buChar char="•"/>
              <a:tabLst/>
              <a:defRPr/>
            </a:pPr>
            <a:r>
              <a:rPr kumimoji="0" lang="zh-CN" altLang="en-US" sz="2100" b="1" i="0" u="none" strike="noStrike" kern="0" cap="none" spc="0" normalizeH="0" baseline="0" noProof="0" smtClean="0">
                <a:ln>
                  <a:noFill/>
                </a:ln>
                <a:solidFill>
                  <a:srgbClr val="063DE8"/>
                </a:solidFill>
                <a:effectLst/>
                <a:uLnTx/>
                <a:uFillTx/>
                <a:latin typeface="微软雅黑" pitchFamily="34" charset="-122"/>
                <a:ea typeface="微软雅黑" pitchFamily="34" charset="-122"/>
              </a:rPr>
              <a:t>每当高速设备准备好数据就进行一次“</a:t>
            </a:r>
            <a:r>
              <a:rPr kumimoji="0" lang="en-US" altLang="zh-CN" sz="2100" b="1" i="0" u="none" strike="noStrike" kern="0" cap="none" spc="0" normalizeH="0" baseline="0" noProof="0" smtClean="0">
                <a:ln>
                  <a:noFill/>
                </a:ln>
                <a:solidFill>
                  <a:srgbClr val="063DE8"/>
                </a:solidFill>
                <a:effectLst/>
                <a:uLnTx/>
                <a:uFillTx/>
                <a:latin typeface="微软雅黑" pitchFamily="34" charset="-122"/>
                <a:ea typeface="微软雅黑" pitchFamily="34" charset="-122"/>
              </a:rPr>
              <a:t>DMA</a:t>
            </a:r>
            <a:r>
              <a:rPr kumimoji="0" lang="zh-CN" altLang="en-US" sz="2100" b="1" i="0" u="none" strike="noStrike" kern="0" cap="none" spc="0" normalizeH="0" baseline="0" noProof="0" smtClean="0">
                <a:ln>
                  <a:noFill/>
                </a:ln>
                <a:solidFill>
                  <a:srgbClr val="063DE8"/>
                </a:solidFill>
                <a:effectLst/>
                <a:uLnTx/>
                <a:uFillTx/>
                <a:latin typeface="微软雅黑" pitchFamily="34" charset="-122"/>
                <a:ea typeface="微软雅黑" pitchFamily="34" charset="-122"/>
              </a:rPr>
              <a:t>请求”，</a:t>
            </a:r>
            <a:r>
              <a:rPr kumimoji="0" lang="en-US" altLang="zh-CN" sz="2100" b="1" i="0" u="none" strike="noStrike" kern="0" cap="none" spc="0" normalizeH="0" baseline="0" noProof="0" smtClean="0">
                <a:ln>
                  <a:noFill/>
                </a:ln>
                <a:solidFill>
                  <a:srgbClr val="063DE8"/>
                </a:solidFill>
                <a:effectLst/>
                <a:uLnTx/>
                <a:uFillTx/>
                <a:latin typeface="微软雅黑" pitchFamily="34" charset="-122"/>
                <a:ea typeface="微软雅黑" pitchFamily="34" charset="-122"/>
              </a:rPr>
              <a:t>DMA</a:t>
            </a:r>
            <a:r>
              <a:rPr kumimoji="0" lang="zh-CN" altLang="en-US" sz="2100" b="1" i="0" u="none" strike="noStrike" kern="0" cap="none" spc="0" normalizeH="0" baseline="0" noProof="0" smtClean="0">
                <a:ln>
                  <a:noFill/>
                </a:ln>
                <a:solidFill>
                  <a:srgbClr val="063DE8"/>
                </a:solidFill>
                <a:effectLst/>
                <a:uLnTx/>
                <a:uFillTx/>
                <a:latin typeface="微软雅黑" pitchFamily="34" charset="-122"/>
                <a:ea typeface="微软雅黑" pitchFamily="34" charset="-122"/>
              </a:rPr>
              <a:t>控制器接受到</a:t>
            </a:r>
            <a:r>
              <a:rPr kumimoji="0" lang="en-US" altLang="zh-CN" sz="2100" b="1" i="0" u="none" strike="noStrike" kern="0" cap="none" spc="0" normalizeH="0" baseline="0" noProof="0" smtClean="0">
                <a:ln>
                  <a:noFill/>
                </a:ln>
                <a:solidFill>
                  <a:srgbClr val="063DE8"/>
                </a:solidFill>
                <a:effectLst/>
                <a:uLnTx/>
                <a:uFillTx/>
                <a:latin typeface="微软雅黑" pitchFamily="34" charset="-122"/>
                <a:ea typeface="微软雅黑" pitchFamily="34" charset="-122"/>
              </a:rPr>
              <a:t>DMA</a:t>
            </a:r>
            <a:r>
              <a:rPr kumimoji="0" lang="zh-CN" altLang="en-US" sz="2100" b="1" i="0" u="none" strike="noStrike" kern="0" cap="none" spc="0" normalizeH="0" baseline="0" noProof="0" smtClean="0">
                <a:ln>
                  <a:noFill/>
                </a:ln>
                <a:solidFill>
                  <a:srgbClr val="063DE8"/>
                </a:solidFill>
                <a:effectLst/>
                <a:uLnTx/>
                <a:uFillTx/>
                <a:latin typeface="微软雅黑" pitchFamily="34" charset="-122"/>
                <a:ea typeface="微软雅黑" pitchFamily="34" charset="-122"/>
              </a:rPr>
              <a:t>请求后，申请总线使用权</a:t>
            </a:r>
          </a:p>
          <a:p>
            <a:pPr marL="742950" marR="0" lvl="1" indent="-285750" algn="just" defTabSz="914400" rtl="0" eaLnBrk="0" fontAlgn="base" latinLnBrk="0" hangingPunct="0">
              <a:lnSpc>
                <a:spcPct val="115000"/>
              </a:lnSpc>
              <a:spcBef>
                <a:spcPct val="15000"/>
              </a:spcBef>
              <a:spcAft>
                <a:spcPct val="0"/>
              </a:spcAft>
              <a:buClrTx/>
              <a:buSzPct val="100000"/>
              <a:buFontTx/>
              <a:buChar char="•"/>
              <a:tabLst/>
              <a:defRPr/>
            </a:pPr>
            <a:r>
              <a:rPr kumimoji="0" lang="en-US" altLang="zh-CN" sz="2100" b="1" i="0" u="none" strike="noStrike" kern="0" cap="none" spc="0" normalizeH="0" baseline="0" noProof="0" smtClean="0">
                <a:ln>
                  <a:noFill/>
                </a:ln>
                <a:solidFill>
                  <a:srgbClr val="063DE8"/>
                </a:solidFill>
                <a:effectLst/>
                <a:uLnTx/>
                <a:uFillTx/>
                <a:latin typeface="微软雅黑" pitchFamily="34" charset="-122"/>
                <a:ea typeface="微软雅黑" pitchFamily="34" charset="-122"/>
              </a:rPr>
              <a:t>DMA</a:t>
            </a:r>
            <a:r>
              <a:rPr kumimoji="0" lang="zh-CN" altLang="en-US" sz="2100" b="1" i="0" u="none" strike="noStrike" kern="0" cap="none" spc="0" normalizeH="0" baseline="0" noProof="0" smtClean="0">
                <a:ln>
                  <a:noFill/>
                </a:ln>
                <a:solidFill>
                  <a:srgbClr val="063DE8"/>
                </a:solidFill>
                <a:effectLst/>
                <a:uLnTx/>
                <a:uFillTx/>
                <a:latin typeface="微软雅黑" pitchFamily="34" charset="-122"/>
                <a:ea typeface="微软雅黑" pitchFamily="34" charset="-122"/>
              </a:rPr>
              <a:t>控制器的总线使用优先级比</a:t>
            </a:r>
            <a:r>
              <a:rPr kumimoji="0" lang="en-US" altLang="zh-CN" sz="2100" b="1" i="0" u="none" strike="noStrike" kern="0" cap="none" spc="0" normalizeH="0" baseline="0" noProof="0" smtClean="0">
                <a:ln>
                  <a:noFill/>
                </a:ln>
                <a:solidFill>
                  <a:srgbClr val="063DE8"/>
                </a:solidFill>
                <a:effectLst/>
                <a:uLnTx/>
                <a:uFillTx/>
                <a:latin typeface="微软雅黑" pitchFamily="34" charset="-122"/>
                <a:ea typeface="微软雅黑" pitchFamily="34" charset="-122"/>
              </a:rPr>
              <a:t>CPU</a:t>
            </a:r>
            <a:r>
              <a:rPr kumimoji="0" lang="zh-CN" altLang="en-US" sz="2100" b="1" i="0" u="none" strike="noStrike" kern="0" cap="none" spc="0" normalizeH="0" baseline="0" noProof="0" smtClean="0">
                <a:ln>
                  <a:noFill/>
                </a:ln>
                <a:solidFill>
                  <a:srgbClr val="063DE8"/>
                </a:solidFill>
                <a:effectLst/>
                <a:uLnTx/>
                <a:uFillTx/>
                <a:latin typeface="微软雅黑" pitchFamily="34" charset="-122"/>
                <a:ea typeface="微软雅黑" pitchFamily="34" charset="-122"/>
              </a:rPr>
              <a:t>高，为什么？</a:t>
            </a:r>
          </a:p>
          <a:p>
            <a:pPr marL="342900" marR="0" lvl="0" indent="-342900" algn="just" defTabSz="914400" rtl="0" eaLnBrk="0" fontAlgn="base" latinLnBrk="0" hangingPunct="0">
              <a:lnSpc>
                <a:spcPct val="115000"/>
              </a:lnSpc>
              <a:spcBef>
                <a:spcPct val="15000"/>
              </a:spcBef>
              <a:spcAft>
                <a:spcPct val="0"/>
              </a:spcAft>
              <a:buClrTx/>
              <a:buSzPct val="100000"/>
              <a:buFontTx/>
              <a:buChar char="°"/>
              <a:tabLst/>
              <a:defRPr/>
            </a:pPr>
            <a:r>
              <a:rPr kumimoji="0" lang="zh-CN" altLang="en-US" sz="21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与中断控制方式结合使用</a:t>
            </a:r>
          </a:p>
          <a:p>
            <a:pPr marL="742950" marR="0" lvl="1" indent="-285750" algn="just" defTabSz="914400" rtl="0" eaLnBrk="0" fontAlgn="base" latinLnBrk="0" hangingPunct="0">
              <a:lnSpc>
                <a:spcPct val="115000"/>
              </a:lnSpc>
              <a:spcBef>
                <a:spcPct val="15000"/>
              </a:spcBef>
              <a:spcAft>
                <a:spcPct val="0"/>
              </a:spcAft>
              <a:buClrTx/>
              <a:buSzPct val="100000"/>
              <a:buFontTx/>
              <a:buChar char="•"/>
              <a:tabLst/>
              <a:defRPr/>
            </a:pPr>
            <a:r>
              <a:rPr kumimoji="0" lang="zh-CN" altLang="en-US" sz="2100" b="1" i="0" u="none" strike="noStrike" kern="0" cap="none" spc="0" normalizeH="0" baseline="0" noProof="0" smtClean="0">
                <a:ln>
                  <a:noFill/>
                </a:ln>
                <a:solidFill>
                  <a:srgbClr val="063DE8"/>
                </a:solidFill>
                <a:effectLst/>
                <a:uLnTx/>
                <a:uFillTx/>
                <a:latin typeface="微软雅黑" pitchFamily="34" charset="-122"/>
                <a:ea typeface="微软雅黑" pitchFamily="34" charset="-122"/>
              </a:rPr>
              <a:t>在</a:t>
            </a:r>
            <a:r>
              <a:rPr kumimoji="0" lang="en-US" altLang="zh-CN" sz="2100" b="1" i="0" u="none" strike="noStrike" kern="0" cap="none" spc="0" normalizeH="0" baseline="0" noProof="0" smtClean="0">
                <a:ln>
                  <a:noFill/>
                </a:ln>
                <a:solidFill>
                  <a:srgbClr val="063DE8"/>
                </a:solidFill>
                <a:effectLst/>
                <a:uLnTx/>
                <a:uFillTx/>
                <a:latin typeface="微软雅黑" pitchFamily="34" charset="-122"/>
                <a:ea typeface="微软雅黑" pitchFamily="34" charset="-122"/>
              </a:rPr>
              <a:t>DMA</a:t>
            </a:r>
            <a:r>
              <a:rPr kumimoji="0" lang="zh-CN" altLang="en-US" sz="2100" b="1" i="0" u="none" strike="noStrike" kern="0" cap="none" spc="0" normalizeH="0" baseline="0" noProof="0" smtClean="0">
                <a:ln>
                  <a:noFill/>
                </a:ln>
                <a:solidFill>
                  <a:srgbClr val="063DE8"/>
                </a:solidFill>
                <a:effectLst/>
                <a:uLnTx/>
                <a:uFillTx/>
                <a:latin typeface="微软雅黑" pitchFamily="34" charset="-122"/>
                <a:ea typeface="微软雅黑" pitchFamily="34" charset="-122"/>
              </a:rPr>
              <a:t>控制器控制总线进行数据传送时，</a:t>
            </a:r>
            <a:r>
              <a:rPr kumimoji="0" lang="en-US" altLang="zh-CN" sz="2100" b="1" i="0" u="none" strike="noStrike" kern="0" cap="none" spc="0" normalizeH="0" baseline="0" noProof="0" smtClean="0">
                <a:ln>
                  <a:noFill/>
                </a:ln>
                <a:solidFill>
                  <a:srgbClr val="063DE8"/>
                </a:solidFill>
                <a:effectLst/>
                <a:uLnTx/>
                <a:uFillTx/>
                <a:latin typeface="微软雅黑" pitchFamily="34" charset="-122"/>
                <a:ea typeface="微软雅黑" pitchFamily="34" charset="-122"/>
              </a:rPr>
              <a:t>CPU</a:t>
            </a:r>
            <a:r>
              <a:rPr kumimoji="0" lang="zh-CN" altLang="en-US" sz="2100" b="1" i="0" u="none" strike="noStrike" kern="0" cap="none" spc="0" normalizeH="0" baseline="0" noProof="0" smtClean="0">
                <a:ln>
                  <a:noFill/>
                </a:ln>
                <a:solidFill>
                  <a:srgbClr val="063DE8"/>
                </a:solidFill>
                <a:effectLst/>
                <a:uLnTx/>
                <a:uFillTx/>
                <a:latin typeface="微软雅黑" pitchFamily="34" charset="-122"/>
                <a:ea typeface="微软雅黑" pitchFamily="34" charset="-122"/>
              </a:rPr>
              <a:t>执行其他程序</a:t>
            </a:r>
          </a:p>
          <a:p>
            <a:pPr marL="742950" marR="0" lvl="1" indent="-285750" algn="just" defTabSz="914400" rtl="0" eaLnBrk="0" fontAlgn="base" latinLnBrk="0" hangingPunct="0">
              <a:lnSpc>
                <a:spcPct val="115000"/>
              </a:lnSpc>
              <a:spcBef>
                <a:spcPct val="15000"/>
              </a:spcBef>
              <a:spcAft>
                <a:spcPct val="0"/>
              </a:spcAft>
              <a:buClrTx/>
              <a:buSzPct val="100000"/>
              <a:buFontTx/>
              <a:buChar char="•"/>
              <a:tabLst/>
              <a:defRPr/>
            </a:pPr>
            <a:r>
              <a:rPr kumimoji="0" lang="en-US" altLang="zh-CN" sz="2100" b="1" i="0" u="none" strike="noStrike" kern="0" cap="none" spc="0" normalizeH="0" baseline="0" noProof="0" smtClean="0">
                <a:ln>
                  <a:noFill/>
                </a:ln>
                <a:solidFill>
                  <a:srgbClr val="063DE8"/>
                </a:solidFill>
                <a:effectLst/>
                <a:uLnTx/>
                <a:uFillTx/>
                <a:latin typeface="微软雅黑" pitchFamily="34" charset="-122"/>
                <a:ea typeface="微软雅黑" pitchFamily="34" charset="-122"/>
              </a:rPr>
              <a:t>DMA</a:t>
            </a:r>
            <a:r>
              <a:rPr kumimoji="0" lang="zh-CN" altLang="en-US" sz="2100" b="1" i="0" u="none" strike="noStrike" kern="0" cap="none" spc="0" normalizeH="0" baseline="0" noProof="0" smtClean="0">
                <a:ln>
                  <a:noFill/>
                </a:ln>
                <a:solidFill>
                  <a:srgbClr val="063DE8"/>
                </a:solidFill>
                <a:effectLst/>
                <a:uLnTx/>
                <a:uFillTx/>
                <a:latin typeface="微软雅黑" pitchFamily="34" charset="-122"/>
                <a:ea typeface="微软雅黑" pitchFamily="34" charset="-122"/>
              </a:rPr>
              <a:t>传送结束时，要通过“</a:t>
            </a:r>
            <a:r>
              <a:rPr kumimoji="0" lang="en-US" altLang="zh-CN" sz="2100" b="1" i="0" u="none" strike="noStrike" kern="0" cap="none" spc="0" normalizeH="0" baseline="0" noProof="0" smtClean="0">
                <a:ln>
                  <a:noFill/>
                </a:ln>
                <a:solidFill>
                  <a:srgbClr val="D1390F"/>
                </a:solidFill>
                <a:effectLst/>
                <a:uLnTx/>
                <a:uFillTx/>
                <a:latin typeface="微软雅黑" pitchFamily="34" charset="-122"/>
                <a:ea typeface="微软雅黑" pitchFamily="34" charset="-122"/>
              </a:rPr>
              <a:t>DMA</a:t>
            </a:r>
            <a:r>
              <a:rPr kumimoji="0" lang="zh-CN" altLang="en-US" sz="2100" b="1" i="0" u="none" strike="noStrike" kern="0" cap="none" spc="0" normalizeH="0" baseline="0" noProof="0" smtClean="0">
                <a:ln>
                  <a:noFill/>
                </a:ln>
                <a:solidFill>
                  <a:srgbClr val="D1390F"/>
                </a:solidFill>
                <a:effectLst/>
                <a:uLnTx/>
                <a:uFillTx/>
                <a:latin typeface="微软雅黑" pitchFamily="34" charset="-122"/>
                <a:ea typeface="微软雅黑" pitchFamily="34" charset="-122"/>
              </a:rPr>
              <a:t>结束中断</a:t>
            </a:r>
            <a:r>
              <a:rPr kumimoji="0" lang="zh-CN" altLang="en-US" sz="2100" b="1" i="0" u="none" strike="noStrike" kern="0" cap="none" spc="0" normalizeH="0" baseline="0" noProof="0" smtClean="0">
                <a:ln>
                  <a:noFill/>
                </a:ln>
                <a:solidFill>
                  <a:srgbClr val="063DE8"/>
                </a:solidFill>
                <a:effectLst/>
                <a:uLnTx/>
                <a:uFillTx/>
                <a:latin typeface="微软雅黑" pitchFamily="34" charset="-122"/>
                <a:ea typeface="微软雅黑" pitchFamily="34" charset="-122"/>
              </a:rPr>
              <a:t>”告知</a:t>
            </a:r>
            <a:r>
              <a:rPr kumimoji="0" lang="en-US" altLang="zh-CN" sz="2100" b="1" i="0" u="none" strike="noStrike" kern="0" cap="none" spc="0" normalizeH="0" baseline="0" noProof="0" smtClean="0">
                <a:ln>
                  <a:noFill/>
                </a:ln>
                <a:solidFill>
                  <a:srgbClr val="063DE8"/>
                </a:solidFill>
                <a:effectLst/>
                <a:uLnTx/>
                <a:uFillTx/>
                <a:latin typeface="微软雅黑" pitchFamily="34" charset="-122"/>
                <a:ea typeface="微软雅黑" pitchFamily="34" charset="-122"/>
              </a:rPr>
              <a:t>CPU</a:t>
            </a:r>
            <a:endParaRPr kumimoji="0" lang="zh-CN" altLang="en-US" sz="2100" b="1" i="0" u="none" strike="noStrike" kern="0" cap="none" spc="0" normalizeH="0" baseline="0" noProof="0">
              <a:ln>
                <a:noFill/>
              </a:ln>
              <a:solidFill>
                <a:srgbClr val="063DE8"/>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2900853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checkerboard(across)">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checkerboard(across)">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checkerboard(across)">
                                      <p:cBhvr>
                                        <p:cTn id="17" dur="500"/>
                                        <p:tgtEl>
                                          <p:spTgt spid="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checkerboard(across)">
                                      <p:cBhvr>
                                        <p:cTn id="22" dur="500"/>
                                        <p:tgtEl>
                                          <p:spTgt spid="7">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animEffect transition="in" filter="checkerboard(across)">
                                      <p:cBhvr>
                                        <p:cTn id="27" dur="500"/>
                                        <p:tgtEl>
                                          <p:spTgt spid="7">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7">
                                            <p:txEl>
                                              <p:pRg st="8" end="8"/>
                                            </p:txEl>
                                          </p:spTgt>
                                        </p:tgtEl>
                                        <p:attrNameLst>
                                          <p:attrName>style.visibility</p:attrName>
                                        </p:attrNameLst>
                                      </p:cBhvr>
                                      <p:to>
                                        <p:strVal val="visible"/>
                                      </p:to>
                                    </p:set>
                                    <p:animEffect transition="in" filter="checkerboard(across)">
                                      <p:cBhvr>
                                        <p:cTn id="32" dur="500"/>
                                        <p:tgtEl>
                                          <p:spTgt spid="7">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7">
                                            <p:txEl>
                                              <p:pRg st="10" end="10"/>
                                            </p:txEl>
                                          </p:spTgt>
                                        </p:tgtEl>
                                        <p:attrNameLst>
                                          <p:attrName>style.visibility</p:attrName>
                                        </p:attrNameLst>
                                      </p:cBhvr>
                                      <p:to>
                                        <p:strVal val="visible"/>
                                      </p:to>
                                    </p:set>
                                    <p:animEffect transition="in" filter="checkerboard(across)">
                                      <p:cBhvr>
                                        <p:cTn id="37" dur="500"/>
                                        <p:tgtEl>
                                          <p:spTgt spid="7">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7">
                                            <p:txEl>
                                              <p:pRg st="11" end="11"/>
                                            </p:txEl>
                                          </p:spTgt>
                                        </p:tgtEl>
                                        <p:attrNameLst>
                                          <p:attrName>style.visibility</p:attrName>
                                        </p:attrNameLst>
                                      </p:cBhvr>
                                      <p:to>
                                        <p:strVal val="visible"/>
                                      </p:to>
                                    </p:set>
                                    <p:animEffect transition="in" filter="checkerboard(across)">
                                      <p:cBhvr>
                                        <p:cTn id="42" dur="500"/>
                                        <p:tgtEl>
                                          <p:spTgt spid="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a:spLocks noGrp="1" noChangeArrowheads="1"/>
          </p:cNvSpPr>
          <p:nvPr>
            <p:ph type="title"/>
          </p:nvPr>
        </p:nvSpPr>
        <p:spPr>
          <a:xfrm>
            <a:off x="236538" y="191869"/>
            <a:ext cx="8807450" cy="646331"/>
          </a:xfr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spcBef>
                <a:spcPct val="50000"/>
              </a:spcBef>
            </a:pPr>
            <a:r>
              <a:rPr kumimoji="1" lang="en-US" altLang="zh-CN" kern="1200">
                <a:solidFill>
                  <a:srgbClr val="D1390F"/>
                </a:solidFill>
                <a:latin typeface="Times New Roman" pitchFamily="18" charset="0"/>
                <a:ea typeface="黑体" pitchFamily="49" charset="-122"/>
                <a:cs typeface="+mn-cs"/>
              </a:rPr>
              <a:t>DMA</a:t>
            </a:r>
            <a:r>
              <a:rPr kumimoji="1" lang="zh-CN" altLang="en-US" kern="1200">
                <a:solidFill>
                  <a:srgbClr val="D1390F"/>
                </a:solidFill>
                <a:latin typeface="Times New Roman" pitchFamily="18" charset="0"/>
                <a:ea typeface="黑体" pitchFamily="49" charset="-122"/>
                <a:cs typeface="+mn-cs"/>
              </a:rPr>
              <a:t>方式下</a:t>
            </a:r>
            <a:r>
              <a:rPr kumimoji="1" lang="en-US" altLang="zh-CN" kern="1200">
                <a:solidFill>
                  <a:srgbClr val="D1390F"/>
                </a:solidFill>
                <a:latin typeface="Times New Roman" pitchFamily="18" charset="0"/>
                <a:ea typeface="黑体" pitchFamily="49" charset="-122"/>
                <a:cs typeface="+mn-cs"/>
              </a:rPr>
              <a:t>CPU</a:t>
            </a:r>
            <a:r>
              <a:rPr kumimoji="1" lang="zh-CN" altLang="en-US" kern="1200">
                <a:solidFill>
                  <a:srgbClr val="D1390F"/>
                </a:solidFill>
                <a:latin typeface="Times New Roman" pitchFamily="18" charset="0"/>
                <a:ea typeface="黑体" pitchFamily="49" charset="-122"/>
                <a:cs typeface="+mn-cs"/>
              </a:rPr>
              <a:t>的工作</a:t>
            </a:r>
          </a:p>
        </p:txBody>
      </p:sp>
      <p:sp>
        <p:nvSpPr>
          <p:cNvPr id="13" name="Rectangle 4"/>
          <p:cNvSpPr>
            <a:spLocks noChangeArrowheads="1"/>
          </p:cNvSpPr>
          <p:nvPr/>
        </p:nvSpPr>
        <p:spPr bwMode="auto">
          <a:xfrm>
            <a:off x="203200" y="1592263"/>
            <a:ext cx="8747125" cy="1368425"/>
          </a:xfrm>
          <a:prstGeom prst="rect">
            <a:avLst/>
          </a:prstGeom>
          <a:noFill/>
          <a:ln w="6350">
            <a:solidFill>
              <a:srgbClr val="000000"/>
            </a:solidFill>
            <a:miter lim="800000"/>
            <a:headEnd/>
            <a:tailEnd/>
          </a:ln>
          <a:effectLst/>
        </p:spPr>
        <p:txBody>
          <a:bodyPr wrap="none" anchor="ctr">
            <a:spAutoFit/>
          </a:bodyPr>
          <a:lstStyle/>
          <a:p>
            <a:pPr marL="0" marR="0" lvl="0" indent="0" defTabSz="914400" eaLnBrk="1" fontAlgn="auto" latinLnBrk="0" hangingPunct="1">
              <a:lnSpc>
                <a:spcPct val="110000"/>
              </a:lnSpc>
              <a:spcBef>
                <a:spcPts val="0"/>
              </a:spcBef>
              <a:spcAft>
                <a:spcPts val="0"/>
              </a:spcAft>
              <a:buClrTx/>
              <a:buSzTx/>
              <a:buFontTx/>
              <a:buNone/>
              <a:tabLst/>
              <a:defRPr/>
            </a:pPr>
            <a:r>
              <a:rPr kumimoji="0" lang="en-US" altLang="zh-CN" sz="1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copy_string_to_kernel(strbuf, kernelbuf, n);  // </a:t>
            </a:r>
            <a:r>
              <a:rPr kumimoji="0" lang="zh-CN" altLang="en-US" sz="1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将字符串复制到内核缓冲区</a:t>
            </a:r>
          </a:p>
          <a:p>
            <a:pPr marL="0" marR="0" lvl="0" indent="0" defTabSz="914400" eaLnBrk="1" fontAlgn="auto" latinLnBrk="0" hangingPunct="1">
              <a:lnSpc>
                <a:spcPct val="110000"/>
              </a:lnSpc>
              <a:spcBef>
                <a:spcPts val="0"/>
              </a:spcBef>
              <a:spcAft>
                <a:spcPts val="0"/>
              </a:spcAft>
              <a:buClrTx/>
              <a:buSzTx/>
              <a:buFontTx/>
              <a:buNone/>
              <a:tabLst/>
              <a:defRPr/>
            </a:pPr>
            <a:r>
              <a:rPr kumimoji="0" lang="en-US" altLang="zh-CN" sz="1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initialize_DMA ( );     		// </a:t>
            </a:r>
            <a:r>
              <a:rPr kumimoji="0" lang="zh-CN" altLang="en-US" sz="1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初始化</a:t>
            </a:r>
            <a:r>
              <a:rPr kumimoji="0" lang="en-US" altLang="zh-CN" sz="1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DMA</a:t>
            </a:r>
            <a:r>
              <a:rPr kumimoji="0" lang="zh-CN" altLang="en-US" sz="1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控制器（准备传送参数）</a:t>
            </a:r>
          </a:p>
          <a:p>
            <a:pPr marL="0" marR="0" lvl="0" indent="0" defTabSz="914400" eaLnBrk="1" fontAlgn="auto" latinLnBrk="0" hangingPunct="1">
              <a:lnSpc>
                <a:spcPct val="110000"/>
              </a:lnSpc>
              <a:spcBef>
                <a:spcPts val="0"/>
              </a:spcBef>
              <a:spcAft>
                <a:spcPts val="0"/>
              </a:spcAft>
              <a:buClrTx/>
              <a:buSzTx/>
              <a:buFontTx/>
              <a:buNone/>
              <a:tabLst/>
              <a:defRPr/>
            </a:pPr>
            <a:r>
              <a:rPr kumimoji="0" lang="zh-CN" altLang="en-US" sz="1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a:t>
            </a:r>
            <a:r>
              <a:rPr kumimoji="0" lang="en-US" altLang="zh-CN" sz="1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DMA_control_port=START;	// </a:t>
            </a:r>
            <a:r>
              <a:rPr kumimoji="0" lang="zh-CN" altLang="en-US" sz="1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发送</a:t>
            </a:r>
            <a:r>
              <a:rPr kumimoji="0" lang="zh-CN" altLang="en-US" sz="1900" b="1" i="0" u="none" strike="noStrike" kern="0" cap="none" spc="0" normalizeH="0" baseline="0" noProof="0">
                <a:ln>
                  <a:noFill/>
                </a:ln>
                <a:solidFill>
                  <a:srgbClr val="FC0128"/>
                </a:solidFill>
                <a:effectLst/>
                <a:uLnTx/>
                <a:uFillTx/>
                <a:latin typeface="微软雅黑" pitchFamily="34" charset="-122"/>
                <a:ea typeface="微软雅黑" pitchFamily="34" charset="-122"/>
              </a:rPr>
              <a:t>“启动</a:t>
            </a:r>
            <a:r>
              <a:rPr kumimoji="0" lang="en-US" altLang="zh-CN" sz="1900" b="1" i="0" u="none" strike="noStrike" kern="0" cap="none" spc="0" normalizeH="0" baseline="0" noProof="0">
                <a:ln>
                  <a:noFill/>
                </a:ln>
                <a:solidFill>
                  <a:srgbClr val="FC0128"/>
                </a:solidFill>
                <a:effectLst/>
                <a:uLnTx/>
                <a:uFillTx/>
                <a:latin typeface="微软雅黑" pitchFamily="34" charset="-122"/>
                <a:ea typeface="微软雅黑" pitchFamily="34" charset="-122"/>
              </a:rPr>
              <a:t>DMA</a:t>
            </a:r>
            <a:r>
              <a:rPr kumimoji="0" lang="zh-CN" altLang="en-US" sz="1900" b="1" i="0" u="none" strike="noStrike" kern="0" cap="none" spc="0" normalizeH="0" baseline="0" noProof="0">
                <a:ln>
                  <a:noFill/>
                </a:ln>
                <a:solidFill>
                  <a:srgbClr val="FC0128"/>
                </a:solidFill>
                <a:effectLst/>
                <a:uLnTx/>
                <a:uFillTx/>
                <a:latin typeface="微软雅黑" pitchFamily="34" charset="-122"/>
                <a:ea typeface="微软雅黑" pitchFamily="34" charset="-122"/>
              </a:rPr>
              <a:t>传送”</a:t>
            </a:r>
            <a:r>
              <a:rPr kumimoji="0" lang="zh-CN" altLang="en-US" sz="1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命令</a:t>
            </a:r>
          </a:p>
          <a:p>
            <a:pPr marL="0" marR="0" lvl="0" indent="0" defTabSz="914400" eaLnBrk="1" fontAlgn="auto" latinLnBrk="0" hangingPunct="1">
              <a:lnSpc>
                <a:spcPct val="110000"/>
              </a:lnSpc>
              <a:spcBef>
                <a:spcPts val="0"/>
              </a:spcBef>
              <a:spcAft>
                <a:spcPts val="0"/>
              </a:spcAft>
              <a:buClrTx/>
              <a:buSzTx/>
              <a:buFontTx/>
              <a:buNone/>
              <a:tabLst/>
              <a:defRPr/>
            </a:pPr>
            <a:r>
              <a:rPr kumimoji="0" lang="en-US" altLang="zh-CN" sz="1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scheduler ( );  			// </a:t>
            </a:r>
            <a:r>
              <a:rPr kumimoji="0" lang="zh-CN" altLang="en-US" sz="1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阻塞用户进程</a:t>
            </a:r>
            <a:r>
              <a:rPr kumimoji="0" lang="en-US" altLang="zh-CN" sz="1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P</a:t>
            </a:r>
            <a:r>
              <a:rPr kumimoji="0" lang="zh-CN" altLang="en-US" sz="1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，调度其他进程执行</a:t>
            </a:r>
          </a:p>
        </p:txBody>
      </p:sp>
      <p:sp>
        <p:nvSpPr>
          <p:cNvPr id="14" name="Rectangle 5"/>
          <p:cNvSpPr>
            <a:spLocks noChangeArrowheads="1"/>
          </p:cNvSpPr>
          <p:nvPr/>
        </p:nvSpPr>
        <p:spPr bwMode="auto">
          <a:xfrm>
            <a:off x="376238" y="4813300"/>
            <a:ext cx="7926387" cy="965200"/>
          </a:xfrm>
          <a:prstGeom prst="rect">
            <a:avLst/>
          </a:prstGeom>
          <a:noFill/>
          <a:ln w="6350">
            <a:solidFill>
              <a:srgbClr val="000000"/>
            </a:solidFill>
            <a:miter lim="800000"/>
            <a:headEnd/>
            <a:tailEnd/>
          </a:ln>
          <a:effec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acknowledge_interrupt();	// </a:t>
            </a:r>
            <a:r>
              <a:rPr kumimoji="0" lang="zh-CN" altLang="en-US" sz="1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中断回答（清除中断请求）</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unblock_user ( );		// </a:t>
            </a:r>
            <a:r>
              <a:rPr kumimoji="0" lang="zh-CN" altLang="en-US" sz="1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用户进程</a:t>
            </a:r>
            <a:r>
              <a:rPr kumimoji="0" lang="en-US" altLang="zh-CN" sz="1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P</a:t>
            </a:r>
            <a:r>
              <a:rPr kumimoji="0" lang="zh-CN" altLang="en-US" sz="1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解除阻塞，进入就绪队列</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return_from_interrupt();  	// </a:t>
            </a:r>
            <a:r>
              <a:rPr kumimoji="0" lang="zh-CN" altLang="en-US" sz="1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中断返回</a:t>
            </a:r>
          </a:p>
        </p:txBody>
      </p:sp>
      <p:sp>
        <p:nvSpPr>
          <p:cNvPr id="15" name="Text Box 6"/>
          <p:cNvSpPr txBox="1">
            <a:spLocks noChangeArrowheads="1"/>
          </p:cNvSpPr>
          <p:nvPr/>
        </p:nvSpPr>
        <p:spPr bwMode="auto">
          <a:xfrm>
            <a:off x="128588" y="798513"/>
            <a:ext cx="5224462" cy="412750"/>
          </a:xfrm>
          <a:prstGeom prst="rect">
            <a:avLst/>
          </a:prstGeom>
          <a:noFill/>
          <a:ln w="50800">
            <a:noFill/>
            <a:miter lim="800000"/>
            <a:headEnd/>
            <a:tailEnd/>
          </a:ln>
          <a:effectLst/>
        </p:spPr>
        <p:txBody>
          <a:bodyPr>
            <a:spAutoFit/>
          </a:bodyPr>
          <a:lstStyle/>
          <a:p>
            <a:pPr>
              <a:spcBef>
                <a:spcPct val="50000"/>
              </a:spcBef>
            </a:pPr>
            <a:r>
              <a:rPr lang="zh-CN" altLang="en-US" sz="2100" b="1">
                <a:solidFill>
                  <a:srgbClr val="A50021"/>
                </a:solidFill>
                <a:latin typeface="微软雅黑" pitchFamily="34" charset="-122"/>
                <a:ea typeface="微软雅黑" pitchFamily="34" charset="-122"/>
              </a:rPr>
              <a:t>例子：采用</a:t>
            </a:r>
            <a:r>
              <a:rPr lang="en-US" altLang="zh-CN" sz="2100" b="1">
                <a:solidFill>
                  <a:srgbClr val="A50021"/>
                </a:solidFill>
                <a:latin typeface="微软雅黑" pitchFamily="34" charset="-122"/>
                <a:ea typeface="微软雅黑" pitchFamily="34" charset="-122"/>
              </a:rPr>
              <a:t>DMA</a:t>
            </a:r>
            <a:r>
              <a:rPr lang="zh-CN" altLang="en-US" sz="2100" b="1">
                <a:solidFill>
                  <a:srgbClr val="A50021"/>
                </a:solidFill>
                <a:latin typeface="微软雅黑" pitchFamily="34" charset="-122"/>
                <a:ea typeface="微软雅黑" pitchFamily="34" charset="-122"/>
              </a:rPr>
              <a:t>方式进行字符串输出</a:t>
            </a:r>
          </a:p>
        </p:txBody>
      </p:sp>
      <p:sp>
        <p:nvSpPr>
          <p:cNvPr id="16" name="Text Box 7"/>
          <p:cNvSpPr txBox="1">
            <a:spLocks noChangeArrowheads="1"/>
          </p:cNvSpPr>
          <p:nvPr/>
        </p:nvSpPr>
        <p:spPr bwMode="auto">
          <a:xfrm>
            <a:off x="4471988" y="1077913"/>
            <a:ext cx="4557712" cy="412750"/>
          </a:xfrm>
          <a:prstGeom prst="rect">
            <a:avLst/>
          </a:prstGeom>
          <a:noFill/>
          <a:ln w="50800">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100" b="1" i="0" u="none" strike="noStrike" kern="0" cap="none" spc="0" normalizeH="0" baseline="0" noProof="0">
                <a:ln>
                  <a:noFill/>
                </a:ln>
                <a:solidFill>
                  <a:srgbClr val="063DE8"/>
                </a:solidFill>
                <a:effectLst/>
                <a:uLnTx/>
                <a:uFillTx/>
                <a:latin typeface="微软雅黑" pitchFamily="34" charset="-122"/>
                <a:ea typeface="微软雅黑" pitchFamily="34" charset="-122"/>
              </a:rPr>
              <a:t>sys_write</a:t>
            </a:r>
            <a:r>
              <a:rPr kumimoji="0" lang="zh-CN" altLang="en-US" sz="2100" b="1" i="0" u="none" strike="noStrike" kern="0" cap="none" spc="0" normalizeH="0" baseline="0" noProof="0">
                <a:ln>
                  <a:noFill/>
                </a:ln>
                <a:solidFill>
                  <a:srgbClr val="063DE8"/>
                </a:solidFill>
                <a:effectLst/>
                <a:uLnTx/>
                <a:uFillTx/>
                <a:latin typeface="微软雅黑" pitchFamily="34" charset="-122"/>
                <a:ea typeface="微软雅黑" pitchFamily="34" charset="-122"/>
              </a:rPr>
              <a:t>进行字符串输出的程序段</a:t>
            </a:r>
            <a:r>
              <a:rPr kumimoji="0" lang="en-US" altLang="zh-CN" sz="2100" b="1" i="0" u="none" strike="noStrike" kern="0" cap="none" spc="0" normalizeH="0" baseline="0" noProof="0">
                <a:ln>
                  <a:noFill/>
                </a:ln>
                <a:solidFill>
                  <a:srgbClr val="063DE8"/>
                </a:solidFill>
                <a:effectLst/>
                <a:uLnTx/>
                <a:uFillTx/>
                <a:latin typeface="微软雅黑" pitchFamily="34" charset="-122"/>
                <a:ea typeface="微软雅黑" pitchFamily="34" charset="-122"/>
              </a:rPr>
              <a:t>:</a:t>
            </a:r>
          </a:p>
        </p:txBody>
      </p:sp>
      <p:sp>
        <p:nvSpPr>
          <p:cNvPr id="17" name="Text Box 8"/>
          <p:cNvSpPr txBox="1">
            <a:spLocks noChangeArrowheads="1"/>
          </p:cNvSpPr>
          <p:nvPr/>
        </p:nvSpPr>
        <p:spPr bwMode="auto">
          <a:xfrm>
            <a:off x="298450" y="4302125"/>
            <a:ext cx="4557713" cy="412750"/>
          </a:xfrm>
          <a:prstGeom prst="rect">
            <a:avLst/>
          </a:prstGeom>
          <a:noFill/>
          <a:ln w="50800">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100" b="1" i="0" u="none" strike="noStrike" kern="0" cap="none" spc="0" normalizeH="0" baseline="0" noProof="0">
                <a:ln>
                  <a:noFill/>
                </a:ln>
                <a:solidFill>
                  <a:srgbClr val="063DE8"/>
                </a:solidFill>
                <a:effectLst/>
                <a:uLnTx/>
                <a:uFillTx/>
                <a:latin typeface="微软雅黑" pitchFamily="34" charset="-122"/>
                <a:ea typeface="微软雅黑" pitchFamily="34" charset="-122"/>
              </a:rPr>
              <a:t>”DMA</a:t>
            </a:r>
            <a:r>
              <a:rPr kumimoji="0" lang="zh-CN" altLang="en-US" sz="2100" b="1" i="0" u="none" strike="noStrike" kern="0" cap="none" spc="0" normalizeH="0" baseline="0" noProof="0">
                <a:ln>
                  <a:noFill/>
                </a:ln>
                <a:solidFill>
                  <a:srgbClr val="063DE8"/>
                </a:solidFill>
                <a:effectLst/>
                <a:uLnTx/>
                <a:uFillTx/>
                <a:latin typeface="微软雅黑" pitchFamily="34" charset="-122"/>
                <a:ea typeface="微软雅黑" pitchFamily="34" charset="-122"/>
              </a:rPr>
              <a:t>结束“中断服务程序：</a:t>
            </a:r>
          </a:p>
        </p:txBody>
      </p:sp>
      <p:sp>
        <p:nvSpPr>
          <p:cNvPr id="18" name="Rectangle 9"/>
          <p:cNvSpPr>
            <a:spLocks noChangeArrowheads="1"/>
          </p:cNvSpPr>
          <p:nvPr/>
        </p:nvSpPr>
        <p:spPr bwMode="auto">
          <a:xfrm>
            <a:off x="377825" y="5856288"/>
            <a:ext cx="7715250" cy="822325"/>
          </a:xfrm>
          <a:prstGeom prst="rect">
            <a:avLst/>
          </a:prstGeom>
          <a:noFill/>
          <a:ln w="50800">
            <a:noFill/>
            <a:miter lim="800000"/>
            <a:headEnd/>
            <a:tailEnd/>
          </a:ln>
          <a:effectLst/>
        </p:spPr>
        <p:txBody>
          <a:bodyPr anchor="ctr">
            <a:spAutoFit/>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FC0128"/>
                </a:solidFill>
                <a:effectLst/>
                <a:uLnTx/>
                <a:uFillTx/>
                <a:latin typeface="微软雅黑" pitchFamily="34" charset="-122"/>
                <a:ea typeface="微软雅黑" pitchFamily="34" charset="-122"/>
              </a:rPr>
              <a:t>CPU</a:t>
            </a:r>
            <a:r>
              <a:rPr kumimoji="0" lang="zh-CN" altLang="en-US" sz="2000" b="1" i="0" u="none" strike="noStrike" kern="0" cap="none" spc="0" normalizeH="0" baseline="0" noProof="0">
                <a:ln>
                  <a:noFill/>
                </a:ln>
                <a:solidFill>
                  <a:srgbClr val="FC0128"/>
                </a:solidFill>
                <a:effectLst/>
                <a:uLnTx/>
                <a:uFillTx/>
                <a:latin typeface="微软雅黑" pitchFamily="34" charset="-122"/>
                <a:ea typeface="微软雅黑" pitchFamily="34" charset="-122"/>
              </a:rPr>
              <a:t>仅在</a:t>
            </a:r>
            <a:r>
              <a:rPr kumimoji="0" lang="en-US" altLang="zh-CN" sz="2000" b="1" i="0" u="none" strike="noStrike" kern="0" cap="none" spc="0" normalizeH="0" baseline="0" noProof="0">
                <a:ln>
                  <a:noFill/>
                </a:ln>
                <a:solidFill>
                  <a:srgbClr val="FC0128"/>
                </a:solidFill>
                <a:effectLst/>
                <a:uLnTx/>
                <a:uFillTx/>
                <a:latin typeface="微软雅黑" pitchFamily="34" charset="-122"/>
                <a:ea typeface="微软雅黑" pitchFamily="34" charset="-122"/>
              </a:rPr>
              <a:t>DMA</a:t>
            </a:r>
            <a:r>
              <a:rPr kumimoji="0" lang="zh-CN" altLang="en-US" sz="2000" b="1" i="0" u="none" strike="noStrike" kern="0" cap="none" spc="0" normalizeH="0" baseline="0" noProof="0">
                <a:ln>
                  <a:noFill/>
                </a:ln>
                <a:solidFill>
                  <a:srgbClr val="FC0128"/>
                </a:solidFill>
                <a:effectLst/>
                <a:uLnTx/>
                <a:uFillTx/>
                <a:latin typeface="微软雅黑" pitchFamily="34" charset="-122"/>
                <a:ea typeface="微软雅黑" pitchFamily="34" charset="-122"/>
              </a:rPr>
              <a:t>控制器初始化和处理“</a:t>
            </a:r>
            <a:r>
              <a:rPr kumimoji="0" lang="en-US" altLang="zh-CN" sz="2000" b="1" i="0" u="none" strike="noStrike" kern="0" cap="none" spc="0" normalizeH="0" baseline="0" noProof="0">
                <a:ln>
                  <a:noFill/>
                </a:ln>
                <a:solidFill>
                  <a:srgbClr val="FC0128"/>
                </a:solidFill>
                <a:effectLst/>
                <a:uLnTx/>
                <a:uFillTx/>
                <a:latin typeface="微软雅黑" pitchFamily="34" charset="-122"/>
                <a:ea typeface="微软雅黑" pitchFamily="34" charset="-122"/>
              </a:rPr>
              <a:t>DMA</a:t>
            </a:r>
            <a:r>
              <a:rPr kumimoji="0" lang="zh-CN" altLang="en-US" sz="2000" b="1" i="0" u="none" strike="noStrike" kern="0" cap="none" spc="0" normalizeH="0" baseline="0" noProof="0">
                <a:ln>
                  <a:noFill/>
                </a:ln>
                <a:solidFill>
                  <a:srgbClr val="FC0128"/>
                </a:solidFill>
                <a:effectLst/>
                <a:uLnTx/>
                <a:uFillTx/>
                <a:latin typeface="微软雅黑" pitchFamily="34" charset="-122"/>
                <a:ea typeface="微软雅黑" pitchFamily="34" charset="-122"/>
              </a:rPr>
              <a:t>结束中断“时介入，在</a:t>
            </a:r>
            <a:r>
              <a:rPr kumimoji="0" lang="en-US" altLang="zh-CN" sz="2000" b="1" i="0" u="none" strike="noStrike" kern="0" cap="none" spc="0" normalizeH="0" baseline="0" noProof="0">
                <a:ln>
                  <a:noFill/>
                </a:ln>
                <a:solidFill>
                  <a:srgbClr val="FC0128"/>
                </a:solidFill>
                <a:effectLst/>
                <a:uLnTx/>
                <a:uFillTx/>
                <a:latin typeface="微软雅黑" pitchFamily="34" charset="-122"/>
                <a:ea typeface="微软雅黑" pitchFamily="34" charset="-122"/>
              </a:rPr>
              <a:t>DMA</a:t>
            </a:r>
            <a:r>
              <a:rPr kumimoji="0" lang="zh-CN" altLang="en-US" sz="2000" b="1" i="0" u="none" strike="noStrike" kern="0" cap="none" spc="0" normalizeH="0" baseline="0" noProof="0">
                <a:ln>
                  <a:noFill/>
                </a:ln>
                <a:solidFill>
                  <a:srgbClr val="FC0128"/>
                </a:solidFill>
                <a:effectLst/>
                <a:uLnTx/>
                <a:uFillTx/>
                <a:latin typeface="微软雅黑" pitchFamily="34" charset="-122"/>
                <a:ea typeface="微软雅黑" pitchFamily="34" charset="-122"/>
              </a:rPr>
              <a:t>传送过程中不参与，因而</a:t>
            </a:r>
            <a:r>
              <a:rPr kumimoji="0" lang="en-US" altLang="zh-CN" sz="2000" b="1" i="0" u="none" strike="noStrike" kern="0" cap="none" spc="0" normalizeH="0" baseline="0" noProof="0">
                <a:ln>
                  <a:noFill/>
                </a:ln>
                <a:solidFill>
                  <a:srgbClr val="FC0128"/>
                </a:solidFill>
                <a:effectLst/>
                <a:uLnTx/>
                <a:uFillTx/>
                <a:latin typeface="微软雅黑" pitchFamily="34" charset="-122"/>
                <a:ea typeface="微软雅黑" pitchFamily="34" charset="-122"/>
              </a:rPr>
              <a:t>CPU</a:t>
            </a:r>
            <a:r>
              <a:rPr kumimoji="0" lang="zh-CN" altLang="en-US" sz="2000" b="1" i="0" u="none" strike="noStrike" kern="0" cap="none" spc="0" normalizeH="0" baseline="0" noProof="0">
                <a:ln>
                  <a:noFill/>
                </a:ln>
                <a:solidFill>
                  <a:srgbClr val="FC0128"/>
                </a:solidFill>
                <a:effectLst/>
                <a:uLnTx/>
                <a:uFillTx/>
                <a:latin typeface="微软雅黑" pitchFamily="34" charset="-122"/>
                <a:ea typeface="微软雅黑" pitchFamily="34" charset="-122"/>
              </a:rPr>
              <a:t>用于</a:t>
            </a:r>
            <a:r>
              <a:rPr kumimoji="0" lang="en-US" altLang="zh-CN" sz="2000" b="1" i="0" u="none" strike="noStrike" kern="0" cap="none" spc="0" normalizeH="0" baseline="0" noProof="0">
                <a:ln>
                  <a:noFill/>
                </a:ln>
                <a:solidFill>
                  <a:srgbClr val="FC0128"/>
                </a:solidFill>
                <a:effectLst/>
                <a:uLnTx/>
                <a:uFillTx/>
                <a:latin typeface="微软雅黑" pitchFamily="34" charset="-122"/>
                <a:ea typeface="微软雅黑" pitchFamily="34" charset="-122"/>
              </a:rPr>
              <a:t>I/O</a:t>
            </a:r>
            <a:r>
              <a:rPr kumimoji="0" lang="zh-CN" altLang="en-US" sz="2000" b="1" i="0" u="none" strike="noStrike" kern="0" cap="none" spc="0" normalizeH="0" baseline="0" noProof="0">
                <a:ln>
                  <a:noFill/>
                </a:ln>
                <a:solidFill>
                  <a:srgbClr val="FC0128"/>
                </a:solidFill>
                <a:effectLst/>
                <a:uLnTx/>
                <a:uFillTx/>
                <a:latin typeface="微软雅黑" pitchFamily="34" charset="-122"/>
                <a:ea typeface="微软雅黑" pitchFamily="34" charset="-122"/>
              </a:rPr>
              <a:t>的开销非常小。</a:t>
            </a:r>
          </a:p>
        </p:txBody>
      </p:sp>
      <p:sp>
        <p:nvSpPr>
          <p:cNvPr id="19" name="Rectangle 11"/>
          <p:cNvSpPr>
            <a:spLocks noChangeArrowheads="1"/>
          </p:cNvSpPr>
          <p:nvPr/>
        </p:nvSpPr>
        <p:spPr bwMode="auto">
          <a:xfrm>
            <a:off x="211138" y="3116263"/>
            <a:ext cx="8716962" cy="1054100"/>
          </a:xfrm>
          <a:prstGeom prst="rect">
            <a:avLst/>
          </a:prstGeom>
          <a:noFill/>
          <a:ln w="50800">
            <a:noFill/>
            <a:miter lim="800000"/>
            <a:headEnd/>
            <a:tailEnd/>
          </a:ln>
          <a:effectLst/>
        </p:spPr>
        <p:txBody>
          <a:bodyPr anchor="ctr">
            <a:spAutoFit/>
          </a:bodyPr>
          <a:lstStyle/>
          <a:p>
            <a:pPr marL="0" marR="0" lvl="0" indent="0" defTabSz="914400" eaLnBrk="1" fontAlgn="auto" latinLnBrk="0" hangingPunct="1">
              <a:lnSpc>
                <a:spcPct val="105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063DE8"/>
                </a:solidFill>
                <a:effectLst/>
                <a:uLnTx/>
                <a:uFillTx/>
                <a:latin typeface="微软雅黑" pitchFamily="34" charset="-122"/>
                <a:ea typeface="微软雅黑" pitchFamily="34" charset="-122"/>
              </a:rPr>
              <a:t>DMA</a:t>
            </a:r>
            <a:r>
              <a:rPr kumimoji="0" lang="zh-CN" altLang="en-US" sz="2000" b="1" i="0" u="none" strike="noStrike" kern="0" cap="none" spc="0" normalizeH="0" baseline="0" noProof="0">
                <a:ln>
                  <a:noFill/>
                </a:ln>
                <a:solidFill>
                  <a:srgbClr val="063DE8"/>
                </a:solidFill>
                <a:effectLst/>
                <a:uLnTx/>
                <a:uFillTx/>
                <a:latin typeface="微软雅黑" pitchFamily="34" charset="-122"/>
                <a:ea typeface="微软雅黑" pitchFamily="34" charset="-122"/>
              </a:rPr>
              <a:t>控制器接受到“启动”命令后，控制总线进行</a:t>
            </a:r>
            <a:r>
              <a:rPr kumimoji="0" lang="en-US" altLang="zh-CN" sz="2000" b="1" i="0" u="none" strike="noStrike" kern="0" cap="none" spc="0" normalizeH="0" baseline="0" noProof="0">
                <a:ln>
                  <a:noFill/>
                </a:ln>
                <a:solidFill>
                  <a:srgbClr val="063DE8"/>
                </a:solidFill>
                <a:effectLst/>
                <a:uLnTx/>
                <a:uFillTx/>
                <a:latin typeface="微软雅黑" pitchFamily="34" charset="-122"/>
                <a:ea typeface="微软雅黑" pitchFamily="34" charset="-122"/>
              </a:rPr>
              <a:t>DMA</a:t>
            </a:r>
            <a:r>
              <a:rPr kumimoji="0" lang="zh-CN" altLang="en-US" sz="2000" b="1" i="0" u="none" strike="noStrike" kern="0" cap="none" spc="0" normalizeH="0" baseline="0" noProof="0">
                <a:ln>
                  <a:noFill/>
                </a:ln>
                <a:solidFill>
                  <a:srgbClr val="063DE8"/>
                </a:solidFill>
                <a:effectLst/>
                <a:uLnTx/>
                <a:uFillTx/>
                <a:latin typeface="微软雅黑" pitchFamily="34" charset="-122"/>
                <a:ea typeface="微软雅黑" pitchFamily="34" charset="-122"/>
              </a:rPr>
              <a:t>传送。通常用”</a:t>
            </a:r>
            <a:r>
              <a:rPr kumimoji="0" lang="zh-CN" altLang="en-US" sz="2000" b="1" i="0" u="none" strike="noStrike" kern="0" cap="none" spc="0" normalizeH="0" baseline="0" noProof="0">
                <a:ln>
                  <a:noFill/>
                </a:ln>
                <a:solidFill>
                  <a:srgbClr val="FC0128"/>
                </a:solidFill>
                <a:effectLst/>
                <a:uLnTx/>
                <a:uFillTx/>
                <a:latin typeface="微软雅黑" pitchFamily="34" charset="-122"/>
                <a:ea typeface="微软雅黑" pitchFamily="34" charset="-122"/>
              </a:rPr>
              <a:t>周期挪用法</a:t>
            </a:r>
            <a:r>
              <a:rPr kumimoji="0" lang="zh-CN" altLang="en-US" sz="2000" b="1" i="0" u="none" strike="noStrike" kern="0" cap="none" spc="0" normalizeH="0" baseline="0" noProof="0">
                <a:ln>
                  <a:noFill/>
                </a:ln>
                <a:solidFill>
                  <a:srgbClr val="063DE8"/>
                </a:solidFill>
                <a:effectLst/>
                <a:uLnTx/>
                <a:uFillTx/>
                <a:latin typeface="微软雅黑" pitchFamily="34" charset="-122"/>
                <a:ea typeface="微软雅黑" pitchFamily="34" charset="-122"/>
              </a:rPr>
              <a:t>“：</a:t>
            </a:r>
            <a:r>
              <a:rPr kumimoji="0" lang="zh-CN" altLang="en-US" sz="2000" b="1" i="0" u="none" strike="noStrike" kern="0" cap="none" spc="0" normalizeH="0" baseline="0" noProof="0">
                <a:ln>
                  <a:noFill/>
                </a:ln>
                <a:solidFill>
                  <a:srgbClr val="A50021"/>
                </a:solidFill>
                <a:effectLst/>
                <a:uLnTx/>
                <a:uFillTx/>
                <a:latin typeface="微软雅黑" pitchFamily="34" charset="-122"/>
                <a:ea typeface="微软雅黑" pitchFamily="34" charset="-122"/>
              </a:rPr>
              <a:t>设备每准备好一个数据，挪用一次”存储周期“，使用一次总线事务进行数据传送，计数器减</a:t>
            </a:r>
            <a:r>
              <a:rPr kumimoji="0" lang="en-US" altLang="zh-CN" sz="2000" b="1" i="0" u="none" strike="noStrike" kern="0" cap="none" spc="0" normalizeH="0" baseline="0" noProof="0">
                <a:ln>
                  <a:noFill/>
                </a:ln>
                <a:solidFill>
                  <a:srgbClr val="A50021"/>
                </a:solidFill>
                <a:effectLst/>
                <a:uLnTx/>
                <a:uFillTx/>
                <a:latin typeface="微软雅黑" pitchFamily="34" charset="-122"/>
                <a:ea typeface="微软雅黑" pitchFamily="34" charset="-122"/>
              </a:rPr>
              <a:t>1</a:t>
            </a:r>
            <a:r>
              <a:rPr kumimoji="0" lang="zh-CN" altLang="en-US" sz="2000" b="1" i="0" u="none" strike="noStrike" kern="0" cap="none" spc="0" normalizeH="0" baseline="0" noProof="0">
                <a:ln>
                  <a:noFill/>
                </a:ln>
                <a:solidFill>
                  <a:srgbClr val="063DE8"/>
                </a:solidFill>
                <a:effectLst/>
                <a:uLnTx/>
                <a:uFillTx/>
                <a:latin typeface="微软雅黑" pitchFamily="34" charset="-122"/>
                <a:ea typeface="微软雅黑" pitchFamily="34" charset="-122"/>
              </a:rPr>
              <a:t>。计数器为</a:t>
            </a:r>
            <a:r>
              <a:rPr kumimoji="0" lang="en-US" altLang="zh-CN" sz="2000" b="1" i="0" u="none" strike="noStrike" kern="0" cap="none" spc="0" normalizeH="0" baseline="0" noProof="0">
                <a:ln>
                  <a:noFill/>
                </a:ln>
                <a:solidFill>
                  <a:srgbClr val="063DE8"/>
                </a:solidFill>
                <a:effectLst/>
                <a:uLnTx/>
                <a:uFillTx/>
                <a:latin typeface="微软雅黑" pitchFamily="34" charset="-122"/>
                <a:ea typeface="微软雅黑" pitchFamily="34" charset="-122"/>
              </a:rPr>
              <a:t>0</a:t>
            </a:r>
            <a:r>
              <a:rPr kumimoji="0" lang="zh-CN" altLang="en-US" sz="2000" b="1" i="0" u="none" strike="noStrike" kern="0" cap="none" spc="0" normalizeH="0" baseline="0" noProof="0">
                <a:ln>
                  <a:noFill/>
                </a:ln>
                <a:solidFill>
                  <a:srgbClr val="063DE8"/>
                </a:solidFill>
                <a:effectLst/>
                <a:uLnTx/>
                <a:uFillTx/>
                <a:latin typeface="微软雅黑" pitchFamily="34" charset="-122"/>
                <a:ea typeface="微软雅黑" pitchFamily="34" charset="-122"/>
              </a:rPr>
              <a:t>时，发送</a:t>
            </a:r>
            <a:r>
              <a:rPr kumimoji="0" lang="en-US" altLang="zh-CN" sz="2000" b="1" i="0" u="none" strike="noStrike" kern="0" cap="none" spc="0" normalizeH="0" baseline="0" noProof="0">
                <a:ln>
                  <a:noFill/>
                </a:ln>
                <a:solidFill>
                  <a:srgbClr val="008000"/>
                </a:solidFill>
                <a:effectLst/>
                <a:uLnTx/>
                <a:uFillTx/>
                <a:latin typeface="微软雅黑" pitchFamily="34" charset="-122"/>
                <a:ea typeface="微软雅黑" pitchFamily="34" charset="-122"/>
              </a:rPr>
              <a:t>DMA</a:t>
            </a:r>
            <a:r>
              <a:rPr kumimoji="0" lang="zh-CN" altLang="en-US" sz="2000" b="1" i="0" u="none" strike="noStrike" kern="0" cap="none" spc="0" normalizeH="0" baseline="0" noProof="0">
                <a:ln>
                  <a:noFill/>
                </a:ln>
                <a:solidFill>
                  <a:srgbClr val="008000"/>
                </a:solidFill>
                <a:effectLst/>
                <a:uLnTx/>
                <a:uFillTx/>
                <a:latin typeface="微软雅黑" pitchFamily="34" charset="-122"/>
                <a:ea typeface="微软雅黑" pitchFamily="34" charset="-122"/>
              </a:rPr>
              <a:t>结束</a:t>
            </a:r>
            <a:r>
              <a:rPr kumimoji="0" lang="zh-CN" altLang="en-US" sz="2000" b="1" i="0" u="none" strike="noStrike" kern="0" cap="none" spc="0" normalizeH="0" baseline="0" noProof="0">
                <a:ln>
                  <a:noFill/>
                </a:ln>
                <a:solidFill>
                  <a:srgbClr val="063DE8"/>
                </a:solidFill>
                <a:effectLst/>
                <a:uLnTx/>
                <a:uFillTx/>
                <a:latin typeface="微软雅黑" pitchFamily="34" charset="-122"/>
                <a:ea typeface="微软雅黑" pitchFamily="34" charset="-122"/>
              </a:rPr>
              <a:t>中断请求</a:t>
            </a:r>
          </a:p>
        </p:txBody>
      </p:sp>
    </p:spTree>
    <p:extLst>
      <p:ext uri="{BB962C8B-B14F-4D97-AF65-F5344CB8AC3E}">
        <p14:creationId xmlns:p14="http://schemas.microsoft.com/office/powerpoint/2010/main" val="1616658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
                                            <p:txEl>
                                              <p:pRg st="0" end="0"/>
                                            </p:txEl>
                                          </p:spTgt>
                                        </p:tgtEl>
                                        <p:attrNameLst>
                                          <p:attrName>style.visibility</p:attrName>
                                        </p:attrNameLst>
                                      </p:cBhvr>
                                      <p:to>
                                        <p:strVal val="visible"/>
                                      </p:to>
                                    </p:set>
                                    <p:animEffect transition="in" filter="blinds(horizontal)">
                                      <p:cBhvr>
                                        <p:cTn id="12" dur="500"/>
                                        <p:tgtEl>
                                          <p:spTgt spid="1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linds(horizontal)">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7">
                                            <p:txEl>
                                              <p:pRg st="0" end="0"/>
                                            </p:txEl>
                                          </p:spTgt>
                                        </p:tgtEl>
                                        <p:attrNameLst>
                                          <p:attrName>style.visibility</p:attrName>
                                        </p:attrNameLst>
                                      </p:cBhvr>
                                      <p:to>
                                        <p:strVal val="visible"/>
                                      </p:to>
                                    </p:set>
                                    <p:animEffect transition="in" filter="blinds(horizontal)">
                                      <p:cBhvr>
                                        <p:cTn id="27" dur="500"/>
                                        <p:tgtEl>
                                          <p:spTgt spid="1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linds(horizontal)">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blinds(horizontal)">
                                      <p:cBhvr>
                                        <p:cTn id="3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p:bldP spid="18" grpId="0"/>
      <p:bldP spid="19"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a:spLocks noGrp="1" noChangeArrowheads="1"/>
          </p:cNvSpPr>
          <p:nvPr>
            <p:ph type="title"/>
          </p:nvPr>
        </p:nvSpPr>
        <p:spPr bwMode="auto">
          <a:xfrm>
            <a:off x="236538" y="191869"/>
            <a:ext cx="8807450"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spcBef>
                <a:spcPct val="50000"/>
              </a:spcBef>
            </a:pPr>
            <a:r>
              <a:rPr kumimoji="1" lang="zh-CN" altLang="en-US" kern="1200" dirty="0">
                <a:solidFill>
                  <a:srgbClr val="D1390F"/>
                </a:solidFill>
                <a:latin typeface="Times New Roman" pitchFamily="18" charset="0"/>
                <a:ea typeface="黑体" pitchFamily="49" charset="-122"/>
                <a:cs typeface="+mn-cs"/>
              </a:rPr>
              <a:t>中断服务程序</a:t>
            </a:r>
          </a:p>
        </p:txBody>
      </p:sp>
      <p:sp>
        <p:nvSpPr>
          <p:cNvPr id="13" name="Rectangle 3"/>
          <p:cNvSpPr txBox="1">
            <a:spLocks noChangeArrowheads="1"/>
          </p:cNvSpPr>
          <p:nvPr/>
        </p:nvSpPr>
        <p:spPr bwMode="auto">
          <a:xfrm>
            <a:off x="190500" y="903288"/>
            <a:ext cx="3243263" cy="4292600"/>
          </a:xfrm>
          <a:prstGeom prst="rect">
            <a:avLst/>
          </a:prstGeom>
          <a:noFill/>
          <a:ln w="12700">
            <a:noFill/>
            <a:miter lim="800000"/>
            <a:headEnd/>
            <a:tailEnd/>
          </a:ln>
          <a:effec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spcBef>
                <a:spcPct val="35000"/>
              </a:spcBef>
              <a:spcAft>
                <a:spcPct val="0"/>
              </a:spcAft>
              <a:buSzPct val="100000"/>
              <a:buChar char="°"/>
              <a:defRPr b="1">
                <a:solidFill>
                  <a:schemeClr val="tx1"/>
                </a:solidFill>
                <a:latin typeface="+mn-lt"/>
                <a:ea typeface="+mn-ea"/>
                <a:cs typeface="+mn-cs"/>
              </a:defRPr>
            </a:lvl1pPr>
            <a:lvl2pPr marL="685800" indent="-190500" algn="l" rtl="0" eaLnBrk="0" fontAlgn="base" hangingPunct="0">
              <a:spcBef>
                <a:spcPct val="35000"/>
              </a:spcBef>
              <a:spcAft>
                <a:spcPct val="0"/>
              </a:spcAft>
              <a:buSzPct val="100000"/>
              <a:buChar char="•"/>
              <a:defRPr b="1">
                <a:solidFill>
                  <a:schemeClr val="accent2"/>
                </a:solidFill>
                <a:latin typeface="+mn-lt"/>
              </a:defRPr>
            </a:lvl2pPr>
            <a:lvl3pPr marL="1257300" indent="-342900" algn="l" rtl="0" eaLnBrk="0" fontAlgn="base" hangingPunct="0">
              <a:spcBef>
                <a:spcPct val="35000"/>
              </a:spcBef>
              <a:spcAft>
                <a:spcPct val="0"/>
              </a:spcAft>
              <a:buSzPct val="100000"/>
              <a:buChar char="-"/>
              <a:defRPr b="1">
                <a:solidFill>
                  <a:srgbClr val="B7011F"/>
                </a:solidFill>
                <a:latin typeface="+mn-lt"/>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defRPr>
            </a:lvl9pPr>
          </a:lstStyle>
          <a:p>
            <a:pPr>
              <a:lnSpc>
                <a:spcPct val="125000"/>
              </a:lnSpc>
              <a:defRPr/>
            </a:pPr>
            <a:r>
              <a:rPr lang="zh-CN" altLang="en-US" sz="2100" kern="0" smtClean="0">
                <a:solidFill>
                  <a:srgbClr val="000000"/>
                </a:solidFill>
                <a:latin typeface="微软雅黑" pitchFamily="34" charset="-122"/>
                <a:ea typeface="微软雅黑" pitchFamily="34" charset="-122"/>
              </a:rPr>
              <a:t>中断控制和</a:t>
            </a:r>
            <a:r>
              <a:rPr lang="en-US" altLang="zh-CN" sz="2100" kern="0" smtClean="0">
                <a:solidFill>
                  <a:srgbClr val="000000"/>
                </a:solidFill>
                <a:latin typeface="微软雅黑" pitchFamily="34" charset="-122"/>
                <a:ea typeface="微软雅黑" pitchFamily="34" charset="-122"/>
              </a:rPr>
              <a:t>DMA</a:t>
            </a:r>
            <a:r>
              <a:rPr lang="zh-CN" altLang="en-US" sz="2100" kern="0" smtClean="0">
                <a:solidFill>
                  <a:srgbClr val="000000"/>
                </a:solidFill>
                <a:latin typeface="微软雅黑" pitchFamily="34" charset="-122"/>
                <a:ea typeface="微软雅黑" pitchFamily="34" charset="-122"/>
              </a:rPr>
              <a:t>控制两种方式下都需进行中断处理</a:t>
            </a:r>
          </a:p>
          <a:p>
            <a:pPr>
              <a:lnSpc>
                <a:spcPct val="125000"/>
              </a:lnSpc>
              <a:defRPr/>
            </a:pPr>
            <a:r>
              <a:rPr lang="zh-CN" altLang="en-US" sz="2100" kern="0" smtClean="0">
                <a:solidFill>
                  <a:srgbClr val="FC0128"/>
                </a:solidFill>
                <a:latin typeface="微软雅黑" pitchFamily="34" charset="-122"/>
                <a:ea typeface="微软雅黑" pitchFamily="34" charset="-122"/>
              </a:rPr>
              <a:t>中断控制方式：</a:t>
            </a:r>
            <a:r>
              <a:rPr lang="zh-CN" altLang="en-US" sz="2100" kern="0" smtClean="0">
                <a:solidFill>
                  <a:srgbClr val="000000"/>
                </a:solidFill>
                <a:latin typeface="微软雅黑" pitchFamily="34" charset="-122"/>
                <a:ea typeface="微软雅黑" pitchFamily="34" charset="-122"/>
              </a:rPr>
              <a:t>中断服务程序主要进行</a:t>
            </a:r>
            <a:r>
              <a:rPr lang="zh-CN" altLang="en-US" sz="2100" kern="0" smtClean="0">
                <a:solidFill>
                  <a:srgbClr val="063DE8"/>
                </a:solidFill>
                <a:latin typeface="微软雅黑" pitchFamily="34" charset="-122"/>
                <a:ea typeface="微软雅黑" pitchFamily="34" charset="-122"/>
              </a:rPr>
              <a:t>从数缓器取数或写数据到数缓器</a:t>
            </a:r>
            <a:r>
              <a:rPr lang="zh-CN" altLang="en-US" sz="2100" kern="0" smtClean="0">
                <a:solidFill>
                  <a:srgbClr val="000000"/>
                </a:solidFill>
                <a:latin typeface="微软雅黑" pitchFamily="34" charset="-122"/>
                <a:ea typeface="微软雅黑" pitchFamily="34" charset="-122"/>
              </a:rPr>
              <a:t>，然后启动外设工作</a:t>
            </a:r>
          </a:p>
          <a:p>
            <a:pPr>
              <a:lnSpc>
                <a:spcPct val="125000"/>
              </a:lnSpc>
              <a:defRPr/>
            </a:pPr>
            <a:r>
              <a:rPr lang="en-US" altLang="zh-CN" sz="2100" kern="0" smtClean="0">
                <a:solidFill>
                  <a:srgbClr val="FC0128"/>
                </a:solidFill>
                <a:latin typeface="微软雅黑" pitchFamily="34" charset="-122"/>
                <a:ea typeface="微软雅黑" pitchFamily="34" charset="-122"/>
              </a:rPr>
              <a:t>DMA</a:t>
            </a:r>
            <a:r>
              <a:rPr lang="zh-CN" altLang="en-US" sz="2100" kern="0" smtClean="0">
                <a:solidFill>
                  <a:srgbClr val="FC0128"/>
                </a:solidFill>
                <a:latin typeface="微软雅黑" pitchFamily="34" charset="-122"/>
                <a:ea typeface="微软雅黑" pitchFamily="34" charset="-122"/>
              </a:rPr>
              <a:t>控制方式：</a:t>
            </a:r>
            <a:r>
              <a:rPr lang="zh-CN" altLang="en-US" sz="2100" kern="0" smtClean="0">
                <a:solidFill>
                  <a:srgbClr val="000000"/>
                </a:solidFill>
                <a:latin typeface="微软雅黑" pitchFamily="34" charset="-122"/>
                <a:ea typeface="微软雅黑" pitchFamily="34" charset="-122"/>
              </a:rPr>
              <a:t>中断服务程序进行</a:t>
            </a:r>
            <a:r>
              <a:rPr lang="zh-CN" altLang="en-US" sz="2100" kern="0" smtClean="0">
                <a:solidFill>
                  <a:srgbClr val="063DE8"/>
                </a:solidFill>
                <a:latin typeface="微软雅黑" pitchFamily="34" charset="-122"/>
                <a:ea typeface="微软雅黑" pitchFamily="34" charset="-122"/>
              </a:rPr>
              <a:t>数据校验</a:t>
            </a:r>
            <a:r>
              <a:rPr lang="zh-CN" altLang="en-US" sz="2100" kern="0" smtClean="0">
                <a:solidFill>
                  <a:srgbClr val="000000"/>
                </a:solidFill>
                <a:latin typeface="微软雅黑" pitchFamily="34" charset="-122"/>
                <a:ea typeface="微软雅黑" pitchFamily="34" charset="-122"/>
              </a:rPr>
              <a:t>等后处理工作</a:t>
            </a:r>
            <a:endParaRPr lang="zh-CN" altLang="en-US" sz="2100" kern="0">
              <a:solidFill>
                <a:srgbClr val="000000"/>
              </a:solidFill>
              <a:latin typeface="微软雅黑" pitchFamily="34" charset="-122"/>
              <a:ea typeface="微软雅黑" pitchFamily="34" charset="-122"/>
            </a:endParaRPr>
          </a:p>
        </p:txBody>
      </p:sp>
      <p:pic>
        <p:nvPicPr>
          <p:cNvPr id="14" name="Picture 5"/>
          <p:cNvPicPr>
            <a:picLocks noChangeAspect="1" noChangeArrowheads="1"/>
          </p:cNvPicPr>
          <p:nvPr/>
        </p:nvPicPr>
        <p:blipFill>
          <a:blip r:embed="rId2"/>
          <a:srcRect/>
          <a:stretch>
            <a:fillRect/>
          </a:stretch>
        </p:blipFill>
        <p:spPr bwMode="auto">
          <a:xfrm>
            <a:off x="3703638" y="0"/>
            <a:ext cx="5176837" cy="6858000"/>
          </a:xfrm>
          <a:prstGeom prst="rect">
            <a:avLst/>
          </a:prstGeom>
          <a:noFill/>
        </p:spPr>
      </p:pic>
      <p:sp>
        <p:nvSpPr>
          <p:cNvPr id="15" name="Line 6"/>
          <p:cNvSpPr>
            <a:spLocks noChangeShapeType="1"/>
          </p:cNvSpPr>
          <p:nvPr/>
        </p:nvSpPr>
        <p:spPr bwMode="auto">
          <a:xfrm>
            <a:off x="3046413" y="2655888"/>
            <a:ext cx="1060450" cy="755650"/>
          </a:xfrm>
          <a:prstGeom prst="line">
            <a:avLst/>
          </a:prstGeom>
          <a:noFill/>
          <a:ln w="50800">
            <a:solidFill>
              <a:srgbClr val="FE9AAB"/>
            </a:solidFill>
            <a:round/>
            <a:headEnd/>
            <a:tailEnd type="triangle" w="med" len="med"/>
          </a:ln>
          <a:effectLst/>
        </p:spPr>
        <p:txBody>
          <a:bodyPr/>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16" name="Rectangle 7"/>
          <p:cNvSpPr>
            <a:spLocks noChangeArrowheads="1"/>
          </p:cNvSpPr>
          <p:nvPr/>
        </p:nvSpPr>
        <p:spPr bwMode="auto">
          <a:xfrm>
            <a:off x="4137025" y="3309938"/>
            <a:ext cx="2989263" cy="420687"/>
          </a:xfrm>
          <a:prstGeom prst="rect">
            <a:avLst/>
          </a:prstGeom>
          <a:solidFill>
            <a:srgbClr val="FC0128">
              <a:alpha val="14000"/>
            </a:srgbClr>
          </a:solidFill>
          <a:ln w="50800">
            <a:noFill/>
            <a:miter lim="800000"/>
            <a:headEnd/>
            <a:tailEnd/>
          </a:ln>
          <a:effectLst/>
        </p:spPr>
        <p:txBody>
          <a:bodyPr wrap="none" anchor="ctr"/>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17" name="Line 8"/>
          <p:cNvSpPr>
            <a:spLocks noChangeShapeType="1"/>
          </p:cNvSpPr>
          <p:nvPr/>
        </p:nvSpPr>
        <p:spPr bwMode="auto">
          <a:xfrm flipV="1">
            <a:off x="3221038" y="3570288"/>
            <a:ext cx="901700" cy="725487"/>
          </a:xfrm>
          <a:prstGeom prst="line">
            <a:avLst/>
          </a:prstGeom>
          <a:noFill/>
          <a:ln w="50800">
            <a:solidFill>
              <a:srgbClr val="FE9AAB"/>
            </a:solidFill>
            <a:round/>
            <a:headEnd/>
            <a:tailEnd type="triangle" w="med" len="med"/>
          </a:ln>
          <a:effectLst/>
        </p:spPr>
        <p:txBody>
          <a:bodyPr/>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18" name="Rectangle 9"/>
          <p:cNvSpPr>
            <a:spLocks noChangeArrowheads="1"/>
          </p:cNvSpPr>
          <p:nvPr/>
        </p:nvSpPr>
        <p:spPr bwMode="auto">
          <a:xfrm>
            <a:off x="3817938" y="465138"/>
            <a:ext cx="3743325" cy="623887"/>
          </a:xfrm>
          <a:prstGeom prst="rect">
            <a:avLst/>
          </a:prstGeom>
          <a:solidFill>
            <a:srgbClr val="063DE8">
              <a:alpha val="28000"/>
            </a:srgbClr>
          </a:solidFill>
          <a:ln w="50800">
            <a:noFill/>
            <a:miter lim="800000"/>
            <a:headEnd/>
            <a:tailEnd/>
          </a:ln>
          <a:effectLst/>
        </p:spPr>
        <p:txBody>
          <a:bodyPr wrap="none" anchor="ctr"/>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19" name="Rectangle 10"/>
          <p:cNvSpPr>
            <a:spLocks noChangeArrowheads="1"/>
          </p:cNvSpPr>
          <p:nvPr/>
        </p:nvSpPr>
        <p:spPr bwMode="auto">
          <a:xfrm>
            <a:off x="230188" y="5402263"/>
            <a:ext cx="3430587" cy="1247775"/>
          </a:xfrm>
          <a:prstGeom prst="rect">
            <a:avLst/>
          </a:prstGeom>
          <a:noFill/>
          <a:ln w="50800">
            <a:noFill/>
            <a:miter lim="800000"/>
            <a:headEnd/>
            <a:tailEnd/>
          </a:ln>
          <a:effectLst/>
        </p:spPr>
        <p:txBody>
          <a:bodyPr anchor="ctr">
            <a:spAutoFit/>
          </a:bodyPr>
          <a:lstStyle/>
          <a:p>
            <a:r>
              <a:rPr lang="zh-CN" altLang="en-US" sz="1900">
                <a:solidFill>
                  <a:srgbClr val="008000"/>
                </a:solidFill>
                <a:latin typeface="微软雅黑" pitchFamily="34" charset="-122"/>
                <a:ea typeface="微软雅黑" pitchFamily="34" charset="-122"/>
              </a:rPr>
              <a:t>在内核</a:t>
            </a:r>
            <a:r>
              <a:rPr lang="en-US" altLang="zh-CN" sz="1900">
                <a:solidFill>
                  <a:srgbClr val="008000"/>
                </a:solidFill>
                <a:latin typeface="微软雅黑" pitchFamily="34" charset="-122"/>
                <a:ea typeface="微软雅黑" pitchFamily="34" charset="-122"/>
              </a:rPr>
              <a:t>I/O</a:t>
            </a:r>
            <a:r>
              <a:rPr lang="zh-CN" altLang="en-US" sz="1900">
                <a:solidFill>
                  <a:srgbClr val="008000"/>
                </a:solidFill>
                <a:latin typeface="微软雅黑" pitchFamily="34" charset="-122"/>
                <a:ea typeface="微软雅黑" pitchFamily="34" charset="-122"/>
              </a:rPr>
              <a:t>软件中用到的</a:t>
            </a:r>
            <a:r>
              <a:rPr lang="en-US" altLang="zh-CN" sz="1900">
                <a:solidFill>
                  <a:srgbClr val="008000"/>
                </a:solidFill>
                <a:latin typeface="微软雅黑" pitchFamily="34" charset="-122"/>
                <a:ea typeface="微软雅黑" pitchFamily="34" charset="-122"/>
              </a:rPr>
              <a:t>I/O</a:t>
            </a:r>
            <a:r>
              <a:rPr lang="zh-CN" altLang="en-US" sz="1900">
                <a:solidFill>
                  <a:srgbClr val="008000"/>
                </a:solidFill>
                <a:latin typeface="微软雅黑" pitchFamily="34" charset="-122"/>
                <a:ea typeface="微软雅黑" pitchFamily="34" charset="-122"/>
              </a:rPr>
              <a:t>指令、“开中断”和“关中断”等指令都是特权指令，只能在操作系统内核程序中使用</a:t>
            </a:r>
            <a:r>
              <a:rPr lang="zh-CN" altLang="en-US" sz="1900">
                <a:solidFill>
                  <a:srgbClr val="008000"/>
                </a:solidFill>
              </a:rPr>
              <a:t> </a:t>
            </a:r>
          </a:p>
        </p:txBody>
      </p:sp>
    </p:spTree>
    <p:extLst>
      <p:ext uri="{BB962C8B-B14F-4D97-AF65-F5344CB8AC3E}">
        <p14:creationId xmlns:p14="http://schemas.microsoft.com/office/powerpoint/2010/main" val="1830780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blinds(horizontal)">
                                      <p:cBhvr>
                                        <p:cTn id="7" dur="500"/>
                                        <p:tgtEl>
                                          <p:spTgt spid="1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
                                            <p:txEl>
                                              <p:pRg st="2" end="2"/>
                                            </p:txEl>
                                          </p:spTgt>
                                        </p:tgtEl>
                                        <p:attrNameLst>
                                          <p:attrName>style.visibility</p:attrName>
                                        </p:attrNameLst>
                                      </p:cBhvr>
                                      <p:to>
                                        <p:strVal val="visible"/>
                                      </p:to>
                                    </p:set>
                                    <p:animEffect transition="in" filter="blinds(horizontal)">
                                      <p:cBhvr>
                                        <p:cTn id="12" dur="500"/>
                                        <p:tgtEl>
                                          <p:spTgt spid="1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linds(horizontal)">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a:spLocks noGrp="1" noChangeArrowheads="1"/>
          </p:cNvSpPr>
          <p:nvPr>
            <p:ph type="title"/>
          </p:nvPr>
        </p:nvSpPr>
        <p:spPr>
          <a:xfrm>
            <a:off x="1179512" y="191869"/>
            <a:ext cx="7812088" cy="646331"/>
          </a:xfr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spcBef>
                <a:spcPct val="50000"/>
              </a:spcBef>
            </a:pPr>
            <a:r>
              <a:rPr kumimoji="1" lang="zh-CN" altLang="en-US" kern="1200" dirty="0">
                <a:solidFill>
                  <a:srgbClr val="D1390F"/>
                </a:solidFill>
                <a:latin typeface="Times New Roman" pitchFamily="18" charset="0"/>
                <a:ea typeface="黑体" pitchFamily="49" charset="-122"/>
                <a:cs typeface="+mn-cs"/>
              </a:rPr>
              <a:t>轮询方式和中断方式的比较</a:t>
            </a:r>
          </a:p>
        </p:txBody>
      </p:sp>
      <p:sp>
        <p:nvSpPr>
          <p:cNvPr id="12" name="Rectangle 3"/>
          <p:cNvSpPr txBox="1">
            <a:spLocks noChangeArrowheads="1"/>
          </p:cNvSpPr>
          <p:nvPr/>
        </p:nvSpPr>
        <p:spPr bwMode="auto">
          <a:xfrm>
            <a:off x="314325" y="744538"/>
            <a:ext cx="8547100" cy="1574800"/>
          </a:xfrm>
          <a:prstGeom prst="rect">
            <a:avLst/>
          </a:prstGeom>
          <a:noFill/>
          <a:ln w="12700">
            <a:noFill/>
            <a:miter lim="800000"/>
            <a:headEnd/>
            <a:tailEnd/>
          </a:ln>
          <a:effec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spcBef>
                <a:spcPct val="35000"/>
              </a:spcBef>
              <a:spcAft>
                <a:spcPct val="0"/>
              </a:spcAft>
              <a:buSzPct val="100000"/>
              <a:buChar char="°"/>
              <a:defRPr b="1">
                <a:solidFill>
                  <a:schemeClr val="tx1"/>
                </a:solidFill>
                <a:latin typeface="+mn-lt"/>
                <a:ea typeface="+mn-ea"/>
                <a:cs typeface="+mn-cs"/>
              </a:defRPr>
            </a:lvl1pPr>
            <a:lvl2pPr marL="685800" indent="-190500" algn="l" rtl="0" eaLnBrk="0" fontAlgn="base" hangingPunct="0">
              <a:spcBef>
                <a:spcPct val="35000"/>
              </a:spcBef>
              <a:spcAft>
                <a:spcPct val="0"/>
              </a:spcAft>
              <a:buSzPct val="100000"/>
              <a:buChar char="•"/>
              <a:defRPr b="1">
                <a:solidFill>
                  <a:schemeClr val="accent2"/>
                </a:solidFill>
                <a:latin typeface="+mn-lt"/>
              </a:defRPr>
            </a:lvl2pPr>
            <a:lvl3pPr marL="1257300" indent="-342900" algn="l" rtl="0" eaLnBrk="0" fontAlgn="base" hangingPunct="0">
              <a:spcBef>
                <a:spcPct val="35000"/>
              </a:spcBef>
              <a:spcAft>
                <a:spcPct val="0"/>
              </a:spcAft>
              <a:buSzPct val="100000"/>
              <a:buChar char="-"/>
              <a:defRPr b="1">
                <a:solidFill>
                  <a:srgbClr val="B7011F"/>
                </a:solidFill>
                <a:latin typeface="+mn-lt"/>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defRPr>
            </a:lvl9pPr>
          </a:lstStyle>
          <a:p>
            <a:pPr marL="342900" indent="-342900">
              <a:lnSpc>
                <a:spcPct val="125000"/>
              </a:lnSpc>
            </a:pPr>
            <a:r>
              <a:rPr lang="zh-CN" altLang="en-US" sz="2000" smtClean="0">
                <a:solidFill>
                  <a:srgbClr val="000000"/>
                </a:solidFill>
                <a:latin typeface="微软雅黑" pitchFamily="34" charset="-122"/>
                <a:ea typeface="微软雅黑" pitchFamily="34" charset="-122"/>
              </a:rPr>
              <a:t>举例：假定某机控制一台设备输出一批数据。数据由主机输出到接口的数据缓冲器</a:t>
            </a:r>
            <a:r>
              <a:rPr lang="en-US" altLang="zh-CN" sz="2000" smtClean="0">
                <a:solidFill>
                  <a:srgbClr val="000000"/>
                </a:solidFill>
                <a:latin typeface="微软雅黑" pitchFamily="34" charset="-122"/>
                <a:ea typeface="微软雅黑" pitchFamily="34" charset="-122"/>
              </a:rPr>
              <a:t>OBR</a:t>
            </a:r>
            <a:r>
              <a:rPr lang="zh-CN" altLang="en-US" sz="2000" smtClean="0">
                <a:solidFill>
                  <a:srgbClr val="000000"/>
                </a:solidFill>
                <a:latin typeface="微软雅黑" pitchFamily="34" charset="-122"/>
                <a:ea typeface="微软雅黑" pitchFamily="34" charset="-122"/>
              </a:rPr>
              <a:t>，需要</a:t>
            </a:r>
            <a:r>
              <a:rPr lang="en-US" altLang="zh-CN" sz="2000" smtClean="0">
                <a:solidFill>
                  <a:srgbClr val="000000"/>
                </a:solidFill>
                <a:latin typeface="微软雅黑" pitchFamily="34" charset="-122"/>
                <a:ea typeface="微软雅黑" pitchFamily="34" charset="-122"/>
              </a:rPr>
              <a:t>1μs</a:t>
            </a:r>
            <a:r>
              <a:rPr lang="zh-CN" altLang="en-US" sz="2000" smtClean="0">
                <a:solidFill>
                  <a:srgbClr val="000000"/>
                </a:solidFill>
                <a:latin typeface="微软雅黑" pitchFamily="34" charset="-122"/>
                <a:ea typeface="微软雅黑" pitchFamily="34" charset="-122"/>
              </a:rPr>
              <a:t>。再由</a:t>
            </a:r>
            <a:r>
              <a:rPr lang="en-US" altLang="zh-CN" sz="2000" smtClean="0">
                <a:solidFill>
                  <a:srgbClr val="000000"/>
                </a:solidFill>
                <a:latin typeface="微软雅黑" pitchFamily="34" charset="-122"/>
                <a:ea typeface="微软雅黑" pitchFamily="34" charset="-122"/>
              </a:rPr>
              <a:t>OBR</a:t>
            </a:r>
            <a:r>
              <a:rPr lang="zh-CN" altLang="en-US" sz="2000" smtClean="0">
                <a:solidFill>
                  <a:srgbClr val="000000"/>
                </a:solidFill>
                <a:latin typeface="微软雅黑" pitchFamily="34" charset="-122"/>
                <a:ea typeface="微软雅黑" pitchFamily="34" charset="-122"/>
              </a:rPr>
              <a:t>输出到设备，需要</a:t>
            </a:r>
            <a:r>
              <a:rPr lang="en-US" altLang="zh-CN" sz="2000" smtClean="0">
                <a:solidFill>
                  <a:srgbClr val="000000"/>
                </a:solidFill>
                <a:latin typeface="微软雅黑" pitchFamily="34" charset="-122"/>
                <a:ea typeface="微软雅黑" pitchFamily="34" charset="-122"/>
              </a:rPr>
              <a:t>1ms</a:t>
            </a:r>
            <a:r>
              <a:rPr lang="zh-CN" altLang="en-US" sz="2000" smtClean="0">
                <a:solidFill>
                  <a:srgbClr val="000000"/>
                </a:solidFill>
                <a:latin typeface="微软雅黑" pitchFamily="34" charset="-122"/>
                <a:ea typeface="微软雅黑" pitchFamily="34" charset="-122"/>
              </a:rPr>
              <a:t>。设一条指令的执行时间为</a:t>
            </a:r>
            <a:r>
              <a:rPr lang="en-US" altLang="zh-CN" sz="2000" smtClean="0">
                <a:solidFill>
                  <a:srgbClr val="000000"/>
                </a:solidFill>
                <a:latin typeface="微软雅黑" pitchFamily="34" charset="-122"/>
                <a:ea typeface="微软雅黑" pitchFamily="34" charset="-122"/>
              </a:rPr>
              <a:t>1μs(</a:t>
            </a:r>
            <a:r>
              <a:rPr lang="zh-CN" altLang="en-US" sz="2000" smtClean="0">
                <a:solidFill>
                  <a:srgbClr val="000000"/>
                </a:solidFill>
                <a:latin typeface="微软雅黑" pitchFamily="34" charset="-122"/>
                <a:ea typeface="微软雅黑" pitchFamily="34" charset="-122"/>
              </a:rPr>
              <a:t>包括隐指令</a:t>
            </a:r>
            <a:r>
              <a:rPr lang="en-US" altLang="zh-CN" sz="2000" smtClean="0">
                <a:solidFill>
                  <a:srgbClr val="000000"/>
                </a:solidFill>
                <a:latin typeface="微软雅黑" pitchFamily="34" charset="-122"/>
                <a:ea typeface="微软雅黑" pitchFamily="34" charset="-122"/>
              </a:rPr>
              <a:t>)</a:t>
            </a:r>
            <a:r>
              <a:rPr lang="zh-CN" altLang="en-US" sz="2000" smtClean="0">
                <a:solidFill>
                  <a:srgbClr val="000000"/>
                </a:solidFill>
                <a:latin typeface="微软雅黑" pitchFamily="34" charset="-122"/>
                <a:ea typeface="微软雅黑" pitchFamily="34" charset="-122"/>
              </a:rPr>
              <a:t>。试计算采用程序传送方式和中断传送方式的数据传输速度和对主机的占用率。</a:t>
            </a:r>
            <a:endParaRPr lang="zh-CN" altLang="en-US" sz="2000">
              <a:solidFill>
                <a:srgbClr val="000000"/>
              </a:solidFill>
              <a:latin typeface="微软雅黑" pitchFamily="34" charset="-122"/>
              <a:ea typeface="微软雅黑" pitchFamily="34" charset="-122"/>
            </a:endParaRPr>
          </a:p>
        </p:txBody>
      </p:sp>
      <p:pic>
        <p:nvPicPr>
          <p:cNvPr id="13" name="Picture 4" descr="举例"/>
          <p:cNvPicPr>
            <a:picLocks noChangeAspect="1" noChangeArrowheads="1"/>
          </p:cNvPicPr>
          <p:nvPr/>
        </p:nvPicPr>
        <p:blipFill>
          <a:blip r:embed="rId2"/>
          <a:srcRect/>
          <a:stretch>
            <a:fillRect/>
          </a:stretch>
        </p:blipFill>
        <p:spPr bwMode="auto">
          <a:xfrm>
            <a:off x="3702050" y="2473325"/>
            <a:ext cx="5399088" cy="2044700"/>
          </a:xfrm>
          <a:prstGeom prst="rect">
            <a:avLst/>
          </a:prstGeom>
          <a:noFill/>
        </p:spPr>
      </p:pic>
      <p:sp>
        <p:nvSpPr>
          <p:cNvPr id="14" name="Text Box 5"/>
          <p:cNvSpPr txBox="1">
            <a:spLocks noChangeArrowheads="1"/>
          </p:cNvSpPr>
          <p:nvPr/>
        </p:nvSpPr>
        <p:spPr bwMode="auto">
          <a:xfrm>
            <a:off x="290513" y="4748213"/>
            <a:ext cx="7851775" cy="1587500"/>
          </a:xfrm>
          <a:prstGeom prst="rect">
            <a:avLst/>
          </a:prstGeom>
          <a:noFill/>
          <a:ln w="12700">
            <a:noFill/>
            <a:miter lim="800000"/>
            <a:headEnd/>
            <a:tailEnd/>
          </a:ln>
          <a:effectLst/>
        </p:spPr>
        <p:txBody>
          <a:bodyPr>
            <a:spAutoFit/>
          </a:bodyPr>
          <a:lstStyle/>
          <a:p>
            <a:pPr>
              <a:spcBef>
                <a:spcPct val="30000"/>
              </a:spcBef>
            </a:pPr>
            <a:r>
              <a:rPr lang="zh-CN" altLang="en-US" sz="2000">
                <a:solidFill>
                  <a:srgbClr val="D1390F"/>
                </a:solidFill>
                <a:latin typeface="微软雅黑" pitchFamily="34" charset="-122"/>
                <a:ea typeface="微软雅黑" pitchFamily="34" charset="-122"/>
              </a:rPr>
              <a:t>对主机占用率：</a:t>
            </a:r>
          </a:p>
          <a:p>
            <a:pPr>
              <a:spcBef>
                <a:spcPct val="30000"/>
              </a:spcBef>
            </a:pPr>
            <a:r>
              <a:rPr lang="zh-CN" altLang="en-US" sz="2000">
                <a:solidFill>
                  <a:srgbClr val="000000"/>
                </a:solidFill>
                <a:latin typeface="微软雅黑" pitchFamily="34" charset="-122"/>
                <a:ea typeface="微软雅黑" pitchFamily="34" charset="-122"/>
              </a:rPr>
              <a:t>在进行</a:t>
            </a:r>
            <a:r>
              <a:rPr lang="en-US" altLang="zh-CN" sz="2000">
                <a:solidFill>
                  <a:srgbClr val="000000"/>
                </a:solidFill>
                <a:latin typeface="微软雅黑" pitchFamily="34" charset="-122"/>
                <a:ea typeface="微软雅黑" pitchFamily="34" charset="-122"/>
              </a:rPr>
              <a:t>I/O</a:t>
            </a:r>
            <a:r>
              <a:rPr lang="zh-CN" altLang="en-US" sz="2000">
                <a:solidFill>
                  <a:srgbClr val="000000"/>
                </a:solidFill>
                <a:latin typeface="微软雅黑" pitchFamily="34" charset="-122"/>
                <a:ea typeface="微软雅黑" pitchFamily="34" charset="-122"/>
              </a:rPr>
              <a:t>操作过程中，处理器有多少时间花费在输入</a:t>
            </a:r>
            <a:r>
              <a:rPr lang="en-US" altLang="zh-CN" sz="2000">
                <a:solidFill>
                  <a:srgbClr val="000000"/>
                </a:solidFill>
                <a:latin typeface="微软雅黑" pitchFamily="34" charset="-122"/>
                <a:ea typeface="微软雅黑" pitchFamily="34" charset="-122"/>
              </a:rPr>
              <a:t>/</a:t>
            </a:r>
            <a:r>
              <a:rPr lang="zh-CN" altLang="en-US" sz="2000">
                <a:solidFill>
                  <a:srgbClr val="000000"/>
                </a:solidFill>
                <a:latin typeface="微软雅黑" pitchFamily="34" charset="-122"/>
                <a:ea typeface="微软雅黑" pitchFamily="34" charset="-122"/>
              </a:rPr>
              <a:t>出操作上。</a:t>
            </a:r>
          </a:p>
          <a:p>
            <a:pPr>
              <a:spcBef>
                <a:spcPct val="30000"/>
              </a:spcBef>
            </a:pPr>
            <a:r>
              <a:rPr lang="zh-CN" altLang="en-US" sz="2000">
                <a:solidFill>
                  <a:srgbClr val="D1390F"/>
                </a:solidFill>
                <a:latin typeface="微软雅黑" pitchFamily="34" charset="-122"/>
                <a:ea typeface="微软雅黑" pitchFamily="34" charset="-122"/>
              </a:rPr>
              <a:t>数据传送速度（吞吐量、</a:t>
            </a:r>
            <a:r>
              <a:rPr lang="en-US" altLang="zh-CN" sz="2000">
                <a:solidFill>
                  <a:srgbClr val="D1390F"/>
                </a:solidFill>
                <a:latin typeface="微软雅黑" pitchFamily="34" charset="-122"/>
                <a:ea typeface="微软雅黑" pitchFamily="34" charset="-122"/>
              </a:rPr>
              <a:t>I/O</a:t>
            </a:r>
            <a:r>
              <a:rPr lang="zh-CN" altLang="en-US" sz="2000">
                <a:solidFill>
                  <a:srgbClr val="D1390F"/>
                </a:solidFill>
                <a:latin typeface="微软雅黑" pitchFamily="34" charset="-122"/>
                <a:ea typeface="微软雅黑" pitchFamily="34" charset="-122"/>
              </a:rPr>
              <a:t>带宽）：</a:t>
            </a:r>
          </a:p>
          <a:p>
            <a:pPr>
              <a:spcBef>
                <a:spcPct val="30000"/>
              </a:spcBef>
            </a:pPr>
            <a:r>
              <a:rPr lang="zh-CN" altLang="en-US" sz="2000">
                <a:solidFill>
                  <a:srgbClr val="000000"/>
                </a:solidFill>
                <a:latin typeface="微软雅黑" pitchFamily="34" charset="-122"/>
                <a:ea typeface="微软雅黑" pitchFamily="34" charset="-122"/>
              </a:rPr>
              <a:t>单位时间内传送的数据量。</a:t>
            </a:r>
          </a:p>
        </p:txBody>
      </p:sp>
      <p:sp>
        <p:nvSpPr>
          <p:cNvPr id="15" name="Text Box 6"/>
          <p:cNvSpPr txBox="1">
            <a:spLocks noChangeArrowheads="1"/>
          </p:cNvSpPr>
          <p:nvPr/>
        </p:nvSpPr>
        <p:spPr bwMode="auto">
          <a:xfrm>
            <a:off x="4948238" y="5781675"/>
            <a:ext cx="3716337" cy="701675"/>
          </a:xfrm>
          <a:prstGeom prst="rect">
            <a:avLst/>
          </a:prstGeom>
          <a:noFill/>
          <a:ln w="12700">
            <a:noFill/>
            <a:miter lim="800000"/>
            <a:headEnd/>
            <a:tailEnd/>
          </a:ln>
          <a:effectLst/>
        </p:spPr>
        <p:txBody>
          <a:bodyPr>
            <a:spAutoFit/>
          </a:bodyPr>
          <a:lstStyle/>
          <a:p>
            <a:pPr eaLnBrk="1" fontAlgn="auto" hangingPunct="1">
              <a:spcBef>
                <a:spcPct val="50000"/>
              </a:spcBef>
              <a:spcAft>
                <a:spcPts val="0"/>
              </a:spcAft>
              <a:defRPr/>
            </a:pPr>
            <a:r>
              <a:rPr lang="zh-CN" altLang="en-US" sz="2000" kern="0">
                <a:solidFill>
                  <a:srgbClr val="063DE8"/>
                </a:solidFill>
                <a:ea typeface="微软雅黑" pitchFamily="34" charset="-122"/>
              </a:rPr>
              <a:t>假定每个数据的传送都要重新启动！即是字符型设备</a:t>
            </a:r>
          </a:p>
        </p:txBody>
      </p:sp>
      <p:sp>
        <p:nvSpPr>
          <p:cNvPr id="16" name="Text Box 7"/>
          <p:cNvSpPr txBox="1">
            <a:spLocks noChangeArrowheads="1"/>
          </p:cNvSpPr>
          <p:nvPr/>
        </p:nvSpPr>
        <p:spPr bwMode="auto">
          <a:xfrm>
            <a:off x="217488" y="2446338"/>
            <a:ext cx="3236912" cy="958850"/>
          </a:xfrm>
          <a:prstGeom prst="rect">
            <a:avLst/>
          </a:prstGeom>
          <a:noFill/>
          <a:ln w="12700">
            <a:noFill/>
            <a:miter lim="800000"/>
            <a:headEnd/>
            <a:tailEnd/>
          </a:ln>
          <a:effectLst/>
        </p:spPr>
        <p:txBody>
          <a:bodyPr>
            <a:spAutoFit/>
          </a:bodyPr>
          <a:lstStyle/>
          <a:p>
            <a:pPr eaLnBrk="1" fontAlgn="auto" hangingPunct="1">
              <a:spcBef>
                <a:spcPct val="50000"/>
              </a:spcBef>
              <a:spcAft>
                <a:spcPts val="0"/>
              </a:spcAft>
              <a:defRPr/>
            </a:pPr>
            <a:r>
              <a:rPr lang="zh-CN" altLang="en-US" sz="1900" kern="0">
                <a:solidFill>
                  <a:srgbClr val="FC0128"/>
                </a:solidFill>
                <a:latin typeface="微软雅黑" pitchFamily="34" charset="-122"/>
                <a:ea typeface="微软雅黑" pitchFamily="34" charset="-122"/>
              </a:rPr>
              <a:t>问题：</a:t>
            </a:r>
            <a:r>
              <a:rPr lang="en-US" altLang="zh-CN" sz="1900" kern="0">
                <a:solidFill>
                  <a:srgbClr val="FC0128"/>
                </a:solidFill>
                <a:latin typeface="微软雅黑" pitchFamily="34" charset="-122"/>
                <a:ea typeface="微软雅黑" pitchFamily="34" charset="-122"/>
              </a:rPr>
              <a:t>CPU</a:t>
            </a:r>
            <a:r>
              <a:rPr lang="zh-CN" altLang="en-US" sz="1900" kern="0">
                <a:solidFill>
                  <a:srgbClr val="FC0128"/>
                </a:solidFill>
                <a:latin typeface="微软雅黑" pitchFamily="34" charset="-122"/>
                <a:ea typeface="微软雅黑" pitchFamily="34" charset="-122"/>
              </a:rPr>
              <a:t>如何把数据送到</a:t>
            </a:r>
            <a:r>
              <a:rPr lang="en-US" altLang="zh-CN" sz="1900" kern="0">
                <a:solidFill>
                  <a:srgbClr val="FC0128"/>
                </a:solidFill>
                <a:latin typeface="微软雅黑" pitchFamily="34" charset="-122"/>
                <a:ea typeface="微软雅黑" pitchFamily="34" charset="-122"/>
              </a:rPr>
              <a:t>OBR</a:t>
            </a:r>
            <a:r>
              <a:rPr lang="zh-CN" altLang="en-US" sz="1900" kern="0">
                <a:solidFill>
                  <a:srgbClr val="FC0128"/>
                </a:solidFill>
                <a:latin typeface="微软雅黑" pitchFamily="34" charset="-122"/>
                <a:ea typeface="微软雅黑" pitchFamily="34" charset="-122"/>
              </a:rPr>
              <a:t>，</a:t>
            </a:r>
            <a:r>
              <a:rPr lang="en-US" altLang="zh-CN" sz="1900" kern="0">
                <a:solidFill>
                  <a:srgbClr val="FC0128"/>
                </a:solidFill>
                <a:latin typeface="微软雅黑" pitchFamily="34" charset="-122"/>
                <a:ea typeface="微软雅黑" pitchFamily="34" charset="-122"/>
              </a:rPr>
              <a:t>I/O</a:t>
            </a:r>
            <a:r>
              <a:rPr lang="zh-CN" altLang="en-US" sz="1900" kern="0">
                <a:solidFill>
                  <a:srgbClr val="FC0128"/>
                </a:solidFill>
                <a:latin typeface="微软雅黑" pitchFamily="34" charset="-122"/>
                <a:ea typeface="微软雅黑" pitchFamily="34" charset="-122"/>
              </a:rPr>
              <a:t>接口如何把</a:t>
            </a:r>
            <a:r>
              <a:rPr lang="en-US" altLang="zh-CN" sz="1900" kern="0">
                <a:solidFill>
                  <a:srgbClr val="FC0128"/>
                </a:solidFill>
                <a:latin typeface="微软雅黑" pitchFamily="34" charset="-122"/>
                <a:ea typeface="微软雅黑" pitchFamily="34" charset="-122"/>
              </a:rPr>
              <a:t>OBR</a:t>
            </a:r>
            <a:r>
              <a:rPr lang="zh-CN" altLang="en-US" sz="1900" kern="0">
                <a:solidFill>
                  <a:srgbClr val="FC0128"/>
                </a:solidFill>
                <a:latin typeface="微软雅黑" pitchFamily="34" charset="-122"/>
                <a:ea typeface="微软雅黑" pitchFamily="34" charset="-122"/>
              </a:rPr>
              <a:t>中的数据送到设备？</a:t>
            </a:r>
          </a:p>
        </p:txBody>
      </p:sp>
      <p:sp>
        <p:nvSpPr>
          <p:cNvPr id="17" name="Text Box 8"/>
          <p:cNvSpPr txBox="1">
            <a:spLocks noChangeArrowheads="1"/>
          </p:cNvSpPr>
          <p:nvPr/>
        </p:nvSpPr>
        <p:spPr bwMode="auto">
          <a:xfrm>
            <a:off x="177800" y="3551238"/>
            <a:ext cx="3106738" cy="1006475"/>
          </a:xfrm>
          <a:prstGeom prst="rect">
            <a:avLst/>
          </a:prstGeom>
          <a:noFill/>
          <a:ln w="12700">
            <a:noFill/>
            <a:miter lim="800000"/>
            <a:headEnd/>
            <a:tailEnd/>
          </a:ln>
          <a:effectLst/>
        </p:spPr>
        <p:txBody>
          <a:bodyPr>
            <a:spAutoFit/>
          </a:bodyPr>
          <a:lstStyle/>
          <a:p>
            <a:pPr eaLnBrk="1" fontAlgn="auto" hangingPunct="1">
              <a:spcBef>
                <a:spcPct val="50000"/>
              </a:spcBef>
              <a:spcAft>
                <a:spcPts val="0"/>
              </a:spcAft>
              <a:defRPr/>
            </a:pPr>
            <a:r>
              <a:rPr lang="en-US" altLang="zh-CN" sz="2000" kern="0">
                <a:solidFill>
                  <a:srgbClr val="063DE8"/>
                </a:solidFill>
                <a:latin typeface="微软雅黑" pitchFamily="34" charset="-122"/>
                <a:ea typeface="微软雅黑" pitchFamily="34" charset="-122"/>
              </a:rPr>
              <a:t>CPU</a:t>
            </a:r>
            <a:r>
              <a:rPr lang="zh-CN" altLang="en-US" sz="2000" kern="0">
                <a:solidFill>
                  <a:srgbClr val="063DE8"/>
                </a:solidFill>
                <a:latin typeface="微软雅黑" pitchFamily="34" charset="-122"/>
                <a:ea typeface="微软雅黑" pitchFamily="34" charset="-122"/>
              </a:rPr>
              <a:t>执行</a:t>
            </a:r>
            <a:r>
              <a:rPr lang="en-US" altLang="zh-CN" sz="2000" kern="0">
                <a:solidFill>
                  <a:srgbClr val="063DE8"/>
                </a:solidFill>
                <a:latin typeface="微软雅黑" pitchFamily="34" charset="-122"/>
                <a:ea typeface="微软雅黑" pitchFamily="34" charset="-122"/>
              </a:rPr>
              <a:t>I/O</a:t>
            </a:r>
            <a:r>
              <a:rPr lang="zh-CN" altLang="en-US" sz="2000" kern="0">
                <a:solidFill>
                  <a:srgbClr val="063DE8"/>
                </a:solidFill>
                <a:latin typeface="微软雅黑" pitchFamily="34" charset="-122"/>
                <a:ea typeface="微软雅黑" pitchFamily="34" charset="-122"/>
              </a:rPr>
              <a:t>指令来将数据送</a:t>
            </a:r>
            <a:r>
              <a:rPr lang="en-US" altLang="zh-CN" sz="2000" kern="0">
                <a:solidFill>
                  <a:srgbClr val="063DE8"/>
                </a:solidFill>
                <a:latin typeface="微软雅黑" pitchFamily="34" charset="-122"/>
                <a:ea typeface="微软雅黑" pitchFamily="34" charset="-122"/>
              </a:rPr>
              <a:t>OBR</a:t>
            </a:r>
            <a:r>
              <a:rPr lang="zh-CN" altLang="en-US" sz="2000" kern="0">
                <a:solidFill>
                  <a:srgbClr val="063DE8"/>
                </a:solidFill>
                <a:latin typeface="微软雅黑" pitchFamily="34" charset="-122"/>
                <a:ea typeface="微软雅黑" pitchFamily="34" charset="-122"/>
              </a:rPr>
              <a:t>；而</a:t>
            </a:r>
            <a:r>
              <a:rPr lang="en-US" altLang="zh-CN" sz="2000" kern="0">
                <a:solidFill>
                  <a:srgbClr val="063DE8"/>
                </a:solidFill>
                <a:latin typeface="微软雅黑" pitchFamily="34" charset="-122"/>
                <a:ea typeface="微软雅黑" pitchFamily="34" charset="-122"/>
              </a:rPr>
              <a:t>I/O</a:t>
            </a:r>
            <a:r>
              <a:rPr lang="zh-CN" altLang="en-US" sz="2000" kern="0">
                <a:solidFill>
                  <a:srgbClr val="063DE8"/>
                </a:solidFill>
                <a:latin typeface="微软雅黑" pitchFamily="34" charset="-122"/>
                <a:ea typeface="微软雅黑" pitchFamily="34" charset="-122"/>
              </a:rPr>
              <a:t>接口则是自动把数据送到设备。</a:t>
            </a:r>
          </a:p>
        </p:txBody>
      </p:sp>
    </p:spTree>
    <p:extLst>
      <p:ext uri="{BB962C8B-B14F-4D97-AF65-F5344CB8AC3E}">
        <p14:creationId xmlns:p14="http://schemas.microsoft.com/office/powerpoint/2010/main" val="2541124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blinds(horizontal)">
                                      <p:cBhvr>
                                        <p:cTn id="7" dur="500"/>
                                        <p:tgtEl>
                                          <p:spTgt spid="1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4">
                                            <p:txEl>
                                              <p:pRg st="1" end="1"/>
                                            </p:txEl>
                                          </p:spTgt>
                                        </p:tgtEl>
                                        <p:attrNameLst>
                                          <p:attrName>style.visibility</p:attrName>
                                        </p:attrNameLst>
                                      </p:cBhvr>
                                      <p:to>
                                        <p:strVal val="visible"/>
                                      </p:to>
                                    </p:set>
                                    <p:animEffect transition="in" filter="blinds(horizontal)">
                                      <p:cBhvr>
                                        <p:cTn id="10" dur="500"/>
                                        <p:tgtEl>
                                          <p:spTgt spid="1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animEffect transition="in" filter="blinds(horizontal)">
                                      <p:cBhvr>
                                        <p:cTn id="15" dur="500"/>
                                        <p:tgtEl>
                                          <p:spTgt spid="14">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4">
                                            <p:txEl>
                                              <p:pRg st="3" end="3"/>
                                            </p:txEl>
                                          </p:spTgt>
                                        </p:tgtEl>
                                        <p:attrNameLst>
                                          <p:attrName>style.visibility</p:attrName>
                                        </p:attrNameLst>
                                      </p:cBhvr>
                                      <p:to>
                                        <p:strVal val="visible"/>
                                      </p:to>
                                    </p:set>
                                    <p:animEffect transition="in" filter="blinds(horizontal)">
                                      <p:cBhvr>
                                        <p:cTn id="18" dur="500"/>
                                        <p:tgtEl>
                                          <p:spTgt spid="14">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blinds(horizontal)">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blinds(horizontal)">
                                      <p:cBhvr>
                                        <p:cTn id="28" dur="5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blinds(horizontal)">
                                      <p:cBhvr>
                                        <p:cTn id="3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2"/>
          <p:cNvSpPr>
            <a:spLocks noGrp="1" noChangeArrowheads="1"/>
          </p:cNvSpPr>
          <p:nvPr>
            <p:ph type="title"/>
          </p:nvPr>
        </p:nvSpPr>
        <p:spPr>
          <a:xfrm>
            <a:off x="400050" y="191869"/>
            <a:ext cx="8493125" cy="646331"/>
          </a:xfr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spcBef>
                <a:spcPct val="50000"/>
              </a:spcBef>
            </a:pPr>
            <a:r>
              <a:rPr kumimoji="1" lang="zh-CN" altLang="en-US" kern="1200" dirty="0">
                <a:solidFill>
                  <a:srgbClr val="D1390F"/>
                </a:solidFill>
                <a:latin typeface="Times New Roman" pitchFamily="18" charset="0"/>
                <a:ea typeface="黑体" pitchFamily="49" charset="-122"/>
                <a:cs typeface="+mn-cs"/>
              </a:rPr>
              <a:t>轮询方式和中断方式的比较</a:t>
            </a:r>
          </a:p>
        </p:txBody>
      </p:sp>
      <p:sp>
        <p:nvSpPr>
          <p:cNvPr id="65" name="Rectangle 3"/>
          <p:cNvSpPr txBox="1">
            <a:spLocks noChangeArrowheads="1"/>
          </p:cNvSpPr>
          <p:nvPr/>
        </p:nvSpPr>
        <p:spPr bwMode="auto">
          <a:xfrm>
            <a:off x="177800" y="860425"/>
            <a:ext cx="7826375" cy="1654175"/>
          </a:xfrm>
          <a:prstGeom prst="rect">
            <a:avLst/>
          </a:prstGeom>
          <a:noFill/>
          <a:ln w="12700">
            <a:noFill/>
            <a:miter lim="800000"/>
            <a:headEnd/>
            <a:tailEnd/>
          </a:ln>
          <a:effec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spcBef>
                <a:spcPct val="35000"/>
              </a:spcBef>
              <a:spcAft>
                <a:spcPct val="0"/>
              </a:spcAft>
              <a:buSzPct val="100000"/>
              <a:buChar char="°"/>
              <a:defRPr b="1">
                <a:solidFill>
                  <a:schemeClr val="tx1"/>
                </a:solidFill>
                <a:latin typeface="+mn-lt"/>
                <a:ea typeface="+mn-ea"/>
                <a:cs typeface="+mn-cs"/>
              </a:defRPr>
            </a:lvl1pPr>
            <a:lvl2pPr marL="685800" indent="-190500" algn="l" rtl="0" eaLnBrk="0" fontAlgn="base" hangingPunct="0">
              <a:spcBef>
                <a:spcPct val="35000"/>
              </a:spcBef>
              <a:spcAft>
                <a:spcPct val="0"/>
              </a:spcAft>
              <a:buSzPct val="100000"/>
              <a:buChar char="•"/>
              <a:defRPr b="1">
                <a:solidFill>
                  <a:schemeClr val="accent2"/>
                </a:solidFill>
                <a:latin typeface="+mn-lt"/>
              </a:defRPr>
            </a:lvl2pPr>
            <a:lvl3pPr marL="1257300" indent="-342900" algn="l" rtl="0" eaLnBrk="0" fontAlgn="base" hangingPunct="0">
              <a:spcBef>
                <a:spcPct val="35000"/>
              </a:spcBef>
              <a:spcAft>
                <a:spcPct val="0"/>
              </a:spcAft>
              <a:buSzPct val="100000"/>
              <a:buChar char="-"/>
              <a:defRPr b="1">
                <a:solidFill>
                  <a:srgbClr val="B7011F"/>
                </a:solidFill>
                <a:latin typeface="+mn-lt"/>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defRPr>
            </a:lvl9pPr>
          </a:lstStyle>
          <a:p>
            <a:pPr marL="342900" indent="-342900">
              <a:spcBef>
                <a:spcPct val="0"/>
              </a:spcBef>
              <a:buFontTx/>
              <a:buNone/>
            </a:pPr>
            <a:r>
              <a:rPr lang="zh-CN" altLang="en-US" sz="2100" b="0" smtClean="0">
                <a:solidFill>
                  <a:srgbClr val="3333CC"/>
                </a:solidFill>
                <a:latin typeface="微软雅黑" pitchFamily="34" charset="-122"/>
                <a:ea typeface="微软雅黑" pitchFamily="34" charset="-122"/>
              </a:rPr>
              <a:t>（</a:t>
            </a:r>
            <a:r>
              <a:rPr lang="en-US" altLang="zh-CN" sz="2100" smtClean="0">
                <a:solidFill>
                  <a:srgbClr val="3333CC"/>
                </a:solidFill>
                <a:latin typeface="微软雅黑" pitchFamily="34" charset="-122"/>
                <a:ea typeface="微软雅黑" pitchFamily="34" charset="-122"/>
              </a:rPr>
              <a:t>1</a:t>
            </a:r>
            <a:r>
              <a:rPr lang="zh-CN" altLang="en-US" sz="2100" smtClean="0">
                <a:solidFill>
                  <a:srgbClr val="3333CC"/>
                </a:solidFill>
                <a:latin typeface="微软雅黑" pitchFamily="34" charset="-122"/>
                <a:ea typeface="微软雅黑" pitchFamily="34" charset="-122"/>
              </a:rPr>
              <a:t>）程序直接控制传送方式</a:t>
            </a:r>
          </a:p>
          <a:p>
            <a:pPr marL="342900" indent="-342900">
              <a:spcBef>
                <a:spcPct val="0"/>
              </a:spcBef>
              <a:buFontTx/>
              <a:buNone/>
            </a:pPr>
            <a:r>
              <a:rPr lang="zh-CN" altLang="en-US" sz="2100" smtClean="0">
                <a:solidFill>
                  <a:srgbClr val="3333CC"/>
                </a:solidFill>
                <a:latin typeface="微软雅黑" pitchFamily="34" charset="-122"/>
                <a:ea typeface="微软雅黑" pitchFamily="34" charset="-122"/>
              </a:rPr>
              <a:t>  若查询程序有</a:t>
            </a:r>
            <a:r>
              <a:rPr lang="en-US" altLang="zh-CN" sz="2100" smtClean="0">
                <a:solidFill>
                  <a:srgbClr val="3333CC"/>
                </a:solidFill>
                <a:latin typeface="微软雅黑" pitchFamily="34" charset="-122"/>
                <a:ea typeface="微软雅黑" pitchFamily="34" charset="-122"/>
              </a:rPr>
              <a:t>10</a:t>
            </a:r>
            <a:r>
              <a:rPr lang="zh-CN" altLang="en-US" sz="2100" smtClean="0">
                <a:solidFill>
                  <a:srgbClr val="3333CC"/>
                </a:solidFill>
                <a:latin typeface="微软雅黑" pitchFamily="34" charset="-122"/>
                <a:ea typeface="微软雅黑" pitchFamily="34" charset="-122"/>
              </a:rPr>
              <a:t>条，第</a:t>
            </a:r>
            <a:r>
              <a:rPr lang="en-US" altLang="zh-CN" sz="2100" smtClean="0">
                <a:solidFill>
                  <a:srgbClr val="3333CC"/>
                </a:solidFill>
                <a:latin typeface="微软雅黑" pitchFamily="34" charset="-122"/>
                <a:ea typeface="微软雅黑" pitchFamily="34" charset="-122"/>
              </a:rPr>
              <a:t>5</a:t>
            </a:r>
            <a:r>
              <a:rPr lang="zh-CN" altLang="en-US" sz="2100" smtClean="0">
                <a:solidFill>
                  <a:srgbClr val="3333CC"/>
                </a:solidFill>
                <a:latin typeface="微软雅黑" pitchFamily="34" charset="-122"/>
                <a:ea typeface="微软雅黑" pitchFamily="34" charset="-122"/>
              </a:rPr>
              <a:t>条为启动设备的指令，则：</a:t>
            </a:r>
          </a:p>
          <a:p>
            <a:pPr marL="342900" indent="-342900">
              <a:spcBef>
                <a:spcPct val="0"/>
              </a:spcBef>
              <a:buFontTx/>
              <a:buNone/>
            </a:pPr>
            <a:r>
              <a:rPr lang="zh-CN" altLang="en-US" sz="2100" smtClean="0">
                <a:solidFill>
                  <a:srgbClr val="56C61E"/>
                </a:solidFill>
                <a:latin typeface="微软雅黑" pitchFamily="34" charset="-122"/>
                <a:ea typeface="微软雅黑" pitchFamily="34" charset="-122"/>
              </a:rPr>
              <a:t>  </a:t>
            </a:r>
            <a:r>
              <a:rPr lang="zh-CN" altLang="en-US" sz="2100" smtClean="0">
                <a:solidFill>
                  <a:srgbClr val="146C18"/>
                </a:solidFill>
                <a:latin typeface="微软雅黑" pitchFamily="34" charset="-122"/>
                <a:ea typeface="微软雅黑" pitchFamily="34" charset="-122"/>
              </a:rPr>
              <a:t>数据传输率为：</a:t>
            </a:r>
            <a:r>
              <a:rPr lang="en-US" altLang="zh-CN" sz="2100" smtClean="0">
                <a:solidFill>
                  <a:srgbClr val="146C18"/>
                </a:solidFill>
                <a:latin typeface="微软雅黑" pitchFamily="34" charset="-122"/>
                <a:ea typeface="微软雅黑" pitchFamily="34" charset="-122"/>
              </a:rPr>
              <a:t>1/(1000+5) μs</a:t>
            </a:r>
            <a:r>
              <a:rPr lang="zh-CN" altLang="en-US" sz="2100" smtClean="0">
                <a:solidFill>
                  <a:srgbClr val="146C18"/>
                </a:solidFill>
                <a:latin typeface="微软雅黑" pitchFamily="34" charset="-122"/>
                <a:ea typeface="微软雅黑" pitchFamily="34" charset="-122"/>
              </a:rPr>
              <a:t>，约为每秒</a:t>
            </a:r>
            <a:r>
              <a:rPr lang="en-US" altLang="zh-CN" sz="2100" smtClean="0">
                <a:solidFill>
                  <a:srgbClr val="146C18"/>
                </a:solidFill>
                <a:latin typeface="微软雅黑" pitchFamily="34" charset="-122"/>
                <a:ea typeface="微软雅黑" pitchFamily="34" charset="-122"/>
              </a:rPr>
              <a:t>995</a:t>
            </a:r>
            <a:r>
              <a:rPr lang="zh-CN" altLang="en-US" sz="2100" smtClean="0">
                <a:solidFill>
                  <a:srgbClr val="146C18"/>
                </a:solidFill>
                <a:latin typeface="微软雅黑" pitchFamily="34" charset="-122"/>
                <a:ea typeface="微软雅黑" pitchFamily="34" charset="-122"/>
              </a:rPr>
              <a:t>个数据。</a:t>
            </a:r>
          </a:p>
          <a:p>
            <a:pPr marL="342900" indent="-342900">
              <a:spcBef>
                <a:spcPct val="0"/>
              </a:spcBef>
              <a:buFontTx/>
              <a:buNone/>
            </a:pPr>
            <a:r>
              <a:rPr lang="zh-CN" altLang="en-US" sz="2100" smtClean="0">
                <a:solidFill>
                  <a:srgbClr val="146C18"/>
                </a:solidFill>
                <a:latin typeface="微软雅黑" pitchFamily="34" charset="-122"/>
                <a:ea typeface="微软雅黑" pitchFamily="34" charset="-122"/>
              </a:rPr>
              <a:t>  主机占用率</a:t>
            </a:r>
            <a:r>
              <a:rPr lang="en-US" altLang="zh-CN" sz="2100" smtClean="0">
                <a:solidFill>
                  <a:srgbClr val="146C18"/>
                </a:solidFill>
                <a:latin typeface="微软雅黑" pitchFamily="34" charset="-122"/>
                <a:ea typeface="微软雅黑" pitchFamily="34" charset="-122"/>
              </a:rPr>
              <a:t>=100%</a:t>
            </a:r>
          </a:p>
          <a:p>
            <a:pPr marL="342900" indent="-342900">
              <a:spcBef>
                <a:spcPct val="0"/>
              </a:spcBef>
            </a:pPr>
            <a:endParaRPr lang="zh-CN" altLang="en-US" sz="2100">
              <a:solidFill>
                <a:srgbClr val="146C18"/>
              </a:solidFill>
              <a:latin typeface="微软雅黑" pitchFamily="34" charset="-122"/>
              <a:ea typeface="微软雅黑" pitchFamily="34" charset="-122"/>
            </a:endParaRPr>
          </a:p>
        </p:txBody>
      </p:sp>
      <p:sp>
        <p:nvSpPr>
          <p:cNvPr id="66" name="Rectangle 4"/>
          <p:cNvSpPr>
            <a:spLocks noChangeArrowheads="1"/>
          </p:cNvSpPr>
          <p:nvPr/>
        </p:nvSpPr>
        <p:spPr bwMode="auto">
          <a:xfrm>
            <a:off x="142875" y="2498725"/>
            <a:ext cx="3668713" cy="2947988"/>
          </a:xfrm>
          <a:prstGeom prst="rect">
            <a:avLst/>
          </a:prstGeom>
          <a:noFill/>
          <a:ln w="9525">
            <a:noFill/>
            <a:miter lim="800000"/>
            <a:headEnd/>
            <a:tailEnd/>
          </a:ln>
          <a:effectLst/>
        </p:spPr>
        <p:txBody>
          <a:bodyPr>
            <a:spAutoFit/>
          </a:bodyPr>
          <a:lstStyle/>
          <a:p>
            <a:pPr eaLnBrk="1" hangingPunct="1">
              <a:spcBef>
                <a:spcPct val="30000"/>
              </a:spcBef>
              <a:buClr>
                <a:srgbClr val="00CC99"/>
              </a:buClr>
              <a:buSzPct val="80000"/>
              <a:buFont typeface="Wingdings" pitchFamily="2" charset="2"/>
              <a:buNone/>
            </a:pPr>
            <a:r>
              <a:rPr kumimoji="1" lang="zh-CN" altLang="en-US" sz="2100">
                <a:solidFill>
                  <a:srgbClr val="3333CC"/>
                </a:solidFill>
                <a:latin typeface="微软雅黑" pitchFamily="34" charset="-122"/>
                <a:ea typeface="微软雅黑" pitchFamily="34" charset="-122"/>
              </a:rPr>
              <a:t>（</a:t>
            </a:r>
            <a:r>
              <a:rPr kumimoji="1" lang="en-US" altLang="zh-CN" sz="2100">
                <a:solidFill>
                  <a:srgbClr val="3333CC"/>
                </a:solidFill>
                <a:latin typeface="微软雅黑" pitchFamily="34" charset="-122"/>
                <a:ea typeface="微软雅黑" pitchFamily="34" charset="-122"/>
              </a:rPr>
              <a:t>2</a:t>
            </a:r>
            <a:r>
              <a:rPr kumimoji="1" lang="zh-CN" altLang="en-US" sz="2100">
                <a:solidFill>
                  <a:srgbClr val="3333CC"/>
                </a:solidFill>
                <a:latin typeface="微软雅黑" pitchFamily="34" charset="-122"/>
                <a:ea typeface="微软雅黑" pitchFamily="34" charset="-122"/>
              </a:rPr>
              <a:t>）中断传送方式</a:t>
            </a:r>
          </a:p>
          <a:p>
            <a:pPr eaLnBrk="1" hangingPunct="1">
              <a:spcBef>
                <a:spcPct val="30000"/>
              </a:spcBef>
              <a:buClr>
                <a:srgbClr val="00CC99"/>
              </a:buClr>
              <a:buSzPct val="80000"/>
              <a:buFont typeface="Wingdings" pitchFamily="2" charset="2"/>
              <a:buNone/>
            </a:pPr>
            <a:r>
              <a:rPr kumimoji="1" lang="zh-CN" altLang="en-US" sz="2100">
                <a:solidFill>
                  <a:srgbClr val="3333CC"/>
                </a:solidFill>
                <a:latin typeface="微软雅黑" pitchFamily="34" charset="-122"/>
                <a:ea typeface="微软雅黑" pitchFamily="34" charset="-122"/>
              </a:rPr>
              <a:t>若中断服务程序有</a:t>
            </a:r>
            <a:r>
              <a:rPr kumimoji="1" lang="en-US" altLang="zh-CN" sz="2100">
                <a:solidFill>
                  <a:srgbClr val="3333CC"/>
                </a:solidFill>
                <a:latin typeface="微软雅黑" pitchFamily="34" charset="-122"/>
                <a:ea typeface="微软雅黑" pitchFamily="34" charset="-122"/>
              </a:rPr>
              <a:t>30</a:t>
            </a:r>
            <a:r>
              <a:rPr kumimoji="1" lang="zh-CN" altLang="en-US" sz="2100">
                <a:solidFill>
                  <a:srgbClr val="3333CC"/>
                </a:solidFill>
                <a:latin typeface="微软雅黑" pitchFamily="34" charset="-122"/>
                <a:ea typeface="微软雅黑" pitchFamily="34" charset="-122"/>
              </a:rPr>
              <a:t>条，在第</a:t>
            </a:r>
            <a:r>
              <a:rPr kumimoji="1" lang="en-US" altLang="zh-CN" sz="2100">
                <a:solidFill>
                  <a:srgbClr val="3333CC"/>
                </a:solidFill>
                <a:latin typeface="微软雅黑" pitchFamily="34" charset="-122"/>
                <a:ea typeface="微软雅黑" pitchFamily="34" charset="-122"/>
              </a:rPr>
              <a:t>20</a:t>
            </a:r>
            <a:r>
              <a:rPr kumimoji="1" lang="zh-CN" altLang="en-US" sz="2100">
                <a:solidFill>
                  <a:srgbClr val="3333CC"/>
                </a:solidFill>
                <a:latin typeface="微软雅黑" pitchFamily="34" charset="-122"/>
                <a:ea typeface="微软雅黑" pitchFamily="34" charset="-122"/>
              </a:rPr>
              <a:t>条启动设备，则：</a:t>
            </a:r>
          </a:p>
          <a:p>
            <a:pPr eaLnBrk="1" hangingPunct="1">
              <a:spcBef>
                <a:spcPct val="30000"/>
              </a:spcBef>
              <a:buClr>
                <a:srgbClr val="00CC99"/>
              </a:buClr>
              <a:buSzPct val="80000"/>
              <a:buFont typeface="Wingdings" pitchFamily="2" charset="2"/>
              <a:buNone/>
            </a:pPr>
            <a:r>
              <a:rPr kumimoji="1" lang="zh-CN" altLang="en-US" sz="2100">
                <a:solidFill>
                  <a:srgbClr val="146C18"/>
                </a:solidFill>
                <a:latin typeface="微软雅黑" pitchFamily="34" charset="-122"/>
                <a:ea typeface="微软雅黑" pitchFamily="34" charset="-122"/>
              </a:rPr>
              <a:t>数据传输率为：</a:t>
            </a:r>
            <a:r>
              <a:rPr kumimoji="1" lang="en-US" altLang="zh-CN" sz="2100">
                <a:solidFill>
                  <a:srgbClr val="146C18"/>
                </a:solidFill>
                <a:latin typeface="微软雅黑" pitchFamily="34" charset="-122"/>
                <a:ea typeface="微软雅黑" pitchFamily="34" charset="-122"/>
              </a:rPr>
              <a:t>1/(1000+1+20)μs</a:t>
            </a:r>
            <a:r>
              <a:rPr kumimoji="1" lang="zh-CN" altLang="en-US" sz="2100">
                <a:solidFill>
                  <a:srgbClr val="146C18"/>
                </a:solidFill>
                <a:latin typeface="微软雅黑" pitchFamily="34" charset="-122"/>
                <a:ea typeface="微软雅黑" pitchFamily="34" charset="-122"/>
              </a:rPr>
              <a:t>，约为每秒</a:t>
            </a:r>
            <a:r>
              <a:rPr kumimoji="1" lang="en-US" altLang="zh-CN" sz="2100">
                <a:solidFill>
                  <a:srgbClr val="146C18"/>
                </a:solidFill>
                <a:latin typeface="微软雅黑" pitchFamily="34" charset="-122"/>
                <a:ea typeface="微软雅黑" pitchFamily="34" charset="-122"/>
              </a:rPr>
              <a:t>979</a:t>
            </a:r>
            <a:r>
              <a:rPr kumimoji="1" lang="zh-CN" altLang="en-US" sz="2100">
                <a:solidFill>
                  <a:srgbClr val="146C18"/>
                </a:solidFill>
                <a:latin typeface="微软雅黑" pitchFamily="34" charset="-122"/>
                <a:ea typeface="微软雅黑" pitchFamily="34" charset="-122"/>
              </a:rPr>
              <a:t>个数据。</a:t>
            </a:r>
          </a:p>
          <a:p>
            <a:pPr eaLnBrk="1" hangingPunct="1">
              <a:spcBef>
                <a:spcPct val="30000"/>
              </a:spcBef>
              <a:buClr>
                <a:srgbClr val="00CC99"/>
              </a:buClr>
              <a:buSzPct val="80000"/>
              <a:buFont typeface="Wingdings" pitchFamily="2" charset="2"/>
              <a:buNone/>
            </a:pPr>
            <a:r>
              <a:rPr kumimoji="1" lang="zh-CN" altLang="en-US" sz="2100">
                <a:solidFill>
                  <a:srgbClr val="146C18"/>
                </a:solidFill>
                <a:latin typeface="微软雅黑" pitchFamily="34" charset="-122"/>
                <a:ea typeface="微软雅黑" pitchFamily="34" charset="-122"/>
              </a:rPr>
              <a:t>主机占用率为：</a:t>
            </a:r>
            <a:r>
              <a:rPr kumimoji="1" lang="en-US" altLang="zh-CN" sz="2100">
                <a:solidFill>
                  <a:srgbClr val="146C18"/>
                </a:solidFill>
                <a:latin typeface="微软雅黑" pitchFamily="34" charset="-122"/>
                <a:ea typeface="微软雅黑" pitchFamily="34" charset="-122"/>
              </a:rPr>
              <a:t>(1+30)/(1000+1+20)=3%</a:t>
            </a:r>
          </a:p>
        </p:txBody>
      </p:sp>
      <p:grpSp>
        <p:nvGrpSpPr>
          <p:cNvPr id="67" name="Group 5"/>
          <p:cNvGrpSpPr>
            <a:grpSpLocks/>
          </p:cNvGrpSpPr>
          <p:nvPr/>
        </p:nvGrpSpPr>
        <p:grpSpPr bwMode="auto">
          <a:xfrm>
            <a:off x="3862388" y="2017713"/>
            <a:ext cx="5048250" cy="1943100"/>
            <a:chOff x="2433" y="1411"/>
            <a:chExt cx="3143" cy="1192"/>
          </a:xfrm>
        </p:grpSpPr>
        <p:grpSp>
          <p:nvGrpSpPr>
            <p:cNvPr id="68" name="Group 6"/>
            <p:cNvGrpSpPr>
              <a:grpSpLocks/>
            </p:cNvGrpSpPr>
            <p:nvPr/>
          </p:nvGrpSpPr>
          <p:grpSpPr bwMode="auto">
            <a:xfrm>
              <a:off x="2433" y="1411"/>
              <a:ext cx="3143" cy="886"/>
              <a:chOff x="2433" y="1411"/>
              <a:chExt cx="3143" cy="886"/>
            </a:xfrm>
          </p:grpSpPr>
          <p:sp>
            <p:nvSpPr>
              <p:cNvPr id="70" name="Line 7"/>
              <p:cNvSpPr>
                <a:spLocks noChangeShapeType="1"/>
              </p:cNvSpPr>
              <p:nvPr/>
            </p:nvSpPr>
            <p:spPr bwMode="auto">
              <a:xfrm flipV="1">
                <a:off x="2859" y="2030"/>
                <a:ext cx="639" cy="13"/>
              </a:xfrm>
              <a:prstGeom prst="line">
                <a:avLst/>
              </a:prstGeom>
              <a:noFill/>
              <a:ln w="28575">
                <a:solidFill>
                  <a:srgbClr val="FC0128"/>
                </a:solidFill>
                <a:round/>
                <a:headEnd/>
                <a:tailEnd/>
              </a:ln>
              <a:effectLst/>
            </p:spPr>
            <p:txBody>
              <a:bodyPr/>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71" name="Line 8"/>
              <p:cNvSpPr>
                <a:spLocks noChangeShapeType="1"/>
              </p:cNvSpPr>
              <p:nvPr/>
            </p:nvSpPr>
            <p:spPr bwMode="auto">
              <a:xfrm>
                <a:off x="3165" y="1643"/>
                <a:ext cx="0" cy="405"/>
              </a:xfrm>
              <a:prstGeom prst="line">
                <a:avLst/>
              </a:prstGeom>
              <a:noFill/>
              <a:ln w="28575">
                <a:solidFill>
                  <a:srgbClr val="000000"/>
                </a:solidFill>
                <a:prstDash val="sysDot"/>
                <a:round/>
                <a:headEnd/>
                <a:tailEnd/>
              </a:ln>
              <a:effectLst/>
            </p:spPr>
            <p:txBody>
              <a:bodyPr/>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72" name="Text Box 9"/>
              <p:cNvSpPr txBox="1">
                <a:spLocks noChangeArrowheads="1"/>
              </p:cNvSpPr>
              <p:nvPr/>
            </p:nvSpPr>
            <p:spPr bwMode="auto">
              <a:xfrm>
                <a:off x="2698" y="1411"/>
                <a:ext cx="676" cy="243"/>
              </a:xfrm>
              <a:prstGeom prst="rect">
                <a:avLst/>
              </a:prstGeom>
              <a:noFill/>
              <a:ln w="9525">
                <a:noFill/>
                <a:miter lim="800000"/>
                <a:headEnd/>
                <a:tailEnd/>
              </a:ln>
              <a:effectLst/>
            </p:spPr>
            <p:txBody>
              <a:bodyPr>
                <a:spAutoFit/>
              </a:bodyPr>
              <a:lstStyle/>
              <a:p>
                <a:pPr eaLnBrk="1" fontAlgn="auto" hangingPunct="1">
                  <a:spcBef>
                    <a:spcPct val="50000"/>
                  </a:spcBef>
                  <a:spcAft>
                    <a:spcPts val="0"/>
                  </a:spcAft>
                  <a:defRPr/>
                </a:pPr>
                <a:r>
                  <a:rPr kumimoji="1" lang="zh-CN" altLang="en-US" sz="2000" kern="0">
                    <a:solidFill>
                      <a:srgbClr val="0066FF"/>
                    </a:solidFill>
                    <a:latin typeface="Times New Roman" pitchFamily="18" charset="0"/>
                  </a:rPr>
                  <a:t>外设</a:t>
                </a:r>
              </a:p>
            </p:txBody>
          </p:sp>
          <p:sp>
            <p:nvSpPr>
              <p:cNvPr id="73" name="Text Box 10"/>
              <p:cNvSpPr txBox="1">
                <a:spLocks noChangeArrowheads="1"/>
              </p:cNvSpPr>
              <p:nvPr/>
            </p:nvSpPr>
            <p:spPr bwMode="auto">
              <a:xfrm>
                <a:off x="2433" y="1850"/>
                <a:ext cx="741" cy="244"/>
              </a:xfrm>
              <a:prstGeom prst="rect">
                <a:avLst/>
              </a:prstGeom>
              <a:noFill/>
              <a:ln w="9525">
                <a:noFill/>
                <a:miter lim="800000"/>
                <a:headEnd/>
                <a:tailEnd/>
              </a:ln>
              <a:effectLst/>
            </p:spPr>
            <p:txBody>
              <a:bodyPr>
                <a:spAutoFit/>
              </a:bodyPr>
              <a:lstStyle/>
              <a:p>
                <a:pPr eaLnBrk="1" fontAlgn="auto" hangingPunct="1">
                  <a:spcBef>
                    <a:spcPct val="50000"/>
                  </a:spcBef>
                  <a:spcAft>
                    <a:spcPts val="0"/>
                  </a:spcAft>
                  <a:defRPr/>
                </a:pPr>
                <a:r>
                  <a:rPr kumimoji="1" lang="en-US" altLang="zh-CN" sz="2000" kern="0">
                    <a:solidFill>
                      <a:srgbClr val="FC0128"/>
                    </a:solidFill>
                  </a:rPr>
                  <a:t>CPU</a:t>
                </a:r>
              </a:p>
            </p:txBody>
          </p:sp>
          <p:sp>
            <p:nvSpPr>
              <p:cNvPr id="74" name="Line 11"/>
              <p:cNvSpPr>
                <a:spLocks noChangeShapeType="1"/>
              </p:cNvSpPr>
              <p:nvPr/>
            </p:nvSpPr>
            <p:spPr bwMode="auto">
              <a:xfrm flipV="1">
                <a:off x="3163" y="1637"/>
                <a:ext cx="738" cy="0"/>
              </a:xfrm>
              <a:prstGeom prst="line">
                <a:avLst/>
              </a:prstGeom>
              <a:noFill/>
              <a:ln w="28575">
                <a:solidFill>
                  <a:srgbClr val="0066FF"/>
                </a:solidFill>
                <a:round/>
                <a:headEnd/>
                <a:tailEnd/>
              </a:ln>
              <a:effectLst/>
            </p:spPr>
            <p:txBody>
              <a:bodyPr/>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75" name="Line 12"/>
              <p:cNvSpPr>
                <a:spLocks noChangeShapeType="1"/>
              </p:cNvSpPr>
              <p:nvPr/>
            </p:nvSpPr>
            <p:spPr bwMode="auto">
              <a:xfrm>
                <a:off x="3905" y="1643"/>
                <a:ext cx="0" cy="411"/>
              </a:xfrm>
              <a:prstGeom prst="line">
                <a:avLst/>
              </a:prstGeom>
              <a:noFill/>
              <a:ln w="28575">
                <a:solidFill>
                  <a:srgbClr val="000000"/>
                </a:solidFill>
                <a:prstDash val="sysDot"/>
                <a:round/>
                <a:headEnd/>
                <a:tailEnd type="triangle" w="med" len="med"/>
              </a:ln>
              <a:effectLst/>
            </p:spPr>
            <p:txBody>
              <a:bodyPr/>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76" name="Line 13"/>
              <p:cNvSpPr>
                <a:spLocks noChangeShapeType="1"/>
              </p:cNvSpPr>
              <p:nvPr/>
            </p:nvSpPr>
            <p:spPr bwMode="auto">
              <a:xfrm>
                <a:off x="3905" y="2054"/>
                <a:ext cx="653" cy="0"/>
              </a:xfrm>
              <a:prstGeom prst="line">
                <a:avLst/>
              </a:prstGeom>
              <a:noFill/>
              <a:ln w="28575">
                <a:solidFill>
                  <a:srgbClr val="FC0128"/>
                </a:solidFill>
                <a:round/>
                <a:headEnd/>
                <a:tailEnd/>
              </a:ln>
              <a:effectLst/>
            </p:spPr>
            <p:txBody>
              <a:bodyPr/>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77" name="Line 14"/>
              <p:cNvSpPr>
                <a:spLocks noChangeShapeType="1"/>
              </p:cNvSpPr>
              <p:nvPr/>
            </p:nvSpPr>
            <p:spPr bwMode="auto">
              <a:xfrm>
                <a:off x="4327" y="1655"/>
                <a:ext cx="0" cy="408"/>
              </a:xfrm>
              <a:prstGeom prst="line">
                <a:avLst/>
              </a:prstGeom>
              <a:noFill/>
              <a:ln w="28575">
                <a:solidFill>
                  <a:srgbClr val="000000"/>
                </a:solidFill>
                <a:prstDash val="sysDot"/>
                <a:round/>
                <a:headEnd/>
                <a:tailEnd/>
              </a:ln>
              <a:effectLst/>
            </p:spPr>
            <p:txBody>
              <a:bodyPr/>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78" name="Line 15"/>
              <p:cNvSpPr>
                <a:spLocks noChangeShapeType="1"/>
              </p:cNvSpPr>
              <p:nvPr/>
            </p:nvSpPr>
            <p:spPr bwMode="auto">
              <a:xfrm flipV="1">
                <a:off x="4331" y="1650"/>
                <a:ext cx="723" cy="11"/>
              </a:xfrm>
              <a:prstGeom prst="line">
                <a:avLst/>
              </a:prstGeom>
              <a:noFill/>
              <a:ln w="28575">
                <a:solidFill>
                  <a:srgbClr val="0066FF"/>
                </a:solidFill>
                <a:round/>
                <a:headEnd/>
                <a:tailEnd/>
              </a:ln>
              <a:effectLst/>
            </p:spPr>
            <p:txBody>
              <a:bodyPr/>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79" name="Line 16"/>
              <p:cNvSpPr>
                <a:spLocks noChangeShapeType="1"/>
              </p:cNvSpPr>
              <p:nvPr/>
            </p:nvSpPr>
            <p:spPr bwMode="auto">
              <a:xfrm>
                <a:off x="5052" y="1655"/>
                <a:ext cx="0" cy="412"/>
              </a:xfrm>
              <a:prstGeom prst="line">
                <a:avLst/>
              </a:prstGeom>
              <a:noFill/>
              <a:ln w="28575">
                <a:solidFill>
                  <a:srgbClr val="000000"/>
                </a:solidFill>
                <a:prstDash val="sysDot"/>
                <a:round/>
                <a:headEnd/>
                <a:tailEnd type="triangle" w="med" len="med"/>
              </a:ln>
              <a:effectLst/>
            </p:spPr>
            <p:txBody>
              <a:bodyPr/>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80" name="Line 17"/>
              <p:cNvSpPr>
                <a:spLocks noChangeShapeType="1"/>
              </p:cNvSpPr>
              <p:nvPr/>
            </p:nvSpPr>
            <p:spPr bwMode="auto">
              <a:xfrm>
                <a:off x="5062" y="2058"/>
                <a:ext cx="387" cy="0"/>
              </a:xfrm>
              <a:prstGeom prst="line">
                <a:avLst/>
              </a:prstGeom>
              <a:noFill/>
              <a:ln w="28575">
                <a:solidFill>
                  <a:srgbClr val="FC0128"/>
                </a:solidFill>
                <a:round/>
                <a:headEnd/>
                <a:tailEnd/>
              </a:ln>
              <a:effectLst/>
            </p:spPr>
            <p:txBody>
              <a:bodyPr/>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81" name="Text Box 18"/>
              <p:cNvSpPr txBox="1">
                <a:spLocks noChangeArrowheads="1"/>
              </p:cNvSpPr>
              <p:nvPr/>
            </p:nvSpPr>
            <p:spPr bwMode="auto">
              <a:xfrm>
                <a:off x="3898" y="1773"/>
                <a:ext cx="626" cy="281"/>
              </a:xfrm>
              <a:prstGeom prst="rect">
                <a:avLst/>
              </a:prstGeom>
              <a:noFill/>
              <a:ln w="9525">
                <a:noFill/>
                <a:miter lim="800000"/>
                <a:headEnd/>
                <a:tailEnd/>
              </a:ln>
              <a:effectLst/>
            </p:spPr>
            <p:txBody>
              <a:bodyPr>
                <a:spAutoFit/>
              </a:bodyPr>
              <a:lstStyle/>
              <a:p>
                <a:pPr eaLnBrk="1" fontAlgn="auto" hangingPunct="1">
                  <a:spcBef>
                    <a:spcPct val="50000"/>
                  </a:spcBef>
                  <a:spcAft>
                    <a:spcPts val="0"/>
                  </a:spcAft>
                  <a:defRPr/>
                </a:pPr>
                <a:r>
                  <a:rPr kumimoji="1" lang="en-US" altLang="zh-CN" sz="2000" b="0" kern="0">
                    <a:solidFill>
                      <a:sysClr val="windowText" lastClr="000000"/>
                    </a:solidFill>
                    <a:latin typeface="Times New Roman" pitchFamily="18" charset="0"/>
                  </a:rPr>
                  <a:t>5</a:t>
                </a:r>
                <a:r>
                  <a:rPr kumimoji="1" lang="en-US" altLang="zh-CN" b="0" kern="0">
                    <a:solidFill>
                      <a:sysClr val="windowText" lastClr="000000"/>
                    </a:solidFill>
                    <a:latin typeface="Times New Roman" pitchFamily="18" charset="0"/>
                    <a:ea typeface="华文行楷" pitchFamily="2" charset="-122"/>
                  </a:rPr>
                  <a:t>μ</a:t>
                </a:r>
                <a:r>
                  <a:rPr kumimoji="1" lang="en-US" altLang="zh-CN" sz="2000" b="0" kern="0">
                    <a:solidFill>
                      <a:sysClr val="windowText" lastClr="000000"/>
                    </a:solidFill>
                    <a:latin typeface="Times New Roman" pitchFamily="18" charset="0"/>
                  </a:rPr>
                  <a:t>s</a:t>
                </a:r>
              </a:p>
            </p:txBody>
          </p:sp>
          <p:sp>
            <p:nvSpPr>
              <p:cNvPr id="82" name="Line 19"/>
              <p:cNvSpPr>
                <a:spLocks noChangeShapeType="1"/>
              </p:cNvSpPr>
              <p:nvPr/>
            </p:nvSpPr>
            <p:spPr bwMode="auto">
              <a:xfrm>
                <a:off x="3164" y="2112"/>
                <a:ext cx="0" cy="179"/>
              </a:xfrm>
              <a:prstGeom prst="line">
                <a:avLst/>
              </a:prstGeom>
              <a:noFill/>
              <a:ln w="9525">
                <a:solidFill>
                  <a:srgbClr val="000000"/>
                </a:solidFill>
                <a:round/>
                <a:headEnd/>
                <a:tailEnd/>
              </a:ln>
              <a:effectLst/>
            </p:spPr>
            <p:txBody>
              <a:bodyPr/>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83" name="Line 20"/>
              <p:cNvSpPr>
                <a:spLocks noChangeShapeType="1"/>
              </p:cNvSpPr>
              <p:nvPr/>
            </p:nvSpPr>
            <p:spPr bwMode="auto">
              <a:xfrm>
                <a:off x="4335" y="2117"/>
                <a:ext cx="0" cy="180"/>
              </a:xfrm>
              <a:prstGeom prst="line">
                <a:avLst/>
              </a:prstGeom>
              <a:noFill/>
              <a:ln w="9525">
                <a:solidFill>
                  <a:srgbClr val="000000"/>
                </a:solidFill>
                <a:round/>
                <a:headEnd/>
                <a:tailEnd/>
              </a:ln>
              <a:effectLst/>
            </p:spPr>
            <p:txBody>
              <a:bodyPr/>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84" name="Line 21"/>
              <p:cNvSpPr>
                <a:spLocks noChangeShapeType="1"/>
              </p:cNvSpPr>
              <p:nvPr/>
            </p:nvSpPr>
            <p:spPr bwMode="auto">
              <a:xfrm>
                <a:off x="5383" y="2092"/>
                <a:ext cx="0" cy="180"/>
              </a:xfrm>
              <a:prstGeom prst="line">
                <a:avLst/>
              </a:prstGeom>
              <a:noFill/>
              <a:ln w="9525">
                <a:solidFill>
                  <a:srgbClr val="000000"/>
                </a:solidFill>
                <a:round/>
                <a:headEnd/>
                <a:tailEnd/>
              </a:ln>
              <a:effectLst/>
            </p:spPr>
            <p:txBody>
              <a:bodyPr/>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85" name="Line 22"/>
              <p:cNvSpPr>
                <a:spLocks noChangeShapeType="1"/>
              </p:cNvSpPr>
              <p:nvPr/>
            </p:nvSpPr>
            <p:spPr bwMode="auto">
              <a:xfrm>
                <a:off x="5384" y="1647"/>
                <a:ext cx="0" cy="406"/>
              </a:xfrm>
              <a:prstGeom prst="line">
                <a:avLst/>
              </a:prstGeom>
              <a:noFill/>
              <a:ln w="28575">
                <a:solidFill>
                  <a:srgbClr val="000000"/>
                </a:solidFill>
                <a:prstDash val="sysDot"/>
                <a:round/>
                <a:headEnd/>
                <a:tailEnd/>
              </a:ln>
              <a:effectLst/>
            </p:spPr>
            <p:txBody>
              <a:bodyPr/>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86" name="Line 23"/>
              <p:cNvSpPr>
                <a:spLocks noChangeShapeType="1"/>
              </p:cNvSpPr>
              <p:nvPr/>
            </p:nvSpPr>
            <p:spPr bwMode="auto">
              <a:xfrm>
                <a:off x="5371" y="1654"/>
                <a:ext cx="205" cy="0"/>
              </a:xfrm>
              <a:prstGeom prst="line">
                <a:avLst/>
              </a:prstGeom>
              <a:noFill/>
              <a:ln w="28575">
                <a:solidFill>
                  <a:srgbClr val="3333CC"/>
                </a:solidFill>
                <a:round/>
                <a:headEnd/>
                <a:tailEnd/>
              </a:ln>
              <a:effectLst/>
            </p:spPr>
            <p:txBody>
              <a:bodyPr/>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87" name="Line 24"/>
              <p:cNvSpPr>
                <a:spLocks noChangeShapeType="1"/>
              </p:cNvSpPr>
              <p:nvPr/>
            </p:nvSpPr>
            <p:spPr bwMode="auto">
              <a:xfrm>
                <a:off x="3164" y="2213"/>
                <a:ext cx="1169" cy="0"/>
              </a:xfrm>
              <a:prstGeom prst="line">
                <a:avLst/>
              </a:prstGeom>
              <a:noFill/>
              <a:ln w="9525">
                <a:solidFill>
                  <a:srgbClr val="000000"/>
                </a:solidFill>
                <a:round/>
                <a:headEnd type="triangle" w="med" len="med"/>
                <a:tailEnd type="triangle" w="med" len="med"/>
              </a:ln>
              <a:effectLst/>
            </p:spPr>
            <p:txBody>
              <a:bodyPr/>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88" name="Line 25"/>
              <p:cNvSpPr>
                <a:spLocks noChangeShapeType="1"/>
              </p:cNvSpPr>
              <p:nvPr/>
            </p:nvSpPr>
            <p:spPr bwMode="auto">
              <a:xfrm>
                <a:off x="4354" y="2217"/>
                <a:ext cx="1029" cy="0"/>
              </a:xfrm>
              <a:prstGeom prst="line">
                <a:avLst/>
              </a:prstGeom>
              <a:noFill/>
              <a:ln w="9525">
                <a:solidFill>
                  <a:srgbClr val="000000"/>
                </a:solidFill>
                <a:round/>
                <a:headEnd type="triangle" w="med" len="med"/>
                <a:tailEnd type="triangle" w="med" len="med"/>
              </a:ln>
              <a:effectLst/>
            </p:spPr>
            <p:txBody>
              <a:bodyPr/>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89" name="Text Box 26"/>
              <p:cNvSpPr txBox="1">
                <a:spLocks noChangeArrowheads="1"/>
              </p:cNvSpPr>
              <p:nvPr/>
            </p:nvSpPr>
            <p:spPr bwMode="auto">
              <a:xfrm>
                <a:off x="3255" y="1414"/>
                <a:ext cx="626" cy="243"/>
              </a:xfrm>
              <a:prstGeom prst="rect">
                <a:avLst/>
              </a:prstGeom>
              <a:noFill/>
              <a:ln w="9525">
                <a:noFill/>
                <a:miter lim="800000"/>
                <a:headEnd/>
                <a:tailEnd/>
              </a:ln>
              <a:effectLst/>
            </p:spPr>
            <p:txBody>
              <a:bodyPr>
                <a:spAutoFit/>
              </a:bodyPr>
              <a:lstStyle/>
              <a:p>
                <a:pPr eaLnBrk="1" fontAlgn="auto" hangingPunct="1">
                  <a:spcBef>
                    <a:spcPct val="50000"/>
                  </a:spcBef>
                  <a:spcAft>
                    <a:spcPts val="0"/>
                  </a:spcAft>
                  <a:defRPr/>
                </a:pPr>
                <a:r>
                  <a:rPr kumimoji="1" lang="en-US" altLang="zh-CN" sz="2000" b="0" kern="0">
                    <a:solidFill>
                      <a:sysClr val="windowText" lastClr="000000"/>
                    </a:solidFill>
                    <a:latin typeface="Times New Roman" pitchFamily="18" charset="0"/>
                  </a:rPr>
                  <a:t>1ms</a:t>
                </a:r>
              </a:p>
            </p:txBody>
          </p:sp>
        </p:grpSp>
        <p:sp>
          <p:nvSpPr>
            <p:cNvPr id="69" name="Rectangle 27"/>
            <p:cNvSpPr>
              <a:spLocks noChangeArrowheads="1"/>
            </p:cNvSpPr>
            <p:nvPr/>
          </p:nvSpPr>
          <p:spPr bwMode="auto">
            <a:xfrm>
              <a:off x="3699" y="2323"/>
              <a:ext cx="1268" cy="280"/>
            </a:xfrm>
            <a:prstGeom prst="rect">
              <a:avLst/>
            </a:prstGeom>
            <a:noFill/>
            <a:ln w="9525">
              <a:noFill/>
              <a:miter lim="800000"/>
              <a:headEnd/>
              <a:tailEnd/>
            </a:ln>
            <a:effectLst/>
          </p:spPr>
          <p:txBody>
            <a:bodyPr>
              <a:spAutoFit/>
            </a:bodyPr>
            <a:lstStyle/>
            <a:p>
              <a:pPr eaLnBrk="1" fontAlgn="auto" hangingPunct="1">
                <a:spcBef>
                  <a:spcPts val="0"/>
                </a:spcBef>
                <a:spcAft>
                  <a:spcPts val="0"/>
                </a:spcAft>
                <a:defRPr/>
              </a:pPr>
              <a:r>
                <a:rPr kumimoji="1" lang="zh-CN" altLang="en-US" kern="0">
                  <a:solidFill>
                    <a:srgbClr val="CC3300"/>
                  </a:solidFill>
                  <a:latin typeface="Times New Roman" pitchFamily="18" charset="0"/>
                  <a:ea typeface="黑体" pitchFamily="49" charset="-122"/>
                </a:rPr>
                <a:t>轮询方式</a:t>
              </a:r>
            </a:p>
          </p:txBody>
        </p:sp>
      </p:grpSp>
      <p:sp>
        <p:nvSpPr>
          <p:cNvPr id="90" name="Text Box 55"/>
          <p:cNvSpPr txBox="1">
            <a:spLocks noChangeArrowheads="1"/>
          </p:cNvSpPr>
          <p:nvPr/>
        </p:nvSpPr>
        <p:spPr bwMode="auto">
          <a:xfrm>
            <a:off x="436563" y="5537200"/>
            <a:ext cx="4378325" cy="396875"/>
          </a:xfrm>
          <a:prstGeom prst="rect">
            <a:avLst/>
          </a:prstGeom>
          <a:noFill/>
          <a:ln w="12700">
            <a:noFill/>
            <a:miter lim="800000"/>
            <a:headEnd/>
            <a:tailEnd/>
          </a:ln>
          <a:effectLst/>
        </p:spPr>
        <p:txBody>
          <a:bodyPr>
            <a:spAutoFit/>
          </a:bodyPr>
          <a:lstStyle/>
          <a:p>
            <a:pPr eaLnBrk="1" fontAlgn="auto" hangingPunct="1">
              <a:spcBef>
                <a:spcPct val="50000"/>
              </a:spcBef>
              <a:spcAft>
                <a:spcPts val="0"/>
              </a:spcAft>
              <a:defRPr/>
            </a:pPr>
            <a:r>
              <a:rPr lang="zh-CN" altLang="en-US" sz="2000" kern="0">
                <a:solidFill>
                  <a:srgbClr val="FC0128"/>
                </a:solidFill>
                <a:ea typeface="微软雅黑" pitchFamily="34" charset="-122"/>
              </a:rPr>
              <a:t>为什么中断服务程序比查询程序长？</a:t>
            </a:r>
          </a:p>
        </p:txBody>
      </p:sp>
      <p:sp>
        <p:nvSpPr>
          <p:cNvPr id="91" name="Text Box 56"/>
          <p:cNvSpPr txBox="1">
            <a:spLocks noChangeArrowheads="1"/>
          </p:cNvSpPr>
          <p:nvPr/>
        </p:nvSpPr>
        <p:spPr bwMode="auto">
          <a:xfrm>
            <a:off x="320675" y="5970588"/>
            <a:ext cx="6219825" cy="701675"/>
          </a:xfrm>
          <a:prstGeom prst="rect">
            <a:avLst/>
          </a:prstGeom>
          <a:solidFill>
            <a:srgbClr val="FFFFFF"/>
          </a:solidFill>
          <a:ln w="12700">
            <a:noFill/>
            <a:miter lim="800000"/>
            <a:headEnd/>
            <a:tailEnd/>
          </a:ln>
          <a:effectLst/>
        </p:spPr>
        <p:txBody>
          <a:bodyPr>
            <a:spAutoFit/>
          </a:bodyPr>
          <a:lstStyle/>
          <a:p>
            <a:pPr eaLnBrk="1" fontAlgn="auto" hangingPunct="1">
              <a:spcBef>
                <a:spcPct val="50000"/>
              </a:spcBef>
              <a:spcAft>
                <a:spcPts val="0"/>
              </a:spcAft>
              <a:defRPr/>
            </a:pPr>
            <a:r>
              <a:rPr lang="zh-CN" altLang="en-US" sz="2000" kern="0">
                <a:solidFill>
                  <a:sysClr val="windowText" lastClr="000000"/>
                </a:solidFill>
                <a:ea typeface="微软雅黑" pitchFamily="34" charset="-122"/>
              </a:rPr>
              <a:t>因为中断服务程序有额外开销，如：保存现场、保存旧屏蔽字、设置新屏蔽字、开中断、查询中断源等</a:t>
            </a:r>
          </a:p>
        </p:txBody>
      </p:sp>
      <p:grpSp>
        <p:nvGrpSpPr>
          <p:cNvPr id="92" name="Group 61"/>
          <p:cNvGrpSpPr>
            <a:grpSpLocks/>
          </p:cNvGrpSpPr>
          <p:nvPr/>
        </p:nvGrpSpPr>
        <p:grpSpPr bwMode="auto">
          <a:xfrm>
            <a:off x="3649663" y="3887788"/>
            <a:ext cx="5208587" cy="1885950"/>
            <a:chOff x="2299" y="2449"/>
            <a:chExt cx="3281" cy="1188"/>
          </a:xfrm>
        </p:grpSpPr>
        <p:grpSp>
          <p:nvGrpSpPr>
            <p:cNvPr id="93" name="Group 28"/>
            <p:cNvGrpSpPr>
              <a:grpSpLocks/>
            </p:cNvGrpSpPr>
            <p:nvPr/>
          </p:nvGrpSpPr>
          <p:grpSpPr bwMode="auto">
            <a:xfrm>
              <a:off x="2299" y="2449"/>
              <a:ext cx="3281" cy="1188"/>
              <a:chOff x="2444" y="2674"/>
              <a:chExt cx="3281" cy="1188"/>
            </a:xfrm>
          </p:grpSpPr>
          <p:sp>
            <p:nvSpPr>
              <p:cNvPr id="98" name="Line 29"/>
              <p:cNvSpPr>
                <a:spLocks noChangeShapeType="1"/>
              </p:cNvSpPr>
              <p:nvPr/>
            </p:nvSpPr>
            <p:spPr bwMode="auto">
              <a:xfrm flipV="1">
                <a:off x="2870" y="3316"/>
                <a:ext cx="1054" cy="13"/>
              </a:xfrm>
              <a:prstGeom prst="line">
                <a:avLst/>
              </a:prstGeom>
              <a:noFill/>
              <a:ln w="28575">
                <a:solidFill>
                  <a:srgbClr val="FC0128"/>
                </a:solidFill>
                <a:round/>
                <a:headEnd/>
                <a:tailEnd/>
              </a:ln>
              <a:effectLst/>
            </p:spPr>
            <p:txBody>
              <a:bodyPr/>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99" name="Line 30"/>
              <p:cNvSpPr>
                <a:spLocks noChangeShapeType="1"/>
              </p:cNvSpPr>
              <p:nvPr/>
            </p:nvSpPr>
            <p:spPr bwMode="auto">
              <a:xfrm>
                <a:off x="3176" y="2913"/>
                <a:ext cx="0" cy="405"/>
              </a:xfrm>
              <a:prstGeom prst="line">
                <a:avLst/>
              </a:prstGeom>
              <a:noFill/>
              <a:ln w="28575">
                <a:solidFill>
                  <a:srgbClr val="000000"/>
                </a:solidFill>
                <a:prstDash val="sysDot"/>
                <a:round/>
                <a:headEnd/>
                <a:tailEnd/>
              </a:ln>
              <a:effectLst/>
            </p:spPr>
            <p:txBody>
              <a:bodyPr/>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100" name="Text Box 31"/>
              <p:cNvSpPr txBox="1">
                <a:spLocks noChangeArrowheads="1"/>
              </p:cNvSpPr>
              <p:nvPr/>
            </p:nvSpPr>
            <p:spPr bwMode="auto">
              <a:xfrm>
                <a:off x="2709" y="2681"/>
                <a:ext cx="676" cy="250"/>
              </a:xfrm>
              <a:prstGeom prst="rect">
                <a:avLst/>
              </a:prstGeom>
              <a:noFill/>
              <a:ln w="9525">
                <a:noFill/>
                <a:miter lim="800000"/>
                <a:headEnd/>
                <a:tailEnd/>
              </a:ln>
              <a:effectLst/>
            </p:spPr>
            <p:txBody>
              <a:bodyPr>
                <a:spAutoFit/>
              </a:bodyPr>
              <a:lstStyle/>
              <a:p>
                <a:pPr eaLnBrk="1" fontAlgn="auto" hangingPunct="1">
                  <a:spcBef>
                    <a:spcPct val="50000"/>
                  </a:spcBef>
                  <a:spcAft>
                    <a:spcPts val="0"/>
                  </a:spcAft>
                  <a:defRPr/>
                </a:pPr>
                <a:r>
                  <a:rPr kumimoji="1" lang="zh-CN" altLang="en-US" sz="2000" kern="0">
                    <a:solidFill>
                      <a:srgbClr val="0066FF"/>
                    </a:solidFill>
                    <a:latin typeface="Times New Roman" pitchFamily="18" charset="0"/>
                  </a:rPr>
                  <a:t>外设</a:t>
                </a:r>
              </a:p>
            </p:txBody>
          </p:sp>
          <p:sp>
            <p:nvSpPr>
              <p:cNvPr id="101" name="Text Box 32"/>
              <p:cNvSpPr txBox="1">
                <a:spLocks noChangeArrowheads="1"/>
              </p:cNvSpPr>
              <p:nvPr/>
            </p:nvSpPr>
            <p:spPr bwMode="auto">
              <a:xfrm>
                <a:off x="2444" y="3120"/>
                <a:ext cx="741" cy="250"/>
              </a:xfrm>
              <a:prstGeom prst="rect">
                <a:avLst/>
              </a:prstGeom>
              <a:noFill/>
              <a:ln w="9525">
                <a:noFill/>
                <a:miter lim="800000"/>
                <a:headEnd/>
                <a:tailEnd/>
              </a:ln>
              <a:effectLst/>
            </p:spPr>
            <p:txBody>
              <a:bodyPr>
                <a:spAutoFit/>
              </a:bodyPr>
              <a:lstStyle/>
              <a:p>
                <a:pPr eaLnBrk="1" fontAlgn="auto" hangingPunct="1">
                  <a:spcBef>
                    <a:spcPct val="50000"/>
                  </a:spcBef>
                  <a:spcAft>
                    <a:spcPts val="0"/>
                  </a:spcAft>
                  <a:defRPr/>
                </a:pPr>
                <a:r>
                  <a:rPr kumimoji="1" lang="en-US" altLang="zh-CN" sz="2000" kern="0">
                    <a:solidFill>
                      <a:srgbClr val="FC0128"/>
                    </a:solidFill>
                  </a:rPr>
                  <a:t>CPU</a:t>
                </a:r>
              </a:p>
            </p:txBody>
          </p:sp>
          <p:sp>
            <p:nvSpPr>
              <p:cNvPr id="102" name="Line 33"/>
              <p:cNvSpPr>
                <a:spLocks noChangeShapeType="1"/>
              </p:cNvSpPr>
              <p:nvPr/>
            </p:nvSpPr>
            <p:spPr bwMode="auto">
              <a:xfrm flipV="1">
                <a:off x="3174" y="2907"/>
                <a:ext cx="738" cy="0"/>
              </a:xfrm>
              <a:prstGeom prst="line">
                <a:avLst/>
              </a:prstGeom>
              <a:noFill/>
              <a:ln w="28575">
                <a:solidFill>
                  <a:srgbClr val="0066FF"/>
                </a:solidFill>
                <a:round/>
                <a:headEnd/>
                <a:tailEnd/>
              </a:ln>
              <a:effectLst/>
            </p:spPr>
            <p:txBody>
              <a:bodyPr/>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103" name="Line 34"/>
              <p:cNvSpPr>
                <a:spLocks noChangeShapeType="1"/>
              </p:cNvSpPr>
              <p:nvPr/>
            </p:nvSpPr>
            <p:spPr bwMode="auto">
              <a:xfrm>
                <a:off x="3916" y="2913"/>
                <a:ext cx="0" cy="411"/>
              </a:xfrm>
              <a:prstGeom prst="line">
                <a:avLst/>
              </a:prstGeom>
              <a:noFill/>
              <a:ln w="28575">
                <a:solidFill>
                  <a:srgbClr val="000000"/>
                </a:solidFill>
                <a:prstDash val="sysDot"/>
                <a:round/>
                <a:headEnd/>
                <a:tailEnd type="triangle" w="med" len="med"/>
              </a:ln>
              <a:effectLst/>
            </p:spPr>
            <p:txBody>
              <a:bodyPr/>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104" name="Line 35"/>
              <p:cNvSpPr>
                <a:spLocks noChangeShapeType="1"/>
              </p:cNvSpPr>
              <p:nvPr/>
            </p:nvSpPr>
            <p:spPr bwMode="auto">
              <a:xfrm>
                <a:off x="3916" y="3316"/>
                <a:ext cx="152" cy="9"/>
              </a:xfrm>
              <a:prstGeom prst="line">
                <a:avLst/>
              </a:prstGeom>
              <a:noFill/>
              <a:ln w="28575">
                <a:solidFill>
                  <a:srgbClr val="FC0128"/>
                </a:solidFill>
                <a:round/>
                <a:headEnd/>
                <a:tailEnd/>
              </a:ln>
              <a:effectLst/>
            </p:spPr>
            <p:txBody>
              <a:bodyPr/>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105" name="Line 36"/>
              <p:cNvSpPr>
                <a:spLocks noChangeShapeType="1"/>
              </p:cNvSpPr>
              <p:nvPr/>
            </p:nvSpPr>
            <p:spPr bwMode="auto">
              <a:xfrm flipH="1">
                <a:off x="4050" y="3072"/>
                <a:ext cx="1" cy="255"/>
              </a:xfrm>
              <a:prstGeom prst="line">
                <a:avLst/>
              </a:prstGeom>
              <a:noFill/>
              <a:ln w="28575">
                <a:solidFill>
                  <a:srgbClr val="000000"/>
                </a:solidFill>
                <a:prstDash val="sysDot"/>
                <a:round/>
                <a:headEnd/>
                <a:tailEnd/>
              </a:ln>
              <a:effectLst/>
            </p:spPr>
            <p:txBody>
              <a:bodyPr/>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106" name="Line 37"/>
              <p:cNvSpPr>
                <a:spLocks noChangeShapeType="1"/>
              </p:cNvSpPr>
              <p:nvPr/>
            </p:nvSpPr>
            <p:spPr bwMode="auto">
              <a:xfrm flipV="1">
                <a:off x="4342" y="2920"/>
                <a:ext cx="723" cy="11"/>
              </a:xfrm>
              <a:prstGeom prst="line">
                <a:avLst/>
              </a:prstGeom>
              <a:noFill/>
              <a:ln w="28575">
                <a:solidFill>
                  <a:srgbClr val="0066FF"/>
                </a:solidFill>
                <a:round/>
                <a:headEnd/>
                <a:tailEnd/>
              </a:ln>
              <a:effectLst/>
            </p:spPr>
            <p:txBody>
              <a:bodyPr/>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107" name="Line 38"/>
              <p:cNvSpPr>
                <a:spLocks noChangeShapeType="1"/>
              </p:cNvSpPr>
              <p:nvPr/>
            </p:nvSpPr>
            <p:spPr bwMode="auto">
              <a:xfrm>
                <a:off x="5063" y="2925"/>
                <a:ext cx="0" cy="412"/>
              </a:xfrm>
              <a:prstGeom prst="line">
                <a:avLst/>
              </a:prstGeom>
              <a:noFill/>
              <a:ln w="28575">
                <a:solidFill>
                  <a:srgbClr val="000000"/>
                </a:solidFill>
                <a:prstDash val="sysDot"/>
                <a:round/>
                <a:headEnd/>
                <a:tailEnd type="triangle" w="med" len="med"/>
              </a:ln>
              <a:effectLst/>
            </p:spPr>
            <p:txBody>
              <a:bodyPr/>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108" name="Line 39"/>
              <p:cNvSpPr>
                <a:spLocks noChangeShapeType="1"/>
              </p:cNvSpPr>
              <p:nvPr/>
            </p:nvSpPr>
            <p:spPr bwMode="auto">
              <a:xfrm>
                <a:off x="5073" y="3328"/>
                <a:ext cx="150" cy="0"/>
              </a:xfrm>
              <a:prstGeom prst="line">
                <a:avLst/>
              </a:prstGeom>
              <a:noFill/>
              <a:ln w="28575">
                <a:solidFill>
                  <a:srgbClr val="FC0128"/>
                </a:solidFill>
                <a:round/>
                <a:headEnd/>
                <a:tailEnd/>
              </a:ln>
              <a:effectLst/>
            </p:spPr>
            <p:txBody>
              <a:bodyPr/>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109" name="Line 40"/>
              <p:cNvSpPr>
                <a:spLocks noChangeShapeType="1"/>
              </p:cNvSpPr>
              <p:nvPr/>
            </p:nvSpPr>
            <p:spPr bwMode="auto">
              <a:xfrm>
                <a:off x="3175" y="3382"/>
                <a:ext cx="0" cy="179"/>
              </a:xfrm>
              <a:prstGeom prst="line">
                <a:avLst/>
              </a:prstGeom>
              <a:noFill/>
              <a:ln w="9525">
                <a:solidFill>
                  <a:srgbClr val="000000"/>
                </a:solidFill>
                <a:round/>
                <a:headEnd/>
                <a:tailEnd/>
              </a:ln>
              <a:effectLst/>
            </p:spPr>
            <p:txBody>
              <a:bodyPr/>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110" name="Line 41"/>
              <p:cNvSpPr>
                <a:spLocks noChangeShapeType="1"/>
              </p:cNvSpPr>
              <p:nvPr/>
            </p:nvSpPr>
            <p:spPr bwMode="auto">
              <a:xfrm>
                <a:off x="4346" y="3268"/>
                <a:ext cx="0" cy="299"/>
              </a:xfrm>
              <a:prstGeom prst="line">
                <a:avLst/>
              </a:prstGeom>
              <a:noFill/>
              <a:ln w="9525">
                <a:solidFill>
                  <a:srgbClr val="000000"/>
                </a:solidFill>
                <a:round/>
                <a:headEnd/>
                <a:tailEnd/>
              </a:ln>
              <a:effectLst/>
            </p:spPr>
            <p:txBody>
              <a:bodyPr/>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111" name="Line 42"/>
              <p:cNvSpPr>
                <a:spLocks noChangeShapeType="1"/>
              </p:cNvSpPr>
              <p:nvPr/>
            </p:nvSpPr>
            <p:spPr bwMode="auto">
              <a:xfrm>
                <a:off x="5496" y="3385"/>
                <a:ext cx="0" cy="180"/>
              </a:xfrm>
              <a:prstGeom prst="line">
                <a:avLst/>
              </a:prstGeom>
              <a:noFill/>
              <a:ln w="9525">
                <a:solidFill>
                  <a:srgbClr val="000000"/>
                </a:solidFill>
                <a:round/>
                <a:headEnd/>
                <a:tailEnd/>
              </a:ln>
              <a:effectLst/>
            </p:spPr>
            <p:txBody>
              <a:bodyPr/>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112" name="Line 43"/>
              <p:cNvSpPr>
                <a:spLocks noChangeShapeType="1"/>
              </p:cNvSpPr>
              <p:nvPr/>
            </p:nvSpPr>
            <p:spPr bwMode="auto">
              <a:xfrm>
                <a:off x="5227" y="3053"/>
                <a:ext cx="0" cy="270"/>
              </a:xfrm>
              <a:prstGeom prst="line">
                <a:avLst/>
              </a:prstGeom>
              <a:noFill/>
              <a:ln w="28575">
                <a:solidFill>
                  <a:srgbClr val="000000"/>
                </a:solidFill>
                <a:prstDash val="sysDot"/>
                <a:round/>
                <a:headEnd/>
                <a:tailEnd/>
              </a:ln>
              <a:effectLst/>
            </p:spPr>
            <p:txBody>
              <a:bodyPr/>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113" name="Line 44"/>
              <p:cNvSpPr>
                <a:spLocks noChangeShapeType="1"/>
              </p:cNvSpPr>
              <p:nvPr/>
            </p:nvSpPr>
            <p:spPr bwMode="auto">
              <a:xfrm>
                <a:off x="5520" y="2891"/>
                <a:ext cx="205" cy="0"/>
              </a:xfrm>
              <a:prstGeom prst="line">
                <a:avLst/>
              </a:prstGeom>
              <a:noFill/>
              <a:ln w="28575">
                <a:solidFill>
                  <a:srgbClr val="3333CC"/>
                </a:solidFill>
                <a:round/>
                <a:headEnd/>
                <a:tailEnd/>
              </a:ln>
              <a:effectLst/>
            </p:spPr>
            <p:txBody>
              <a:bodyPr/>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114" name="Line 45"/>
              <p:cNvSpPr>
                <a:spLocks noChangeShapeType="1"/>
              </p:cNvSpPr>
              <p:nvPr/>
            </p:nvSpPr>
            <p:spPr bwMode="auto">
              <a:xfrm>
                <a:off x="3175" y="3483"/>
                <a:ext cx="1169" cy="0"/>
              </a:xfrm>
              <a:prstGeom prst="line">
                <a:avLst/>
              </a:prstGeom>
              <a:noFill/>
              <a:ln w="9525">
                <a:solidFill>
                  <a:srgbClr val="000000"/>
                </a:solidFill>
                <a:round/>
                <a:headEnd type="triangle" w="med" len="med"/>
                <a:tailEnd type="triangle" w="med" len="med"/>
              </a:ln>
              <a:effectLst/>
            </p:spPr>
            <p:txBody>
              <a:bodyPr/>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115" name="Line 46"/>
              <p:cNvSpPr>
                <a:spLocks noChangeShapeType="1"/>
              </p:cNvSpPr>
              <p:nvPr/>
            </p:nvSpPr>
            <p:spPr bwMode="auto">
              <a:xfrm>
                <a:off x="4365" y="3487"/>
                <a:ext cx="1131" cy="1"/>
              </a:xfrm>
              <a:prstGeom prst="line">
                <a:avLst/>
              </a:prstGeom>
              <a:noFill/>
              <a:ln w="9525">
                <a:solidFill>
                  <a:srgbClr val="000000"/>
                </a:solidFill>
                <a:round/>
                <a:headEnd type="triangle" w="med" len="med"/>
                <a:tailEnd type="triangle" w="med" len="med"/>
              </a:ln>
              <a:effectLst/>
            </p:spPr>
            <p:txBody>
              <a:bodyPr/>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116" name="Text Box 47"/>
              <p:cNvSpPr txBox="1">
                <a:spLocks noChangeArrowheads="1"/>
              </p:cNvSpPr>
              <p:nvPr/>
            </p:nvSpPr>
            <p:spPr bwMode="auto">
              <a:xfrm>
                <a:off x="3342" y="2674"/>
                <a:ext cx="626" cy="250"/>
              </a:xfrm>
              <a:prstGeom prst="rect">
                <a:avLst/>
              </a:prstGeom>
              <a:noFill/>
              <a:ln w="9525">
                <a:noFill/>
                <a:miter lim="800000"/>
                <a:headEnd/>
                <a:tailEnd/>
              </a:ln>
              <a:effectLst/>
            </p:spPr>
            <p:txBody>
              <a:bodyPr>
                <a:spAutoFit/>
              </a:bodyPr>
              <a:lstStyle/>
              <a:p>
                <a:pPr eaLnBrk="1" fontAlgn="auto" hangingPunct="1">
                  <a:spcBef>
                    <a:spcPct val="50000"/>
                  </a:spcBef>
                  <a:spcAft>
                    <a:spcPts val="0"/>
                  </a:spcAft>
                  <a:defRPr/>
                </a:pPr>
                <a:r>
                  <a:rPr kumimoji="1" lang="en-US" altLang="zh-CN" sz="2000" b="0" kern="0">
                    <a:solidFill>
                      <a:sysClr val="windowText" lastClr="000000"/>
                    </a:solidFill>
                    <a:latin typeface="Times New Roman" pitchFamily="18" charset="0"/>
                  </a:rPr>
                  <a:t>1ms</a:t>
                </a:r>
              </a:p>
            </p:txBody>
          </p:sp>
          <p:sp>
            <p:nvSpPr>
              <p:cNvPr id="117" name="Line 48"/>
              <p:cNvSpPr>
                <a:spLocks noChangeShapeType="1"/>
              </p:cNvSpPr>
              <p:nvPr/>
            </p:nvSpPr>
            <p:spPr bwMode="auto">
              <a:xfrm>
                <a:off x="4049" y="3080"/>
                <a:ext cx="416" cy="0"/>
              </a:xfrm>
              <a:prstGeom prst="line">
                <a:avLst/>
              </a:prstGeom>
              <a:noFill/>
              <a:ln w="28575">
                <a:solidFill>
                  <a:srgbClr val="56C61E"/>
                </a:solidFill>
                <a:round/>
                <a:headEnd/>
                <a:tailEnd/>
              </a:ln>
              <a:effectLst/>
            </p:spPr>
            <p:txBody>
              <a:bodyPr/>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118" name="Line 49"/>
              <p:cNvSpPr>
                <a:spLocks noChangeShapeType="1"/>
              </p:cNvSpPr>
              <p:nvPr/>
            </p:nvSpPr>
            <p:spPr bwMode="auto">
              <a:xfrm>
                <a:off x="4346" y="2928"/>
                <a:ext cx="0" cy="144"/>
              </a:xfrm>
              <a:prstGeom prst="line">
                <a:avLst/>
              </a:prstGeom>
              <a:noFill/>
              <a:ln w="28575">
                <a:solidFill>
                  <a:srgbClr val="000000"/>
                </a:solidFill>
                <a:prstDash val="sysDot"/>
                <a:round/>
                <a:headEnd/>
                <a:tailEnd/>
              </a:ln>
              <a:effectLst/>
            </p:spPr>
            <p:txBody>
              <a:bodyPr/>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119" name="Line 50"/>
              <p:cNvSpPr>
                <a:spLocks noChangeShapeType="1"/>
              </p:cNvSpPr>
              <p:nvPr/>
            </p:nvSpPr>
            <p:spPr bwMode="auto">
              <a:xfrm>
                <a:off x="4452" y="3074"/>
                <a:ext cx="8" cy="255"/>
              </a:xfrm>
              <a:prstGeom prst="line">
                <a:avLst/>
              </a:prstGeom>
              <a:noFill/>
              <a:ln w="28575">
                <a:solidFill>
                  <a:srgbClr val="000000"/>
                </a:solidFill>
                <a:prstDash val="sysDot"/>
                <a:round/>
                <a:headEnd/>
                <a:tailEnd/>
              </a:ln>
              <a:effectLst/>
            </p:spPr>
            <p:txBody>
              <a:bodyPr/>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120" name="Line 51"/>
              <p:cNvSpPr>
                <a:spLocks noChangeShapeType="1"/>
              </p:cNvSpPr>
              <p:nvPr/>
            </p:nvSpPr>
            <p:spPr bwMode="auto">
              <a:xfrm flipV="1">
                <a:off x="4458" y="3319"/>
                <a:ext cx="758" cy="4"/>
              </a:xfrm>
              <a:prstGeom prst="line">
                <a:avLst/>
              </a:prstGeom>
              <a:noFill/>
              <a:ln w="28575">
                <a:solidFill>
                  <a:srgbClr val="A50021"/>
                </a:solidFill>
                <a:round/>
                <a:headEnd/>
                <a:tailEnd/>
              </a:ln>
              <a:effectLst/>
            </p:spPr>
            <p:txBody>
              <a:bodyPr/>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121" name="Line 52"/>
              <p:cNvSpPr>
                <a:spLocks noChangeShapeType="1"/>
              </p:cNvSpPr>
              <p:nvPr/>
            </p:nvSpPr>
            <p:spPr bwMode="auto">
              <a:xfrm>
                <a:off x="5229" y="3057"/>
                <a:ext cx="416" cy="0"/>
              </a:xfrm>
              <a:prstGeom prst="line">
                <a:avLst/>
              </a:prstGeom>
              <a:noFill/>
              <a:ln w="28575">
                <a:solidFill>
                  <a:srgbClr val="56C61E"/>
                </a:solidFill>
                <a:round/>
                <a:headEnd/>
                <a:tailEnd/>
              </a:ln>
              <a:effectLst/>
            </p:spPr>
            <p:txBody>
              <a:bodyPr/>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122" name="Line 53"/>
              <p:cNvSpPr>
                <a:spLocks noChangeShapeType="1"/>
              </p:cNvSpPr>
              <p:nvPr/>
            </p:nvSpPr>
            <p:spPr bwMode="auto">
              <a:xfrm>
                <a:off x="5526" y="2897"/>
                <a:ext cx="0" cy="144"/>
              </a:xfrm>
              <a:prstGeom prst="line">
                <a:avLst/>
              </a:prstGeom>
              <a:noFill/>
              <a:ln w="28575">
                <a:solidFill>
                  <a:srgbClr val="000000"/>
                </a:solidFill>
                <a:prstDash val="sysDot"/>
                <a:round/>
                <a:headEnd/>
                <a:tailEnd/>
              </a:ln>
              <a:effectLst/>
            </p:spPr>
            <p:txBody>
              <a:bodyPr/>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123" name="Rectangle 54"/>
              <p:cNvSpPr>
                <a:spLocks noChangeArrowheads="1"/>
              </p:cNvSpPr>
              <p:nvPr/>
            </p:nvSpPr>
            <p:spPr bwMode="auto">
              <a:xfrm>
                <a:off x="3706" y="3593"/>
                <a:ext cx="824" cy="269"/>
              </a:xfrm>
              <a:prstGeom prst="rect">
                <a:avLst/>
              </a:prstGeom>
              <a:noFill/>
              <a:ln w="9525">
                <a:noFill/>
                <a:miter lim="800000"/>
                <a:headEnd/>
                <a:tailEnd/>
              </a:ln>
              <a:effectLst/>
            </p:spPr>
            <p:txBody>
              <a:bodyPr wrap="none">
                <a:spAutoFit/>
              </a:bodyPr>
              <a:lstStyle/>
              <a:p>
                <a:pPr eaLnBrk="1" fontAlgn="auto" hangingPunct="1">
                  <a:spcBef>
                    <a:spcPts val="0"/>
                  </a:spcBef>
                  <a:spcAft>
                    <a:spcPts val="0"/>
                  </a:spcAft>
                  <a:defRPr/>
                </a:pPr>
                <a:r>
                  <a:rPr kumimoji="1" lang="zh-CN" altLang="en-US" sz="2200" kern="0">
                    <a:solidFill>
                      <a:srgbClr val="CC3300"/>
                    </a:solidFill>
                    <a:latin typeface="Times New Roman" pitchFamily="18" charset="0"/>
                    <a:ea typeface="黑体" pitchFamily="49" charset="-122"/>
                  </a:rPr>
                  <a:t>中断方式</a:t>
                </a:r>
              </a:p>
            </p:txBody>
          </p:sp>
        </p:grpSp>
        <p:sp>
          <p:nvSpPr>
            <p:cNvPr id="94" name="Line 57"/>
            <p:cNvSpPr>
              <a:spLocks noChangeShapeType="1"/>
            </p:cNvSpPr>
            <p:nvPr/>
          </p:nvSpPr>
          <p:spPr bwMode="auto">
            <a:xfrm flipV="1">
              <a:off x="3026" y="3099"/>
              <a:ext cx="750" cy="10"/>
            </a:xfrm>
            <a:prstGeom prst="line">
              <a:avLst/>
            </a:prstGeom>
            <a:noFill/>
            <a:ln w="50800">
              <a:solidFill>
                <a:srgbClr val="A50021"/>
              </a:solidFill>
              <a:round/>
              <a:headEnd/>
              <a:tailEnd/>
            </a:ln>
            <a:effectLst/>
          </p:spPr>
          <p:txBody>
            <a:bodyPr/>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95" name="Line 58"/>
            <p:cNvSpPr>
              <a:spLocks noChangeShapeType="1"/>
            </p:cNvSpPr>
            <p:nvPr/>
          </p:nvSpPr>
          <p:spPr bwMode="auto">
            <a:xfrm>
              <a:off x="4309" y="3103"/>
              <a:ext cx="613" cy="8"/>
            </a:xfrm>
            <a:prstGeom prst="line">
              <a:avLst/>
            </a:prstGeom>
            <a:noFill/>
            <a:ln w="50800">
              <a:solidFill>
                <a:srgbClr val="A50021"/>
              </a:solidFill>
              <a:round/>
              <a:headEnd/>
              <a:tailEnd/>
            </a:ln>
            <a:effectLst/>
          </p:spPr>
          <p:txBody>
            <a:bodyPr/>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96" name="Line 59"/>
            <p:cNvSpPr>
              <a:spLocks noChangeShapeType="1"/>
            </p:cNvSpPr>
            <p:nvPr/>
          </p:nvSpPr>
          <p:spPr bwMode="auto">
            <a:xfrm>
              <a:off x="3767" y="3090"/>
              <a:ext cx="156" cy="9"/>
            </a:xfrm>
            <a:prstGeom prst="line">
              <a:avLst/>
            </a:prstGeom>
            <a:noFill/>
            <a:ln w="50800">
              <a:solidFill>
                <a:srgbClr val="FE9AAB"/>
              </a:solidFill>
              <a:round/>
              <a:headEnd/>
              <a:tailEnd/>
            </a:ln>
            <a:effectLst/>
          </p:spPr>
          <p:txBody>
            <a:bodyPr/>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97" name="Line 60"/>
            <p:cNvSpPr>
              <a:spLocks noChangeShapeType="1"/>
            </p:cNvSpPr>
            <p:nvPr/>
          </p:nvSpPr>
          <p:spPr bwMode="auto">
            <a:xfrm>
              <a:off x="4922" y="3093"/>
              <a:ext cx="156" cy="9"/>
            </a:xfrm>
            <a:prstGeom prst="line">
              <a:avLst/>
            </a:prstGeom>
            <a:noFill/>
            <a:ln w="50800">
              <a:solidFill>
                <a:srgbClr val="FE9AAB"/>
              </a:solidFill>
              <a:round/>
              <a:headEnd/>
              <a:tailEnd/>
            </a:ln>
            <a:effectLst/>
          </p:spPr>
          <p:txBody>
            <a:bodyPr/>
            <a:lstStyle/>
            <a:p>
              <a:pPr eaLnBrk="1" fontAlgn="auto" hangingPunct="1">
                <a:spcBef>
                  <a:spcPts val="0"/>
                </a:spcBef>
                <a:spcAft>
                  <a:spcPts val="0"/>
                </a:spcAft>
                <a:defRPr/>
              </a:pPr>
              <a:endParaRPr lang="zh-CN" altLang="en-US" sz="1800" b="0" kern="0">
                <a:solidFill>
                  <a:sysClr val="windowText" lastClr="000000"/>
                </a:solidFill>
              </a:endParaRPr>
            </a:p>
          </p:txBody>
        </p:sp>
      </p:grpSp>
    </p:spTree>
    <p:extLst>
      <p:ext uri="{BB962C8B-B14F-4D97-AF65-F5344CB8AC3E}">
        <p14:creationId xmlns:p14="http://schemas.microsoft.com/office/powerpoint/2010/main" val="2519267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5">
                                            <p:txEl>
                                              <p:pRg st="1" end="1"/>
                                            </p:txEl>
                                          </p:spTgt>
                                        </p:tgtEl>
                                        <p:attrNameLst>
                                          <p:attrName>style.visibility</p:attrName>
                                        </p:attrNameLst>
                                      </p:cBhvr>
                                      <p:to>
                                        <p:strVal val="visible"/>
                                      </p:to>
                                    </p:set>
                                    <p:animEffect transition="in" filter="blinds(horizontal)">
                                      <p:cBhvr>
                                        <p:cTn id="7" dur="500"/>
                                        <p:tgtEl>
                                          <p:spTgt spid="6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blinds(horizontal)">
                                      <p:cBhvr>
                                        <p:cTn id="12" dur="500"/>
                                        <p:tgtEl>
                                          <p:spTgt spid="6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5">
                                            <p:txEl>
                                              <p:pRg st="2" end="2"/>
                                            </p:txEl>
                                          </p:spTgt>
                                        </p:tgtEl>
                                        <p:attrNameLst>
                                          <p:attrName>style.visibility</p:attrName>
                                        </p:attrNameLst>
                                      </p:cBhvr>
                                      <p:to>
                                        <p:strVal val="visible"/>
                                      </p:to>
                                    </p:set>
                                    <p:animEffect transition="in" filter="blinds(horizontal)">
                                      <p:cBhvr>
                                        <p:cTn id="17" dur="500"/>
                                        <p:tgtEl>
                                          <p:spTgt spid="6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5">
                                            <p:txEl>
                                              <p:pRg st="3" end="3"/>
                                            </p:txEl>
                                          </p:spTgt>
                                        </p:tgtEl>
                                        <p:attrNameLst>
                                          <p:attrName>style.visibility</p:attrName>
                                        </p:attrNameLst>
                                      </p:cBhvr>
                                      <p:to>
                                        <p:strVal val="visible"/>
                                      </p:to>
                                    </p:set>
                                    <p:animEffect transition="in" filter="blinds(horizontal)">
                                      <p:cBhvr>
                                        <p:cTn id="22" dur="500"/>
                                        <p:tgtEl>
                                          <p:spTgt spid="6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6">
                                            <p:txEl>
                                              <p:pRg st="1" end="1"/>
                                            </p:txEl>
                                          </p:spTgt>
                                        </p:tgtEl>
                                        <p:attrNameLst>
                                          <p:attrName>style.visibility</p:attrName>
                                        </p:attrNameLst>
                                      </p:cBhvr>
                                      <p:to>
                                        <p:strVal val="visible"/>
                                      </p:to>
                                    </p:set>
                                    <p:animEffect transition="in" filter="blinds(horizontal)">
                                      <p:cBhvr>
                                        <p:cTn id="27" dur="500"/>
                                        <p:tgtEl>
                                          <p:spTgt spid="6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2"/>
                                        </p:tgtEl>
                                        <p:attrNameLst>
                                          <p:attrName>style.visibility</p:attrName>
                                        </p:attrNameLst>
                                      </p:cBhvr>
                                      <p:to>
                                        <p:strVal val="visible"/>
                                      </p:to>
                                    </p:set>
                                    <p:animEffect transition="in" filter="blinds(horizontal)">
                                      <p:cBhvr>
                                        <p:cTn id="32" dur="500"/>
                                        <p:tgtEl>
                                          <p:spTgt spid="9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6">
                                            <p:txEl>
                                              <p:pRg st="2" end="2"/>
                                            </p:txEl>
                                          </p:spTgt>
                                        </p:tgtEl>
                                        <p:attrNameLst>
                                          <p:attrName>style.visibility</p:attrName>
                                        </p:attrNameLst>
                                      </p:cBhvr>
                                      <p:to>
                                        <p:strVal val="visible"/>
                                      </p:to>
                                    </p:set>
                                    <p:animEffect transition="in" filter="blinds(horizontal)">
                                      <p:cBhvr>
                                        <p:cTn id="37" dur="500"/>
                                        <p:tgtEl>
                                          <p:spTgt spid="66">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6">
                                            <p:txEl>
                                              <p:pRg st="3" end="3"/>
                                            </p:txEl>
                                          </p:spTgt>
                                        </p:tgtEl>
                                        <p:attrNameLst>
                                          <p:attrName>style.visibility</p:attrName>
                                        </p:attrNameLst>
                                      </p:cBhvr>
                                      <p:to>
                                        <p:strVal val="visible"/>
                                      </p:to>
                                    </p:set>
                                    <p:animEffect transition="in" filter="blinds(horizontal)">
                                      <p:cBhvr>
                                        <p:cTn id="42" dur="500"/>
                                        <p:tgtEl>
                                          <p:spTgt spid="66">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90"/>
                                        </p:tgtEl>
                                        <p:attrNameLst>
                                          <p:attrName>style.visibility</p:attrName>
                                        </p:attrNameLst>
                                      </p:cBhvr>
                                      <p:to>
                                        <p:strVal val="visible"/>
                                      </p:to>
                                    </p:set>
                                    <p:animEffect transition="in" filter="blinds(horizontal)">
                                      <p:cBhvr>
                                        <p:cTn id="47" dur="500"/>
                                        <p:tgtEl>
                                          <p:spTgt spid="90"/>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91"/>
                                        </p:tgtEl>
                                        <p:attrNameLst>
                                          <p:attrName>style.visibility</p:attrName>
                                        </p:attrNameLst>
                                      </p:cBhvr>
                                      <p:to>
                                        <p:strVal val="visible"/>
                                      </p:to>
                                    </p:set>
                                    <p:animEffect transition="in" filter="blinds(horizontal)">
                                      <p:cBhvr>
                                        <p:cTn id="52"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P spid="91"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 Slides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2030261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Grp="1" noChangeArrowheads="1"/>
          </p:cNvSpPr>
          <p:nvPr>
            <p:ph type="title"/>
          </p:nvPr>
        </p:nvSpPr>
        <p:spPr bwMode="auto">
          <a:xfrm>
            <a:off x="236538" y="263876"/>
            <a:ext cx="8807450" cy="574324"/>
          </a:xfrm>
          <a:prstGeom prst="rect">
            <a:avLst/>
          </a:prstGeom>
          <a:noFill/>
          <a:ln w="12700">
            <a:noFill/>
            <a:miter lim="800000"/>
            <a:headEnd/>
            <a:tailEnd/>
          </a:ln>
          <a:effectLst/>
        </p:spPr>
        <p:txBody>
          <a:bodyPr vert="horz" wrap="square" lIns="91440" tIns="45720" rIns="91440" bIns="45720" numCol="1" anchor="ctr" anchorCtr="0" compatLnSpc="1">
            <a:prstTxWarp prst="textNoShape">
              <a:avLst/>
            </a:prstTxWarp>
            <a:spAutoFit/>
          </a:bodyPr>
          <a:lstStyle/>
          <a:p>
            <a:pPr algn="ctr">
              <a:lnSpc>
                <a:spcPct val="87000"/>
              </a:lnSpc>
            </a:pPr>
            <a:r>
              <a:rPr lang="en-US" altLang="zh-CN" dirty="0">
                <a:solidFill>
                  <a:srgbClr val="CC3300"/>
                </a:solidFill>
                <a:latin typeface="+mj-lt"/>
              </a:rPr>
              <a:t>I/O</a:t>
            </a:r>
            <a:r>
              <a:rPr lang="zh-CN" altLang="en-US" dirty="0" smtClean="0">
                <a:solidFill>
                  <a:srgbClr val="CC3300"/>
                </a:solidFill>
                <a:latin typeface="+mj-lt"/>
              </a:rPr>
              <a:t>子系统</a:t>
            </a:r>
            <a:endParaRPr lang="zh-CN" altLang="en-US" dirty="0">
              <a:solidFill>
                <a:srgbClr val="CC3300"/>
              </a:solidFill>
              <a:latin typeface="+mj-lt"/>
            </a:endParaRPr>
          </a:p>
        </p:txBody>
      </p:sp>
      <p:sp>
        <p:nvSpPr>
          <p:cNvPr id="11" name="Rectangle 3"/>
          <p:cNvSpPr txBox="1">
            <a:spLocks noChangeArrowheads="1"/>
          </p:cNvSpPr>
          <p:nvPr/>
        </p:nvSpPr>
        <p:spPr bwMode="auto">
          <a:xfrm>
            <a:off x="406400" y="1014412"/>
            <a:ext cx="8439150" cy="3369127"/>
          </a:xfrm>
          <a:prstGeom prst="rect">
            <a:avLst/>
          </a:prstGeom>
          <a:noFill/>
          <a:ln w="12700">
            <a:noFill/>
            <a:miter lim="800000"/>
            <a:headEnd/>
            <a:tailEnd/>
          </a:ln>
          <a:effec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spcBef>
                <a:spcPct val="35000"/>
              </a:spcBef>
              <a:spcAft>
                <a:spcPct val="0"/>
              </a:spcAft>
              <a:buSzPct val="100000"/>
              <a:buChar char="°"/>
              <a:defRPr b="1">
                <a:solidFill>
                  <a:schemeClr val="tx1"/>
                </a:solidFill>
                <a:latin typeface="+mn-lt"/>
                <a:ea typeface="+mn-ea"/>
                <a:cs typeface="+mn-cs"/>
              </a:defRPr>
            </a:lvl1pPr>
            <a:lvl2pPr marL="685800" indent="-190500" algn="l" rtl="0" eaLnBrk="0" fontAlgn="base" hangingPunct="0">
              <a:spcBef>
                <a:spcPct val="35000"/>
              </a:spcBef>
              <a:spcAft>
                <a:spcPct val="0"/>
              </a:spcAft>
              <a:buSzPct val="100000"/>
              <a:buChar char="•"/>
              <a:defRPr b="1">
                <a:solidFill>
                  <a:schemeClr val="accent2"/>
                </a:solidFill>
                <a:latin typeface="+mn-lt"/>
              </a:defRPr>
            </a:lvl2pPr>
            <a:lvl3pPr marL="1257300" indent="-342900" algn="l" rtl="0" eaLnBrk="0" fontAlgn="base" hangingPunct="0">
              <a:spcBef>
                <a:spcPct val="35000"/>
              </a:spcBef>
              <a:spcAft>
                <a:spcPct val="0"/>
              </a:spcAft>
              <a:buSzPct val="100000"/>
              <a:buChar char="-"/>
              <a:defRPr b="1">
                <a:solidFill>
                  <a:srgbClr val="B7011F"/>
                </a:solidFill>
                <a:latin typeface="+mn-lt"/>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defRPr>
            </a:lvl9pPr>
          </a:lstStyle>
          <a:p>
            <a:pPr marL="203200" marR="0" lvl="0" indent="-203200" algn="l" defTabSz="914400" rtl="0" eaLnBrk="0" fontAlgn="base" latinLnBrk="0" hangingPunct="0">
              <a:lnSpc>
                <a:spcPct val="115000"/>
              </a:lnSpc>
              <a:spcBef>
                <a:spcPct val="35000"/>
              </a:spcBef>
              <a:spcAft>
                <a:spcPct val="0"/>
              </a:spcAft>
              <a:buClrTx/>
              <a:buSzPct val="100000"/>
              <a:buFontTx/>
              <a:buNone/>
              <a:tabLst/>
              <a:defRPr/>
            </a:pPr>
            <a:r>
              <a:rPr kumimoji="0" lang="zh-CN" altLang="en-US" sz="2000" b="1" i="0" u="none" strike="noStrike" kern="0" cap="none" spc="0" normalizeH="0" baseline="0" noProof="0" dirty="0" smtClean="0">
                <a:ln>
                  <a:noFill/>
                </a:ln>
                <a:solidFill>
                  <a:srgbClr val="000000"/>
                </a:solidFill>
                <a:effectLst/>
                <a:uLnTx/>
                <a:uFillTx/>
                <a:latin typeface="Arial"/>
                <a:ea typeface="黑体" pitchFamily="49" charset="-122"/>
                <a:cs typeface="+mn-cs"/>
              </a:rPr>
              <a:t>  </a:t>
            </a:r>
            <a:r>
              <a:rPr kumimoji="0" lang="zh-CN" altLang="en-US" sz="22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cs typeface="+mn-cs"/>
              </a:rPr>
              <a:t>各类用户的</a:t>
            </a:r>
            <a:r>
              <a:rPr kumimoji="0" lang="en-US" altLang="zh-CN" sz="22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cs typeface="+mn-cs"/>
              </a:rPr>
              <a:t>I/O</a:t>
            </a:r>
            <a:r>
              <a:rPr kumimoji="0" lang="zh-CN" altLang="en-US" sz="22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cs typeface="+mn-cs"/>
              </a:rPr>
              <a:t>请求需要通过某种方式传给</a:t>
            </a:r>
            <a:r>
              <a:rPr kumimoji="0" lang="en-US" altLang="zh-CN" sz="22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cs typeface="+mn-cs"/>
              </a:rPr>
              <a:t>OS</a:t>
            </a:r>
            <a:r>
              <a:rPr kumimoji="0" lang="zh-CN" altLang="en-US" sz="22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cs typeface="+mn-cs"/>
              </a:rPr>
              <a:t>：</a:t>
            </a:r>
          </a:p>
          <a:p>
            <a:pPr marL="203200" marR="0" lvl="0" indent="-203200" algn="l" defTabSz="914400" rtl="0" eaLnBrk="0" fontAlgn="base" latinLnBrk="0" hangingPunct="0">
              <a:lnSpc>
                <a:spcPct val="115000"/>
              </a:lnSpc>
              <a:spcBef>
                <a:spcPct val="35000"/>
              </a:spcBef>
              <a:spcAft>
                <a:spcPct val="0"/>
              </a:spcAft>
              <a:buClrTx/>
              <a:buSzPct val="100000"/>
              <a:buFontTx/>
              <a:buNone/>
              <a:tabLst/>
              <a:defRPr/>
            </a:pPr>
            <a:r>
              <a:rPr kumimoji="0" lang="zh-CN" altLang="en-US" sz="22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cs typeface="+mn-cs"/>
                <a:sym typeface="Wingdings 2" pitchFamily="18" charset="2"/>
              </a:rPr>
              <a:t>   </a:t>
            </a:r>
            <a:r>
              <a:rPr kumimoji="0" lang="zh-CN" altLang="en-US" sz="2200" b="1" i="0" u="none" strike="noStrike" kern="0" cap="none" spc="0" normalizeH="0" baseline="0" noProof="0" dirty="0" smtClean="0">
                <a:ln>
                  <a:noFill/>
                </a:ln>
                <a:solidFill>
                  <a:srgbClr val="063DE8"/>
                </a:solidFill>
                <a:effectLst/>
                <a:uLnTx/>
                <a:uFillTx/>
                <a:latin typeface="微软雅黑" pitchFamily="34" charset="-122"/>
                <a:ea typeface="微软雅黑" pitchFamily="34" charset="-122"/>
                <a:cs typeface="+mn-cs"/>
              </a:rPr>
              <a:t>最终用户：键盘、鼠标通过</a:t>
            </a:r>
            <a:r>
              <a:rPr kumimoji="0" lang="zh-CN" altLang="en-US" sz="2200" b="1"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cs typeface="+mn-cs"/>
              </a:rPr>
              <a:t>操作界面</a:t>
            </a:r>
            <a:r>
              <a:rPr kumimoji="0" lang="zh-CN" altLang="en-US" sz="2200" b="1" i="0" u="none" strike="noStrike" kern="0" cap="none" spc="0" normalizeH="0" baseline="0" noProof="0" dirty="0" smtClean="0">
                <a:ln>
                  <a:noFill/>
                </a:ln>
                <a:solidFill>
                  <a:srgbClr val="063DE8"/>
                </a:solidFill>
                <a:effectLst/>
                <a:uLnTx/>
                <a:uFillTx/>
                <a:latin typeface="微软雅黑" pitchFamily="34" charset="-122"/>
                <a:ea typeface="微软雅黑" pitchFamily="34" charset="-122"/>
                <a:cs typeface="+mn-cs"/>
              </a:rPr>
              <a:t>传递给</a:t>
            </a:r>
            <a:r>
              <a:rPr kumimoji="0" lang="en-US" altLang="zh-CN" sz="2200" b="1" i="0" u="none" strike="noStrike" kern="0" cap="none" spc="0" normalizeH="0" baseline="0" noProof="0" dirty="0" smtClean="0">
                <a:ln>
                  <a:noFill/>
                </a:ln>
                <a:solidFill>
                  <a:srgbClr val="063DE8"/>
                </a:solidFill>
                <a:effectLst/>
                <a:uLnTx/>
                <a:uFillTx/>
                <a:latin typeface="微软雅黑" pitchFamily="34" charset="-122"/>
                <a:ea typeface="微软雅黑" pitchFamily="34" charset="-122"/>
                <a:cs typeface="+mn-cs"/>
              </a:rPr>
              <a:t>OS</a:t>
            </a:r>
          </a:p>
          <a:p>
            <a:pPr marL="203200" marR="0" lvl="0" indent="-203200" algn="l" defTabSz="914400" rtl="0" eaLnBrk="0" fontAlgn="base" latinLnBrk="0" hangingPunct="0">
              <a:lnSpc>
                <a:spcPct val="115000"/>
              </a:lnSpc>
              <a:spcBef>
                <a:spcPct val="35000"/>
              </a:spcBef>
              <a:spcAft>
                <a:spcPct val="0"/>
              </a:spcAft>
              <a:buClrTx/>
              <a:buSzPct val="100000"/>
              <a:buFontTx/>
              <a:buNone/>
              <a:tabLst/>
              <a:defRPr/>
            </a:pPr>
            <a:r>
              <a:rPr kumimoji="0" lang="zh-CN" altLang="en-US" sz="2200" b="1" i="0" u="none" strike="noStrike" kern="0" cap="none" spc="0" normalizeH="0" baseline="0" noProof="0" dirty="0" smtClean="0">
                <a:ln>
                  <a:noFill/>
                </a:ln>
                <a:solidFill>
                  <a:srgbClr val="063DE8"/>
                </a:solidFill>
                <a:effectLst/>
                <a:uLnTx/>
                <a:uFillTx/>
                <a:latin typeface="微软雅黑" pitchFamily="34" charset="-122"/>
                <a:ea typeface="微软雅黑" pitchFamily="34" charset="-122"/>
                <a:cs typeface="+mn-cs"/>
                <a:sym typeface="Wingdings 2" pitchFamily="18" charset="2"/>
              </a:rPr>
              <a:t>   </a:t>
            </a:r>
            <a:r>
              <a:rPr kumimoji="0" lang="zh-CN" altLang="en-US" sz="2200" b="1" i="0" u="none" strike="noStrike" kern="0" cap="none" spc="0" normalizeH="0" baseline="0" noProof="0" dirty="0" smtClean="0">
                <a:ln>
                  <a:noFill/>
                </a:ln>
                <a:solidFill>
                  <a:srgbClr val="063DE8"/>
                </a:solidFill>
                <a:effectLst/>
                <a:uLnTx/>
                <a:uFillTx/>
                <a:latin typeface="微软雅黑" pitchFamily="34" charset="-122"/>
                <a:ea typeface="微软雅黑" pitchFamily="34" charset="-122"/>
                <a:cs typeface="+mn-cs"/>
              </a:rPr>
              <a:t>用户程序：通过函数（高级语言）转换为</a:t>
            </a:r>
            <a:r>
              <a:rPr kumimoji="0" lang="zh-CN" altLang="en-US" sz="2200" b="1"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cs typeface="+mn-cs"/>
              </a:rPr>
              <a:t>系统调用</a:t>
            </a:r>
            <a:r>
              <a:rPr kumimoji="0" lang="zh-CN" altLang="en-US" sz="2200" b="1" i="0" u="none" strike="noStrike" kern="0" cap="none" spc="0" normalizeH="0" baseline="0" noProof="0" dirty="0" smtClean="0">
                <a:ln>
                  <a:noFill/>
                </a:ln>
                <a:solidFill>
                  <a:srgbClr val="063DE8"/>
                </a:solidFill>
                <a:effectLst/>
                <a:uLnTx/>
                <a:uFillTx/>
                <a:latin typeface="微软雅黑" pitchFamily="34" charset="-122"/>
                <a:ea typeface="微软雅黑" pitchFamily="34" charset="-122"/>
                <a:cs typeface="+mn-cs"/>
              </a:rPr>
              <a:t>传递给</a:t>
            </a:r>
            <a:r>
              <a:rPr kumimoji="0" lang="en-US" altLang="zh-CN" sz="2200" b="1" i="0" u="none" strike="noStrike" kern="0" cap="none" spc="0" normalizeH="0" baseline="0" noProof="0" dirty="0" smtClean="0">
                <a:ln>
                  <a:noFill/>
                </a:ln>
                <a:solidFill>
                  <a:srgbClr val="063DE8"/>
                </a:solidFill>
                <a:effectLst/>
                <a:uLnTx/>
                <a:uFillTx/>
                <a:latin typeface="微软雅黑" pitchFamily="34" charset="-122"/>
                <a:ea typeface="微软雅黑" pitchFamily="34" charset="-122"/>
                <a:cs typeface="+mn-cs"/>
              </a:rPr>
              <a:t>OS</a:t>
            </a:r>
            <a:endParaRPr kumimoji="0" lang="zh-CN" altLang="en-US" sz="22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cs typeface="+mn-cs"/>
            </a:endParaRPr>
          </a:p>
          <a:p>
            <a:pPr marL="203200" marR="0" lvl="0" indent="-203200" algn="l" defTabSz="914400" rtl="0" eaLnBrk="0" fontAlgn="base" latinLnBrk="0" hangingPunct="0">
              <a:lnSpc>
                <a:spcPct val="115000"/>
              </a:lnSpc>
              <a:spcBef>
                <a:spcPct val="35000"/>
              </a:spcBef>
              <a:spcAft>
                <a:spcPct val="0"/>
              </a:spcAft>
              <a:buClrTx/>
              <a:buSzPct val="100000"/>
              <a:buFontTx/>
              <a:buNone/>
              <a:tabLst/>
              <a:defRPr/>
            </a:pPr>
            <a:r>
              <a:rPr kumimoji="0" lang="en-US" altLang="zh-CN" sz="22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cs typeface="+mn-cs"/>
              </a:rPr>
              <a:t>   </a:t>
            </a:r>
          </a:p>
          <a:p>
            <a:pPr marL="203200" marR="0" lvl="0" indent="-203200" algn="l" defTabSz="914400" rtl="0" eaLnBrk="0" fontAlgn="base" latinLnBrk="0" hangingPunct="0">
              <a:lnSpc>
                <a:spcPct val="115000"/>
              </a:lnSpc>
              <a:spcBef>
                <a:spcPct val="35000"/>
              </a:spcBef>
              <a:spcAft>
                <a:spcPct val="0"/>
              </a:spcAft>
              <a:buClrTx/>
              <a:buSzPct val="100000"/>
              <a:buFontTx/>
              <a:buNone/>
              <a:tabLst/>
              <a:defRPr/>
            </a:pPr>
            <a:endParaRPr lang="en-US" altLang="zh-CN" sz="2200" kern="0" dirty="0">
              <a:solidFill>
                <a:srgbClr val="000000"/>
              </a:solidFill>
              <a:latin typeface="微软雅黑" pitchFamily="34" charset="-122"/>
              <a:ea typeface="微软雅黑" pitchFamily="34" charset="-122"/>
            </a:endParaRPr>
          </a:p>
          <a:p>
            <a:pPr marL="203200" marR="0" lvl="0" indent="-203200" algn="l" defTabSz="914400" rtl="0" eaLnBrk="0" fontAlgn="base" latinLnBrk="0" hangingPunct="0">
              <a:lnSpc>
                <a:spcPct val="115000"/>
              </a:lnSpc>
              <a:spcBef>
                <a:spcPct val="35000"/>
              </a:spcBef>
              <a:spcAft>
                <a:spcPct val="0"/>
              </a:spcAft>
              <a:buClrTx/>
              <a:buSzPct val="100000"/>
              <a:buFontTx/>
              <a:buNone/>
              <a:tabLst/>
              <a:defRPr/>
            </a:pPr>
            <a:r>
              <a:rPr kumimoji="0" lang="zh-CN" altLang="en-US" sz="22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cs typeface="+mn-cs"/>
              </a:rPr>
              <a:t>  </a:t>
            </a:r>
            <a:r>
              <a:rPr kumimoji="0" lang="zh-CN" altLang="en-US" sz="2200" b="1" i="0" u="none" strike="noStrike" kern="0" cap="none" spc="0" normalizeH="0" baseline="0" noProof="0" dirty="0" smtClean="0">
                <a:ln>
                  <a:noFill/>
                </a:ln>
                <a:solidFill>
                  <a:srgbClr val="FC0128"/>
                </a:solidFill>
                <a:effectLst/>
                <a:uLnTx/>
                <a:uFillTx/>
                <a:latin typeface="微软雅黑" pitchFamily="34" charset="-122"/>
                <a:ea typeface="微软雅黑" pitchFamily="34" charset="-122"/>
                <a:cs typeface="+mn-cs"/>
              </a:rPr>
              <a:t>大部分</a:t>
            </a:r>
            <a:r>
              <a:rPr kumimoji="0" lang="en-US" altLang="zh-CN" sz="2200" b="1" i="0" u="none" strike="noStrike" kern="0" cap="none" spc="0" normalizeH="0" baseline="0" noProof="0" dirty="0" smtClean="0">
                <a:ln>
                  <a:noFill/>
                </a:ln>
                <a:solidFill>
                  <a:srgbClr val="FC0128"/>
                </a:solidFill>
                <a:effectLst/>
                <a:uLnTx/>
                <a:uFillTx/>
                <a:latin typeface="微软雅黑" pitchFamily="34" charset="-122"/>
                <a:ea typeface="微软雅黑" pitchFamily="34" charset="-122"/>
                <a:cs typeface="+mn-cs"/>
              </a:rPr>
              <a:t>I/O</a:t>
            </a:r>
            <a:r>
              <a:rPr kumimoji="0" lang="zh-CN" altLang="en-US" sz="2200" b="1" i="0" u="none" strike="noStrike" kern="0" cap="none" spc="0" normalizeH="0" baseline="0" noProof="0" dirty="0" smtClean="0">
                <a:ln>
                  <a:noFill/>
                </a:ln>
                <a:solidFill>
                  <a:srgbClr val="FC0128"/>
                </a:solidFill>
                <a:effectLst/>
                <a:uLnTx/>
                <a:uFillTx/>
                <a:latin typeface="微软雅黑" pitchFamily="34" charset="-122"/>
                <a:ea typeface="微软雅黑" pitchFamily="34" charset="-122"/>
                <a:cs typeface="+mn-cs"/>
              </a:rPr>
              <a:t>软件都属于操作系统内核态程序</a:t>
            </a:r>
            <a:r>
              <a:rPr kumimoji="0" lang="zh-CN" altLang="en-US" sz="22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cs typeface="+mn-cs"/>
              </a:rPr>
              <a:t>，最初的</a:t>
            </a:r>
            <a:r>
              <a:rPr kumimoji="0" lang="en-US" altLang="zh-CN" sz="22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cs typeface="+mn-cs"/>
              </a:rPr>
              <a:t>I/O</a:t>
            </a:r>
            <a:r>
              <a:rPr kumimoji="0" lang="zh-CN" altLang="en-US" sz="22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cs typeface="+mn-cs"/>
              </a:rPr>
              <a:t>请求在用  户程序中提出。 </a:t>
            </a:r>
            <a:endParaRPr kumimoji="0" lang="zh-CN" altLang="en-US" sz="2200" b="1"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endParaRPr>
          </a:p>
        </p:txBody>
      </p:sp>
    </p:spTree>
    <p:extLst>
      <p:ext uri="{BB962C8B-B14F-4D97-AF65-F5344CB8AC3E}">
        <p14:creationId xmlns:p14="http://schemas.microsoft.com/office/powerpoint/2010/main" val="3744796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blinds(horizontal)">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blinds(horizontal)">
                                      <p:cBhvr>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animEffect transition="in" filter="blinds(horizontal)">
                                      <p:cBhvr>
                                        <p:cTn id="17" dur="500"/>
                                        <p:tgtEl>
                                          <p:spTgt spid="1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
                                            <p:txEl>
                                              <p:pRg st="5" end="5"/>
                                            </p:txEl>
                                          </p:spTgt>
                                        </p:tgtEl>
                                        <p:attrNameLst>
                                          <p:attrName>style.visibility</p:attrName>
                                        </p:attrNameLst>
                                      </p:cBhvr>
                                      <p:to>
                                        <p:strVal val="visible"/>
                                      </p:to>
                                    </p:set>
                                    <p:animEffect transition="in" filter="blinds(horizontal)">
                                      <p:cBhvr>
                                        <p:cTn id="22" dur="500"/>
                                        <p:tgtEl>
                                          <p:spTgt spid="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234" name="Rectangle 2"/>
          <p:cNvSpPr>
            <a:spLocks noGrp="1" noChangeArrowheads="1"/>
          </p:cNvSpPr>
          <p:nvPr>
            <p:ph type="title"/>
          </p:nvPr>
        </p:nvSpPr>
        <p:spPr>
          <a:xfrm>
            <a:off x="408907" y="457200"/>
            <a:ext cx="7592093" cy="762000"/>
          </a:xfrm>
        </p:spPr>
        <p:txBody>
          <a:bodyPr/>
          <a:lstStyle/>
          <a:p>
            <a:r>
              <a:rPr lang="en-US"/>
              <a:t>Fun with File Descriptors (1)</a:t>
            </a:r>
          </a:p>
        </p:txBody>
      </p:sp>
      <p:sp>
        <p:nvSpPr>
          <p:cNvPr id="735235" name="Rectangle 3"/>
          <p:cNvSpPr>
            <a:spLocks noGrp="1" noChangeArrowheads="1"/>
          </p:cNvSpPr>
          <p:nvPr>
            <p:ph type="body" idx="1"/>
          </p:nvPr>
        </p:nvSpPr>
        <p:spPr>
          <a:xfrm>
            <a:off x="455612" y="5546124"/>
            <a:ext cx="8307388" cy="533400"/>
          </a:xfrm>
        </p:spPr>
        <p:txBody>
          <a:bodyPr/>
          <a:lstStyle/>
          <a:p>
            <a:r>
              <a:rPr lang="en-US" dirty="0"/>
              <a:t>What would this program print for file containing “</a:t>
            </a:r>
            <a:r>
              <a:rPr lang="en-US" dirty="0" err="1"/>
              <a:t>abcde</a:t>
            </a:r>
            <a:r>
              <a:rPr lang="en-US" dirty="0"/>
              <a:t>”?</a:t>
            </a:r>
          </a:p>
          <a:p>
            <a:endParaRPr lang="en-US" dirty="0"/>
          </a:p>
        </p:txBody>
      </p:sp>
      <p:sp>
        <p:nvSpPr>
          <p:cNvPr id="735236" name="Text Box 4"/>
          <p:cNvSpPr txBox="1">
            <a:spLocks noChangeArrowheads="1"/>
          </p:cNvSpPr>
          <p:nvPr/>
        </p:nvSpPr>
        <p:spPr bwMode="auto">
          <a:xfrm>
            <a:off x="533400" y="1295400"/>
            <a:ext cx="6849952" cy="4031873"/>
          </a:xfrm>
          <a:prstGeom prst="rect">
            <a:avLst/>
          </a:prstGeom>
          <a:solidFill>
            <a:srgbClr val="F6F5BD"/>
          </a:solidFill>
          <a:ln w="12700">
            <a:solidFill>
              <a:schemeClr val="tx2"/>
            </a:solidFill>
            <a:miter lim="800000"/>
            <a:headEnd/>
            <a:tailEnd type="none" w="sm" len="sm"/>
          </a:ln>
          <a:effectLst/>
        </p:spPr>
        <p:txBody>
          <a:bodyPr wrap="none" lIns="45720" rIns="45720">
            <a:spAutoFit/>
          </a:bodyPr>
          <a:lstStyle/>
          <a:p>
            <a:r>
              <a:rPr lang="en-US" sz="1600" dirty="0">
                <a:latin typeface="Courier New" pitchFamily="49" charset="0"/>
              </a:rPr>
              <a:t>#include "csapp.h"</a:t>
            </a:r>
          </a:p>
          <a:p>
            <a:r>
              <a:rPr lang="en-US" sz="1600" dirty="0">
                <a:latin typeface="Courier New" pitchFamily="49" charset="0"/>
              </a:rPr>
              <a:t>int main(int argc, char *argv[])</a:t>
            </a:r>
          </a:p>
          <a:p>
            <a:r>
              <a:rPr lang="en-US" sz="1600" dirty="0">
                <a:latin typeface="Courier New" pitchFamily="49" charset="0"/>
              </a:rPr>
              <a:t>{</a:t>
            </a:r>
          </a:p>
          <a:p>
            <a:r>
              <a:rPr lang="en-US" sz="1600" dirty="0">
                <a:latin typeface="Courier New" pitchFamily="49" charset="0"/>
              </a:rPr>
              <a:t>    int fd1, fd2, fd3;</a:t>
            </a:r>
          </a:p>
          <a:p>
            <a:r>
              <a:rPr lang="en-US" sz="1600" dirty="0">
                <a:latin typeface="Courier New" pitchFamily="49" charset="0"/>
              </a:rPr>
              <a:t>    char c1, c2, c3;</a:t>
            </a:r>
          </a:p>
          <a:p>
            <a:r>
              <a:rPr lang="en-US" sz="1600" dirty="0">
                <a:latin typeface="Courier New" pitchFamily="49" charset="0"/>
              </a:rPr>
              <a:t>    char *fname = argv[1];</a:t>
            </a:r>
          </a:p>
          <a:p>
            <a:r>
              <a:rPr lang="en-US" sz="1600" dirty="0">
                <a:latin typeface="Courier New" pitchFamily="49" charset="0"/>
              </a:rPr>
              <a:t>    fd1 = Open(fname, O_RDONLY, 0);</a:t>
            </a:r>
          </a:p>
          <a:p>
            <a:r>
              <a:rPr lang="en-US" sz="1600" dirty="0">
                <a:latin typeface="Courier New" pitchFamily="49" charset="0"/>
              </a:rPr>
              <a:t>    fd2 = Open(fname, O_RDONLY, 0);</a:t>
            </a:r>
          </a:p>
          <a:p>
            <a:r>
              <a:rPr lang="en-US" sz="1600" dirty="0">
                <a:latin typeface="Courier New" pitchFamily="49" charset="0"/>
              </a:rPr>
              <a:t>    fd3 = Open(fname, O_RDONLY, 0);</a:t>
            </a:r>
          </a:p>
          <a:p>
            <a:r>
              <a:rPr lang="en-US" sz="1600" dirty="0">
                <a:latin typeface="Courier New" pitchFamily="49" charset="0"/>
              </a:rPr>
              <a:t>    Dup2(fd2, fd3);</a:t>
            </a:r>
          </a:p>
          <a:p>
            <a:r>
              <a:rPr lang="en-US" sz="1600" dirty="0">
                <a:latin typeface="Courier New" pitchFamily="49" charset="0"/>
              </a:rPr>
              <a:t>    Read(fd1, &amp;c1, 1);</a:t>
            </a:r>
          </a:p>
          <a:p>
            <a:r>
              <a:rPr lang="en-US" sz="1600" dirty="0">
                <a:latin typeface="Courier New" pitchFamily="49" charset="0"/>
              </a:rPr>
              <a:t>    Read(fd2, &amp;c2, 1);</a:t>
            </a:r>
          </a:p>
          <a:p>
            <a:r>
              <a:rPr lang="en-US" sz="1600" dirty="0">
                <a:latin typeface="Courier New" pitchFamily="49" charset="0"/>
              </a:rPr>
              <a:t>    Read(fd3, &amp;c3, 1);</a:t>
            </a:r>
          </a:p>
          <a:p>
            <a:r>
              <a:rPr lang="en-US" sz="1600" dirty="0">
                <a:latin typeface="Courier New" pitchFamily="49" charset="0"/>
              </a:rPr>
              <a:t>    printf("c1 = %c, c2 = %c, c3 = %c\n", c1, c2, c3);</a:t>
            </a:r>
          </a:p>
          <a:p>
            <a:r>
              <a:rPr lang="en-US" sz="1600" dirty="0">
                <a:latin typeface="Courier New" pitchFamily="49" charset="0"/>
              </a:rPr>
              <a:t>    return 0;</a:t>
            </a:r>
          </a:p>
          <a:p>
            <a:r>
              <a:rPr lang="en-US" sz="1600" dirty="0">
                <a:latin typeface="Courier New" pitchFamily="49" charset="0"/>
              </a:rPr>
              <a:t>}</a:t>
            </a:r>
          </a:p>
        </p:txBody>
      </p:sp>
      <p:sp>
        <p:nvSpPr>
          <p:cNvPr id="5" name="TextBox 4"/>
          <p:cNvSpPr txBox="1"/>
          <p:nvPr/>
        </p:nvSpPr>
        <p:spPr>
          <a:xfrm>
            <a:off x="5951988" y="4957941"/>
            <a:ext cx="1431364" cy="369332"/>
          </a:xfrm>
          <a:prstGeom prst="rect">
            <a:avLst/>
          </a:prstGeom>
          <a:noFill/>
        </p:spPr>
        <p:txBody>
          <a:bodyPr wrap="none" rtlCol="0">
            <a:spAutoFit/>
          </a:bodyPr>
          <a:lstStyle/>
          <a:p>
            <a:pPr algn="r"/>
            <a:r>
              <a:rPr lang="en-US" sz="1800" dirty="0" smtClean="0">
                <a:solidFill>
                  <a:schemeClr val="bg1">
                    <a:lumMod val="50000"/>
                  </a:schemeClr>
                </a:solidFill>
                <a:latin typeface="Courier New"/>
                <a:cs typeface="Courier New"/>
              </a:rPr>
              <a:t>ffiles1.c</a:t>
            </a:r>
          </a:p>
        </p:txBody>
      </p:sp>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330" name="Rectangle 2"/>
          <p:cNvSpPr>
            <a:spLocks noGrp="1" noChangeArrowheads="1"/>
          </p:cNvSpPr>
          <p:nvPr>
            <p:ph type="title"/>
          </p:nvPr>
        </p:nvSpPr>
        <p:spPr>
          <a:xfrm>
            <a:off x="357018" y="381000"/>
            <a:ext cx="7592093" cy="762000"/>
          </a:xfrm>
        </p:spPr>
        <p:txBody>
          <a:bodyPr/>
          <a:lstStyle/>
          <a:p>
            <a:r>
              <a:rPr lang="en-US"/>
              <a:t>Fun with File Descriptors (2)</a:t>
            </a:r>
          </a:p>
        </p:txBody>
      </p:sp>
      <p:sp>
        <p:nvSpPr>
          <p:cNvPr id="739331" name="Rectangle 3"/>
          <p:cNvSpPr>
            <a:spLocks noGrp="1" noChangeArrowheads="1"/>
          </p:cNvSpPr>
          <p:nvPr>
            <p:ph type="body" idx="1"/>
          </p:nvPr>
        </p:nvSpPr>
        <p:spPr>
          <a:xfrm>
            <a:off x="371174" y="6248400"/>
            <a:ext cx="8307388" cy="533400"/>
          </a:xfrm>
        </p:spPr>
        <p:txBody>
          <a:bodyPr/>
          <a:lstStyle/>
          <a:p>
            <a:r>
              <a:rPr lang="en-US" dirty="0"/>
              <a:t>What would this program print for file containing “</a:t>
            </a:r>
            <a:r>
              <a:rPr lang="en-US" dirty="0" err="1"/>
              <a:t>abcde</a:t>
            </a:r>
            <a:r>
              <a:rPr lang="en-US" dirty="0" smtClean="0"/>
              <a:t>”?</a:t>
            </a:r>
            <a:endParaRPr lang="en-US" dirty="0"/>
          </a:p>
        </p:txBody>
      </p:sp>
      <p:sp>
        <p:nvSpPr>
          <p:cNvPr id="739332" name="Text Box 4"/>
          <p:cNvSpPr txBox="1">
            <a:spLocks noChangeArrowheads="1"/>
          </p:cNvSpPr>
          <p:nvPr/>
        </p:nvSpPr>
        <p:spPr bwMode="auto">
          <a:xfrm>
            <a:off x="481914" y="1155442"/>
            <a:ext cx="6634188" cy="5016758"/>
          </a:xfrm>
          <a:prstGeom prst="rect">
            <a:avLst/>
          </a:prstGeom>
          <a:solidFill>
            <a:srgbClr val="F6F5BD"/>
          </a:solidFill>
          <a:ln w="12700">
            <a:solidFill>
              <a:schemeClr val="tx2"/>
            </a:solidFill>
            <a:miter lim="800000"/>
            <a:headEnd/>
            <a:tailEnd type="none" w="sm" len="sm"/>
          </a:ln>
          <a:effectLst/>
        </p:spPr>
        <p:txBody>
          <a:bodyPr wrap="none" lIns="45720" rIns="45720">
            <a:spAutoFit/>
          </a:bodyPr>
          <a:lstStyle/>
          <a:p>
            <a:r>
              <a:rPr lang="en-US" sz="1600" dirty="0">
                <a:latin typeface="Courier New" pitchFamily="49" charset="0"/>
              </a:rPr>
              <a:t>#include "csapp.h"</a:t>
            </a:r>
          </a:p>
          <a:p>
            <a:r>
              <a:rPr lang="en-US" sz="1600" dirty="0">
                <a:latin typeface="Courier New" pitchFamily="49" charset="0"/>
              </a:rPr>
              <a:t>int main(int argc, char *argv[])</a:t>
            </a:r>
          </a:p>
          <a:p>
            <a:r>
              <a:rPr lang="en-US" sz="1600" dirty="0">
                <a:latin typeface="Courier New" pitchFamily="49" charset="0"/>
              </a:rPr>
              <a:t>{</a:t>
            </a:r>
          </a:p>
          <a:p>
            <a:r>
              <a:rPr lang="en-US" sz="1600" dirty="0">
                <a:latin typeface="Courier New" pitchFamily="49" charset="0"/>
              </a:rPr>
              <a:t>    int fd1;</a:t>
            </a:r>
          </a:p>
          <a:p>
            <a:r>
              <a:rPr lang="en-US" sz="1600" dirty="0">
                <a:latin typeface="Courier New" pitchFamily="49" charset="0"/>
              </a:rPr>
              <a:t>    int s = getpid() &amp; 0x1;</a:t>
            </a:r>
          </a:p>
          <a:p>
            <a:r>
              <a:rPr lang="en-US" sz="1600" dirty="0">
                <a:latin typeface="Courier New" pitchFamily="49" charset="0"/>
              </a:rPr>
              <a:t>    char c1, c2;</a:t>
            </a:r>
          </a:p>
          <a:p>
            <a:r>
              <a:rPr lang="en-US" sz="1600" dirty="0">
                <a:latin typeface="Courier New" pitchFamily="49" charset="0"/>
              </a:rPr>
              <a:t>    char *fname = argv[1];</a:t>
            </a:r>
          </a:p>
          <a:p>
            <a:r>
              <a:rPr lang="en-US" sz="1600" dirty="0">
                <a:latin typeface="Courier New" pitchFamily="49" charset="0"/>
              </a:rPr>
              <a:t>    fd1 = Open(fname, O_RDONLY, 0);</a:t>
            </a:r>
          </a:p>
          <a:p>
            <a:r>
              <a:rPr lang="en-US" sz="1600" dirty="0">
                <a:latin typeface="Courier New" pitchFamily="49" charset="0"/>
              </a:rPr>
              <a:t>    Read(fd1, &amp;c1, 1);</a:t>
            </a:r>
          </a:p>
          <a:p>
            <a:r>
              <a:rPr lang="en-US" sz="1600" dirty="0">
                <a:latin typeface="Courier New" pitchFamily="49" charset="0"/>
              </a:rPr>
              <a:t>    if (fork()) </a:t>
            </a:r>
            <a:r>
              <a:rPr lang="en-US" sz="1600" dirty="0" smtClean="0">
                <a:latin typeface="Courier New" pitchFamily="49" charset="0"/>
              </a:rPr>
              <a:t>{ </a:t>
            </a:r>
            <a:r>
              <a:rPr lang="en-US" sz="1600" dirty="0" smtClean="0">
                <a:solidFill>
                  <a:srgbClr val="990000"/>
                </a:solidFill>
                <a:latin typeface="Courier New" pitchFamily="49" charset="0"/>
              </a:rPr>
              <a:t>/* </a:t>
            </a:r>
            <a:r>
              <a:rPr lang="en-US" sz="1600" dirty="0">
                <a:solidFill>
                  <a:srgbClr val="990000"/>
                </a:solidFill>
                <a:latin typeface="Courier New" pitchFamily="49" charset="0"/>
              </a:rPr>
              <a:t>Parent */</a:t>
            </a:r>
          </a:p>
          <a:p>
            <a:r>
              <a:rPr lang="en-US" sz="1600" dirty="0">
                <a:latin typeface="Courier New" pitchFamily="49" charset="0"/>
              </a:rPr>
              <a:t>        sleep(s);</a:t>
            </a:r>
          </a:p>
          <a:p>
            <a:r>
              <a:rPr lang="en-US" sz="1600" dirty="0">
                <a:latin typeface="Courier New" pitchFamily="49" charset="0"/>
              </a:rPr>
              <a:t>        Read(fd1, &amp;c2, 1);</a:t>
            </a:r>
          </a:p>
          <a:p>
            <a:r>
              <a:rPr lang="en-US" sz="1600" dirty="0">
                <a:latin typeface="Courier New" pitchFamily="49" charset="0"/>
              </a:rPr>
              <a:t>        printf("Parent: c1 = %c, c2 = %c\n", c1, c2);</a:t>
            </a:r>
          </a:p>
          <a:p>
            <a:r>
              <a:rPr lang="en-US" sz="1600" dirty="0">
                <a:latin typeface="Courier New" pitchFamily="49" charset="0"/>
              </a:rPr>
              <a:t>    } else </a:t>
            </a:r>
            <a:r>
              <a:rPr lang="en-US" sz="1600" dirty="0" smtClean="0">
                <a:latin typeface="Courier New" pitchFamily="49" charset="0"/>
              </a:rPr>
              <a:t>{ </a:t>
            </a:r>
            <a:r>
              <a:rPr lang="en-US" sz="1600" dirty="0" smtClean="0">
                <a:solidFill>
                  <a:srgbClr val="990000"/>
                </a:solidFill>
                <a:latin typeface="Courier New" pitchFamily="49" charset="0"/>
              </a:rPr>
              <a:t>/* </a:t>
            </a:r>
            <a:r>
              <a:rPr lang="en-US" sz="1600" dirty="0">
                <a:solidFill>
                  <a:srgbClr val="990000"/>
                </a:solidFill>
                <a:latin typeface="Courier New" pitchFamily="49" charset="0"/>
              </a:rPr>
              <a:t>Child */</a:t>
            </a:r>
          </a:p>
          <a:p>
            <a:r>
              <a:rPr lang="en-US" sz="1600" dirty="0">
                <a:latin typeface="Courier New" pitchFamily="49" charset="0"/>
              </a:rPr>
              <a:t>        sleep(1-s);</a:t>
            </a:r>
          </a:p>
          <a:p>
            <a:r>
              <a:rPr lang="en-US" sz="1600" dirty="0">
                <a:latin typeface="Courier New" pitchFamily="49" charset="0"/>
              </a:rPr>
              <a:t>        Read(fd1, &amp;c2, 1);</a:t>
            </a:r>
          </a:p>
          <a:p>
            <a:r>
              <a:rPr lang="en-US" sz="1600" dirty="0">
                <a:latin typeface="Courier New" pitchFamily="49" charset="0"/>
              </a:rPr>
              <a:t>        printf("Child: c1 = %c, c2 = %c\n", c1, c2);</a:t>
            </a:r>
          </a:p>
          <a:p>
            <a:r>
              <a:rPr lang="en-US" sz="1600" dirty="0">
                <a:latin typeface="Courier New" pitchFamily="49" charset="0"/>
              </a:rPr>
              <a:t>    }</a:t>
            </a:r>
          </a:p>
          <a:p>
            <a:r>
              <a:rPr lang="en-US" sz="1600" dirty="0">
                <a:latin typeface="Courier New" pitchFamily="49" charset="0"/>
              </a:rPr>
              <a:t>    return 0;</a:t>
            </a:r>
          </a:p>
          <a:p>
            <a:r>
              <a:rPr lang="en-US" sz="1600" dirty="0">
                <a:latin typeface="Courier New" pitchFamily="49" charset="0"/>
              </a:rPr>
              <a:t>}</a:t>
            </a:r>
          </a:p>
        </p:txBody>
      </p:sp>
      <p:sp>
        <p:nvSpPr>
          <p:cNvPr id="5" name="TextBox 4"/>
          <p:cNvSpPr txBox="1"/>
          <p:nvPr/>
        </p:nvSpPr>
        <p:spPr>
          <a:xfrm>
            <a:off x="5684738" y="5802868"/>
            <a:ext cx="1431364" cy="369332"/>
          </a:xfrm>
          <a:prstGeom prst="rect">
            <a:avLst/>
          </a:prstGeom>
          <a:noFill/>
        </p:spPr>
        <p:txBody>
          <a:bodyPr wrap="none" rtlCol="0">
            <a:spAutoFit/>
          </a:bodyPr>
          <a:lstStyle/>
          <a:p>
            <a:pPr algn="r"/>
            <a:r>
              <a:rPr lang="en-US" sz="1800" dirty="0" smtClean="0">
                <a:solidFill>
                  <a:schemeClr val="bg1">
                    <a:lumMod val="50000"/>
                  </a:schemeClr>
                </a:solidFill>
                <a:latin typeface="Courier New"/>
                <a:cs typeface="Courier New"/>
              </a:rPr>
              <a:t>ffiles2.c</a:t>
            </a:r>
          </a:p>
        </p:txBody>
      </p:sp>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82" name="Rectangle 2"/>
          <p:cNvSpPr>
            <a:spLocks noGrp="1" noChangeArrowheads="1"/>
          </p:cNvSpPr>
          <p:nvPr>
            <p:ph type="title"/>
          </p:nvPr>
        </p:nvSpPr>
        <p:spPr/>
        <p:txBody>
          <a:bodyPr/>
          <a:lstStyle/>
          <a:p>
            <a:r>
              <a:rPr lang="en-US"/>
              <a:t>Fun with File Descriptors (3)</a:t>
            </a:r>
          </a:p>
        </p:txBody>
      </p:sp>
      <p:sp>
        <p:nvSpPr>
          <p:cNvPr id="737283" name="Rectangle 3"/>
          <p:cNvSpPr>
            <a:spLocks noGrp="1" noChangeArrowheads="1"/>
          </p:cNvSpPr>
          <p:nvPr>
            <p:ph type="body" idx="1"/>
          </p:nvPr>
        </p:nvSpPr>
        <p:spPr>
          <a:xfrm>
            <a:off x="371174" y="5029200"/>
            <a:ext cx="8307388" cy="533400"/>
          </a:xfrm>
        </p:spPr>
        <p:txBody>
          <a:bodyPr/>
          <a:lstStyle/>
          <a:p>
            <a:r>
              <a:rPr lang="en-US" dirty="0"/>
              <a:t>What would be </a:t>
            </a:r>
            <a:r>
              <a:rPr lang="en-US" dirty="0" smtClean="0"/>
              <a:t>the contents </a:t>
            </a:r>
            <a:r>
              <a:rPr lang="en-US" dirty="0"/>
              <a:t>of </a:t>
            </a:r>
            <a:r>
              <a:rPr lang="en-US" dirty="0" smtClean="0"/>
              <a:t>the resulting </a:t>
            </a:r>
            <a:r>
              <a:rPr lang="en-US" dirty="0"/>
              <a:t>file?</a:t>
            </a:r>
          </a:p>
          <a:p>
            <a:endParaRPr lang="en-US" dirty="0"/>
          </a:p>
        </p:txBody>
      </p:sp>
      <p:sp>
        <p:nvSpPr>
          <p:cNvPr id="737284" name="Text Box 4"/>
          <p:cNvSpPr txBox="1">
            <a:spLocks noChangeArrowheads="1"/>
          </p:cNvSpPr>
          <p:nvPr/>
        </p:nvSpPr>
        <p:spPr bwMode="auto">
          <a:xfrm>
            <a:off x="473676" y="1261170"/>
            <a:ext cx="7960834" cy="3539430"/>
          </a:xfrm>
          <a:prstGeom prst="rect">
            <a:avLst/>
          </a:prstGeom>
          <a:solidFill>
            <a:srgbClr val="F6F5BD"/>
          </a:solidFill>
          <a:ln w="12700">
            <a:solidFill>
              <a:schemeClr val="tx2"/>
            </a:solidFill>
            <a:miter lim="800000"/>
            <a:headEnd/>
            <a:tailEnd type="none" w="sm" len="sm"/>
          </a:ln>
          <a:effectLst/>
        </p:spPr>
        <p:txBody>
          <a:bodyPr wrap="none" lIns="45720" rIns="45720">
            <a:spAutoFit/>
          </a:bodyPr>
          <a:lstStyle/>
          <a:p>
            <a:r>
              <a:rPr lang="en-US" sz="1600" dirty="0">
                <a:latin typeface="Courier New" pitchFamily="49" charset="0"/>
              </a:rPr>
              <a:t>#include "csapp.h"</a:t>
            </a:r>
          </a:p>
          <a:p>
            <a:r>
              <a:rPr lang="en-US" sz="1600" dirty="0">
                <a:latin typeface="Courier New" pitchFamily="49" charset="0"/>
              </a:rPr>
              <a:t>int main(int argc, char *argv[])</a:t>
            </a:r>
          </a:p>
          <a:p>
            <a:r>
              <a:rPr lang="en-US" sz="1600" dirty="0">
                <a:latin typeface="Courier New" pitchFamily="49" charset="0"/>
              </a:rPr>
              <a:t>{</a:t>
            </a:r>
          </a:p>
          <a:p>
            <a:r>
              <a:rPr lang="en-US" sz="1600" dirty="0">
                <a:latin typeface="Courier New" pitchFamily="49" charset="0"/>
              </a:rPr>
              <a:t>    int fd1, fd2, fd3;</a:t>
            </a:r>
          </a:p>
          <a:p>
            <a:r>
              <a:rPr lang="en-US" sz="1600" dirty="0">
                <a:latin typeface="Courier New" pitchFamily="49" charset="0"/>
              </a:rPr>
              <a:t>    char *fname = argv[1];</a:t>
            </a:r>
          </a:p>
          <a:p>
            <a:r>
              <a:rPr lang="en-US" sz="1600" dirty="0">
                <a:latin typeface="Courier New" pitchFamily="49" charset="0"/>
              </a:rPr>
              <a:t>    fd1 = Open(fname, O_CREAT|O_TRUNC|O_RDWR, S_IRUSR|S_IWUSR);</a:t>
            </a:r>
          </a:p>
          <a:p>
            <a:r>
              <a:rPr lang="en-US" sz="1600" dirty="0">
                <a:latin typeface="Courier New" pitchFamily="49" charset="0"/>
              </a:rPr>
              <a:t>    Write(fd1, "pqrs", 4);</a:t>
            </a:r>
          </a:p>
          <a:p>
            <a:r>
              <a:rPr lang="en-US" sz="1600" dirty="0">
                <a:latin typeface="Courier New" pitchFamily="49" charset="0"/>
              </a:rPr>
              <a:t>    fd3 = Open(fname, O_APPEND|O_WRONLY, 0);</a:t>
            </a:r>
          </a:p>
          <a:p>
            <a:r>
              <a:rPr lang="en-US" sz="1600" dirty="0">
                <a:latin typeface="Courier New" pitchFamily="49" charset="0"/>
              </a:rPr>
              <a:t>    Write(fd3, "jklmn", 5);</a:t>
            </a:r>
          </a:p>
          <a:p>
            <a:r>
              <a:rPr lang="en-US" sz="1600" dirty="0">
                <a:latin typeface="Courier New" pitchFamily="49" charset="0"/>
              </a:rPr>
              <a:t>    fd2 = dup(fd1);  </a:t>
            </a:r>
            <a:r>
              <a:rPr lang="en-US" sz="1600" dirty="0">
                <a:solidFill>
                  <a:srgbClr val="990000"/>
                </a:solidFill>
                <a:latin typeface="Courier New" pitchFamily="49" charset="0"/>
              </a:rPr>
              <a:t>/* Allocates descriptor */</a:t>
            </a:r>
          </a:p>
          <a:p>
            <a:r>
              <a:rPr lang="en-US" sz="1600" dirty="0">
                <a:latin typeface="Courier New" pitchFamily="49" charset="0"/>
              </a:rPr>
              <a:t>    Write(fd2, "wxyz", 4);</a:t>
            </a:r>
          </a:p>
          <a:p>
            <a:r>
              <a:rPr lang="en-US" sz="1600" dirty="0">
                <a:latin typeface="Courier New" pitchFamily="49" charset="0"/>
              </a:rPr>
              <a:t>    Write(fd3, "ef", 2);</a:t>
            </a:r>
          </a:p>
          <a:p>
            <a:r>
              <a:rPr lang="en-US" sz="1600" dirty="0">
                <a:latin typeface="Courier New" pitchFamily="49" charset="0"/>
              </a:rPr>
              <a:t>    return 0;</a:t>
            </a:r>
          </a:p>
          <a:p>
            <a:r>
              <a:rPr lang="en-US" sz="1600" dirty="0">
                <a:latin typeface="Courier New" pitchFamily="49" charset="0"/>
              </a:rPr>
              <a:t>}</a:t>
            </a:r>
          </a:p>
        </p:txBody>
      </p:sp>
      <p:sp>
        <p:nvSpPr>
          <p:cNvPr id="5" name="TextBox 4"/>
          <p:cNvSpPr txBox="1"/>
          <p:nvPr/>
        </p:nvSpPr>
        <p:spPr>
          <a:xfrm>
            <a:off x="7003146" y="4431268"/>
            <a:ext cx="1431364" cy="369332"/>
          </a:xfrm>
          <a:prstGeom prst="rect">
            <a:avLst/>
          </a:prstGeom>
          <a:noFill/>
        </p:spPr>
        <p:txBody>
          <a:bodyPr wrap="none" rtlCol="0">
            <a:spAutoFit/>
          </a:bodyPr>
          <a:lstStyle/>
          <a:p>
            <a:pPr algn="r"/>
            <a:r>
              <a:rPr lang="en-US" sz="1800" dirty="0" smtClean="0">
                <a:solidFill>
                  <a:schemeClr val="bg1">
                    <a:lumMod val="50000"/>
                  </a:schemeClr>
                </a:solidFill>
                <a:latin typeface="Courier New"/>
                <a:cs typeface="Courier New"/>
              </a:rPr>
              <a:t>ffiles3.c</a:t>
            </a:r>
          </a:p>
        </p:txBody>
      </p:sp>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title"/>
          </p:nvPr>
        </p:nvSpPr>
        <p:spPr>
          <a:xfrm>
            <a:off x="357018" y="304800"/>
            <a:ext cx="7592093" cy="762000"/>
          </a:xfrm>
        </p:spPr>
        <p:txBody>
          <a:bodyPr/>
          <a:lstStyle/>
          <a:p>
            <a:r>
              <a:rPr lang="en-US"/>
              <a:t>Accessing Directories</a:t>
            </a:r>
          </a:p>
        </p:txBody>
      </p:sp>
      <p:sp>
        <p:nvSpPr>
          <p:cNvPr id="685059" name="Rectangle 3"/>
          <p:cNvSpPr>
            <a:spLocks noGrp="1" noChangeArrowheads="1"/>
          </p:cNvSpPr>
          <p:nvPr>
            <p:ph type="body" idx="1"/>
          </p:nvPr>
        </p:nvSpPr>
        <p:spPr>
          <a:xfrm>
            <a:off x="349851" y="1066800"/>
            <a:ext cx="8565549" cy="4972050"/>
          </a:xfrm>
        </p:spPr>
        <p:txBody>
          <a:bodyPr/>
          <a:lstStyle/>
          <a:p>
            <a:r>
              <a:rPr lang="en-US" dirty="0" smtClean="0"/>
              <a:t>Only </a:t>
            </a:r>
            <a:r>
              <a:rPr lang="en-US" dirty="0"/>
              <a:t>recommended operation on a </a:t>
            </a:r>
            <a:r>
              <a:rPr lang="en-US" dirty="0" smtClean="0"/>
              <a:t>directory: read </a:t>
            </a:r>
            <a:r>
              <a:rPr lang="en-US" dirty="0"/>
              <a:t>its entries</a:t>
            </a:r>
          </a:p>
          <a:p>
            <a:pPr lvl="1"/>
            <a:r>
              <a:rPr lang="en-US" b="1" dirty="0" err="1">
                <a:latin typeface="Courier New"/>
                <a:cs typeface="Courier New"/>
              </a:rPr>
              <a:t>dirent</a:t>
            </a:r>
            <a:r>
              <a:rPr lang="en-US" dirty="0"/>
              <a:t> structure contains information about a directory entry</a:t>
            </a:r>
          </a:p>
          <a:p>
            <a:pPr lvl="1"/>
            <a:r>
              <a:rPr lang="en-US" dirty="0"/>
              <a:t>DIR structure contains information about directory while stepping through its entries</a:t>
            </a:r>
          </a:p>
        </p:txBody>
      </p:sp>
      <p:sp>
        <p:nvSpPr>
          <p:cNvPr id="685060" name="Text Box 4"/>
          <p:cNvSpPr txBox="1">
            <a:spLocks noChangeArrowheads="1"/>
          </p:cNvSpPr>
          <p:nvPr/>
        </p:nvSpPr>
        <p:spPr bwMode="auto">
          <a:xfrm>
            <a:off x="939114" y="2607276"/>
            <a:ext cx="5646739" cy="4031873"/>
          </a:xfrm>
          <a:prstGeom prst="rect">
            <a:avLst/>
          </a:prstGeom>
          <a:solidFill>
            <a:srgbClr val="F6F5BD"/>
          </a:solidFill>
          <a:ln w="12700">
            <a:solidFill>
              <a:schemeClr val="tx2"/>
            </a:solidFill>
            <a:miter lim="800000"/>
            <a:headEnd/>
            <a:tailEnd type="none" w="sm" len="sm"/>
          </a:ln>
          <a:effectLst/>
        </p:spPr>
        <p:txBody>
          <a:bodyPr wrap="none" lIns="45720" rIns="45720">
            <a:spAutoFit/>
          </a:bodyPr>
          <a:lstStyle/>
          <a:p>
            <a:r>
              <a:rPr lang="en-US" sz="1600" dirty="0">
                <a:latin typeface="Courier New" pitchFamily="49" charset="0"/>
              </a:rPr>
              <a:t>#include &lt;sys/types.h&gt;</a:t>
            </a:r>
          </a:p>
          <a:p>
            <a:r>
              <a:rPr lang="en-US" sz="1600" dirty="0">
                <a:latin typeface="Courier New" pitchFamily="49" charset="0"/>
              </a:rPr>
              <a:t>#include &lt;dirent.h&gt;</a:t>
            </a:r>
          </a:p>
          <a:p>
            <a:endParaRPr lang="en-US" sz="1600" dirty="0">
              <a:latin typeface="Courier New" pitchFamily="49" charset="0"/>
            </a:endParaRPr>
          </a:p>
          <a:p>
            <a:r>
              <a:rPr lang="en-US" sz="1600" dirty="0">
                <a:latin typeface="Courier New" pitchFamily="49" charset="0"/>
              </a:rPr>
              <a:t>{</a:t>
            </a:r>
          </a:p>
          <a:p>
            <a:r>
              <a:rPr lang="en-US" sz="1600" dirty="0">
                <a:latin typeface="Courier New" pitchFamily="49" charset="0"/>
              </a:rPr>
              <a:t>  DIR *directory;</a:t>
            </a:r>
          </a:p>
          <a:p>
            <a:r>
              <a:rPr lang="en-US" sz="1600" dirty="0">
                <a:latin typeface="Courier New" pitchFamily="49" charset="0"/>
              </a:rPr>
              <a:t>  struct dirent *de;</a:t>
            </a:r>
          </a:p>
          <a:p>
            <a:r>
              <a:rPr lang="en-US" sz="1600" dirty="0">
                <a:latin typeface="Courier New" pitchFamily="49" charset="0"/>
              </a:rPr>
              <a:t>  ...</a:t>
            </a:r>
          </a:p>
          <a:p>
            <a:r>
              <a:rPr lang="en-US" sz="1600" dirty="0">
                <a:latin typeface="Courier New" pitchFamily="49" charset="0"/>
              </a:rPr>
              <a:t>  if (!(directory = opendir(dir_name)))</a:t>
            </a:r>
          </a:p>
          <a:p>
            <a:r>
              <a:rPr lang="en-US" sz="1600" dirty="0">
                <a:latin typeface="Courier New" pitchFamily="49" charset="0"/>
              </a:rPr>
              <a:t>      error("Failed to open directory");</a:t>
            </a:r>
          </a:p>
          <a:p>
            <a:r>
              <a:rPr lang="en-US" sz="1600" dirty="0">
                <a:latin typeface="Courier New" pitchFamily="49" charset="0"/>
              </a:rPr>
              <a:t>  ...</a:t>
            </a:r>
          </a:p>
          <a:p>
            <a:r>
              <a:rPr lang="en-US" sz="1600" dirty="0">
                <a:latin typeface="Courier New" pitchFamily="49" charset="0"/>
              </a:rPr>
              <a:t>  while (0 != (de = readdir(directory))) {</a:t>
            </a:r>
          </a:p>
          <a:p>
            <a:r>
              <a:rPr lang="en-US" sz="1600" dirty="0">
                <a:latin typeface="Courier New" pitchFamily="49" charset="0"/>
              </a:rPr>
              <a:t>      printf("Found file: %s\n", de-&gt;d_name);</a:t>
            </a:r>
          </a:p>
          <a:p>
            <a:r>
              <a:rPr lang="en-US" sz="1600" dirty="0">
                <a:latin typeface="Courier New" pitchFamily="49" charset="0"/>
              </a:rPr>
              <a:t>  }</a:t>
            </a:r>
          </a:p>
          <a:p>
            <a:r>
              <a:rPr lang="en-US" sz="1600" dirty="0">
                <a:latin typeface="Courier New" pitchFamily="49" charset="0"/>
              </a:rPr>
              <a:t>  ...</a:t>
            </a:r>
          </a:p>
          <a:p>
            <a:r>
              <a:rPr lang="en-US" sz="1600" dirty="0">
                <a:latin typeface="Courier New" pitchFamily="49" charset="0"/>
              </a:rPr>
              <a:t>  closedir(directory);</a:t>
            </a:r>
          </a:p>
          <a:p>
            <a:r>
              <a:rPr lang="en-US" sz="1600" dirty="0">
                <a:latin typeface="Courier New" pitchFamily="49" charset="0"/>
              </a:rPr>
              <a:t>}</a:t>
            </a:r>
          </a:p>
        </p:txBody>
      </p:sp>
    </p:spTree>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4" name="Rectangle 2"/>
          <p:cNvSpPr>
            <a:spLocks noGrp="1" noChangeArrowheads="1"/>
          </p:cNvSpPr>
          <p:nvPr>
            <p:ph type="title"/>
          </p:nvPr>
        </p:nvSpPr>
        <p:spPr>
          <a:xfrm>
            <a:off x="332707" y="304800"/>
            <a:ext cx="7592093" cy="762000"/>
          </a:xfrm>
        </p:spPr>
        <p:txBody>
          <a:bodyPr/>
          <a:lstStyle/>
          <a:p>
            <a:r>
              <a:rPr lang="en-US"/>
              <a:t>Example of Accessing File Metadata</a:t>
            </a:r>
          </a:p>
        </p:txBody>
      </p:sp>
      <p:sp>
        <p:nvSpPr>
          <p:cNvPr id="663556" name="Text Box 4"/>
          <p:cNvSpPr txBox="1">
            <a:spLocks noChangeArrowheads="1"/>
          </p:cNvSpPr>
          <p:nvPr/>
        </p:nvSpPr>
        <p:spPr bwMode="auto">
          <a:xfrm>
            <a:off x="152400" y="1371600"/>
            <a:ext cx="8153400" cy="5016759"/>
          </a:xfrm>
          <a:prstGeom prst="rect">
            <a:avLst/>
          </a:prstGeom>
          <a:solidFill>
            <a:srgbClr val="F6F5BD"/>
          </a:solidFill>
          <a:ln w="12700">
            <a:solidFill>
              <a:schemeClr val="tx1"/>
            </a:solidFill>
            <a:miter lim="800000"/>
            <a:headEnd/>
            <a:tailEnd/>
          </a:ln>
          <a:effectLst/>
        </p:spPr>
        <p:txBody>
          <a:bodyPr wrap="square">
            <a:spAutoFit/>
          </a:bodyPr>
          <a:lstStyle/>
          <a:p>
            <a:r>
              <a:rPr lang="en-US" sz="1600" dirty="0" err="1" smtClean="0">
                <a:solidFill>
                  <a:srgbClr val="2D961E"/>
                </a:solidFill>
                <a:latin typeface="Courier New"/>
                <a:cs typeface="Courier New"/>
              </a:rPr>
              <a:t>int</a:t>
            </a:r>
            <a:r>
              <a:rPr lang="en-US" sz="1600" dirty="0" smtClean="0">
                <a:solidFill>
                  <a:srgbClr val="000000"/>
                </a:solidFill>
                <a:latin typeface="Courier New"/>
                <a:cs typeface="Courier New"/>
              </a:rPr>
              <a:t> </a:t>
            </a:r>
            <a:r>
              <a:rPr lang="en-US" sz="1600" dirty="0">
                <a:solidFill>
                  <a:srgbClr val="4A00FF"/>
                </a:solidFill>
                <a:latin typeface="Courier New"/>
                <a:cs typeface="Courier New"/>
              </a:rPr>
              <a:t>main</a:t>
            </a:r>
            <a:r>
              <a:rPr lang="en-US" sz="1600" dirty="0">
                <a:solidFill>
                  <a:srgbClr val="000000"/>
                </a:solidFill>
                <a:latin typeface="Courier New"/>
                <a:cs typeface="Courier New"/>
              </a:rPr>
              <a:t> (</a:t>
            </a:r>
            <a:r>
              <a:rPr lang="en-US" sz="1600" dirty="0" err="1">
                <a:solidFill>
                  <a:srgbClr val="2D961E"/>
                </a:solidFill>
                <a:latin typeface="Courier New"/>
                <a:cs typeface="Courier New"/>
              </a:rPr>
              <a:t>int</a:t>
            </a:r>
            <a:r>
              <a:rPr lang="en-US" sz="1600" dirty="0">
                <a:solidFill>
                  <a:srgbClr val="000000"/>
                </a:solidFill>
                <a:latin typeface="Courier New"/>
                <a:cs typeface="Courier New"/>
              </a:rPr>
              <a:t> </a:t>
            </a:r>
            <a:r>
              <a:rPr lang="en-US" sz="1600" dirty="0" err="1">
                <a:solidFill>
                  <a:srgbClr val="C1651C"/>
                </a:solidFill>
                <a:latin typeface="Courier New"/>
                <a:cs typeface="Courier New"/>
              </a:rPr>
              <a:t>argc</a:t>
            </a:r>
            <a:r>
              <a:rPr lang="en-US" sz="1600" dirty="0">
                <a:solidFill>
                  <a:srgbClr val="000000"/>
                </a:solidFill>
                <a:latin typeface="Courier New"/>
                <a:cs typeface="Courier New"/>
              </a:rPr>
              <a:t>, </a:t>
            </a:r>
            <a:r>
              <a:rPr lang="en-US" sz="1600" dirty="0">
                <a:solidFill>
                  <a:srgbClr val="2D961E"/>
                </a:solidFill>
                <a:latin typeface="Courier New"/>
                <a:cs typeface="Courier New"/>
              </a:rPr>
              <a:t>char</a:t>
            </a:r>
            <a:r>
              <a:rPr lang="en-US" sz="1600" dirty="0">
                <a:solidFill>
                  <a:srgbClr val="000000"/>
                </a:solidFill>
                <a:latin typeface="Courier New"/>
                <a:cs typeface="Courier New"/>
              </a:rPr>
              <a:t> **</a:t>
            </a:r>
            <a:r>
              <a:rPr lang="en-US" sz="1600" dirty="0" err="1">
                <a:solidFill>
                  <a:srgbClr val="C1651C"/>
                </a:solidFill>
                <a:latin typeface="Courier New"/>
                <a:cs typeface="Courier New"/>
              </a:rPr>
              <a:t>argv</a:t>
            </a:r>
            <a:r>
              <a:rPr lang="en-US" sz="1600" dirty="0" smtClean="0">
                <a:solidFill>
                  <a:srgbClr val="000000"/>
                </a:solidFill>
                <a:latin typeface="Courier New"/>
                <a:cs typeface="Courier New"/>
              </a:rPr>
              <a:t>) </a:t>
            </a:r>
          </a:p>
          <a:p>
            <a:r>
              <a:rPr lang="en-US" sz="1600" dirty="0" smtClean="0">
                <a:solidFill>
                  <a:srgbClr val="000000"/>
                </a:solidFill>
                <a:latin typeface="Courier New"/>
                <a:cs typeface="Courier New"/>
              </a:rPr>
              <a:t>{</a:t>
            </a:r>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err="1">
                <a:solidFill>
                  <a:srgbClr val="C200FF"/>
                </a:solidFill>
                <a:latin typeface="Courier New"/>
                <a:cs typeface="Courier New"/>
              </a:rPr>
              <a:t>struct</a:t>
            </a:r>
            <a:r>
              <a:rPr lang="en-US" sz="1600" dirty="0">
                <a:solidFill>
                  <a:srgbClr val="000000"/>
                </a:solidFill>
                <a:latin typeface="Courier New"/>
                <a:cs typeface="Courier New"/>
              </a:rPr>
              <a:t> </a:t>
            </a:r>
            <a:r>
              <a:rPr lang="en-US" sz="1600" dirty="0">
                <a:solidFill>
                  <a:srgbClr val="2D961E"/>
                </a:solidFill>
                <a:latin typeface="Courier New"/>
                <a:cs typeface="Courier New"/>
              </a:rPr>
              <a:t>stat</a:t>
            </a:r>
            <a:r>
              <a:rPr lang="en-US" sz="1600" dirty="0">
                <a:solidFill>
                  <a:srgbClr val="000000"/>
                </a:solidFill>
                <a:latin typeface="Courier New"/>
                <a:cs typeface="Courier New"/>
              </a:rPr>
              <a:t> </a:t>
            </a:r>
            <a:r>
              <a:rPr lang="en-US" sz="1600" dirty="0">
                <a:solidFill>
                  <a:srgbClr val="C1651C"/>
                </a:solidFill>
                <a:latin typeface="Courier New"/>
                <a:cs typeface="Courier New"/>
              </a:rPr>
              <a:t>stat</a:t>
            </a:r>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a:solidFill>
                  <a:srgbClr val="2D961E"/>
                </a:solidFill>
                <a:latin typeface="Courier New"/>
                <a:cs typeface="Courier New"/>
              </a:rPr>
              <a:t>char</a:t>
            </a:r>
            <a:r>
              <a:rPr lang="en-US" sz="1600" dirty="0">
                <a:solidFill>
                  <a:srgbClr val="000000"/>
                </a:solidFill>
                <a:latin typeface="Courier New"/>
                <a:cs typeface="Courier New"/>
              </a:rPr>
              <a:t> *</a:t>
            </a:r>
            <a:r>
              <a:rPr lang="en-US" sz="1600" dirty="0">
                <a:solidFill>
                  <a:srgbClr val="C1651C"/>
                </a:solidFill>
                <a:latin typeface="Courier New"/>
                <a:cs typeface="Courier New"/>
              </a:rPr>
              <a:t>type</a:t>
            </a:r>
            <a:r>
              <a:rPr lang="en-US" sz="1600" dirty="0">
                <a:solidFill>
                  <a:srgbClr val="000000"/>
                </a:solidFill>
                <a:latin typeface="Courier New"/>
                <a:cs typeface="Courier New"/>
              </a:rPr>
              <a:t>, *</a:t>
            </a:r>
            <a:r>
              <a:rPr lang="en-US" sz="1600" dirty="0" err="1">
                <a:solidFill>
                  <a:srgbClr val="C1651C"/>
                </a:solidFill>
                <a:latin typeface="Courier New"/>
                <a:cs typeface="Courier New"/>
              </a:rPr>
              <a:t>readok</a:t>
            </a:r>
            <a:r>
              <a:rPr lang="en-US" sz="1600" dirty="0">
                <a:solidFill>
                  <a:srgbClr val="000000"/>
                </a:solidFill>
                <a:latin typeface="Courier New"/>
                <a:cs typeface="Courier New"/>
              </a:rPr>
              <a:t>;</a:t>
            </a:r>
          </a:p>
          <a:p>
            <a:endParaRPr lang="en-US" sz="1600" dirty="0">
              <a:solidFill>
                <a:srgbClr val="000000"/>
              </a:solidFill>
              <a:latin typeface="Courier New"/>
              <a:cs typeface="Courier New"/>
            </a:endParaRPr>
          </a:p>
          <a:p>
            <a:r>
              <a:rPr lang="en-US" sz="1600" dirty="0" smtClean="0">
                <a:solidFill>
                  <a:srgbClr val="000000"/>
                </a:solidFill>
                <a:latin typeface="Courier New"/>
                <a:cs typeface="Courier New"/>
              </a:rPr>
              <a:t>    Stat</a:t>
            </a:r>
            <a:r>
              <a:rPr lang="en-US" sz="1600" dirty="0">
                <a:solidFill>
                  <a:srgbClr val="000000"/>
                </a:solidFill>
                <a:latin typeface="Courier New"/>
                <a:cs typeface="Courier New"/>
              </a:rPr>
              <a:t>(</a:t>
            </a:r>
            <a:r>
              <a:rPr lang="en-US" sz="1600" dirty="0" err="1">
                <a:solidFill>
                  <a:srgbClr val="000000"/>
                </a:solidFill>
                <a:latin typeface="Courier New"/>
                <a:cs typeface="Courier New"/>
              </a:rPr>
              <a:t>argv</a:t>
            </a:r>
            <a:r>
              <a:rPr lang="en-US" sz="1600" dirty="0">
                <a:solidFill>
                  <a:srgbClr val="000000"/>
                </a:solidFill>
                <a:latin typeface="Courier New"/>
                <a:cs typeface="Courier New"/>
              </a:rPr>
              <a:t>[1], &amp;stat);</a:t>
            </a: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(S_ISREG(</a:t>
            </a:r>
            <a:r>
              <a:rPr lang="en-US" sz="1600" dirty="0" err="1">
                <a:solidFill>
                  <a:srgbClr val="000000"/>
                </a:solidFill>
                <a:latin typeface="Courier New"/>
                <a:cs typeface="Courier New"/>
              </a:rPr>
              <a:t>stat.st_mode</a:t>
            </a:r>
            <a:r>
              <a:rPr lang="en-US" sz="1600" dirty="0">
                <a:solidFill>
                  <a:srgbClr val="000000"/>
                </a:solidFill>
                <a:latin typeface="Courier New"/>
                <a:cs typeface="Courier New"/>
              </a:rPr>
              <a:t>))     </a:t>
            </a:r>
            <a:r>
              <a:rPr lang="en-US" sz="1600" dirty="0">
                <a:solidFill>
                  <a:srgbClr val="CB2418"/>
                </a:solidFill>
                <a:latin typeface="Courier New"/>
                <a:cs typeface="Courier New"/>
              </a:rPr>
              <a:t>/* Determine file type */</a:t>
            </a:r>
            <a:endParaRPr lang="en-US" sz="1600" dirty="0">
              <a:solidFill>
                <a:srgbClr val="000000"/>
              </a:solidFill>
              <a:latin typeface="Courier New"/>
              <a:cs typeface="Courier New"/>
            </a:endParaRPr>
          </a:p>
          <a:p>
            <a:r>
              <a:rPr lang="en-US" sz="1600" dirty="0">
                <a:solidFill>
                  <a:srgbClr val="000000"/>
                </a:solidFill>
                <a:latin typeface="Courier New"/>
                <a:cs typeface="Courier New"/>
              </a:rPr>
              <a:t>	type = </a:t>
            </a:r>
            <a:r>
              <a:rPr lang="en-US" sz="1600" dirty="0">
                <a:solidFill>
                  <a:srgbClr val="9D206F"/>
                </a:solidFill>
                <a:latin typeface="Courier New"/>
                <a:cs typeface="Courier New"/>
              </a:rPr>
              <a:t>"regular"</a:t>
            </a:r>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a:solidFill>
                  <a:srgbClr val="C200FF"/>
                </a:solidFill>
                <a:latin typeface="Courier New"/>
                <a:cs typeface="Courier New"/>
              </a:rPr>
              <a:t>else</a:t>
            </a:r>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(S_ISDIR(</a:t>
            </a:r>
            <a:r>
              <a:rPr lang="en-US" sz="1600" dirty="0" err="1">
                <a:solidFill>
                  <a:srgbClr val="000000"/>
                </a:solidFill>
                <a:latin typeface="Courier New"/>
                <a:cs typeface="Courier New"/>
              </a:rPr>
              <a:t>stat.st_mode</a:t>
            </a:r>
            <a:r>
              <a:rPr lang="en-US" sz="1600" dirty="0">
                <a:solidFill>
                  <a:srgbClr val="000000"/>
                </a:solidFill>
                <a:latin typeface="Courier New"/>
                <a:cs typeface="Courier New"/>
              </a:rPr>
              <a:t>))</a:t>
            </a:r>
          </a:p>
          <a:p>
            <a:r>
              <a:rPr lang="en-US" sz="1600" dirty="0">
                <a:solidFill>
                  <a:srgbClr val="000000"/>
                </a:solidFill>
                <a:latin typeface="Courier New"/>
                <a:cs typeface="Courier New"/>
              </a:rPr>
              <a:t>	type = </a:t>
            </a:r>
            <a:r>
              <a:rPr lang="en-US" sz="1600" dirty="0">
                <a:solidFill>
                  <a:srgbClr val="9D206F"/>
                </a:solidFill>
                <a:latin typeface="Courier New"/>
                <a:cs typeface="Courier New"/>
              </a:rPr>
              <a:t>"directory"</a:t>
            </a:r>
            <a:r>
              <a:rPr lang="en-US" sz="1600" dirty="0">
                <a:solidFill>
                  <a:srgbClr val="000000"/>
                </a:solidFill>
                <a:latin typeface="Courier New"/>
                <a:cs typeface="Courier New"/>
              </a:rPr>
              <a:t>;</a:t>
            </a:r>
          </a:p>
          <a:p>
            <a:r>
              <a:rPr lang="hu-HU" sz="1600" dirty="0">
                <a:solidFill>
                  <a:srgbClr val="000000"/>
                </a:solidFill>
                <a:latin typeface="Courier New"/>
                <a:cs typeface="Courier New"/>
              </a:rPr>
              <a:t>    </a:t>
            </a:r>
            <a:r>
              <a:rPr lang="hu-HU" sz="1600" dirty="0">
                <a:solidFill>
                  <a:srgbClr val="C200FF"/>
                </a:solidFill>
                <a:latin typeface="Courier New"/>
                <a:cs typeface="Courier New"/>
              </a:rPr>
              <a:t>else</a:t>
            </a:r>
            <a:endParaRPr lang="hu-HU" sz="1600" dirty="0">
              <a:solidFill>
                <a:srgbClr val="000000"/>
              </a:solidFill>
              <a:latin typeface="Courier New"/>
              <a:cs typeface="Courier New"/>
            </a:endParaRPr>
          </a:p>
          <a:p>
            <a:r>
              <a:rPr lang="en-US" sz="1600" dirty="0">
                <a:solidFill>
                  <a:srgbClr val="000000"/>
                </a:solidFill>
                <a:latin typeface="Courier New"/>
                <a:cs typeface="Courier New"/>
              </a:rPr>
              <a:t>        type = </a:t>
            </a:r>
            <a:r>
              <a:rPr lang="en-US" sz="1600" dirty="0">
                <a:solidFill>
                  <a:srgbClr val="9D206F"/>
                </a:solidFill>
                <a:latin typeface="Courier New"/>
                <a:cs typeface="Courier New"/>
              </a:rPr>
              <a:t>"other"</a:t>
            </a:r>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a:t>
            </a:r>
            <a:r>
              <a:rPr lang="en-US" sz="1600" dirty="0" err="1">
                <a:solidFill>
                  <a:srgbClr val="000000"/>
                </a:solidFill>
                <a:latin typeface="Courier New"/>
                <a:cs typeface="Courier New"/>
              </a:rPr>
              <a:t>stat.st_mode</a:t>
            </a:r>
            <a:r>
              <a:rPr lang="en-US" sz="1600" dirty="0">
                <a:solidFill>
                  <a:srgbClr val="000000"/>
                </a:solidFill>
                <a:latin typeface="Courier New"/>
                <a:cs typeface="Courier New"/>
              </a:rPr>
              <a:t> &amp; S_IRUSR)) </a:t>
            </a:r>
            <a:r>
              <a:rPr lang="en-US" sz="1600" dirty="0">
                <a:solidFill>
                  <a:srgbClr val="CB2418"/>
                </a:solidFill>
                <a:latin typeface="Courier New"/>
                <a:cs typeface="Courier New"/>
              </a:rPr>
              <a:t>/* Check read access */</a:t>
            </a:r>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readok</a:t>
            </a:r>
            <a:r>
              <a:rPr lang="en-US" sz="1600" dirty="0">
                <a:solidFill>
                  <a:srgbClr val="000000"/>
                </a:solidFill>
                <a:latin typeface="Courier New"/>
                <a:cs typeface="Courier New"/>
              </a:rPr>
              <a:t> = </a:t>
            </a:r>
            <a:r>
              <a:rPr lang="en-US" sz="1600" dirty="0">
                <a:solidFill>
                  <a:srgbClr val="9D206F"/>
                </a:solidFill>
                <a:latin typeface="Courier New"/>
                <a:cs typeface="Courier New"/>
              </a:rPr>
              <a:t>"yes"</a:t>
            </a:r>
            <a:r>
              <a:rPr lang="en-US" sz="1600" dirty="0">
                <a:solidFill>
                  <a:srgbClr val="000000"/>
                </a:solidFill>
                <a:latin typeface="Courier New"/>
                <a:cs typeface="Courier New"/>
              </a:rPr>
              <a:t>;</a:t>
            </a:r>
          </a:p>
          <a:p>
            <a:r>
              <a:rPr lang="hu-HU" sz="1600" dirty="0">
                <a:solidFill>
                  <a:srgbClr val="000000"/>
                </a:solidFill>
                <a:latin typeface="Courier New"/>
                <a:cs typeface="Courier New"/>
              </a:rPr>
              <a:t>    </a:t>
            </a:r>
            <a:r>
              <a:rPr lang="hu-HU" sz="1600" dirty="0">
                <a:solidFill>
                  <a:srgbClr val="C200FF"/>
                </a:solidFill>
                <a:latin typeface="Courier New"/>
                <a:cs typeface="Courier New"/>
              </a:rPr>
              <a:t>else</a:t>
            </a:r>
            <a:endParaRPr lang="hu-HU" sz="1600" dirty="0">
              <a:solidFill>
                <a:srgbClr val="000000"/>
              </a:solidFill>
              <a:latin typeface="Courier New"/>
              <a:cs typeface="Courier New"/>
            </a:endParaRPr>
          </a:p>
          <a:p>
            <a:r>
              <a:rPr lang="es-ES_tradnl" sz="1600" dirty="0">
                <a:solidFill>
                  <a:srgbClr val="000000"/>
                </a:solidFill>
                <a:latin typeface="Courier New"/>
                <a:cs typeface="Courier New"/>
              </a:rPr>
              <a:t>        </a:t>
            </a:r>
            <a:r>
              <a:rPr lang="es-ES_tradnl" sz="1600" dirty="0" err="1">
                <a:solidFill>
                  <a:srgbClr val="000000"/>
                </a:solidFill>
                <a:latin typeface="Courier New"/>
                <a:cs typeface="Courier New"/>
              </a:rPr>
              <a:t>readok</a:t>
            </a:r>
            <a:r>
              <a:rPr lang="es-ES_tradnl" sz="1600" dirty="0">
                <a:solidFill>
                  <a:srgbClr val="000000"/>
                </a:solidFill>
                <a:latin typeface="Courier New"/>
                <a:cs typeface="Courier New"/>
              </a:rPr>
              <a:t> = </a:t>
            </a:r>
            <a:r>
              <a:rPr lang="es-ES_tradnl" sz="1600" dirty="0">
                <a:solidFill>
                  <a:srgbClr val="9D206F"/>
                </a:solidFill>
                <a:latin typeface="Courier New"/>
                <a:cs typeface="Courier New"/>
              </a:rPr>
              <a:t>"no"</a:t>
            </a:r>
            <a:r>
              <a:rPr lang="es-ES_tradnl" sz="1600" dirty="0">
                <a:solidFill>
                  <a:srgbClr val="000000"/>
                </a:solidFill>
                <a:latin typeface="Courier New"/>
                <a:cs typeface="Courier New"/>
              </a:rPr>
              <a:t>;</a:t>
            </a:r>
          </a:p>
          <a:p>
            <a:endParaRPr lang="es-ES_tradnl" sz="1600" dirty="0">
              <a:solidFill>
                <a:srgbClr val="000000"/>
              </a:solidFill>
              <a:latin typeface="Courier New"/>
              <a:cs typeface="Courier New"/>
            </a:endParaRPr>
          </a:p>
          <a:p>
            <a:r>
              <a:rPr lang="es-ES_tradnl" sz="1600" dirty="0">
                <a:solidFill>
                  <a:srgbClr val="000000"/>
                </a:solidFill>
                <a:latin typeface="Courier New"/>
                <a:cs typeface="Courier New"/>
              </a:rPr>
              <a:t>    </a:t>
            </a:r>
            <a:r>
              <a:rPr lang="es-ES_tradnl" sz="1600" dirty="0" err="1">
                <a:solidFill>
                  <a:srgbClr val="000000"/>
                </a:solidFill>
                <a:latin typeface="Courier New"/>
                <a:cs typeface="Courier New"/>
              </a:rPr>
              <a:t>printf</a:t>
            </a:r>
            <a:r>
              <a:rPr lang="es-ES_tradnl" sz="1600" dirty="0">
                <a:solidFill>
                  <a:srgbClr val="000000"/>
                </a:solidFill>
                <a:latin typeface="Courier New"/>
                <a:cs typeface="Courier New"/>
              </a:rPr>
              <a:t>(</a:t>
            </a:r>
            <a:r>
              <a:rPr lang="es-ES_tradnl" sz="1600" dirty="0">
                <a:solidFill>
                  <a:srgbClr val="9D206F"/>
                </a:solidFill>
                <a:latin typeface="Courier New"/>
                <a:cs typeface="Courier New"/>
              </a:rPr>
              <a:t>"</a:t>
            </a:r>
            <a:r>
              <a:rPr lang="es-ES_tradnl" sz="1600" dirty="0" err="1">
                <a:solidFill>
                  <a:srgbClr val="9D206F"/>
                </a:solidFill>
                <a:latin typeface="Courier New"/>
                <a:cs typeface="Courier New"/>
              </a:rPr>
              <a:t>type</a:t>
            </a:r>
            <a:r>
              <a:rPr lang="es-ES_tradnl" sz="1600" dirty="0">
                <a:solidFill>
                  <a:srgbClr val="9D206F"/>
                </a:solidFill>
                <a:latin typeface="Courier New"/>
                <a:cs typeface="Courier New"/>
              </a:rPr>
              <a:t>: %s, </a:t>
            </a:r>
            <a:r>
              <a:rPr lang="es-ES_tradnl" sz="1600" dirty="0" err="1">
                <a:solidFill>
                  <a:srgbClr val="9D206F"/>
                </a:solidFill>
                <a:latin typeface="Courier New"/>
                <a:cs typeface="Courier New"/>
              </a:rPr>
              <a:t>read</a:t>
            </a:r>
            <a:r>
              <a:rPr lang="es-ES_tradnl" sz="1600" dirty="0">
                <a:solidFill>
                  <a:srgbClr val="9D206F"/>
                </a:solidFill>
                <a:latin typeface="Courier New"/>
                <a:cs typeface="Courier New"/>
              </a:rPr>
              <a:t>: %s\n"</a:t>
            </a:r>
            <a:r>
              <a:rPr lang="es-ES_tradnl" sz="1600" dirty="0">
                <a:solidFill>
                  <a:srgbClr val="000000"/>
                </a:solidFill>
                <a:latin typeface="Courier New"/>
                <a:cs typeface="Courier New"/>
              </a:rPr>
              <a:t>, </a:t>
            </a:r>
            <a:r>
              <a:rPr lang="es-ES_tradnl" sz="1600" dirty="0" err="1">
                <a:solidFill>
                  <a:srgbClr val="000000"/>
                </a:solidFill>
                <a:latin typeface="Courier New"/>
                <a:cs typeface="Courier New"/>
              </a:rPr>
              <a:t>type</a:t>
            </a:r>
            <a:r>
              <a:rPr lang="es-ES_tradnl" sz="1600" dirty="0">
                <a:solidFill>
                  <a:srgbClr val="000000"/>
                </a:solidFill>
                <a:latin typeface="Courier New"/>
                <a:cs typeface="Courier New"/>
              </a:rPr>
              <a:t>, </a:t>
            </a:r>
            <a:r>
              <a:rPr lang="es-ES_tradnl" sz="1600" dirty="0" err="1">
                <a:solidFill>
                  <a:srgbClr val="000000"/>
                </a:solidFill>
                <a:latin typeface="Courier New"/>
                <a:cs typeface="Courier New"/>
              </a:rPr>
              <a:t>readok</a:t>
            </a:r>
            <a:r>
              <a:rPr lang="es-ES_tradnl" sz="1600" dirty="0">
                <a:solidFill>
                  <a:srgbClr val="000000"/>
                </a:solidFill>
                <a:latin typeface="Courier New"/>
                <a:cs typeface="Courier New"/>
              </a:rPr>
              <a:t>);</a:t>
            </a:r>
          </a:p>
          <a:p>
            <a:r>
              <a:rPr lang="es-ES_tradnl" sz="1600" dirty="0">
                <a:solidFill>
                  <a:srgbClr val="000000"/>
                </a:solidFill>
                <a:latin typeface="Courier New"/>
                <a:cs typeface="Courier New"/>
              </a:rPr>
              <a:t>    </a:t>
            </a:r>
            <a:r>
              <a:rPr lang="es-ES_tradnl" sz="1600" dirty="0" err="1">
                <a:solidFill>
                  <a:srgbClr val="000000"/>
                </a:solidFill>
                <a:latin typeface="Courier New"/>
                <a:cs typeface="Courier New"/>
              </a:rPr>
              <a:t>exit</a:t>
            </a:r>
            <a:r>
              <a:rPr lang="es-ES_tradnl" sz="1600" dirty="0">
                <a:solidFill>
                  <a:srgbClr val="000000"/>
                </a:solidFill>
                <a:latin typeface="Courier New"/>
                <a:cs typeface="Courier New"/>
              </a:rPr>
              <a:t>(0);</a:t>
            </a:r>
          </a:p>
          <a:p>
            <a:r>
              <a:rPr lang="es-ES_tradnl" sz="1600" dirty="0">
                <a:solidFill>
                  <a:srgbClr val="000000"/>
                </a:solidFill>
                <a:latin typeface="Courier New"/>
                <a:cs typeface="Courier New"/>
              </a:rPr>
              <a:t>}</a:t>
            </a:r>
          </a:p>
        </p:txBody>
      </p:sp>
      <p:sp>
        <p:nvSpPr>
          <p:cNvPr id="663557" name="Text Box 5"/>
          <p:cNvSpPr txBox="1">
            <a:spLocks noChangeArrowheads="1"/>
          </p:cNvSpPr>
          <p:nvPr/>
        </p:nvSpPr>
        <p:spPr bwMode="auto">
          <a:xfrm>
            <a:off x="4876801" y="1143000"/>
            <a:ext cx="4114800" cy="1815882"/>
          </a:xfrm>
          <a:prstGeom prst="rect">
            <a:avLst/>
          </a:prstGeom>
          <a:solidFill>
            <a:schemeClr val="bg1">
              <a:lumMod val="85000"/>
            </a:schemeClr>
          </a:solidFill>
          <a:ln w="12700">
            <a:noFill/>
            <a:miter lim="800000"/>
            <a:headEnd/>
            <a:tailEnd type="none" w="sm" len="sm"/>
          </a:ln>
          <a:effectLst/>
        </p:spPr>
        <p:txBody>
          <a:bodyPr wrap="square" lIns="45720" rIns="45720">
            <a:spAutoFit/>
          </a:bodyPr>
          <a:lstStyle/>
          <a:p>
            <a:pPr algn="l"/>
            <a:r>
              <a:rPr lang="en-US" sz="1600" dirty="0" err="1" smtClean="0">
                <a:latin typeface="Courier New" pitchFamily="49" charset="0"/>
              </a:rPr>
              <a:t>linux</a:t>
            </a:r>
            <a:r>
              <a:rPr lang="en-US" sz="1600" dirty="0">
                <a:latin typeface="Courier New" pitchFamily="49" charset="0"/>
              </a:rPr>
              <a:t>&gt; ./</a:t>
            </a:r>
            <a:r>
              <a:rPr lang="en-US" sz="1600" dirty="0" err="1">
                <a:latin typeface="Courier New" pitchFamily="49" charset="0"/>
              </a:rPr>
              <a:t>statcheck</a:t>
            </a:r>
            <a:r>
              <a:rPr lang="en-US" sz="1600" dirty="0">
                <a:latin typeface="Courier New" pitchFamily="49" charset="0"/>
              </a:rPr>
              <a:t> </a:t>
            </a:r>
            <a:r>
              <a:rPr lang="en-US" sz="1600" dirty="0" err="1">
                <a:latin typeface="Courier New" pitchFamily="49" charset="0"/>
              </a:rPr>
              <a:t>statcheck.c</a:t>
            </a:r>
            <a:endParaRPr lang="en-US" sz="1600" dirty="0">
              <a:latin typeface="Courier New" pitchFamily="49" charset="0"/>
            </a:endParaRPr>
          </a:p>
          <a:p>
            <a:pPr algn="l"/>
            <a:r>
              <a:rPr lang="en-US" sz="1600" dirty="0">
                <a:latin typeface="Courier New" pitchFamily="49" charset="0"/>
              </a:rPr>
              <a:t>type: regular, read: yes</a:t>
            </a:r>
          </a:p>
          <a:p>
            <a:pPr algn="l"/>
            <a:r>
              <a:rPr lang="en-US" sz="1600" dirty="0" err="1" smtClean="0">
                <a:latin typeface="Courier New" pitchFamily="49" charset="0"/>
              </a:rPr>
              <a:t>linux</a:t>
            </a:r>
            <a:r>
              <a:rPr lang="en-US" sz="1600" dirty="0">
                <a:latin typeface="Courier New" pitchFamily="49" charset="0"/>
              </a:rPr>
              <a:t>&gt; </a:t>
            </a:r>
            <a:r>
              <a:rPr lang="en-US" sz="1600" dirty="0" err="1">
                <a:latin typeface="Courier New" pitchFamily="49" charset="0"/>
              </a:rPr>
              <a:t>chmod</a:t>
            </a:r>
            <a:r>
              <a:rPr lang="en-US" sz="1600" dirty="0">
                <a:latin typeface="Courier New" pitchFamily="49" charset="0"/>
              </a:rPr>
              <a:t> 000 </a:t>
            </a:r>
            <a:r>
              <a:rPr lang="en-US" sz="1600" dirty="0" err="1">
                <a:latin typeface="Courier New" pitchFamily="49" charset="0"/>
              </a:rPr>
              <a:t>statcheck.c</a:t>
            </a:r>
            <a:endParaRPr lang="en-US" sz="1600" dirty="0">
              <a:latin typeface="Courier New" pitchFamily="49" charset="0"/>
            </a:endParaRPr>
          </a:p>
          <a:p>
            <a:pPr algn="l"/>
            <a:r>
              <a:rPr lang="en-US" sz="1600" dirty="0" err="1" smtClean="0">
                <a:latin typeface="Courier New" pitchFamily="49" charset="0"/>
              </a:rPr>
              <a:t>linux</a:t>
            </a:r>
            <a:r>
              <a:rPr lang="en-US" sz="1600" dirty="0">
                <a:latin typeface="Courier New" pitchFamily="49" charset="0"/>
              </a:rPr>
              <a:t>&gt; ./</a:t>
            </a:r>
            <a:r>
              <a:rPr lang="en-US" sz="1600" dirty="0" err="1">
                <a:latin typeface="Courier New" pitchFamily="49" charset="0"/>
              </a:rPr>
              <a:t>statcheck</a:t>
            </a:r>
            <a:r>
              <a:rPr lang="en-US" sz="1600" dirty="0">
                <a:latin typeface="Courier New" pitchFamily="49" charset="0"/>
              </a:rPr>
              <a:t> </a:t>
            </a:r>
            <a:r>
              <a:rPr lang="en-US" sz="1600" dirty="0" err="1">
                <a:latin typeface="Courier New" pitchFamily="49" charset="0"/>
              </a:rPr>
              <a:t>statcheck.c</a:t>
            </a:r>
            <a:endParaRPr lang="en-US" sz="1600" dirty="0">
              <a:latin typeface="Courier New" pitchFamily="49" charset="0"/>
            </a:endParaRPr>
          </a:p>
          <a:p>
            <a:pPr algn="l"/>
            <a:r>
              <a:rPr lang="en-US" sz="1600" dirty="0">
                <a:latin typeface="Courier New" pitchFamily="49" charset="0"/>
              </a:rPr>
              <a:t>type: regular, read: no</a:t>
            </a:r>
          </a:p>
          <a:p>
            <a:pPr algn="l"/>
            <a:r>
              <a:rPr lang="en-US" sz="1600" dirty="0" err="1" smtClean="0">
                <a:latin typeface="Courier New" pitchFamily="49" charset="0"/>
              </a:rPr>
              <a:t>linux</a:t>
            </a:r>
            <a:r>
              <a:rPr lang="en-US" sz="1600" dirty="0" smtClean="0">
                <a:latin typeface="Courier New" pitchFamily="49" charset="0"/>
              </a:rPr>
              <a:t>&gt; </a:t>
            </a:r>
            <a:r>
              <a:rPr lang="en-US" sz="1600" dirty="0">
                <a:latin typeface="Courier New" pitchFamily="49" charset="0"/>
              </a:rPr>
              <a:t>./</a:t>
            </a:r>
            <a:r>
              <a:rPr lang="en-US" sz="1600" dirty="0" err="1">
                <a:latin typeface="Courier New" pitchFamily="49" charset="0"/>
              </a:rPr>
              <a:t>statcheck</a:t>
            </a:r>
            <a:r>
              <a:rPr lang="en-US" sz="1600" dirty="0">
                <a:latin typeface="Courier New" pitchFamily="49" charset="0"/>
              </a:rPr>
              <a:t> ..</a:t>
            </a:r>
          </a:p>
          <a:p>
            <a:pPr algn="l"/>
            <a:r>
              <a:rPr lang="en-US" sz="1600" dirty="0">
                <a:latin typeface="Courier New" pitchFamily="49" charset="0"/>
              </a:rPr>
              <a:t>type: directory, read: </a:t>
            </a:r>
            <a:r>
              <a:rPr lang="en-US" sz="1600" dirty="0" smtClean="0">
                <a:latin typeface="Courier New" pitchFamily="49" charset="0"/>
              </a:rPr>
              <a:t>yes</a:t>
            </a:r>
            <a:endParaRPr lang="en-US" sz="1600" dirty="0">
              <a:latin typeface="Courier New" pitchFamily="49" charset="0"/>
            </a:endParaRPr>
          </a:p>
        </p:txBody>
      </p:sp>
      <p:sp>
        <p:nvSpPr>
          <p:cNvPr id="5" name="TextBox 4"/>
          <p:cNvSpPr txBox="1"/>
          <p:nvPr/>
        </p:nvSpPr>
        <p:spPr>
          <a:xfrm>
            <a:off x="6553200" y="6019800"/>
            <a:ext cx="1708408" cy="369332"/>
          </a:xfrm>
          <a:prstGeom prst="rect">
            <a:avLst/>
          </a:prstGeom>
          <a:noFill/>
        </p:spPr>
        <p:txBody>
          <a:bodyPr wrap="none" rtlCol="0">
            <a:spAutoFit/>
          </a:bodyPr>
          <a:lstStyle/>
          <a:p>
            <a:pPr algn="r"/>
            <a:r>
              <a:rPr lang="en-US" sz="1800" dirty="0" err="1" smtClean="0">
                <a:solidFill>
                  <a:schemeClr val="bg1">
                    <a:lumMod val="50000"/>
                  </a:schemeClr>
                </a:solidFill>
                <a:latin typeface="Courier New"/>
                <a:cs typeface="Courier New"/>
              </a:rPr>
              <a:t>statcheck.c</a:t>
            </a:r>
            <a:endParaRPr lang="en-US" sz="1800" dirty="0" smtClean="0">
              <a:solidFill>
                <a:schemeClr val="bg1">
                  <a:lumMod val="50000"/>
                </a:schemeClr>
              </a:solidFill>
              <a:latin typeface="Courier New"/>
              <a:cs typeface="Courier New"/>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35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3557"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4" name="Rectangle 4"/>
          <p:cNvSpPr>
            <a:spLocks noGrp="1" noChangeArrowheads="1"/>
          </p:cNvSpPr>
          <p:nvPr>
            <p:ph type="title"/>
          </p:nvPr>
        </p:nvSpPr>
        <p:spPr>
          <a:xfrm>
            <a:off x="381000" y="435678"/>
            <a:ext cx="7592093" cy="762000"/>
          </a:xfrm>
        </p:spPr>
        <p:txBody>
          <a:bodyPr/>
          <a:lstStyle/>
          <a:p>
            <a:r>
              <a:rPr lang="en-US" smtClean="0"/>
              <a:t>For Further Information</a:t>
            </a:r>
            <a:endParaRPr lang="en-US"/>
          </a:p>
        </p:txBody>
      </p:sp>
      <p:sp>
        <p:nvSpPr>
          <p:cNvPr id="650245" name="Rectangle 5"/>
          <p:cNvSpPr>
            <a:spLocks noGrp="1" noChangeArrowheads="1"/>
          </p:cNvSpPr>
          <p:nvPr>
            <p:ph type="body" idx="1"/>
          </p:nvPr>
        </p:nvSpPr>
        <p:spPr>
          <a:xfrm>
            <a:off x="396875" y="1143000"/>
            <a:ext cx="8518525" cy="4972050"/>
          </a:xfrm>
        </p:spPr>
        <p:txBody>
          <a:bodyPr/>
          <a:lstStyle/>
          <a:p>
            <a:r>
              <a:rPr lang="en-US" dirty="0" smtClean="0"/>
              <a:t>The Unix bible:</a:t>
            </a:r>
          </a:p>
          <a:p>
            <a:pPr lvl="1"/>
            <a:r>
              <a:rPr lang="en-US" dirty="0" smtClean="0"/>
              <a:t>W. Richard  Stevens &amp; Stephen A. </a:t>
            </a:r>
            <a:r>
              <a:rPr lang="en-US" dirty="0" err="1" smtClean="0"/>
              <a:t>Rago</a:t>
            </a:r>
            <a:r>
              <a:rPr lang="en-US" dirty="0" smtClean="0"/>
              <a:t>, </a:t>
            </a:r>
            <a:r>
              <a:rPr lang="en-US" b="1" i="1" dirty="0" smtClean="0"/>
              <a:t>Advanced Programming in the Unix Environment</a:t>
            </a:r>
            <a:r>
              <a:rPr lang="en-US" dirty="0" smtClean="0"/>
              <a:t>, 2</a:t>
            </a:r>
            <a:r>
              <a:rPr lang="en-US" baseline="30000" dirty="0" smtClean="0"/>
              <a:t>nd</a:t>
            </a:r>
            <a:r>
              <a:rPr lang="en-US" dirty="0" smtClean="0"/>
              <a:t> Edition, Addison Wesley, 2005</a:t>
            </a:r>
          </a:p>
          <a:p>
            <a:pPr lvl="2"/>
            <a:r>
              <a:rPr lang="en-US" dirty="0" smtClean="0"/>
              <a:t>Updated from </a:t>
            </a:r>
            <a:r>
              <a:rPr lang="en-US" dirty="0" err="1" smtClean="0"/>
              <a:t>Stevens’s</a:t>
            </a:r>
            <a:r>
              <a:rPr lang="en-US" dirty="0" smtClean="0"/>
              <a:t> 1993 classic text</a:t>
            </a:r>
          </a:p>
          <a:p>
            <a:pPr>
              <a:buNone/>
            </a:pPr>
            <a:endParaRPr lang="en-US" dirty="0" smtClean="0"/>
          </a:p>
          <a:p>
            <a:r>
              <a:rPr lang="en-US" dirty="0" smtClean="0"/>
              <a:t>The Linux bible:</a:t>
            </a:r>
          </a:p>
          <a:p>
            <a:pPr lvl="1"/>
            <a:r>
              <a:rPr lang="en-US" dirty="0" smtClean="0"/>
              <a:t>Michael </a:t>
            </a:r>
            <a:r>
              <a:rPr lang="en-US" dirty="0" err="1" smtClean="0"/>
              <a:t>Kerrisk</a:t>
            </a:r>
            <a:r>
              <a:rPr lang="en-US" dirty="0" smtClean="0"/>
              <a:t>, The Linux Programming Interface, No Starch Press, 2010</a:t>
            </a:r>
          </a:p>
          <a:p>
            <a:pPr lvl="2"/>
            <a:r>
              <a:rPr lang="en-US" dirty="0" smtClean="0"/>
              <a:t>Encyclopedic and authoritative</a:t>
            </a:r>
          </a:p>
          <a:p>
            <a:pPr marL="914400" lvl="2" indent="0">
              <a:buNone/>
            </a:pPr>
            <a:endParaRPr lang="en-US" dirty="0" smtClean="0"/>
          </a:p>
        </p:txBody>
      </p:sp>
    </p:spTree>
    <p:extLst>
      <p:ext uri="{BB962C8B-B14F-4D97-AF65-F5344CB8AC3E}">
        <p14:creationId xmlns:p14="http://schemas.microsoft.com/office/powerpoint/2010/main" val="65299114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371600" y="0"/>
            <a:ext cx="7772400" cy="1143000"/>
          </a:xfrm>
        </p:spPr>
        <p:txBody>
          <a:bodyPr/>
          <a:lstStyle/>
          <a:p>
            <a:r>
              <a:rPr lang="en-GB" altLang="zh-CN"/>
              <a:t>I/O software in user space</a:t>
            </a:r>
          </a:p>
        </p:txBody>
      </p:sp>
      <p:sp>
        <p:nvSpPr>
          <p:cNvPr id="5" name="Rectangle 3"/>
          <p:cNvSpPr txBox="1">
            <a:spLocks noChangeArrowheads="1"/>
          </p:cNvSpPr>
          <p:nvPr/>
        </p:nvSpPr>
        <p:spPr bwMode="auto">
          <a:xfrm>
            <a:off x="685800" y="1371600"/>
            <a:ext cx="77724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90000"/>
              </a:lnSpc>
            </a:pPr>
            <a:r>
              <a:rPr lang="en-GB" altLang="zh-CN" sz="2800" smtClean="0"/>
              <a:t>I/O software is not only in the OS, libraries are routinely linked with user programs, helper programs run outside the kernel.</a:t>
            </a:r>
          </a:p>
          <a:p>
            <a:pPr lvl="2">
              <a:lnSpc>
                <a:spcPct val="90000"/>
              </a:lnSpc>
            </a:pPr>
            <a:r>
              <a:rPr lang="en-GB" altLang="zh-CN" smtClean="0"/>
              <a:t>count = write(fd, buffer, nbytes)</a:t>
            </a:r>
          </a:p>
          <a:p>
            <a:pPr>
              <a:lnSpc>
                <a:spcPct val="90000"/>
              </a:lnSpc>
            </a:pPr>
            <a:r>
              <a:rPr lang="en-GB" altLang="zh-CN" sz="2800" smtClean="0"/>
              <a:t>Library routines typically transfer their parameters to the system calls, or do more work:</a:t>
            </a:r>
          </a:p>
          <a:p>
            <a:pPr lvl="2">
              <a:lnSpc>
                <a:spcPct val="90000"/>
              </a:lnSpc>
            </a:pPr>
            <a:r>
              <a:rPr lang="en-GB" altLang="zh-CN" smtClean="0"/>
              <a:t>printf(“%d : %s, %ld\n”, count, person, yearly_income);</a:t>
            </a:r>
          </a:p>
          <a:p>
            <a:pPr lvl="2">
              <a:lnSpc>
                <a:spcPct val="90000"/>
              </a:lnSpc>
            </a:pPr>
            <a:r>
              <a:rPr lang="en-GB" altLang="zh-CN" smtClean="0"/>
              <a:t>cout &lt;&lt; count &lt;&lt; “ : “ &lt;&lt; person &lt;&lt; “, “ &lt;&lt; y_i &lt;&lt; endl;</a:t>
            </a:r>
          </a:p>
          <a:p>
            <a:pPr lvl="2">
              <a:lnSpc>
                <a:spcPct val="90000"/>
              </a:lnSpc>
            </a:pPr>
            <a:r>
              <a:rPr lang="en-GB" altLang="zh-CN" smtClean="0"/>
              <a:t>cin &gt;&gt; y_i;</a:t>
            </a:r>
          </a:p>
          <a:p>
            <a:pPr>
              <a:lnSpc>
                <a:spcPct val="90000"/>
              </a:lnSpc>
            </a:pPr>
            <a:r>
              <a:rPr lang="en-GB" altLang="zh-CN" sz="2800" smtClean="0"/>
              <a:t>Spooling systems: a </a:t>
            </a:r>
            <a:r>
              <a:rPr lang="en-US" altLang="zh-CN" sz="2800" smtClean="0"/>
              <a:t>daemon</a:t>
            </a:r>
            <a:r>
              <a:rPr lang="en-GB" altLang="zh-CN" sz="2800" smtClean="0"/>
              <a:t> reads jobs from a spooling-directory and sends it to the printer (protected device, only spooler has access)</a:t>
            </a:r>
          </a:p>
          <a:p>
            <a:pPr>
              <a:lnSpc>
                <a:spcPct val="90000"/>
              </a:lnSpc>
            </a:pPr>
            <a:endParaRPr lang="en-GB" altLang="zh-CN" sz="2800"/>
          </a:p>
        </p:txBody>
      </p:sp>
    </p:spTree>
    <p:extLst>
      <p:ext uri="{BB962C8B-B14F-4D97-AF65-F5344CB8AC3E}">
        <p14:creationId xmlns:p14="http://schemas.microsoft.com/office/powerpoint/2010/main" val="98476417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1371600" y="228600"/>
            <a:ext cx="77724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119063" indent="-119063" algn="l" rtl="0" eaLnBrk="1" fontAlgn="base" hangingPunct="1">
              <a:spcBef>
                <a:spcPct val="0"/>
              </a:spcBef>
              <a:spcAft>
                <a:spcPct val="0"/>
              </a:spcAft>
              <a:defRPr sz="3600" b="1">
                <a:solidFill>
                  <a:schemeClr val="tx1"/>
                </a:solidFill>
                <a:latin typeface="Calibri" pitchFamily="34" charset="0"/>
                <a:ea typeface="+mj-ea"/>
                <a:cs typeface="+mj-cs"/>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a:lstStyle>
          <a:p>
            <a:r>
              <a:rPr lang="en-GB" altLang="zh-CN" dirty="0" smtClean="0"/>
              <a:t>I/O software in user space (</a:t>
            </a:r>
            <a:r>
              <a:rPr lang="en-GB" altLang="zh-CN" dirty="0" err="1" smtClean="0"/>
              <a:t>cont</a:t>
            </a:r>
            <a:r>
              <a:rPr lang="en-GB" altLang="zh-CN" dirty="0" smtClean="0"/>
              <a:t>)</a:t>
            </a:r>
            <a:endParaRPr lang="en-GB" altLang="zh-CN" dirty="0"/>
          </a:p>
        </p:txBody>
      </p:sp>
      <p:sp>
        <p:nvSpPr>
          <p:cNvPr id="5" name="Rectangle 3"/>
          <p:cNvSpPr txBox="1">
            <a:spLocks noChangeArrowheads="1"/>
          </p:cNvSpPr>
          <p:nvPr/>
        </p:nvSpPr>
        <p:spPr bwMode="auto">
          <a:xfrm>
            <a:off x="685800" y="1371600"/>
            <a:ext cx="7772400" cy="160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90000"/>
              </a:lnSpc>
            </a:pPr>
            <a:r>
              <a:rPr lang="en-GB" altLang="zh-CN" smtClean="0"/>
              <a:t>Spooling may be used in networks, mailing systems,…, spoolers run outside the O.S.</a:t>
            </a:r>
          </a:p>
          <a:p>
            <a:pPr>
              <a:lnSpc>
                <a:spcPct val="90000"/>
              </a:lnSpc>
            </a:pPr>
            <a:r>
              <a:rPr lang="en-GB" altLang="zh-CN" smtClean="0"/>
              <a:t>Overview:</a:t>
            </a:r>
          </a:p>
          <a:p>
            <a:pPr>
              <a:lnSpc>
                <a:spcPct val="90000"/>
              </a:lnSpc>
            </a:pPr>
            <a:endParaRPr lang="en-GB" altLang="zh-CN"/>
          </a:p>
        </p:txBody>
      </p:sp>
      <p:graphicFrame>
        <p:nvGraphicFramePr>
          <p:cNvPr id="6" name="Group 37"/>
          <p:cNvGraphicFramePr>
            <a:graphicFrameLocks noGrp="1"/>
          </p:cNvGraphicFramePr>
          <p:nvPr/>
        </p:nvGraphicFramePr>
        <p:xfrm>
          <a:off x="685800" y="3124200"/>
          <a:ext cx="7924800" cy="3017520"/>
        </p:xfrm>
        <a:graphic>
          <a:graphicData uri="http://schemas.openxmlformats.org/drawingml/2006/table">
            <a:tbl>
              <a:tblPr/>
              <a:tblGrid>
                <a:gridCol w="3048000">
                  <a:extLst>
                    <a:ext uri="{9D8B030D-6E8A-4147-A177-3AD203B41FA5}">
                      <a16:colId xmlns:a16="http://schemas.microsoft.com/office/drawing/2014/main" val="1071644954"/>
                    </a:ext>
                  </a:extLst>
                </a:gridCol>
                <a:gridCol w="4876800">
                  <a:extLst>
                    <a:ext uri="{9D8B030D-6E8A-4147-A177-3AD203B41FA5}">
                      <a16:colId xmlns:a16="http://schemas.microsoft.com/office/drawing/2014/main" val="3959023083"/>
                    </a:ext>
                  </a:extLst>
                </a:gridCol>
              </a:tblGrid>
              <a:tr h="396875">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Times New Roman" panose="02020603050405020304" pitchFamily="18" charset="0"/>
                        </a:rPr>
                        <a:t>user processes</a:t>
                      </a:r>
                      <a:endParaRPr kumimoji="0" lang="en-GB" altLang="zh-CN" sz="2800" b="0" i="0" u="none" strike="noStrike" cap="none" normalizeH="0" baseline="0" smtClean="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Times New Roman" panose="02020603050405020304" pitchFamily="18" charset="0"/>
                        </a:rPr>
                        <a:t>Produce I/O call, format, spool</a:t>
                      </a:r>
                      <a:endParaRPr kumimoji="0" lang="en-GB" altLang="zh-CN"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1169325"/>
                  </a:ext>
                </a:extLst>
              </a:tr>
              <a:tr h="676275">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Times New Roman" panose="02020603050405020304" pitchFamily="18" charset="0"/>
                        </a:rPr>
                        <a:t>Device independent software</a:t>
                      </a:r>
                      <a:endParaRPr kumimoji="0" lang="en-GB" altLang="zh-CN" sz="2800" b="0" i="0" u="none" strike="noStrike" cap="none" normalizeH="0" baseline="0" smtClean="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Times New Roman" panose="02020603050405020304" pitchFamily="18" charset="0"/>
                        </a:rPr>
                        <a:t>Naming, protection, blocking, buffering, allocating</a:t>
                      </a:r>
                      <a:endParaRPr kumimoji="0" lang="en-GB" altLang="zh-CN"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81604973"/>
                  </a:ext>
                </a:extLst>
              </a:tr>
              <a:tr h="398463">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Times New Roman" panose="02020603050405020304" pitchFamily="18" charset="0"/>
                        </a:rPr>
                        <a:t>Device drivers</a:t>
                      </a:r>
                      <a:endParaRPr kumimoji="0" lang="en-GB" altLang="zh-CN" sz="2800" b="0" i="0" u="none" strike="noStrike" cap="none" normalizeH="0" baseline="0" smtClean="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Times New Roman" panose="02020603050405020304" pitchFamily="18" charset="0"/>
                        </a:rPr>
                        <a:t>Control device registers, status</a:t>
                      </a:r>
                      <a:endParaRPr kumimoji="0" lang="en-GB" altLang="zh-CN"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36008907"/>
                  </a:ext>
                </a:extLst>
              </a:tr>
              <a:tr h="498475">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Times New Roman" panose="02020603050405020304" pitchFamily="18" charset="0"/>
                        </a:rPr>
                        <a:t>Interrupt handlers</a:t>
                      </a:r>
                      <a:endParaRPr kumimoji="0" lang="en-GB" altLang="zh-CN" sz="2800" b="0" i="0" u="none" strike="noStrike" cap="none" normalizeH="0" baseline="0" smtClean="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Times New Roman" panose="02020603050405020304" pitchFamily="18" charset="0"/>
                        </a:rPr>
                        <a:t>Wake up driver after I/O task</a:t>
                      </a:r>
                      <a:endParaRPr kumimoji="0" lang="en-GB" altLang="zh-CN"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09329585"/>
                  </a:ext>
                </a:extLst>
              </a:tr>
              <a:tr h="396875">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Times New Roman" panose="02020603050405020304" pitchFamily="18" charset="0"/>
                        </a:rPr>
                        <a:t>hardware</a:t>
                      </a:r>
                      <a:endParaRPr kumimoji="0" lang="en-GB" altLang="zh-CN" sz="2800" b="0" i="0" u="none" strike="noStrike" cap="none" normalizeH="0" baseline="0" smtClean="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Times New Roman" panose="02020603050405020304" pitchFamily="18" charset="0"/>
                        </a:rPr>
                        <a:t>Perform I/O</a:t>
                      </a:r>
                      <a:endParaRPr kumimoji="0" lang="en-GB" altLang="zh-CN"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30658478"/>
                  </a:ext>
                </a:extLst>
              </a:tr>
            </a:tbl>
          </a:graphicData>
        </a:graphic>
      </p:graphicFrame>
      <p:sp>
        <p:nvSpPr>
          <p:cNvPr id="7" name="Line 38"/>
          <p:cNvSpPr>
            <a:spLocks noChangeShapeType="1"/>
          </p:cNvSpPr>
          <p:nvPr/>
        </p:nvSpPr>
        <p:spPr bwMode="auto">
          <a:xfrm>
            <a:off x="762000" y="3505200"/>
            <a:ext cx="0" cy="30480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endParaRPr>
          </a:p>
        </p:txBody>
      </p:sp>
      <p:sp>
        <p:nvSpPr>
          <p:cNvPr id="8" name="Line 39"/>
          <p:cNvSpPr>
            <a:spLocks noChangeShapeType="1"/>
          </p:cNvSpPr>
          <p:nvPr/>
        </p:nvSpPr>
        <p:spPr bwMode="auto">
          <a:xfrm>
            <a:off x="762000" y="4495800"/>
            <a:ext cx="0" cy="30480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endParaRPr>
          </a:p>
        </p:txBody>
      </p:sp>
      <p:sp>
        <p:nvSpPr>
          <p:cNvPr id="9" name="Line 40"/>
          <p:cNvSpPr>
            <a:spLocks noChangeShapeType="1"/>
          </p:cNvSpPr>
          <p:nvPr/>
        </p:nvSpPr>
        <p:spPr bwMode="auto">
          <a:xfrm>
            <a:off x="762000" y="4953000"/>
            <a:ext cx="0" cy="30480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endParaRPr>
          </a:p>
        </p:txBody>
      </p:sp>
      <p:sp>
        <p:nvSpPr>
          <p:cNvPr id="10" name="Line 41"/>
          <p:cNvSpPr>
            <a:spLocks noChangeShapeType="1"/>
          </p:cNvSpPr>
          <p:nvPr/>
        </p:nvSpPr>
        <p:spPr bwMode="auto">
          <a:xfrm>
            <a:off x="762000" y="5486400"/>
            <a:ext cx="0" cy="30480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endParaRPr>
          </a:p>
        </p:txBody>
      </p:sp>
      <p:sp>
        <p:nvSpPr>
          <p:cNvPr id="11" name="Line 42"/>
          <p:cNvSpPr>
            <a:spLocks noChangeShapeType="1"/>
          </p:cNvSpPr>
          <p:nvPr/>
        </p:nvSpPr>
        <p:spPr bwMode="auto">
          <a:xfrm>
            <a:off x="3581400" y="5486400"/>
            <a:ext cx="0" cy="304800"/>
          </a:xfrm>
          <a:prstGeom prst="line">
            <a:avLst/>
          </a:prstGeom>
          <a:noFill/>
          <a:ln w="9525">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endParaRPr>
          </a:p>
        </p:txBody>
      </p:sp>
      <p:sp>
        <p:nvSpPr>
          <p:cNvPr id="12" name="Line 43"/>
          <p:cNvSpPr>
            <a:spLocks noChangeShapeType="1"/>
          </p:cNvSpPr>
          <p:nvPr/>
        </p:nvSpPr>
        <p:spPr bwMode="auto">
          <a:xfrm>
            <a:off x="3581400" y="4953000"/>
            <a:ext cx="0" cy="304800"/>
          </a:xfrm>
          <a:prstGeom prst="line">
            <a:avLst/>
          </a:prstGeom>
          <a:noFill/>
          <a:ln w="9525">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endParaRPr>
          </a:p>
        </p:txBody>
      </p:sp>
      <p:sp>
        <p:nvSpPr>
          <p:cNvPr id="13" name="Line 44"/>
          <p:cNvSpPr>
            <a:spLocks noChangeShapeType="1"/>
          </p:cNvSpPr>
          <p:nvPr/>
        </p:nvSpPr>
        <p:spPr bwMode="auto">
          <a:xfrm>
            <a:off x="3581400" y="4419600"/>
            <a:ext cx="0" cy="3048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endParaRPr>
          </a:p>
        </p:txBody>
      </p:sp>
      <p:sp>
        <p:nvSpPr>
          <p:cNvPr id="14" name="Line 45"/>
          <p:cNvSpPr>
            <a:spLocks noChangeShapeType="1"/>
          </p:cNvSpPr>
          <p:nvPr/>
        </p:nvSpPr>
        <p:spPr bwMode="auto">
          <a:xfrm>
            <a:off x="3581400" y="4419600"/>
            <a:ext cx="0" cy="304800"/>
          </a:xfrm>
          <a:prstGeom prst="line">
            <a:avLst/>
          </a:prstGeom>
          <a:noFill/>
          <a:ln w="9525">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endParaRPr>
          </a:p>
        </p:txBody>
      </p:sp>
      <p:sp>
        <p:nvSpPr>
          <p:cNvPr id="15" name="Line 46"/>
          <p:cNvSpPr>
            <a:spLocks noChangeShapeType="1"/>
          </p:cNvSpPr>
          <p:nvPr/>
        </p:nvSpPr>
        <p:spPr bwMode="auto">
          <a:xfrm>
            <a:off x="3581400" y="3429000"/>
            <a:ext cx="0" cy="304800"/>
          </a:xfrm>
          <a:prstGeom prst="line">
            <a:avLst/>
          </a:prstGeom>
          <a:noFill/>
          <a:ln w="9525">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63323732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3352800" y="191869"/>
            <a:ext cx="5691188"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spcBef>
                <a:spcPct val="50000"/>
              </a:spcBef>
            </a:pPr>
            <a:r>
              <a:rPr kumimoji="1" lang="zh-CN" altLang="en-US" kern="1200">
                <a:solidFill>
                  <a:srgbClr val="D1390F"/>
                </a:solidFill>
                <a:latin typeface="Times New Roman" pitchFamily="18" charset="0"/>
                <a:ea typeface="黑体" pitchFamily="49" charset="-122"/>
                <a:cs typeface="+mn-cs"/>
              </a:rPr>
              <a:t>本章小结</a:t>
            </a:r>
          </a:p>
        </p:txBody>
      </p:sp>
      <p:sp>
        <p:nvSpPr>
          <p:cNvPr id="7" name="Rectangle 3"/>
          <p:cNvSpPr txBox="1">
            <a:spLocks noChangeArrowheads="1"/>
          </p:cNvSpPr>
          <p:nvPr/>
        </p:nvSpPr>
        <p:spPr bwMode="auto">
          <a:xfrm>
            <a:off x="625475" y="525463"/>
            <a:ext cx="8191500" cy="5462587"/>
          </a:xfrm>
          <a:prstGeom prst="rect">
            <a:avLst/>
          </a:prstGeom>
          <a:noFill/>
          <a:ln w="12700">
            <a:noFill/>
            <a:miter lim="800000"/>
            <a:headEnd/>
            <a:tailEnd/>
          </a:ln>
          <a:effec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spcBef>
                <a:spcPct val="35000"/>
              </a:spcBef>
              <a:spcAft>
                <a:spcPct val="0"/>
              </a:spcAft>
              <a:buSzPct val="100000"/>
              <a:buChar char="°"/>
              <a:defRPr b="1">
                <a:solidFill>
                  <a:schemeClr val="tx1"/>
                </a:solidFill>
                <a:latin typeface="+mn-lt"/>
                <a:ea typeface="+mn-ea"/>
                <a:cs typeface="+mn-cs"/>
              </a:defRPr>
            </a:lvl1pPr>
            <a:lvl2pPr marL="685800" indent="-190500" algn="l" rtl="0" eaLnBrk="0" fontAlgn="base" hangingPunct="0">
              <a:spcBef>
                <a:spcPct val="35000"/>
              </a:spcBef>
              <a:spcAft>
                <a:spcPct val="0"/>
              </a:spcAft>
              <a:buSzPct val="100000"/>
              <a:buChar char="•"/>
              <a:defRPr b="1">
                <a:solidFill>
                  <a:schemeClr val="accent2"/>
                </a:solidFill>
                <a:latin typeface="+mn-lt"/>
              </a:defRPr>
            </a:lvl2pPr>
            <a:lvl3pPr marL="1257300" indent="-342900" algn="l" rtl="0" eaLnBrk="0" fontAlgn="base" hangingPunct="0">
              <a:spcBef>
                <a:spcPct val="35000"/>
              </a:spcBef>
              <a:spcAft>
                <a:spcPct val="0"/>
              </a:spcAft>
              <a:buSzPct val="100000"/>
              <a:buChar char="-"/>
              <a:defRPr b="1">
                <a:solidFill>
                  <a:srgbClr val="B7011F"/>
                </a:solidFill>
                <a:latin typeface="+mn-lt"/>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defRPr>
            </a:lvl9pPr>
          </a:lstStyle>
          <a:p>
            <a:pPr>
              <a:buFontTx/>
              <a:buNone/>
            </a:pPr>
            <a:endParaRPr lang="zh-CN" altLang="en-US" sz="2200" smtClean="0">
              <a:latin typeface="微软雅黑" pitchFamily="34" charset="-122"/>
              <a:ea typeface="微软雅黑" pitchFamily="34" charset="-122"/>
            </a:endParaRPr>
          </a:p>
          <a:p>
            <a:r>
              <a:rPr lang="zh-CN" altLang="en-US" sz="2200" smtClean="0">
                <a:latin typeface="微软雅黑" pitchFamily="34" charset="-122"/>
                <a:ea typeface="微软雅黑" pitchFamily="34" charset="-122"/>
              </a:rPr>
              <a:t>用户程序通常通过调用编程语言提供的库函数或操作系统提供的</a:t>
            </a:r>
            <a:r>
              <a:rPr lang="en-US" altLang="zh-CN" sz="2200" smtClean="0">
                <a:latin typeface="微软雅黑" pitchFamily="34" charset="-122"/>
                <a:ea typeface="微软雅黑" pitchFamily="34" charset="-122"/>
              </a:rPr>
              <a:t>API</a:t>
            </a:r>
            <a:r>
              <a:rPr lang="zh-CN" altLang="en-US" sz="2200" smtClean="0">
                <a:latin typeface="微软雅黑" pitchFamily="34" charset="-122"/>
                <a:ea typeface="微软雅黑" pitchFamily="34" charset="-122"/>
              </a:rPr>
              <a:t>函数来实现</a:t>
            </a:r>
            <a:r>
              <a:rPr lang="en-US" altLang="zh-CN" sz="2200" smtClean="0">
                <a:latin typeface="微软雅黑" pitchFamily="34" charset="-122"/>
                <a:ea typeface="微软雅黑" pitchFamily="34" charset="-122"/>
              </a:rPr>
              <a:t>I/O</a:t>
            </a:r>
            <a:r>
              <a:rPr lang="zh-CN" altLang="en-US" sz="2200" smtClean="0">
                <a:latin typeface="微软雅黑" pitchFamily="34" charset="-122"/>
                <a:ea typeface="微软雅黑" pitchFamily="34" charset="-122"/>
              </a:rPr>
              <a:t>操作</a:t>
            </a:r>
          </a:p>
          <a:p>
            <a:r>
              <a:rPr lang="en-US" altLang="zh-CN" sz="2200" smtClean="0">
                <a:latin typeface="微软雅黑" pitchFamily="34" charset="-122"/>
                <a:ea typeface="微软雅黑" pitchFamily="34" charset="-122"/>
              </a:rPr>
              <a:t>I/O</a:t>
            </a:r>
            <a:r>
              <a:rPr lang="zh-CN" altLang="en-US" sz="2200" smtClean="0">
                <a:latin typeface="微软雅黑" pitchFamily="34" charset="-122"/>
                <a:ea typeface="微软雅黑" pitchFamily="34" charset="-122"/>
              </a:rPr>
              <a:t>库函数最终都会调用系统调用的封装函数，通过封装函数中的陷阱指令使用户进程从用户态转到内核态执行</a:t>
            </a:r>
          </a:p>
          <a:p>
            <a:r>
              <a:rPr lang="zh-CN" altLang="en-US" sz="2200" smtClean="0">
                <a:latin typeface="微软雅黑" pitchFamily="34" charset="-122"/>
                <a:ea typeface="微软雅黑" pitchFamily="34" charset="-122"/>
              </a:rPr>
              <a:t>在内核态中执行的内核空间</a:t>
            </a:r>
            <a:r>
              <a:rPr lang="en-US" altLang="zh-CN" sz="2200" smtClean="0">
                <a:latin typeface="微软雅黑" pitchFamily="34" charset="-122"/>
                <a:ea typeface="微软雅黑" pitchFamily="34" charset="-122"/>
              </a:rPr>
              <a:t>I/O</a:t>
            </a:r>
            <a:r>
              <a:rPr lang="zh-CN" altLang="en-US" sz="2200" smtClean="0">
                <a:latin typeface="微软雅黑" pitchFamily="34" charset="-122"/>
                <a:ea typeface="微软雅黑" pitchFamily="34" charset="-122"/>
              </a:rPr>
              <a:t>软件主要包含三个层次：</a:t>
            </a:r>
          </a:p>
          <a:p>
            <a:pPr lvl="1"/>
            <a:r>
              <a:rPr lang="zh-CN" altLang="en-US" sz="2200" smtClean="0">
                <a:latin typeface="微软雅黑" pitchFamily="34" charset="-122"/>
                <a:ea typeface="微软雅黑" pitchFamily="34" charset="-122"/>
              </a:rPr>
              <a:t>与设备无关的操作系统软件</a:t>
            </a:r>
          </a:p>
          <a:p>
            <a:pPr lvl="1"/>
            <a:r>
              <a:rPr lang="zh-CN" altLang="en-US" sz="2200" smtClean="0">
                <a:latin typeface="微软雅黑" pitchFamily="34" charset="-122"/>
                <a:ea typeface="微软雅黑" pitchFamily="34" charset="-122"/>
              </a:rPr>
              <a:t>设备驱动程序</a:t>
            </a:r>
          </a:p>
          <a:p>
            <a:pPr lvl="1"/>
            <a:r>
              <a:rPr lang="zh-CN" altLang="en-US" sz="2200" smtClean="0">
                <a:latin typeface="微软雅黑" pitchFamily="34" charset="-122"/>
                <a:ea typeface="微软雅黑" pitchFamily="34" charset="-122"/>
              </a:rPr>
              <a:t>中断服务程序</a:t>
            </a:r>
          </a:p>
          <a:p>
            <a:r>
              <a:rPr lang="zh-CN" altLang="en-US" sz="2200" smtClean="0">
                <a:latin typeface="微软雅黑" pitchFamily="34" charset="-122"/>
                <a:ea typeface="微软雅黑" pitchFamily="34" charset="-122"/>
              </a:rPr>
              <a:t>具体</a:t>
            </a:r>
            <a:r>
              <a:rPr lang="en-US" altLang="zh-CN" sz="2200" smtClean="0">
                <a:latin typeface="微软雅黑" pitchFamily="34" charset="-122"/>
                <a:ea typeface="微软雅黑" pitchFamily="34" charset="-122"/>
              </a:rPr>
              <a:t>I/O</a:t>
            </a:r>
            <a:r>
              <a:rPr lang="zh-CN" altLang="en-US" sz="2200" smtClean="0">
                <a:latin typeface="微软雅黑" pitchFamily="34" charset="-122"/>
                <a:ea typeface="微软雅黑" pitchFamily="34" charset="-122"/>
              </a:rPr>
              <a:t>操作通过设备驱动程序和中断服务程序控制</a:t>
            </a:r>
            <a:r>
              <a:rPr lang="en-US" altLang="zh-CN" sz="2200" smtClean="0">
                <a:latin typeface="微软雅黑" pitchFamily="34" charset="-122"/>
                <a:ea typeface="微软雅黑" pitchFamily="34" charset="-122"/>
              </a:rPr>
              <a:t>I/O</a:t>
            </a:r>
            <a:r>
              <a:rPr lang="zh-CN" altLang="en-US" sz="2200" smtClean="0">
                <a:latin typeface="微软雅黑" pitchFamily="34" charset="-122"/>
                <a:ea typeface="微软雅黑" pitchFamily="34" charset="-122"/>
              </a:rPr>
              <a:t>硬件来实现</a:t>
            </a:r>
          </a:p>
          <a:p>
            <a:r>
              <a:rPr lang="zh-CN" altLang="en-US" sz="2200" smtClean="0">
                <a:latin typeface="微软雅黑" pitchFamily="34" charset="-122"/>
                <a:ea typeface="微软雅黑" pitchFamily="34" charset="-122"/>
              </a:rPr>
              <a:t>设备驱动程序的实现主要取决于具体的</a:t>
            </a:r>
            <a:r>
              <a:rPr lang="en-US" altLang="zh-CN" sz="2200" smtClean="0">
                <a:latin typeface="微软雅黑" pitchFamily="34" charset="-122"/>
                <a:ea typeface="微软雅黑" pitchFamily="34" charset="-122"/>
              </a:rPr>
              <a:t>I/O</a:t>
            </a:r>
            <a:r>
              <a:rPr lang="zh-CN" altLang="en-US" sz="2200" smtClean="0">
                <a:latin typeface="微软雅黑" pitchFamily="34" charset="-122"/>
                <a:ea typeface="微软雅黑" pitchFamily="34" charset="-122"/>
              </a:rPr>
              <a:t>控制方式：</a:t>
            </a:r>
          </a:p>
          <a:p>
            <a:pPr lvl="1"/>
            <a:r>
              <a:rPr lang="zh-CN" altLang="en-US" sz="2200" smtClean="0">
                <a:latin typeface="微软雅黑" pitchFamily="34" charset="-122"/>
                <a:ea typeface="微软雅黑" pitchFamily="34" charset="-122"/>
              </a:rPr>
              <a:t>程序查询方式、中断方式、</a:t>
            </a:r>
            <a:r>
              <a:rPr lang="en-US" altLang="zh-CN" sz="2200" smtClean="0">
                <a:latin typeface="微软雅黑" pitchFamily="34" charset="-122"/>
                <a:ea typeface="微软雅黑" pitchFamily="34" charset="-122"/>
              </a:rPr>
              <a:t>DMA</a:t>
            </a:r>
            <a:r>
              <a:rPr lang="zh-CN" altLang="en-US" sz="2200" smtClean="0">
                <a:latin typeface="微软雅黑" pitchFamily="34" charset="-122"/>
                <a:ea typeface="微软雅黑" pitchFamily="34" charset="-122"/>
              </a:rPr>
              <a:t>方式</a:t>
            </a:r>
            <a:endParaRPr lang="zh-CN" altLang="en-US" sz="2200">
              <a:latin typeface="微软雅黑" pitchFamily="34" charset="-122"/>
              <a:ea typeface="微软雅黑" pitchFamily="34" charset="-122"/>
            </a:endParaRPr>
          </a:p>
        </p:txBody>
      </p:sp>
    </p:spTree>
    <p:extLst>
      <p:ext uri="{BB962C8B-B14F-4D97-AF65-F5344CB8AC3E}">
        <p14:creationId xmlns:p14="http://schemas.microsoft.com/office/powerpoint/2010/main" val="2265640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blinds(horizontal)">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blinds(horizontal)">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blinds(horizontal)">
                                      <p:cBhvr>
                                        <p:cTn id="22" dur="500"/>
                                        <p:tgtEl>
                                          <p:spTgt spid="7">
                                            <p:txEl>
                                              <p:pRg st="4" end="4"/>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animEffect transition="in" filter="blinds(horizontal)">
                                      <p:cBhvr>
                                        <p:cTn id="25" dur="500"/>
                                        <p:tgtEl>
                                          <p:spTgt spid="7">
                                            <p:txEl>
                                              <p:pRg st="5" end="5"/>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blinds(horizontal)">
                                      <p:cBhvr>
                                        <p:cTn id="28" dur="500"/>
                                        <p:tgtEl>
                                          <p:spTgt spid="7">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7">
                                            <p:txEl>
                                              <p:pRg st="7" end="7"/>
                                            </p:txEl>
                                          </p:spTgt>
                                        </p:tgtEl>
                                        <p:attrNameLst>
                                          <p:attrName>style.visibility</p:attrName>
                                        </p:attrNameLst>
                                      </p:cBhvr>
                                      <p:to>
                                        <p:strVal val="visible"/>
                                      </p:to>
                                    </p:set>
                                    <p:animEffect transition="in" filter="blinds(horizontal)">
                                      <p:cBhvr>
                                        <p:cTn id="33" dur="500"/>
                                        <p:tgtEl>
                                          <p:spTgt spid="7">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7">
                                            <p:txEl>
                                              <p:pRg st="8" end="8"/>
                                            </p:txEl>
                                          </p:spTgt>
                                        </p:tgtEl>
                                        <p:attrNameLst>
                                          <p:attrName>style.visibility</p:attrName>
                                        </p:attrNameLst>
                                      </p:cBhvr>
                                      <p:to>
                                        <p:strVal val="visible"/>
                                      </p:to>
                                    </p:set>
                                    <p:animEffect transition="in" filter="blinds(horizontal)">
                                      <p:cBhvr>
                                        <p:cTn id="38" dur="500"/>
                                        <p:tgtEl>
                                          <p:spTgt spid="7">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animEffect transition="in" filter="blinds(horizontal)">
                                      <p:cBhvr>
                                        <p:cTn id="43" dur="500"/>
                                        <p:tgtEl>
                                          <p:spTgt spid="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p>
        </p:txBody>
      </p:sp>
      <p:sp>
        <p:nvSpPr>
          <p:cNvPr id="3" name="内容占位符 2"/>
          <p:cNvSpPr>
            <a:spLocks noGrp="1"/>
          </p:cNvSpPr>
          <p:nvPr>
            <p:ph idx="1"/>
          </p:nvPr>
        </p:nvSpPr>
        <p:spPr/>
        <p:txBody>
          <a:bodyPr/>
          <a:lstStyle/>
          <a:p>
            <a:r>
              <a:rPr lang="en-US" altLang="zh-CN" dirty="0" smtClean="0"/>
              <a:t>10.1</a:t>
            </a:r>
            <a:r>
              <a:rPr lang="zh-CN" altLang="en-US" dirty="0" smtClean="0"/>
              <a:t>、</a:t>
            </a:r>
            <a:r>
              <a:rPr lang="en-US" altLang="zh-CN" dirty="0" smtClean="0"/>
              <a:t>10.2</a:t>
            </a:r>
            <a:r>
              <a:rPr lang="zh-CN" altLang="en-US" dirty="0" smtClean="0"/>
              <a:t>、</a:t>
            </a:r>
            <a:r>
              <a:rPr lang="en-US" altLang="zh-CN" smtClean="0"/>
              <a:t>10.3</a:t>
            </a:r>
            <a:endParaRPr lang="zh-CN" altLang="en-US"/>
          </a:p>
        </p:txBody>
      </p:sp>
    </p:spTree>
    <p:extLst>
      <p:ext uri="{BB962C8B-B14F-4D97-AF65-F5344CB8AC3E}">
        <p14:creationId xmlns:p14="http://schemas.microsoft.com/office/powerpoint/2010/main" val="373986534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True"/>
  <p:tag name="EMBEDFONTS" val="False"/>
  <p:tag name="USEBOLDAMS" val="False"/>
  <p:tag name="DEFAULTDISPLAYSOURCE" val="\documentclass{slides}\pagestyle{empty}&#10;\begin{document}&#10;&#10;\end{document}&#10;"/>
  <p:tag name="TEX2PS" val="latex $(base).tex; dvips -D $(res) -E -o $(base).ps $(base).dvi"/>
  <p:tag name="EXTERNALEDITCOMMAND" val="notepad %"/>
  <p:tag name="GHOSTSCRIPTCOMMAND" val="gswin32c"/>
  <p:tag name="DEFAULTBITMAP" val="pngmono"/>
  <p:tag name="DEFAULTBLEND" val="False"/>
  <p:tag name="DEFAULTTRANSPARENT" val="False"/>
  <p:tag name="DEFAULTWORKAROUNDTRANSPARENCYBUG" val="False"/>
  <p:tag name="DEFAULTRESOLUTION" val="1200"/>
  <p:tag name="DEFAULTMAGNIFICATION" val="0.8"/>
  <p:tag name="DEFAULTFONTSIZE" val="10"/>
  <p:tag name="DEFAULTWIDTH" val="418"/>
  <p:tag name="DEFAULTHEIGHT" val="316"/>
</p:tagLst>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round/>
          <a:headEnd/>
          <a:tailEnd type="triangle" w="med" len="med"/>
        </a:ln>
        <a:effectLst/>
      </a:spPr>
      <a:bodyPr wrap="none" anchor="ctr"/>
      <a:lstStyle>
        <a:defPPr>
          <a:defRPr dirty="0">
            <a:latin typeface="Calibri" pitchFamily="34" charset="0"/>
          </a:defRPr>
        </a:defPPr>
      </a:lstStyle>
    </a:spDef>
    <a:lnDef>
      <a:spPr bwMode="auto">
        <a:noFill/>
        <a:ln w="12700">
          <a:solidFill>
            <a:srgbClr val="000000"/>
          </a:solidFill>
          <a:miter lim="800000"/>
          <a:headEnd type="none" w="med" len="med"/>
          <a:tailEnd type="triangle" w="med" len="med"/>
        </a:ln>
        <a:effectLst/>
      </a:spPr>
      <a:bodyPr/>
      <a:lstStyle/>
    </a:lnDef>
    <a:txDef>
      <a:spPr>
        <a:noFill/>
      </a:spPr>
      <a:bodyPr wrap="none" rtlCol="0">
        <a:spAutoFit/>
      </a:bodyPr>
      <a:lstStyle>
        <a:defPPr>
          <a:defRPr sz="1800"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template2007</Template>
  <TotalTime>20870</TotalTime>
  <Words>8795</Words>
  <Application>Microsoft Office PowerPoint</Application>
  <PresentationFormat>全屏显示(4:3)</PresentationFormat>
  <Paragraphs>1529</Paragraphs>
  <Slides>99</Slides>
  <Notes>51</Notes>
  <HiddenSlides>1</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1</vt:i4>
      </vt:variant>
      <vt:variant>
        <vt:lpstr>幻灯片标题</vt:lpstr>
      </vt:variant>
      <vt:variant>
        <vt:i4>99</vt:i4>
      </vt:variant>
    </vt:vector>
  </HeadingPairs>
  <TitlesOfParts>
    <vt:vector size="118" baseType="lpstr">
      <vt:lpstr>ＭＳ Ｐゴシック</vt:lpstr>
      <vt:lpstr>msgothic</vt:lpstr>
      <vt:lpstr>黑体</vt:lpstr>
      <vt:lpstr>华文行楷</vt:lpstr>
      <vt:lpstr>华文新魏</vt:lpstr>
      <vt:lpstr>宋体</vt:lpstr>
      <vt:lpstr>微软雅黑</vt:lpstr>
      <vt:lpstr>Arial</vt:lpstr>
      <vt:lpstr>Arial Black</vt:lpstr>
      <vt:lpstr>Arial Narrow</vt:lpstr>
      <vt:lpstr>Calibri</vt:lpstr>
      <vt:lpstr>Courier New</vt:lpstr>
      <vt:lpstr>Helvetica</vt:lpstr>
      <vt:lpstr>Marlett</vt:lpstr>
      <vt:lpstr>Times New Roman</vt:lpstr>
      <vt:lpstr>Wingdings</vt:lpstr>
      <vt:lpstr>Wingdings 2</vt:lpstr>
      <vt:lpstr>template2007</vt:lpstr>
      <vt:lpstr>VISIO</vt:lpstr>
      <vt:lpstr>I/O Systems  15-213: Introduction to Computer Systems  16th Lecture, October 19th, 2017</vt:lpstr>
      <vt:lpstr>Today</vt:lpstr>
      <vt:lpstr>Overview</vt:lpstr>
      <vt:lpstr>PowerPoint 演示文稿</vt:lpstr>
      <vt:lpstr>PowerPoint 演示文稿</vt:lpstr>
      <vt:lpstr>Overview (Cont.)</vt:lpstr>
      <vt:lpstr>PowerPoint 演示文稿</vt:lpstr>
      <vt:lpstr>操作系统在程序执行过程中的作用</vt:lpstr>
      <vt:lpstr>I/O子系统</vt:lpstr>
      <vt:lpstr>用户程序、C函数和内核</vt:lpstr>
      <vt:lpstr>Today</vt:lpstr>
      <vt:lpstr>UNIX/Linux的I/O</vt:lpstr>
      <vt:lpstr>Unix I/O Overview</vt:lpstr>
      <vt:lpstr>Unix I/O Overview</vt:lpstr>
      <vt:lpstr>File Types </vt:lpstr>
      <vt:lpstr>Regular Files</vt:lpstr>
      <vt:lpstr>Directories </vt:lpstr>
      <vt:lpstr>Directory Hierarchy </vt:lpstr>
      <vt:lpstr>Pathnames </vt:lpstr>
      <vt:lpstr>Opening Files</vt:lpstr>
      <vt:lpstr>Closing Files</vt:lpstr>
      <vt:lpstr>Reading Files</vt:lpstr>
      <vt:lpstr>Writing Files</vt:lpstr>
      <vt:lpstr>Simple Unix I/O example</vt:lpstr>
      <vt:lpstr>On Short Counts</vt:lpstr>
      <vt:lpstr>Today</vt:lpstr>
      <vt:lpstr>File Metadata</vt:lpstr>
      <vt:lpstr>How the Unix Kernel Represents Open Files</vt:lpstr>
      <vt:lpstr>File Sharing</vt:lpstr>
      <vt:lpstr>Creating Processes</vt:lpstr>
      <vt:lpstr>Conceptual View of fork</vt:lpstr>
      <vt:lpstr>fork Example</vt:lpstr>
      <vt:lpstr>Modeling fork with Process Graphs</vt:lpstr>
      <vt:lpstr>Process Graph Example</vt:lpstr>
      <vt:lpstr>Interpreting Process Graphs</vt:lpstr>
      <vt:lpstr>How Processes Share Files: fork</vt:lpstr>
      <vt:lpstr>How Processes Share Files: fork</vt:lpstr>
      <vt:lpstr>I/O Redirection</vt:lpstr>
      <vt:lpstr>I/O Redirection Example</vt:lpstr>
      <vt:lpstr>I/O Redirection Example (cont.)</vt:lpstr>
      <vt:lpstr>Warm-Up: I/O and Redirection Example </vt:lpstr>
      <vt:lpstr>Warm-Up: I/O and Redirection Example </vt:lpstr>
      <vt:lpstr>Master Class: Process Control and I/O</vt:lpstr>
      <vt:lpstr>Master Class: Process Control and I/O</vt:lpstr>
      <vt:lpstr>Today</vt:lpstr>
      <vt:lpstr>I/O子系统</vt:lpstr>
      <vt:lpstr>I/O子系统(软件观点)</vt:lpstr>
      <vt:lpstr>Standard I/O Functions</vt:lpstr>
      <vt:lpstr>用户I/O软件</vt:lpstr>
      <vt:lpstr>以hello程序为例说明</vt:lpstr>
      <vt:lpstr>Standard I/O Streams</vt:lpstr>
      <vt:lpstr>Buffered I/O: Motivation</vt:lpstr>
      <vt:lpstr>Buffering in Standard I/O</vt:lpstr>
      <vt:lpstr>Standard I/O Buffering in Action</vt:lpstr>
      <vt:lpstr>Today</vt:lpstr>
      <vt:lpstr>Standard I/O vs. Unix I/O</vt:lpstr>
      <vt:lpstr>用户I/O软件</vt:lpstr>
      <vt:lpstr>Pros and Cons of Standard I/O</vt:lpstr>
      <vt:lpstr>Pros and Cons of Unix I/O</vt:lpstr>
      <vt:lpstr>系统I/O软件</vt:lpstr>
      <vt:lpstr>系统调用和API</vt:lpstr>
      <vt:lpstr>Choosing I/O Functions</vt:lpstr>
      <vt:lpstr>Aside: Working with Binary Files</vt:lpstr>
      <vt:lpstr>How does the CPU talk to devices? </vt:lpstr>
      <vt:lpstr>I/O硬件的组成</vt:lpstr>
      <vt:lpstr>I/O Hardware</vt:lpstr>
      <vt:lpstr>I/O Hardware</vt:lpstr>
      <vt:lpstr>I/O Hardware (Cont.)</vt:lpstr>
      <vt:lpstr>设备控制器的结构</vt:lpstr>
      <vt:lpstr>显卡的外部连接特征</vt:lpstr>
      <vt:lpstr>I/O端口的寻址方式</vt:lpstr>
      <vt:lpstr>驱动程序与I/O指令</vt:lpstr>
      <vt:lpstr>Three Types of I/O </vt:lpstr>
      <vt:lpstr>查询方式</vt:lpstr>
      <vt:lpstr>程序查询（Polling）方式</vt:lpstr>
      <vt:lpstr>PowerPoint 演示文稿</vt:lpstr>
      <vt:lpstr>程序查询I/O方式</vt:lpstr>
      <vt:lpstr>中断方式</vt:lpstr>
      <vt:lpstr>中断I/O方式</vt:lpstr>
      <vt:lpstr>中断I/O方式</vt:lpstr>
      <vt:lpstr>中断I/O方式</vt:lpstr>
      <vt:lpstr>中断处理流程</vt:lpstr>
      <vt:lpstr>DMA方式</vt:lpstr>
      <vt:lpstr>DMA方式的基本要点</vt:lpstr>
      <vt:lpstr>DMA方式下CPU的工作</vt:lpstr>
      <vt:lpstr>中断服务程序</vt:lpstr>
      <vt:lpstr>轮询方式和中断方式的比较</vt:lpstr>
      <vt:lpstr>轮询方式和中断方式的比较</vt:lpstr>
      <vt:lpstr>Extra Slides</vt:lpstr>
      <vt:lpstr>Fun with File Descriptors (1)</vt:lpstr>
      <vt:lpstr>Fun with File Descriptors (2)</vt:lpstr>
      <vt:lpstr>Fun with File Descriptors (3)</vt:lpstr>
      <vt:lpstr>Accessing Directories</vt:lpstr>
      <vt:lpstr>Example of Accessing File Metadata</vt:lpstr>
      <vt:lpstr>For Further Information</vt:lpstr>
      <vt:lpstr>I/O software in user space</vt:lpstr>
      <vt:lpstr>PowerPoint 演示文稿</vt:lpstr>
      <vt:lpstr>本章小结</vt:lpstr>
      <vt:lpstr>练习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 15-213/18-243, spring 2009</dc:title>
  <dc:creator>Markus Pueschel</dc:creator>
  <dc:description>Redesign of slides created by Randal E. Bryant and David R. O'Hallaron</dc:description>
  <cp:lastModifiedBy>Windows 用户</cp:lastModifiedBy>
  <cp:revision>922</cp:revision>
  <cp:lastPrinted>2016-10-19T22:41:27Z</cp:lastPrinted>
  <dcterms:created xsi:type="dcterms:W3CDTF">2012-10-18T16:33:38Z</dcterms:created>
  <dcterms:modified xsi:type="dcterms:W3CDTF">2019-12-06T02:40:26Z</dcterms:modified>
</cp:coreProperties>
</file>