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italic.fntdata"/><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Roboto-regular.fntdata"/><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1.xml"/><Relationship Id="rId22" Type="http://schemas.openxmlformats.org/officeDocument/2006/relationships/slide" Target="slides/slide17.xml"/><Relationship Id="rId43" Type="http://schemas.openxmlformats.org/officeDocument/2006/relationships/font" Target="fonts/Roboto-bold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3.xml"/><Relationship Id="rId20" Type="http://schemas.openxmlformats.org/officeDocument/2006/relationships/slide" Target="slides/slide15.xml"/><Relationship Id="rId41"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0" name="Google Shape;130;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1" name="Google Shape;131;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33" name="Google Shape;133;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average weight of 8 person's increases by 2.5 kg when a new person comes in place of one of them weighing 65 kg. What might be the weight of the new person?</a:t>
            </a:r>
            <a:endParaRPr>
              <a:solidFill>
                <a:schemeClr val="dk1"/>
              </a:solidFill>
            </a:endParaRPr>
          </a:p>
          <a:p>
            <a:pPr indent="0" lvl="0" marL="0" rtl="0" algn="l">
              <a:spcBef>
                <a:spcPts val="0"/>
              </a:spcBef>
              <a:spcAft>
                <a:spcPts val="0"/>
              </a:spcAft>
              <a:buNone/>
            </a:pPr>
            <a:r>
              <a:t/>
            </a:r>
            <a:endParaRPr/>
          </a:p>
          <a:p>
            <a:pPr indent="-317500" lvl="0" marL="457200" rtl="0" algn="l">
              <a:spcBef>
                <a:spcPts val="800"/>
              </a:spcBef>
              <a:spcAft>
                <a:spcPts val="0"/>
              </a:spcAft>
              <a:buClr>
                <a:schemeClr val="dk1"/>
              </a:buClr>
              <a:buSzPts val="1400"/>
              <a:buAutoNum type="alphaUcPeriod"/>
            </a:pPr>
            <a:r>
              <a:rPr lang="en-GB">
                <a:solidFill>
                  <a:schemeClr val="dk1"/>
                </a:solidFill>
              </a:rPr>
              <a:t>76 kg</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76.5 kg</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85 kg</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None of these</a:t>
            </a:r>
            <a:endParaRPr>
              <a:solidFill>
                <a:schemeClr val="dk1"/>
              </a:solidFill>
            </a:endParaRPr>
          </a:p>
        </p:txBody>
      </p:sp>
      <p:sp>
        <p:nvSpPr>
          <p:cNvPr id="134" name="Google Shape;134;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0" name="Google Shape;140;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1" name="Google Shape;141;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3" name="Google Shape;143;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Total weight increased = (8 x 2.5) kg = 20 kg.</a:t>
            </a:r>
            <a:endParaRPr/>
          </a:p>
          <a:p>
            <a:pPr indent="0" lvl="0" marL="0" rtl="0" algn="l">
              <a:lnSpc>
                <a:spcPct val="115000"/>
              </a:lnSpc>
              <a:spcBef>
                <a:spcPts val="0"/>
              </a:spcBef>
              <a:spcAft>
                <a:spcPts val="0"/>
              </a:spcAft>
              <a:buClr>
                <a:schemeClr val="dk1"/>
              </a:buClr>
              <a:buSzPts val="1100"/>
              <a:buFont typeface="Arial"/>
              <a:buNone/>
            </a:pPr>
            <a:r>
              <a:rPr lang="en-GB"/>
              <a:t>Weight of new person = (65 + 20) kg = 85 kg.</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9" name="Google Shape;149;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0" name="Google Shape;150;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52" name="Google Shape;152;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average monthly income of P and Q is Rs. 5050. The average monthly income of Q and R is Rs. 6250 and the average monthly income of P and R is Rs. 5200. The monthly income of P is:</a:t>
            </a:r>
            <a:endParaRPr>
              <a:solidFill>
                <a:schemeClr val="dk1"/>
              </a:solidFill>
            </a:endParaRPr>
          </a:p>
          <a:p>
            <a:pPr indent="0" lvl="0" marL="0" rtl="0" algn="l">
              <a:spcBef>
                <a:spcPts val="0"/>
              </a:spcBef>
              <a:spcAft>
                <a:spcPts val="0"/>
              </a:spcAft>
              <a:buNone/>
            </a:pPr>
            <a:r>
              <a:t/>
            </a:r>
            <a:endParaRPr/>
          </a:p>
          <a:p>
            <a:pPr indent="-317500" lvl="0" marL="457200" rtl="0" algn="l">
              <a:spcBef>
                <a:spcPts val="800"/>
              </a:spcBef>
              <a:spcAft>
                <a:spcPts val="0"/>
              </a:spcAft>
              <a:buSzPts val="1400"/>
              <a:buAutoNum type="alphaUcPeriod"/>
            </a:pPr>
            <a:r>
              <a:rPr lang="en-GB"/>
              <a:t>Rs.3500</a:t>
            </a:r>
            <a:endParaRPr/>
          </a:p>
          <a:p>
            <a:pPr indent="-317500" lvl="0" marL="457200" rtl="0" algn="l">
              <a:spcBef>
                <a:spcPts val="0"/>
              </a:spcBef>
              <a:spcAft>
                <a:spcPts val="0"/>
              </a:spcAft>
              <a:buSzPts val="1400"/>
              <a:buAutoNum type="alphaUcPeriod"/>
            </a:pPr>
            <a:r>
              <a:rPr lang="en-GB"/>
              <a:t>Rs.4000</a:t>
            </a:r>
            <a:endParaRPr/>
          </a:p>
          <a:p>
            <a:pPr indent="-317500" lvl="0" marL="457200" rtl="0" algn="l">
              <a:spcBef>
                <a:spcPts val="0"/>
              </a:spcBef>
              <a:spcAft>
                <a:spcPts val="0"/>
              </a:spcAft>
              <a:buSzPts val="1400"/>
              <a:buAutoNum type="alphaUcPeriod"/>
            </a:pPr>
            <a:r>
              <a:rPr lang="en-GB"/>
              <a:t>Rs.4050</a:t>
            </a:r>
            <a:endParaRPr/>
          </a:p>
          <a:p>
            <a:pPr indent="-317500" lvl="0" marL="457200" rtl="0" algn="l">
              <a:spcBef>
                <a:spcPts val="0"/>
              </a:spcBef>
              <a:spcAft>
                <a:spcPts val="0"/>
              </a:spcAft>
              <a:buSzPts val="1400"/>
              <a:buAutoNum type="alphaUcPeriod"/>
            </a:pPr>
            <a:r>
              <a:rPr lang="en-GB"/>
              <a:t>Rs.5000</a:t>
            </a:r>
            <a:endParaRPr/>
          </a:p>
        </p:txBody>
      </p:sp>
      <p:sp>
        <p:nvSpPr>
          <p:cNvPr id="153" name="Google Shape;153;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9" name="Google Shape;159;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0" name="Google Shape;160;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2" name="Google Shape;162;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Let P, Q and R represent their respective monthly incomes. Then, we have:</a:t>
            </a:r>
            <a:endParaRPr/>
          </a:p>
          <a:p>
            <a:pPr indent="0" lvl="0" marL="0" rtl="0" algn="l">
              <a:lnSpc>
                <a:spcPct val="115000"/>
              </a:lnSpc>
              <a:spcBef>
                <a:spcPts val="0"/>
              </a:spcBef>
              <a:spcAft>
                <a:spcPts val="0"/>
              </a:spcAft>
              <a:buClr>
                <a:schemeClr val="dk1"/>
              </a:buClr>
              <a:buSzPts val="1100"/>
              <a:buFont typeface="Arial"/>
              <a:buNone/>
            </a:pPr>
            <a:r>
              <a:rPr lang="en-GB"/>
              <a:t>P + Q = (5050 x 2) = 10100 .... (i)</a:t>
            </a:r>
            <a:endParaRPr/>
          </a:p>
          <a:p>
            <a:pPr indent="0" lvl="0" marL="0" rtl="0" algn="l">
              <a:lnSpc>
                <a:spcPct val="115000"/>
              </a:lnSpc>
              <a:spcBef>
                <a:spcPts val="0"/>
              </a:spcBef>
              <a:spcAft>
                <a:spcPts val="0"/>
              </a:spcAft>
              <a:buClr>
                <a:schemeClr val="dk1"/>
              </a:buClr>
              <a:buSzPts val="1100"/>
              <a:buFont typeface="Arial"/>
              <a:buNone/>
            </a:pPr>
            <a:r>
              <a:rPr lang="en-GB"/>
              <a:t>Q + R = (6250 x 2) = 12500 .... (ii)</a:t>
            </a:r>
            <a:endParaRPr/>
          </a:p>
          <a:p>
            <a:pPr indent="0" lvl="0" marL="0" rtl="0" algn="l">
              <a:lnSpc>
                <a:spcPct val="115000"/>
              </a:lnSpc>
              <a:spcBef>
                <a:spcPts val="0"/>
              </a:spcBef>
              <a:spcAft>
                <a:spcPts val="0"/>
              </a:spcAft>
              <a:buClr>
                <a:schemeClr val="dk1"/>
              </a:buClr>
              <a:buSzPts val="1100"/>
              <a:buFont typeface="Arial"/>
              <a:buNone/>
            </a:pPr>
            <a:r>
              <a:rPr lang="en-GB"/>
              <a:t>P + R = (5200 x 2) = 10400 .... (iii)</a:t>
            </a:r>
            <a:endParaRPr/>
          </a:p>
          <a:p>
            <a:pPr indent="0" lvl="0" marL="0" rtl="0" algn="l">
              <a:lnSpc>
                <a:spcPct val="115000"/>
              </a:lnSpc>
              <a:spcBef>
                <a:spcPts val="0"/>
              </a:spcBef>
              <a:spcAft>
                <a:spcPts val="0"/>
              </a:spcAft>
              <a:buClr>
                <a:schemeClr val="dk1"/>
              </a:buClr>
              <a:buSzPts val="1100"/>
              <a:buFont typeface="Arial"/>
              <a:buNone/>
            </a:pPr>
            <a:r>
              <a:rPr lang="en-GB"/>
              <a:t>Adding (i), (ii) and (iii), we get:  2(P + Q + R) = 33000  or   P + Q + R = 16500 .... (iv)</a:t>
            </a:r>
            <a:endParaRPr/>
          </a:p>
          <a:p>
            <a:pPr indent="0" lvl="0" marL="0" rtl="0" algn="l">
              <a:lnSpc>
                <a:spcPct val="115000"/>
              </a:lnSpc>
              <a:spcBef>
                <a:spcPts val="0"/>
              </a:spcBef>
              <a:spcAft>
                <a:spcPts val="0"/>
              </a:spcAft>
              <a:buClr>
                <a:schemeClr val="dk1"/>
              </a:buClr>
              <a:buSzPts val="1100"/>
              <a:buFont typeface="Arial"/>
              <a:buNone/>
            </a:pPr>
            <a:r>
              <a:rPr lang="en-GB"/>
              <a:t>Subtracting (ii) from (iv), we get P = 4000.</a:t>
            </a:r>
            <a:endParaRPr/>
          </a:p>
          <a:p>
            <a:pPr indent="0" lvl="0" marL="0" rtl="0" algn="l">
              <a:lnSpc>
                <a:spcPct val="115000"/>
              </a:lnSpc>
              <a:spcBef>
                <a:spcPts val="0"/>
              </a:spcBef>
              <a:spcAft>
                <a:spcPts val="0"/>
              </a:spcAft>
              <a:buClr>
                <a:schemeClr val="dk1"/>
              </a:buClr>
              <a:buSzPts val="1100"/>
              <a:buFont typeface="Arial"/>
              <a:buNone/>
            </a:pPr>
            <a:r>
              <a:rPr lang="en-GB"/>
              <a:t> P's monthly income = Rs. 4000.</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8" name="Google Shape;168;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9" name="Google Shape;169;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71" name="Google Shape;171;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The average weight of A, B and C is 45 kg. If the average weight of A and B be 40kg and that of B and C be 43 kg, then the weight of B is: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17 kg</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20 kg</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31 kg</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40 kg</a:t>
            </a:r>
            <a:endParaRPr>
              <a:solidFill>
                <a:schemeClr val="dk1"/>
              </a:solidFill>
            </a:endParaRPr>
          </a:p>
          <a:p>
            <a:pPr indent="0" lvl="0" marL="0" rtl="0" algn="l">
              <a:spcBef>
                <a:spcPts val="0"/>
              </a:spcBef>
              <a:spcAft>
                <a:spcPts val="800"/>
              </a:spcAft>
              <a:buNone/>
            </a:pPr>
            <a:r>
              <a:t/>
            </a:r>
            <a:endParaRPr/>
          </a:p>
        </p:txBody>
      </p:sp>
      <p:sp>
        <p:nvSpPr>
          <p:cNvPr id="172" name="Google Shape;172;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8" name="Google Shape;178;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9" name="Google Shape;179;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1" name="Google Shape;181;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Let A, B, C represent their respective weights. Then, we have:</a:t>
            </a:r>
            <a:endParaRPr/>
          </a:p>
          <a:p>
            <a:pPr indent="0" lvl="0" marL="0" rtl="0" algn="l">
              <a:lnSpc>
                <a:spcPct val="115000"/>
              </a:lnSpc>
              <a:spcBef>
                <a:spcPts val="0"/>
              </a:spcBef>
              <a:spcAft>
                <a:spcPts val="0"/>
              </a:spcAft>
              <a:buClr>
                <a:schemeClr val="dk1"/>
              </a:buClr>
              <a:buSzPts val="1100"/>
              <a:buFont typeface="Arial"/>
              <a:buNone/>
            </a:pPr>
            <a:r>
              <a:rPr lang="en-GB"/>
              <a:t>A + B + C = (45 x 3) = 135 .... (i)</a:t>
            </a:r>
            <a:endParaRPr/>
          </a:p>
          <a:p>
            <a:pPr indent="0" lvl="0" marL="0" rtl="0" algn="l">
              <a:lnSpc>
                <a:spcPct val="115000"/>
              </a:lnSpc>
              <a:spcBef>
                <a:spcPts val="0"/>
              </a:spcBef>
              <a:spcAft>
                <a:spcPts val="0"/>
              </a:spcAft>
              <a:buClr>
                <a:schemeClr val="dk1"/>
              </a:buClr>
              <a:buSzPts val="1100"/>
              <a:buFont typeface="Arial"/>
              <a:buNone/>
            </a:pPr>
            <a:r>
              <a:rPr lang="en-GB"/>
              <a:t>A + B = (40 x 2) = 80 .... (ii)</a:t>
            </a:r>
            <a:endParaRPr/>
          </a:p>
          <a:p>
            <a:pPr indent="0" lvl="0" marL="0" rtl="0" algn="l">
              <a:lnSpc>
                <a:spcPct val="115000"/>
              </a:lnSpc>
              <a:spcBef>
                <a:spcPts val="0"/>
              </a:spcBef>
              <a:spcAft>
                <a:spcPts val="0"/>
              </a:spcAft>
              <a:buClr>
                <a:schemeClr val="dk1"/>
              </a:buClr>
              <a:buSzPts val="1100"/>
              <a:buFont typeface="Arial"/>
              <a:buNone/>
            </a:pPr>
            <a:r>
              <a:rPr lang="en-GB"/>
              <a:t>B + C = (43 x 2) = 86 ....(iii)</a:t>
            </a:r>
            <a:endParaRPr/>
          </a:p>
          <a:p>
            <a:pPr indent="0" lvl="0" marL="0" rtl="0" algn="l">
              <a:lnSpc>
                <a:spcPct val="115000"/>
              </a:lnSpc>
              <a:spcBef>
                <a:spcPts val="0"/>
              </a:spcBef>
              <a:spcAft>
                <a:spcPts val="0"/>
              </a:spcAft>
              <a:buClr>
                <a:schemeClr val="dk1"/>
              </a:buClr>
              <a:buSzPts val="1100"/>
              <a:buFont typeface="Arial"/>
              <a:buNone/>
            </a:pPr>
            <a:r>
              <a:rPr lang="en-GB"/>
              <a:t>Adding (ii) and (iii), we get: A + 2B + C = 166 .... (iv)</a:t>
            </a:r>
            <a:endParaRPr/>
          </a:p>
          <a:p>
            <a:pPr indent="0" lvl="0" marL="0" rtl="0" algn="l">
              <a:lnSpc>
                <a:spcPct val="115000"/>
              </a:lnSpc>
              <a:spcBef>
                <a:spcPts val="0"/>
              </a:spcBef>
              <a:spcAft>
                <a:spcPts val="0"/>
              </a:spcAft>
              <a:buClr>
                <a:schemeClr val="dk1"/>
              </a:buClr>
              <a:buSzPts val="1100"/>
              <a:buFont typeface="Arial"/>
              <a:buNone/>
            </a:pPr>
            <a:r>
              <a:rPr lang="en-GB"/>
              <a:t>Subtracting (i) from (iv), we get : B = 31.</a:t>
            </a:r>
            <a:endParaRPr/>
          </a:p>
          <a:p>
            <a:pPr indent="0" lvl="0" marL="0" rtl="0" algn="l">
              <a:lnSpc>
                <a:spcPct val="115000"/>
              </a:lnSpc>
              <a:spcBef>
                <a:spcPts val="0"/>
              </a:spcBef>
              <a:spcAft>
                <a:spcPts val="0"/>
              </a:spcAft>
              <a:buClr>
                <a:schemeClr val="dk1"/>
              </a:buClr>
              <a:buSzPts val="1100"/>
              <a:buFont typeface="Arial"/>
              <a:buNone/>
            </a:pPr>
            <a:r>
              <a:rPr lang="en-GB"/>
              <a:t> B's weight = 31 kg.</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7" name="Google Shape;187;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8" name="Google Shape;188;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190" name="Google Shape;190;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The average weight of 16 boys in a class is 50.25 kg and that of the remaining 8 boys is 45.15 kg. Find the average weights of all the boys in the class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47.55 kg</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48 kg</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48.55 kg</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49.25 kg</a:t>
            </a:r>
            <a:endParaRPr>
              <a:solidFill>
                <a:schemeClr val="dk1"/>
              </a:solidFill>
            </a:endParaRPr>
          </a:p>
          <a:p>
            <a:pPr indent="0" lvl="0" marL="0" rtl="0" algn="l">
              <a:spcBef>
                <a:spcPts val="0"/>
              </a:spcBef>
              <a:spcAft>
                <a:spcPts val="0"/>
              </a:spcAft>
              <a:buNone/>
            </a:pPr>
            <a:r>
              <a:t/>
            </a:r>
            <a:endParaRPr/>
          </a:p>
        </p:txBody>
      </p:sp>
      <p:sp>
        <p:nvSpPr>
          <p:cNvPr id="191" name="Google Shape;191;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7" name="Google Shape;197;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8" name="Google Shape;198;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00" name="Google Shape;200;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Required average=(50.25 x 16 + 45.15 x 8) /(16 + 8)</a:t>
            </a:r>
            <a:endParaRPr/>
          </a:p>
          <a:p>
            <a:pPr indent="0" lvl="0" marL="0" rtl="0" algn="l">
              <a:lnSpc>
                <a:spcPct val="115000"/>
              </a:lnSpc>
              <a:spcBef>
                <a:spcPts val="0"/>
              </a:spcBef>
              <a:spcAft>
                <a:spcPts val="0"/>
              </a:spcAft>
              <a:buNone/>
            </a:pPr>
            <a:r>
              <a:rPr lang="en-GB"/>
              <a:t>=(804 + 361.20)/24</a:t>
            </a:r>
            <a:endParaRPr/>
          </a:p>
          <a:p>
            <a:pPr indent="0" lvl="0" marL="0" rtl="0" algn="l">
              <a:lnSpc>
                <a:spcPct val="115000"/>
              </a:lnSpc>
              <a:spcBef>
                <a:spcPts val="0"/>
              </a:spcBef>
              <a:spcAft>
                <a:spcPts val="0"/>
              </a:spcAft>
              <a:buNone/>
            </a:pPr>
            <a:r>
              <a:rPr lang="en-GB"/>
              <a:t>=1165.20/24</a:t>
            </a:r>
            <a:endParaRPr/>
          </a:p>
          <a:p>
            <a:pPr indent="0" lvl="0" marL="0" rtl="0" algn="l">
              <a:lnSpc>
                <a:spcPct val="115000"/>
              </a:lnSpc>
              <a:spcBef>
                <a:spcPts val="0"/>
              </a:spcBef>
              <a:spcAft>
                <a:spcPts val="0"/>
              </a:spcAft>
              <a:buClr>
                <a:schemeClr val="dk1"/>
              </a:buClr>
              <a:buSzPts val="1100"/>
              <a:buFont typeface="Arial"/>
              <a:buNone/>
            </a:pPr>
            <a:r>
              <a:rPr lang="en-GB"/>
              <a:t>= 48.55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6" name="Google Shape;206;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7" name="Google Shape;207;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09" name="Google Shape;209;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A class of 25 students took a science test. 10 students had an average (arithmetic mean) score of 80. The other students had an average score of 60. What is the average score of the whole class?</a:t>
            </a:r>
            <a:endParaRPr/>
          </a:p>
          <a:p>
            <a:pPr indent="0" lvl="0" marL="0" rtl="0" algn="l">
              <a:spcBef>
                <a:spcPts val="0"/>
              </a:spcBef>
              <a:spcAft>
                <a:spcPts val="0"/>
              </a:spcAft>
              <a:buNone/>
            </a:pPr>
            <a:r>
              <a:t/>
            </a:r>
            <a:endParaRPr b="1">
              <a:highlight>
                <a:srgbClr val="FFFFFF"/>
              </a:highlight>
            </a:endParaRPr>
          </a:p>
          <a:p>
            <a:pPr indent="-317500" lvl="0" marL="457200" rtl="0" algn="l">
              <a:spcBef>
                <a:spcPts val="0"/>
              </a:spcBef>
              <a:spcAft>
                <a:spcPts val="0"/>
              </a:spcAft>
              <a:buSzPts val="1400"/>
              <a:buAutoNum type="alphaUcPeriod"/>
            </a:pPr>
            <a:r>
              <a:rPr lang="en-GB">
                <a:highlight>
                  <a:srgbClr val="FFFFFF"/>
                </a:highlight>
              </a:rPr>
              <a:t>68</a:t>
            </a:r>
            <a:endParaRPr>
              <a:highlight>
                <a:srgbClr val="FFFFFF"/>
              </a:highlight>
            </a:endParaRPr>
          </a:p>
          <a:p>
            <a:pPr indent="-317500" lvl="0" marL="457200" rtl="0" algn="l">
              <a:spcBef>
                <a:spcPts val="0"/>
              </a:spcBef>
              <a:spcAft>
                <a:spcPts val="0"/>
              </a:spcAft>
              <a:buSzPts val="1400"/>
              <a:buAutoNum type="alphaUcPeriod"/>
            </a:pPr>
            <a:r>
              <a:rPr lang="en-GB">
                <a:highlight>
                  <a:srgbClr val="FFFFFF"/>
                </a:highlight>
              </a:rPr>
              <a:t>72</a:t>
            </a:r>
            <a:endParaRPr>
              <a:highlight>
                <a:srgbClr val="FFFFFF"/>
              </a:highlight>
            </a:endParaRPr>
          </a:p>
          <a:p>
            <a:pPr indent="-317500" lvl="0" marL="457200" rtl="0" algn="l">
              <a:spcBef>
                <a:spcPts val="0"/>
              </a:spcBef>
              <a:spcAft>
                <a:spcPts val="0"/>
              </a:spcAft>
              <a:buSzPts val="1400"/>
              <a:buAutoNum type="alphaUcPeriod"/>
            </a:pPr>
            <a:r>
              <a:rPr lang="en-GB">
                <a:highlight>
                  <a:srgbClr val="FFFFFF"/>
                </a:highlight>
              </a:rPr>
              <a:t>52</a:t>
            </a:r>
            <a:endParaRPr>
              <a:highlight>
                <a:srgbClr val="FFFFFF"/>
              </a:highlight>
            </a:endParaRPr>
          </a:p>
          <a:p>
            <a:pPr indent="-317500" lvl="0" marL="457200" rtl="0" algn="l">
              <a:spcBef>
                <a:spcPts val="0"/>
              </a:spcBef>
              <a:spcAft>
                <a:spcPts val="0"/>
              </a:spcAft>
              <a:buSzPts val="1400"/>
              <a:buAutoNum type="alphaUcPeriod"/>
            </a:pPr>
            <a:r>
              <a:rPr lang="en-GB">
                <a:highlight>
                  <a:srgbClr val="FFFFFF"/>
                </a:highlight>
              </a:rPr>
              <a:t>None of these</a:t>
            </a:r>
            <a:endParaRPr>
              <a:highlight>
                <a:srgbClr val="FFFFFF"/>
              </a:highlight>
            </a:endParaRPr>
          </a:p>
        </p:txBody>
      </p:sp>
      <p:sp>
        <p:nvSpPr>
          <p:cNvPr id="210" name="Google Shape;210;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6" name="Google Shape;216;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7" name="Google Shape;217;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19" name="Google Shape;219;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t>Step 1: To get the sum of weighted terms, multiply each average by the number of students that had that average and then sum them up.</a:t>
            </a:r>
            <a:endParaRPr/>
          </a:p>
          <a:p>
            <a:pPr indent="0" lvl="0" marL="0" rtl="0" algn="l">
              <a:lnSpc>
                <a:spcPct val="115000"/>
              </a:lnSpc>
              <a:spcBef>
                <a:spcPts val="0"/>
              </a:spcBef>
              <a:spcAft>
                <a:spcPts val="0"/>
              </a:spcAft>
              <a:buNone/>
            </a:pPr>
            <a:r>
              <a:rPr lang="en-GB"/>
              <a:t>80 × 10 + 60 × 15 = 800 + 900 = 1700</a:t>
            </a:r>
            <a:endParaRPr/>
          </a:p>
          <a:p>
            <a:pPr indent="0" lvl="0" marL="0" rtl="0" algn="l">
              <a:lnSpc>
                <a:spcPct val="115000"/>
              </a:lnSpc>
              <a:spcBef>
                <a:spcPts val="0"/>
              </a:spcBef>
              <a:spcAft>
                <a:spcPts val="0"/>
              </a:spcAft>
              <a:buClr>
                <a:schemeClr val="dk1"/>
              </a:buClr>
              <a:buSzPts val="1100"/>
              <a:buFont typeface="Arial"/>
              <a:buNone/>
            </a:pPr>
            <a:r>
              <a:rPr lang="en-GB"/>
              <a:t>Step 2: Total number of terms = Total number of students = 25</a:t>
            </a:r>
            <a:endParaRPr/>
          </a:p>
          <a:p>
            <a:pPr indent="0" lvl="0" marL="0" rtl="0" algn="l">
              <a:lnSpc>
                <a:spcPct val="115000"/>
              </a:lnSpc>
              <a:spcBef>
                <a:spcPts val="0"/>
              </a:spcBef>
              <a:spcAft>
                <a:spcPts val="0"/>
              </a:spcAft>
              <a:buClr>
                <a:schemeClr val="dk1"/>
              </a:buClr>
              <a:buSzPts val="1100"/>
              <a:buFont typeface="Arial"/>
              <a:buNone/>
            </a:pPr>
            <a:r>
              <a:rPr lang="en-GB"/>
              <a:t>Step 3: Using the formula</a:t>
            </a:r>
            <a:endParaRPr/>
          </a:p>
          <a:p>
            <a:pPr indent="0" lvl="0" marL="0" rtl="0" algn="l">
              <a:lnSpc>
                <a:spcPct val="115000"/>
              </a:lnSpc>
              <a:spcBef>
                <a:spcPts val="0"/>
              </a:spcBef>
              <a:spcAft>
                <a:spcPts val="0"/>
              </a:spcAft>
              <a:buClr>
                <a:schemeClr val="dk1"/>
              </a:buClr>
              <a:buSzPts val="1100"/>
              <a:buFont typeface="Arial"/>
              <a:buNone/>
            </a:pPr>
            <a:r>
              <a:rPr lang="en-GB"/>
              <a:t>1700/25 = 68</a:t>
            </a:r>
            <a:endParaRPr/>
          </a:p>
          <a:p>
            <a:pPr indent="0" lvl="0" marL="0" rtl="0" algn="l">
              <a:lnSpc>
                <a:spcPct val="115000"/>
              </a:lnSpc>
              <a:spcBef>
                <a:spcPts val="0"/>
              </a:spcBef>
              <a:spcAft>
                <a:spcPts val="0"/>
              </a:spcAft>
              <a:buClr>
                <a:schemeClr val="dk1"/>
              </a:buClr>
              <a:buSzPts val="1100"/>
              <a:buFont typeface="Arial"/>
              <a:buNone/>
            </a:pPr>
            <a:r>
              <a:rPr lang="en-GB"/>
              <a:t>Answer: The average score of the whole class is 68.</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8081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a:t>		   </a:t>
            </a:r>
            <a:r>
              <a:rPr b="1" lang="en-GB" sz="3000"/>
              <a:t>Averages and weighted averages</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5" name="Google Shape;225;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6" name="Google Shape;226;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28" name="Google Shape;228;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A batsman in his 17</a:t>
            </a:r>
            <a:r>
              <a:rPr baseline="30000" lang="en-GB">
                <a:solidFill>
                  <a:schemeClr val="dk1"/>
                </a:solidFill>
              </a:rPr>
              <a:t>th</a:t>
            </a:r>
            <a:r>
              <a:rPr lang="en-GB">
                <a:solidFill>
                  <a:schemeClr val="dk1"/>
                </a:solidFill>
              </a:rPr>
              <a:t> innings makes a score of 85 and their by increasing his average by 3. What is his average after the 17</a:t>
            </a:r>
            <a:r>
              <a:rPr baseline="30000" lang="en-GB">
                <a:solidFill>
                  <a:schemeClr val="dk1"/>
                </a:solidFill>
              </a:rPr>
              <a:t>th</a:t>
            </a:r>
            <a:r>
              <a:rPr lang="en-GB">
                <a:solidFill>
                  <a:schemeClr val="dk1"/>
                </a:solidFill>
              </a:rPr>
              <a:t>innings?</a:t>
            </a:r>
            <a:endParaRPr>
              <a:solidFill>
                <a:schemeClr val="dk1"/>
              </a:solidFill>
            </a:endParaRPr>
          </a:p>
          <a:p>
            <a:pPr indent="0" lvl="0" marL="0" rtl="0" algn="l">
              <a:spcBef>
                <a:spcPts val="800"/>
              </a:spcBef>
              <a:spcAft>
                <a:spcPts val="0"/>
              </a:spcAft>
              <a:buNone/>
            </a:pPr>
            <a:r>
              <a:t/>
            </a:r>
            <a:endParaRPr>
              <a:solidFill>
                <a:schemeClr val="dk1"/>
              </a:solidFill>
            </a:endParaRPr>
          </a:p>
          <a:p>
            <a:pPr indent="-317500" lvl="0" marL="457200" rtl="0" algn="l">
              <a:spcBef>
                <a:spcPts val="800"/>
              </a:spcBef>
              <a:spcAft>
                <a:spcPts val="0"/>
              </a:spcAft>
              <a:buClr>
                <a:schemeClr val="dk1"/>
              </a:buClr>
              <a:buSzPts val="1400"/>
              <a:buAutoNum type="alphaUcPeriod"/>
            </a:pPr>
            <a:r>
              <a:rPr lang="en-GB">
                <a:solidFill>
                  <a:schemeClr val="dk1"/>
                </a:solidFill>
              </a:rPr>
              <a:t>34</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35</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36</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37</a:t>
            </a:r>
            <a:endParaRPr>
              <a:solidFill>
                <a:schemeClr val="dk1"/>
              </a:solidFill>
            </a:endParaRPr>
          </a:p>
        </p:txBody>
      </p:sp>
      <p:sp>
        <p:nvSpPr>
          <p:cNvPr id="229" name="Google Shape;229;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5" name="Google Shape;235;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6" name="Google Shape;236;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38" name="Google Shape;238;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16x + 85 = 17(x + 3)</a:t>
            </a:r>
            <a:endParaRPr/>
          </a:p>
          <a:p>
            <a:pPr indent="0" lvl="0" marL="0" rtl="0" algn="l">
              <a:lnSpc>
                <a:spcPct val="115000"/>
              </a:lnSpc>
              <a:spcBef>
                <a:spcPts val="0"/>
              </a:spcBef>
              <a:spcAft>
                <a:spcPts val="0"/>
              </a:spcAft>
              <a:buClr>
                <a:schemeClr val="dk1"/>
              </a:buClr>
              <a:buSzPts val="1100"/>
              <a:buFont typeface="Arial"/>
              <a:buNone/>
            </a:pPr>
            <a:r>
              <a:rPr lang="en-GB"/>
              <a:t>x = 34 + 3 = 37</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4" name="Google Shape;244;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5" name="Google Shape;245;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47" name="Google Shape;247;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man purchased 3 blankets @ Rs.100 each, 5 blankets @ Rs.150 each and two blankets at a certain rate which is now slipped off from his memory. But he remembers that the average price of the blankets was Rs.150. Find the unknown rate of two blankets?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SzPts val="1400"/>
              <a:buAutoNum type="alphaUcPeriod"/>
            </a:pPr>
            <a:r>
              <a:rPr lang="en-GB"/>
              <a:t>Rs.150</a:t>
            </a:r>
            <a:endParaRPr/>
          </a:p>
          <a:p>
            <a:pPr indent="-317500" lvl="0" marL="457200" rtl="0" algn="l">
              <a:spcBef>
                <a:spcPts val="0"/>
              </a:spcBef>
              <a:spcAft>
                <a:spcPts val="0"/>
              </a:spcAft>
              <a:buSzPts val="1400"/>
              <a:buAutoNum type="alphaUcPeriod"/>
            </a:pPr>
            <a:r>
              <a:rPr lang="en-GB"/>
              <a:t>Rs.225</a:t>
            </a:r>
            <a:endParaRPr/>
          </a:p>
          <a:p>
            <a:pPr indent="-317500" lvl="0" marL="457200" rtl="0" algn="l">
              <a:spcBef>
                <a:spcPts val="0"/>
              </a:spcBef>
              <a:spcAft>
                <a:spcPts val="0"/>
              </a:spcAft>
              <a:buSzPts val="1400"/>
              <a:buAutoNum type="alphaUcPeriod"/>
            </a:pPr>
            <a:r>
              <a:rPr lang="en-GB"/>
              <a:t>Rs.250</a:t>
            </a:r>
            <a:endParaRPr/>
          </a:p>
          <a:p>
            <a:pPr indent="-317500" lvl="0" marL="457200" rtl="0" algn="l">
              <a:spcBef>
                <a:spcPts val="0"/>
              </a:spcBef>
              <a:spcAft>
                <a:spcPts val="0"/>
              </a:spcAft>
              <a:buSzPts val="1400"/>
              <a:buAutoNum type="alphaUcPeriod"/>
            </a:pPr>
            <a:r>
              <a:rPr lang="en-GB"/>
              <a:t>None of these</a:t>
            </a:r>
            <a:endParaRPr/>
          </a:p>
        </p:txBody>
      </p:sp>
      <p:sp>
        <p:nvSpPr>
          <p:cNvPr id="248" name="Google Shape;248;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4" name="Google Shape;254;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5" name="Google Shape;255;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57" name="Google Shape;257;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10 * 150 = 1500</a:t>
            </a:r>
            <a:endParaRPr/>
          </a:p>
          <a:p>
            <a:pPr indent="0" lvl="0" marL="0" rtl="0" algn="l">
              <a:lnSpc>
                <a:spcPct val="115000"/>
              </a:lnSpc>
              <a:spcBef>
                <a:spcPts val="0"/>
              </a:spcBef>
              <a:spcAft>
                <a:spcPts val="0"/>
              </a:spcAft>
              <a:buClr>
                <a:schemeClr val="dk1"/>
              </a:buClr>
              <a:buSzPts val="1100"/>
              <a:buFont typeface="Arial"/>
              <a:buNone/>
            </a:pPr>
            <a:r>
              <a:rPr lang="en-GB"/>
              <a:t>3 * 100 + 5 * 150 = 1050</a:t>
            </a:r>
            <a:endParaRPr/>
          </a:p>
          <a:p>
            <a:pPr indent="0" lvl="0" marL="0" rtl="0" algn="l">
              <a:lnSpc>
                <a:spcPct val="115000"/>
              </a:lnSpc>
              <a:spcBef>
                <a:spcPts val="0"/>
              </a:spcBef>
              <a:spcAft>
                <a:spcPts val="0"/>
              </a:spcAft>
              <a:buClr>
                <a:schemeClr val="dk1"/>
              </a:buClr>
              <a:buSzPts val="1100"/>
              <a:buFont typeface="Arial"/>
              <a:buNone/>
            </a:pPr>
            <a:r>
              <a:rPr lang="en-GB"/>
              <a:t>1500 – 1050 = 450</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3" name="Google Shape;263;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4" name="Google Shape;264;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66" name="Google Shape;266;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Nine men went to a hotel. Eight of them spent Rs.3 each over their meals and the ninth spent Rs.2 more than the average expenditure of all the nine. Determine the total money spent by them ?</a:t>
            </a:r>
            <a:endParaRPr>
              <a:solidFill>
                <a:schemeClr val="dk1"/>
              </a:solidFill>
            </a:endParaRPr>
          </a:p>
          <a:p>
            <a:pPr indent="0" lvl="0" marL="0" rtl="0" algn="l">
              <a:spcBef>
                <a:spcPts val="0"/>
              </a:spcBef>
              <a:spcAft>
                <a:spcPts val="0"/>
              </a:spcAft>
              <a:buNone/>
            </a:pPr>
            <a:r>
              <a:t/>
            </a:r>
            <a:endParaRPr/>
          </a:p>
          <a:p>
            <a:pPr indent="-317500" lvl="0" marL="457200" rtl="0" algn="l">
              <a:spcBef>
                <a:spcPts val="800"/>
              </a:spcBef>
              <a:spcAft>
                <a:spcPts val="0"/>
              </a:spcAft>
              <a:buSzPts val="1400"/>
              <a:buAutoNum type="alphaUcPeriod"/>
            </a:pPr>
            <a:r>
              <a:rPr lang="en-GB"/>
              <a:t>29.25</a:t>
            </a:r>
            <a:endParaRPr/>
          </a:p>
          <a:p>
            <a:pPr indent="-317500" lvl="0" marL="457200" rtl="0" algn="l">
              <a:spcBef>
                <a:spcPts val="0"/>
              </a:spcBef>
              <a:spcAft>
                <a:spcPts val="0"/>
              </a:spcAft>
              <a:buSzPts val="1400"/>
              <a:buAutoNum type="alphaUcPeriod"/>
            </a:pPr>
            <a:r>
              <a:rPr lang="en-GB"/>
              <a:t>30</a:t>
            </a:r>
            <a:endParaRPr/>
          </a:p>
          <a:p>
            <a:pPr indent="-317500" lvl="0" marL="457200" rtl="0" algn="l">
              <a:spcBef>
                <a:spcPts val="0"/>
              </a:spcBef>
              <a:spcAft>
                <a:spcPts val="0"/>
              </a:spcAft>
              <a:buSzPts val="1400"/>
              <a:buAutoNum type="alphaUcPeriod"/>
            </a:pPr>
            <a:r>
              <a:rPr lang="en-GB"/>
              <a:t>32.50</a:t>
            </a:r>
            <a:endParaRPr/>
          </a:p>
          <a:p>
            <a:pPr indent="-317500" lvl="0" marL="457200" rtl="0" algn="l">
              <a:spcBef>
                <a:spcPts val="0"/>
              </a:spcBef>
              <a:spcAft>
                <a:spcPts val="0"/>
              </a:spcAft>
              <a:buSzPts val="1400"/>
              <a:buAutoNum type="alphaUcPeriod"/>
            </a:pPr>
            <a:r>
              <a:rPr lang="en-GB"/>
              <a:t>33</a:t>
            </a:r>
            <a:endParaRPr/>
          </a:p>
        </p:txBody>
      </p:sp>
      <p:sp>
        <p:nvSpPr>
          <p:cNvPr id="267" name="Google Shape;267;p3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3" name="Google Shape;273;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4" name="Google Shape;274;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276" name="Google Shape;276;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Average of 9 = x</a:t>
            </a:r>
            <a:endParaRPr/>
          </a:p>
          <a:p>
            <a:pPr indent="0" lvl="0" marL="0" rtl="0" algn="l">
              <a:lnSpc>
                <a:spcPct val="115000"/>
              </a:lnSpc>
              <a:spcBef>
                <a:spcPts val="0"/>
              </a:spcBef>
              <a:spcAft>
                <a:spcPts val="0"/>
              </a:spcAft>
              <a:buClr>
                <a:schemeClr val="dk1"/>
              </a:buClr>
              <a:buSzPts val="1100"/>
              <a:buFont typeface="Arial"/>
              <a:buNone/>
            </a:pPr>
            <a:r>
              <a:rPr lang="en-GB"/>
              <a:t>9x = 8 * 3 + x * 2 x = 3.25</a:t>
            </a:r>
            <a:endParaRPr/>
          </a:p>
          <a:p>
            <a:pPr indent="0" lvl="0" marL="0" rtl="0" algn="l">
              <a:lnSpc>
                <a:spcPct val="115000"/>
              </a:lnSpc>
              <a:spcBef>
                <a:spcPts val="0"/>
              </a:spcBef>
              <a:spcAft>
                <a:spcPts val="0"/>
              </a:spcAft>
              <a:buClr>
                <a:schemeClr val="dk1"/>
              </a:buClr>
              <a:buSzPts val="1100"/>
              <a:buFont typeface="Arial"/>
              <a:buNone/>
            </a:pPr>
            <a:r>
              <a:rPr lang="en-GB"/>
              <a:t>Total = 9 * 3.25 = 29.25</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2" name="Google Shape;282;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3" name="Google Shape;283;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85" name="Google Shape;285;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The average of 11 results is 50, if the average of first six results is 49 and that of the last six is 52. Find the sixth result?</a:t>
            </a:r>
            <a:endParaRPr>
              <a:solidFill>
                <a:schemeClr val="dk1"/>
              </a:solidFill>
            </a:endParaRPr>
          </a:p>
          <a:p>
            <a:pPr indent="0" lvl="0" marL="0" rtl="0" algn="l">
              <a:spcBef>
                <a:spcPts val="800"/>
              </a:spcBef>
              <a:spcAft>
                <a:spcPts val="0"/>
              </a:spcAft>
              <a:buNone/>
            </a:pPr>
            <a:r>
              <a:t/>
            </a:r>
            <a:endParaRPr>
              <a:solidFill>
                <a:schemeClr val="dk1"/>
              </a:solidFill>
            </a:endParaRPr>
          </a:p>
          <a:p>
            <a:pPr indent="-317500" lvl="0" marL="457200" rtl="0" algn="l">
              <a:spcBef>
                <a:spcPts val="800"/>
              </a:spcBef>
              <a:spcAft>
                <a:spcPts val="0"/>
              </a:spcAft>
              <a:buClr>
                <a:schemeClr val="dk1"/>
              </a:buClr>
              <a:buSzPts val="1400"/>
              <a:buAutoNum type="alphaUcPeriod"/>
            </a:pPr>
            <a:r>
              <a:rPr lang="en-GB">
                <a:solidFill>
                  <a:schemeClr val="dk1"/>
                </a:solidFill>
              </a:rPr>
              <a:t>46</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56</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34</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57</a:t>
            </a:r>
            <a:endParaRPr>
              <a:solidFill>
                <a:schemeClr val="dk1"/>
              </a:solidFill>
            </a:endParaRPr>
          </a:p>
        </p:txBody>
      </p:sp>
      <p:sp>
        <p:nvSpPr>
          <p:cNvPr id="286" name="Google Shape;286;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2" name="Google Shape;292;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3" name="Google Shape;293;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95" name="Google Shape;295;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1 to 11 = 11 * 50 = 550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 to 6 = 6 * 49 = 294</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6 to 11 = 6 * 52 = 312</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6</a:t>
            </a:r>
            <a:r>
              <a:rPr baseline="30000" lang="en-GB">
                <a:solidFill>
                  <a:schemeClr val="dk1"/>
                </a:solidFill>
              </a:rPr>
              <a:t>th</a:t>
            </a:r>
            <a:r>
              <a:rPr lang="en-GB">
                <a:solidFill>
                  <a:schemeClr val="dk1"/>
                </a:solidFill>
              </a:rPr>
              <a:t> = 294 + 312 – 550 = 56</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1" name="Google Shape;301;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2" name="Google Shape;302;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04" name="Google Shape;304;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14300" rtl="0" algn="l">
              <a:lnSpc>
                <a:spcPct val="115000"/>
              </a:lnSpc>
              <a:spcBef>
                <a:spcPts val="0"/>
              </a:spcBef>
              <a:spcAft>
                <a:spcPts val="0"/>
              </a:spcAft>
              <a:buNone/>
            </a:pPr>
            <a:r>
              <a:rPr lang="en-GB">
                <a:solidFill>
                  <a:schemeClr val="dk1"/>
                </a:solidFill>
              </a:rPr>
              <a:t>The average salary of a person for the months of January, February, March and April is Rs.8000 and that for the months February, March, April and May is Rs.8500. If his salary for the month of May is Rs.6500, find his salary for the month of January?</a:t>
            </a:r>
            <a:endParaRPr>
              <a:solidFill>
                <a:schemeClr val="dk1"/>
              </a:solidFill>
            </a:endParaRPr>
          </a:p>
          <a:p>
            <a:pPr indent="0" lvl="0" marL="11430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SzPts val="1400"/>
              <a:buAutoNum type="alphaUcPeriod"/>
            </a:pPr>
            <a:r>
              <a:rPr lang="en-GB"/>
              <a:t>Rs.3000</a:t>
            </a:r>
            <a:endParaRPr/>
          </a:p>
          <a:p>
            <a:pPr indent="-317500" lvl="0" marL="457200" rtl="0" algn="l">
              <a:spcBef>
                <a:spcPts val="0"/>
              </a:spcBef>
              <a:spcAft>
                <a:spcPts val="0"/>
              </a:spcAft>
              <a:buSzPts val="1400"/>
              <a:buAutoNum type="alphaUcPeriod"/>
            </a:pPr>
            <a:r>
              <a:rPr lang="en-GB"/>
              <a:t>Rs.3500</a:t>
            </a:r>
            <a:endParaRPr/>
          </a:p>
          <a:p>
            <a:pPr indent="-317500" lvl="0" marL="457200" rtl="0" algn="l">
              <a:spcBef>
                <a:spcPts val="0"/>
              </a:spcBef>
              <a:spcAft>
                <a:spcPts val="0"/>
              </a:spcAft>
              <a:buSzPts val="1400"/>
              <a:buAutoNum type="alphaUcPeriod"/>
            </a:pPr>
            <a:r>
              <a:rPr lang="en-GB"/>
              <a:t>Rs.4500</a:t>
            </a:r>
            <a:endParaRPr/>
          </a:p>
          <a:p>
            <a:pPr indent="-317500" lvl="0" marL="457200" rtl="0" algn="l">
              <a:spcBef>
                <a:spcPts val="0"/>
              </a:spcBef>
              <a:spcAft>
                <a:spcPts val="0"/>
              </a:spcAft>
              <a:buSzPts val="1400"/>
              <a:buAutoNum type="alphaUcPeriod"/>
            </a:pPr>
            <a:r>
              <a:rPr lang="en-GB"/>
              <a:t>Rs.5000</a:t>
            </a:r>
            <a:endParaRPr/>
          </a:p>
        </p:txBody>
      </p:sp>
      <p:sp>
        <p:nvSpPr>
          <p:cNvPr id="305" name="Google Shape;305;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1" name="Google Shape;311;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2" name="Google Shape;312;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14" name="Google Shape;314;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Sum of the salaries of the person for the months of January, February, March and April = 4 8000 = 32000 ----(1)</a:t>
            </a:r>
            <a:endParaRPr/>
          </a:p>
          <a:p>
            <a:pPr indent="0" lvl="0" marL="0" rtl="0" algn="l">
              <a:lnSpc>
                <a:spcPct val="115000"/>
              </a:lnSpc>
              <a:spcBef>
                <a:spcPts val="0"/>
              </a:spcBef>
              <a:spcAft>
                <a:spcPts val="0"/>
              </a:spcAft>
              <a:buClr>
                <a:schemeClr val="dk1"/>
              </a:buClr>
              <a:buSzPts val="1100"/>
              <a:buFont typeface="Arial"/>
              <a:buNone/>
            </a:pPr>
            <a:r>
              <a:rPr lang="en-GB"/>
              <a:t>Sum of the salaries of the person for the months of February, March, April and May = 4 * 8500 = 34000 ----(2)</a:t>
            </a:r>
            <a:endParaRPr/>
          </a:p>
          <a:p>
            <a:pPr indent="0" lvl="0" marL="0" rtl="0" algn="l">
              <a:lnSpc>
                <a:spcPct val="115000"/>
              </a:lnSpc>
              <a:spcBef>
                <a:spcPts val="0"/>
              </a:spcBef>
              <a:spcAft>
                <a:spcPts val="0"/>
              </a:spcAft>
              <a:buClr>
                <a:schemeClr val="dk1"/>
              </a:buClr>
              <a:buSzPts val="1100"/>
              <a:buFont typeface="Arial"/>
              <a:buNone/>
            </a:pPr>
            <a:r>
              <a:rPr lang="en-GB"/>
              <a:t>(2)-(1) i.e. May - Jan = 2000</a:t>
            </a:r>
            <a:endParaRPr/>
          </a:p>
          <a:p>
            <a:pPr indent="0" lvl="0" marL="0" rtl="0" algn="l">
              <a:lnSpc>
                <a:spcPct val="115000"/>
              </a:lnSpc>
              <a:spcBef>
                <a:spcPts val="0"/>
              </a:spcBef>
              <a:spcAft>
                <a:spcPts val="0"/>
              </a:spcAft>
              <a:buClr>
                <a:schemeClr val="dk1"/>
              </a:buClr>
              <a:buSzPts val="1100"/>
              <a:buFont typeface="Arial"/>
              <a:buNone/>
            </a:pPr>
            <a:r>
              <a:rPr lang="en-GB"/>
              <a:t>Salary of May is Rs.6500</a:t>
            </a:r>
            <a:endParaRPr/>
          </a:p>
          <a:p>
            <a:pPr indent="0" lvl="0" marL="0" rtl="0" algn="l">
              <a:lnSpc>
                <a:spcPct val="115000"/>
              </a:lnSpc>
              <a:spcBef>
                <a:spcPts val="0"/>
              </a:spcBef>
              <a:spcAft>
                <a:spcPts val="0"/>
              </a:spcAft>
              <a:buClr>
                <a:schemeClr val="dk1"/>
              </a:buClr>
              <a:buSzPts val="1100"/>
              <a:buFont typeface="Arial"/>
              <a:buNone/>
            </a:pPr>
            <a:r>
              <a:rPr lang="en-GB"/>
              <a:t>Salary of January = Rs.4500</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43026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rgbClr val="FFFFFF"/>
                </a:solidFill>
                <a:latin typeface="Roboto"/>
                <a:ea typeface="Roboto"/>
                <a:cs typeface="Roboto"/>
                <a:sym typeface="Roboto"/>
              </a:rPr>
              <a:t>Averages and weighted averages</a:t>
            </a:r>
            <a:endParaRPr sz="2000">
              <a:solidFill>
                <a:srgbClr val="FFFFFF"/>
              </a:solidFill>
              <a:latin typeface="Roboto"/>
              <a:ea typeface="Roboto"/>
              <a:cs typeface="Roboto"/>
              <a:sym typeface="Roboto"/>
            </a:endParaRPr>
          </a:p>
        </p:txBody>
      </p:sp>
      <p:sp>
        <p:nvSpPr>
          <p:cNvPr id="67" name="Google Shape;67;p15"/>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600">
                <a:solidFill>
                  <a:schemeClr val="dk1"/>
                </a:solidFill>
              </a:rPr>
              <a:t>POINTS TO REMEMBER</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None/>
            </a:pPr>
            <a:r>
              <a:rPr lang="en-GB">
                <a:solidFill>
                  <a:schemeClr val="dk1"/>
                </a:solidFill>
              </a:rPr>
              <a:t>1) </a:t>
            </a:r>
            <a:r>
              <a:rPr lang="en-GB">
                <a:solidFill>
                  <a:schemeClr val="dk1"/>
                </a:solidFill>
              </a:rPr>
              <a:t>Average = (Sum of observations/Number of observations)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2)  Average Speed:</a:t>
            </a:r>
            <a:endParaRPr>
              <a:solidFill>
                <a:schemeClr val="dk1"/>
              </a:solidFill>
            </a:endParaRPr>
          </a:p>
          <a:p>
            <a:pPr indent="0" lvl="0" marL="0" rtl="0" algn="l">
              <a:lnSpc>
                <a:spcPct val="115000"/>
              </a:lnSpc>
              <a:spcBef>
                <a:spcPts val="0"/>
              </a:spcBef>
              <a:spcAft>
                <a:spcPts val="0"/>
              </a:spcAft>
              <a:buNone/>
            </a:pPr>
            <a:r>
              <a:rPr lang="en-GB">
                <a:solidFill>
                  <a:schemeClr val="dk1"/>
                </a:solidFill>
              </a:rPr>
              <a:t>             	Suppose a man covers a certain distance at X kmph and an equal distance at Y kmph. Then, the average speed during the whole journey is {2xy/(x+y)} kmph.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3) </a:t>
            </a:r>
            <a:r>
              <a:rPr lang="en-GB" u="sng">
                <a:solidFill>
                  <a:schemeClr val="dk1"/>
                </a:solidFill>
              </a:rPr>
              <a:t>Weighted average</a:t>
            </a:r>
            <a:endParaRPr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average between two sets of numbers is closer to the set with more numbers.</a:t>
            </a:r>
            <a:endParaRPr>
              <a:solidFill>
                <a:schemeClr val="dk1"/>
              </a:solidFill>
            </a:endParaRPr>
          </a:p>
          <a:p>
            <a:pPr indent="0" lvl="0" marL="0" rtl="0" algn="l">
              <a:spcBef>
                <a:spcPts val="0"/>
              </a:spcBef>
              <a:spcAft>
                <a:spcPts val="0"/>
              </a:spcAft>
              <a:buNone/>
            </a:pPr>
            <a:r>
              <a:t/>
            </a:r>
            <a:endParaRPr sz="1800"/>
          </a:p>
          <a:p>
            <a:pPr indent="0" lvl="0" marL="0" rtl="0" algn="l">
              <a:spcBef>
                <a:spcPts val="800"/>
              </a:spcBef>
              <a:spcAft>
                <a:spcPts val="8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0" name="Google Shape;320;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1" name="Google Shape;321;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23" name="Google Shape;323;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14300" rtl="0" algn="l">
              <a:lnSpc>
                <a:spcPct val="115000"/>
              </a:lnSpc>
              <a:spcBef>
                <a:spcPts val="0"/>
              </a:spcBef>
              <a:spcAft>
                <a:spcPts val="0"/>
              </a:spcAft>
              <a:buClr>
                <a:schemeClr val="dk1"/>
              </a:buClr>
              <a:buSzPts val="1100"/>
              <a:buFont typeface="Arial"/>
              <a:buNone/>
            </a:pPr>
            <a:r>
              <a:rPr lang="en-GB">
                <a:solidFill>
                  <a:schemeClr val="dk1"/>
                </a:solidFill>
              </a:rPr>
              <a:t>The average of 35 numbers is 25. If each number is multiplied by 5, find the new average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lphaUcPeriod"/>
            </a:pPr>
            <a:r>
              <a:rPr lang="en-GB"/>
              <a:t>125</a:t>
            </a:r>
            <a:endParaRPr/>
          </a:p>
          <a:p>
            <a:pPr indent="-317500" lvl="0" marL="457200" rtl="0" algn="l">
              <a:spcBef>
                <a:spcPts val="0"/>
              </a:spcBef>
              <a:spcAft>
                <a:spcPts val="0"/>
              </a:spcAft>
              <a:buSzPts val="1400"/>
              <a:buAutoNum type="alphaUcPeriod"/>
            </a:pPr>
            <a:r>
              <a:rPr lang="en-GB"/>
              <a:t>134</a:t>
            </a:r>
            <a:endParaRPr/>
          </a:p>
          <a:p>
            <a:pPr indent="-317500" lvl="0" marL="457200" rtl="0" algn="l">
              <a:spcBef>
                <a:spcPts val="0"/>
              </a:spcBef>
              <a:spcAft>
                <a:spcPts val="0"/>
              </a:spcAft>
              <a:buSzPts val="1400"/>
              <a:buAutoNum type="alphaUcPeriod"/>
            </a:pPr>
            <a:r>
              <a:rPr lang="en-GB"/>
              <a:t>170</a:t>
            </a:r>
            <a:endParaRPr/>
          </a:p>
          <a:p>
            <a:pPr indent="-317500" lvl="0" marL="457200" rtl="0" algn="l">
              <a:spcBef>
                <a:spcPts val="0"/>
              </a:spcBef>
              <a:spcAft>
                <a:spcPts val="0"/>
              </a:spcAft>
              <a:buSzPts val="1400"/>
              <a:buAutoNum type="alphaUcPeriod"/>
            </a:pPr>
            <a:r>
              <a:rPr lang="en-GB"/>
              <a:t>98</a:t>
            </a:r>
            <a:endParaRPr/>
          </a:p>
        </p:txBody>
      </p:sp>
      <p:sp>
        <p:nvSpPr>
          <p:cNvPr id="324" name="Google Shape;324;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0" name="Google Shape;330;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1" name="Google Shape;331;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33" name="Google Shape;333;p43"/>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Sum of the 35 numbers = 35 * 25 = 875</a:t>
            </a:r>
            <a:endParaRPr/>
          </a:p>
          <a:p>
            <a:pPr indent="0" lvl="0" marL="0" rtl="0" algn="l">
              <a:lnSpc>
                <a:spcPct val="115000"/>
              </a:lnSpc>
              <a:spcBef>
                <a:spcPts val="0"/>
              </a:spcBef>
              <a:spcAft>
                <a:spcPts val="0"/>
              </a:spcAft>
              <a:buClr>
                <a:schemeClr val="dk1"/>
              </a:buClr>
              <a:buSzPts val="1100"/>
              <a:buFont typeface="Arial"/>
              <a:buNone/>
            </a:pPr>
            <a:r>
              <a:rPr lang="en-GB"/>
              <a:t>If each number is multiplied by 5, the sum also gets multiplied by 5 and the average also gets multiplied by 5.</a:t>
            </a:r>
            <a:endParaRPr/>
          </a:p>
          <a:p>
            <a:pPr indent="0" lvl="0" marL="0" rtl="0" algn="l">
              <a:lnSpc>
                <a:spcPct val="115000"/>
              </a:lnSpc>
              <a:spcBef>
                <a:spcPts val="0"/>
              </a:spcBef>
              <a:spcAft>
                <a:spcPts val="0"/>
              </a:spcAft>
              <a:buClr>
                <a:schemeClr val="dk1"/>
              </a:buClr>
              <a:buSzPts val="1100"/>
              <a:buFont typeface="Arial"/>
              <a:buNone/>
            </a:pPr>
            <a:r>
              <a:rPr lang="en-GB"/>
              <a:t>Thus, the new average = 25 * 5 = 125.</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9" name="Google Shape;339;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0" name="Google Shape;340;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42" name="Google Shape;342;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average of the marks of 12 students in a class is 36. If the marks of each student are doubled, find the new average ?</a:t>
            </a:r>
            <a:endParaRPr>
              <a:solidFill>
                <a:schemeClr val="dk1"/>
              </a:solidFill>
            </a:endParaRPr>
          </a:p>
          <a:p>
            <a:pPr indent="0" lvl="0" marL="0" rtl="0" algn="l">
              <a:spcBef>
                <a:spcPts val="0"/>
              </a:spcBef>
              <a:spcAft>
                <a:spcPts val="0"/>
              </a:spcAft>
              <a:buNone/>
            </a:pPr>
            <a:r>
              <a:t/>
            </a:r>
            <a:endParaRPr/>
          </a:p>
          <a:p>
            <a:pPr indent="-317500" lvl="0" marL="457200" rtl="0" algn="l">
              <a:spcBef>
                <a:spcPts val="800"/>
              </a:spcBef>
              <a:spcAft>
                <a:spcPts val="0"/>
              </a:spcAft>
              <a:buSzPts val="1400"/>
              <a:buAutoNum type="alphaUcPeriod"/>
            </a:pPr>
            <a:r>
              <a:rPr lang="en-GB"/>
              <a:t>45</a:t>
            </a:r>
            <a:endParaRPr/>
          </a:p>
          <a:p>
            <a:pPr indent="-317500" lvl="0" marL="457200" rtl="0" algn="l">
              <a:spcBef>
                <a:spcPts val="0"/>
              </a:spcBef>
              <a:spcAft>
                <a:spcPts val="0"/>
              </a:spcAft>
              <a:buSzPts val="1400"/>
              <a:buAutoNum type="alphaUcPeriod"/>
            </a:pPr>
            <a:r>
              <a:rPr lang="en-GB"/>
              <a:t>72</a:t>
            </a:r>
            <a:endParaRPr/>
          </a:p>
          <a:p>
            <a:pPr indent="-317500" lvl="0" marL="457200" rtl="0" algn="l">
              <a:spcBef>
                <a:spcPts val="0"/>
              </a:spcBef>
              <a:spcAft>
                <a:spcPts val="0"/>
              </a:spcAft>
              <a:buSzPts val="1400"/>
              <a:buAutoNum type="alphaUcPeriod"/>
            </a:pPr>
            <a:r>
              <a:rPr lang="en-GB"/>
              <a:t>37</a:t>
            </a:r>
            <a:endParaRPr/>
          </a:p>
          <a:p>
            <a:pPr indent="-317500" lvl="0" marL="457200" rtl="0" algn="l">
              <a:spcBef>
                <a:spcPts val="0"/>
              </a:spcBef>
              <a:spcAft>
                <a:spcPts val="0"/>
              </a:spcAft>
              <a:buSzPts val="1400"/>
              <a:buAutoNum type="alphaUcPeriod"/>
            </a:pPr>
            <a:r>
              <a:rPr lang="en-GB"/>
              <a:t>79</a:t>
            </a:r>
            <a:endParaRPr/>
          </a:p>
        </p:txBody>
      </p:sp>
      <p:sp>
        <p:nvSpPr>
          <p:cNvPr id="343" name="Google Shape;343;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9" name="Google Shape;349;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0" name="Google Shape;350;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52" name="Google Shape;352;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Sum of the marks for the 12 students = 12 * 36 = 432. The marks of each student are doubled, the sum also will be doubled.</a:t>
            </a:r>
            <a:endParaRPr/>
          </a:p>
          <a:p>
            <a:pPr indent="0" lvl="0" marL="0" rtl="0" algn="l">
              <a:lnSpc>
                <a:spcPct val="115000"/>
              </a:lnSpc>
              <a:spcBef>
                <a:spcPts val="0"/>
              </a:spcBef>
              <a:spcAft>
                <a:spcPts val="0"/>
              </a:spcAft>
              <a:buClr>
                <a:schemeClr val="dk1"/>
              </a:buClr>
              <a:buSzPts val="1100"/>
              <a:buFont typeface="Arial"/>
              <a:buNone/>
            </a:pPr>
            <a:r>
              <a:rPr lang="en-GB"/>
              <a:t>The new sum = 432 * 2 = 864. So, the new average = 864/12 = 72.</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8" name="Google Shape;358;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9" name="Google Shape;359;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3" name="Google Shape;73;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4" name="Google Shape;74;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76" name="Google Shape;76;p1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The average of first ten prime numbers which are odd is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12.9</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13.8</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17</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15.8</a:t>
            </a:r>
            <a:endParaRPr/>
          </a:p>
        </p:txBody>
      </p:sp>
      <p:sp>
        <p:nvSpPr>
          <p:cNvPr id="77" name="Google Shape;77;p1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86" name="Google Shape;86;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Sum of first 10 prime no. which are odd = 158</a:t>
            </a:r>
            <a:endParaRPr/>
          </a:p>
          <a:p>
            <a:pPr indent="0" lvl="0" marL="0" rtl="0" algn="l">
              <a:lnSpc>
                <a:spcPct val="115000"/>
              </a:lnSpc>
              <a:spcBef>
                <a:spcPts val="0"/>
              </a:spcBef>
              <a:spcAft>
                <a:spcPts val="0"/>
              </a:spcAft>
              <a:buClr>
                <a:schemeClr val="dk1"/>
              </a:buClr>
              <a:buSzPts val="1100"/>
              <a:buFont typeface="Arial"/>
              <a:buNone/>
            </a:pPr>
            <a:r>
              <a:rPr lang="en-GB"/>
              <a:t>Average = 158/10 = 15.8</a:t>
            </a:r>
            <a:endParaRPr/>
          </a:p>
          <a:p>
            <a:pPr indent="0" lvl="0" marL="0" rtl="0" algn="l">
              <a:spcBef>
                <a:spcPts val="0"/>
              </a:spcBef>
              <a:spcAft>
                <a:spcPts val="8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2" name="Google Shape;92;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3" name="Google Shape;93;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95" name="Google Shape;95;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The average of 11 numbers is 10.9. If the average of first six is 10.5 and that of the last six is 11.4 the sixth number is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11.0</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11.3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11.5</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11.4</a:t>
            </a:r>
            <a:endParaRPr>
              <a:solidFill>
                <a:schemeClr val="dk1"/>
              </a:solidFill>
            </a:endParaRPr>
          </a:p>
          <a:p>
            <a:pPr indent="0" lvl="0" marL="0" rtl="0" algn="l">
              <a:spcBef>
                <a:spcPts val="0"/>
              </a:spcBef>
              <a:spcAft>
                <a:spcPts val="800"/>
              </a:spcAft>
              <a:buNone/>
            </a:pPr>
            <a:r>
              <a:t/>
            </a:r>
            <a:endParaRPr>
              <a:solidFill>
                <a:schemeClr val="dk1"/>
              </a:solidFill>
              <a:highlight>
                <a:srgbClr val="FFFFFF"/>
              </a:highlight>
            </a:endParaRPr>
          </a:p>
        </p:txBody>
      </p:sp>
      <p:sp>
        <p:nvSpPr>
          <p:cNvPr id="96" name="Google Shape;96;p1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2" name="Google Shape;102;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3" name="Google Shape;103;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05" name="Google Shape;105;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1 to 11 = 11 * 10.9 = 119.9</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 to 6 = 6 * 10.5 = 63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6 to 11 = 6 * 11.4 = 68.4</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63 + 68.4 = 131.4 – 119.9 = 11.5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6</a:t>
            </a:r>
            <a:r>
              <a:rPr baseline="30000" lang="en-GB">
                <a:solidFill>
                  <a:schemeClr val="dk1"/>
                </a:solidFill>
              </a:rPr>
              <a:t>th</a:t>
            </a:r>
            <a:r>
              <a:rPr lang="en-GB">
                <a:solidFill>
                  <a:schemeClr val="dk1"/>
                </a:solidFill>
              </a:rPr>
              <a:t> number = 11.5</a:t>
            </a:r>
            <a:endParaRPr>
              <a:solidFill>
                <a:schemeClr val="dk1"/>
              </a:solidFill>
            </a:endParaRPr>
          </a:p>
          <a:p>
            <a:pPr indent="0" lvl="0" marL="0" rtl="0" algn="l">
              <a:spcBef>
                <a:spcPts val="0"/>
              </a:spcBef>
              <a:spcAft>
                <a:spcPts val="8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1" name="Google Shape;111;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2" name="Google Shape;112;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14" name="Google Shape;114;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The average of 20 numbers is zero. Of them, at the most, how many may be greater than zero?  </a:t>
            </a:r>
            <a:endParaRPr>
              <a:solidFill>
                <a:schemeClr val="dk1"/>
              </a:solidFill>
            </a:endParaRPr>
          </a:p>
          <a:p>
            <a:pPr indent="0" lvl="0" marL="0" rtl="0" algn="l">
              <a:spcBef>
                <a:spcPts val="800"/>
              </a:spcBef>
              <a:spcAft>
                <a:spcPts val="0"/>
              </a:spcAft>
              <a:buNone/>
            </a:pPr>
            <a:r>
              <a:t/>
            </a:r>
            <a:endParaRPr>
              <a:solidFill>
                <a:schemeClr val="dk1"/>
              </a:solidFill>
            </a:endParaRPr>
          </a:p>
          <a:p>
            <a:pPr indent="-317500" lvl="0" marL="457200" rtl="0" algn="l">
              <a:spcBef>
                <a:spcPts val="800"/>
              </a:spcBef>
              <a:spcAft>
                <a:spcPts val="0"/>
              </a:spcAft>
              <a:buClr>
                <a:schemeClr val="dk1"/>
              </a:buClr>
              <a:buSzPts val="1400"/>
              <a:buAutoNum type="alphaUcPeriod"/>
            </a:pPr>
            <a:r>
              <a:rPr lang="en-GB">
                <a:solidFill>
                  <a:schemeClr val="dk1"/>
                </a:solidFill>
              </a:rPr>
              <a:t>0</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10</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19</a:t>
            </a:r>
            <a:endParaRPr>
              <a:solidFill>
                <a:schemeClr val="dk1"/>
              </a:solidFill>
            </a:endParaRPr>
          </a:p>
        </p:txBody>
      </p:sp>
      <p:sp>
        <p:nvSpPr>
          <p:cNvPr id="115" name="Google Shape;115;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1" name="Google Shape;121;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2" name="Google Shape;122;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4" name="Google Shape;124;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Average of 20 numbers = 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Sum of 20 numbers (0 x 20) = 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It is quite possible that 19 of these numbers may be positive and if their sum is </a:t>
            </a:r>
            <a:r>
              <a:rPr i="1" lang="en-GB">
                <a:solidFill>
                  <a:schemeClr val="dk1"/>
                </a:solidFill>
              </a:rPr>
              <a:t>a</a:t>
            </a:r>
            <a:r>
              <a:rPr lang="en-GB">
                <a:solidFill>
                  <a:schemeClr val="dk1"/>
                </a:solidFill>
              </a:rPr>
              <a:t> then 20th number is (-</a:t>
            </a:r>
            <a:r>
              <a:rPr i="1" lang="en-GB">
                <a:solidFill>
                  <a:schemeClr val="dk1"/>
                </a:solidFill>
              </a:rPr>
              <a:t>a</a:t>
            </a:r>
            <a:r>
              <a:rPr lang="en-GB">
                <a:solidFill>
                  <a:schemeClr val="dk1"/>
                </a:solidFill>
              </a:rPr>
              <a:t>).</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637B58-8926-49DA-82E3-5E5484034E8D}"/>
</file>

<file path=customXml/itemProps2.xml><?xml version="1.0" encoding="utf-8"?>
<ds:datastoreItem xmlns:ds="http://schemas.openxmlformats.org/officeDocument/2006/customXml" ds:itemID="{CCE3D6FD-531A-418B-91E0-0FEF05B9D76D}"/>
</file>

<file path=customXml/itemProps3.xml><?xml version="1.0" encoding="utf-8"?>
<ds:datastoreItem xmlns:ds="http://schemas.openxmlformats.org/officeDocument/2006/customXml" ds:itemID="{7ACE9646-A144-43A7-A36B-8F67D29F2AD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