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Proxima Nova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222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776">
          <p15:clr>
            <a:srgbClr val="9AA0A6"/>
          </p15:clr>
        </p15:guide>
        <p15:guide id="4" pos="206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914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71">
          <p15:clr>
            <a:srgbClr val="9AA0A6"/>
          </p15:clr>
        </p15:guide>
        <p15:guide id="9" pos="2880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22"/>
        <p:guide pos="2755" orient="horz"/>
        <p:guide pos="776" orient="horz"/>
        <p:guide pos="206"/>
        <p:guide pos="5553"/>
        <p:guide pos="914" orient="horz"/>
        <p:guide pos="2451" orient="horz"/>
        <p:guide pos="871"/>
        <p:guide pos="2880"/>
        <p:guide pos="4909"/>
        <p:guide pos="2193" orient="horz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39" Type="http://schemas.openxmlformats.org/officeDocument/2006/relationships/font" Target="fonts/Roboto-regular.fntdata"/><Relationship Id="rId18" Type="http://schemas.openxmlformats.org/officeDocument/2006/relationships/slide" Target="slides/slide13.xml"/><Relationship Id="rId42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7" Type="http://schemas.openxmlformats.org/officeDocument/2006/relationships/customXml" Target="../customXml/item1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font" Target="fonts/Roboto-bold.fntdata"/><Relationship Id="rId24" Type="http://schemas.openxmlformats.org/officeDocument/2006/relationships/slide" Target="slides/slide19.xml"/><Relationship Id="rId45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49" Type="http://schemas.openxmlformats.org/officeDocument/2006/relationships/customXml" Target="../customXml/item3.xml"/><Relationship Id="rId44" Type="http://schemas.openxmlformats.org/officeDocument/2006/relationships/font" Target="fonts/ProximaNova-bold.fntdata"/><Relationship Id="rId31" Type="http://schemas.openxmlformats.org/officeDocument/2006/relationships/slide" Target="slides/slide2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3" Type="http://schemas.openxmlformats.org/officeDocument/2006/relationships/font" Target="fonts/ProximaNova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14" Type="http://schemas.openxmlformats.org/officeDocument/2006/relationships/slide" Target="slides/slide9.xml"/><Relationship Id="rId48" Type="http://schemas.openxmlformats.org/officeDocument/2006/relationships/customXml" Target="../customXml/item2.xml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46" Type="http://schemas.openxmlformats.org/officeDocument/2006/relationships/font" Target="fonts/ProximaNova-boldItalic.fntdata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font" Target="fonts/Roboto-italic.fntdata"/><Relationship Id="rId1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 Slide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1cc398c44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1cc398c44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cc398c44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cc398c44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1cc398c44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1cc398c44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1cc398c44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1cc398c44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1cc398c44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1cc398c44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1cc398c44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1cc398c44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1cc398c44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1cc398c44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1cc398c44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1cc398c44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1cc398c44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1cc398c44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1cc398c44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1cc398c44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1cc398c4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1cc398c4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Content can be added in this slide and can duplicate the same slide if there is a need of slide.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1cc398c44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1cc398c44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1cc398c44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1cc398c44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1cc398c44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1cc398c44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1cc398c44_1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1cc398c44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1cc398c44_1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1cc398c44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1cc398c44_1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1cc398c44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1cc398c44_1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1cc398c44_1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1cc398c44_1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1cc398c44_1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1cc398c44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1cc398c44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1cc398c44_1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1cc398c44_1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6fbcb5ab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6fbcb5ab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295a62ac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295a62ac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1cc398c44_1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1cc398c44_1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1cc398c44_1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1cc398c44_1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95dcbf627_0_0:notes"/>
          <p:cNvSpPr/>
          <p:nvPr>
            <p:ph idx="2" type="sldImg"/>
          </p:nvPr>
        </p:nvSpPr>
        <p:spPr>
          <a:xfrm>
            <a:off x="380259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a95dcbf6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1cc398c4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1cc398c4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1cc398c44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1cc398c44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1cc398c44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1cc398c44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1cc398c44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1cc398c44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1cc398c44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1cc398c44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1cc398c44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1cc398c44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1" Type="http://schemas.openxmlformats.org/officeDocument/2006/relationships/image" Target="../media/image3.png"/><Relationship Id="rId10" Type="http://schemas.openxmlformats.org/officeDocument/2006/relationships/image" Target="../media/image5.png"/><Relationship Id="rId12" Type="http://schemas.openxmlformats.org/officeDocument/2006/relationships/image" Target="../media/image9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hyperlink" Target="https://learn.codemithra.com/" TargetMode="External"/><Relationship Id="rId8" Type="http://schemas.openxmlformats.org/officeDocument/2006/relationships/hyperlink" Target="https://learn.codemithra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Firstly we divide the large number by 2, i.e. 3214826878/2 = 1607413439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Add one zero at the right of this number </a:t>
            </a:r>
            <a:r>
              <a:rPr b="1" lang="en-GB"/>
              <a:t>16074134390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429726458 * 5 = 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2148632290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2157634890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2167489820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2188355230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</a:t>
            </a:r>
            <a:r>
              <a:rPr b="1" lang="en-GB"/>
              <a:t>nswer: A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Firstly we divide the large number by 2, i.e.429726458 / 2  = 214863229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Add one zero at the right of this number </a:t>
            </a:r>
            <a:r>
              <a:rPr b="1" lang="en-GB">
                <a:solidFill>
                  <a:schemeClr val="dk1"/>
                </a:solidFill>
              </a:rPr>
              <a:t>2148632290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06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1234 * 11 = 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13234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13574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13794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13934</a:t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B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Firstly we write down the right most number of 1234, i.e. 4.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Add the 4 + 3 = 7(note down 7 to the left of 4) 74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Again add 3 + 2 =5 ( note down 5 to the left of 7) 574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Again add 2+1= 3, note down 3 to the left of 5 =&gt; 3574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Note down 1 to the left of number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GB"/>
              <a:t>13574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07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327600" y="10067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2539 * 11 =?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27009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27539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27759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27929</a:t>
            </a:r>
            <a:endParaRPr/>
          </a:p>
        </p:txBody>
      </p:sp>
      <p:sp>
        <p:nvSpPr>
          <p:cNvPr id="183" name="Google Shape;183;p2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D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Firstly we write down the right most number of 2539, i.e. 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Add the 9 + 3 = 12(note down 7 to the left of 9 and carry 1) 29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Again add 3 + 5 + 1 =9 ( note down 9 to the left of 2) 929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Again add 5+2= 7, note down 7 to the left of 9 =&gt; 7929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Note down 2 to the left of number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27929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08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3333 * 39 = 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126347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127557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128767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129987</a:t>
            </a:r>
            <a:endParaRPr/>
          </a:p>
        </p:txBody>
      </p:sp>
      <p:sp>
        <p:nvSpPr>
          <p:cNvPr id="202" name="Google Shape;202;p2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D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Multiply 9 * 3 = 27 (not down 7 and carry 2)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Do cross Multiplication and add carry (9 *3 + 3 * 3 + 2) = 38 , </a:t>
            </a:r>
            <a:r>
              <a:rPr lang="en-GB"/>
              <a:t>note down 8 and carry 3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Again do cross </a:t>
            </a:r>
            <a:r>
              <a:rPr lang="en-GB">
                <a:solidFill>
                  <a:schemeClr val="dk1"/>
                </a:solidFill>
              </a:rPr>
              <a:t>Multiplication and add carry  (9 *3 + 3 * 3 + 3) = 39, note down 9 and carry 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Again do cross Multiplication and add carry  (9 *3 + 3 * 3 + 3) = 39, note down 9 and carry 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Multiply of left numbers and add carry (3 * 3 + 3) =12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Result: </a:t>
            </a:r>
            <a:r>
              <a:rPr b="1" lang="en-GB">
                <a:solidFill>
                  <a:schemeClr val="dk1"/>
                </a:solidFill>
              </a:rPr>
              <a:t>129987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09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5678 * 59 =?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333542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335002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337532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339642</a:t>
            </a:r>
            <a:endParaRPr/>
          </a:p>
        </p:txBody>
      </p:sp>
      <p:sp>
        <p:nvSpPr>
          <p:cNvPr id="221" name="Google Shape;221;p3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B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902950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MULTIPLICATION OF 3 AND HIGHER DIGIT NUMBERS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Multiply 9 * 8 = 72 (not down 2 and carry 7)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Do cross Multiplication and add carry (5 *8 + 9 * 7 + 7) = 110 , note down 0 and carry 11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Again do cross Multiplication and add carry  (5 *7 + 9 * 6 + 11) = 100, note down 0 and carry 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Again do cross Multiplication and add carry  (5 *6 + 9 * 5 + 10) = 85, note down 5 and carry 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Multiply of left numbers and add carry (5 * 5 + 8) =33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Result: </a:t>
            </a:r>
            <a:r>
              <a:rPr b="1" lang="en-GB">
                <a:solidFill>
                  <a:schemeClr val="dk1"/>
                </a:solidFill>
              </a:rPr>
              <a:t>335002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10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64 * 99 =?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6146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6336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6686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6956</a:t>
            </a:r>
            <a:endParaRPr/>
          </a:p>
        </p:txBody>
      </p:sp>
      <p:sp>
        <p:nvSpPr>
          <p:cNvPr id="240" name="Google Shape;240;p3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Answer:B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Multiply the number with 100,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64* 100 = 6400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Subtract number from the result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6400 - 64 =</a:t>
            </a:r>
            <a:r>
              <a:rPr b="1" lang="en-GB"/>
              <a:t> 6336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9800 * 300  = 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2340000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2540000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2740000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2940000</a:t>
            </a:r>
            <a:endParaRPr/>
          </a:p>
        </p:txBody>
      </p:sp>
      <p:sp>
        <p:nvSpPr>
          <p:cNvPr id="259" name="Google Shape;259;p3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D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Firstly count end zero’s from both the number. Here in this case it is 4 (2 from first no and 2 from second no).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Multiply the numbers without zeros  98 *3 = 294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Add all 4 neglected zeros at the right of this result </a:t>
            </a:r>
            <a:r>
              <a:rPr b="1" lang="en-GB"/>
              <a:t>2940000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45000 * 9000000 = 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403000000000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405000000000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407000000000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409000000000</a:t>
            </a:r>
            <a:endParaRPr/>
          </a:p>
        </p:txBody>
      </p:sp>
      <p:sp>
        <p:nvSpPr>
          <p:cNvPr id="278" name="Google Shape;278;p3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B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4084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Firstly count end zero’s from both the number. Here in this case it is 9(3 from first no and 6 from second no).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Multiply the numbers without zeros  45 *9 = 405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Add all 9 neglected zeros at the right of this result </a:t>
            </a:r>
            <a:r>
              <a:rPr b="1" lang="en-GB">
                <a:solidFill>
                  <a:schemeClr val="dk1"/>
                </a:solidFill>
              </a:rPr>
              <a:t>405000000000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119 * 113 = 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13227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13447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13577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13847</a:t>
            </a:r>
            <a:endParaRPr/>
          </a:p>
        </p:txBody>
      </p:sp>
      <p:sp>
        <p:nvSpPr>
          <p:cNvPr id="297" name="Google Shape;297;p3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B 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4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Multiply 119 with 1 and the result will be 119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Add a 00 to extreme right side of the result, 11900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Multiply 119 with 1 and the result will be 119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Add a 0 to extreme right side of the result, 1190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Multiply 119 with 3 and the result will be 357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In final step Add all result that is 11900 + 1190 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4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239 * 189 = ?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45171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45371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45611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45821</a:t>
            </a:r>
            <a:endParaRPr/>
          </a:p>
        </p:txBody>
      </p:sp>
      <p:sp>
        <p:nvSpPr>
          <p:cNvPr id="316" name="Google Shape;316;p4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A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103 * 108 = ?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9124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10124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11124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12124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Answer:C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Multiply 239 with 1 and the result will be 239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Add a 00 to extreme right side of the result, 23900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Multiply 239 with 8 and the result will be 1912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Add a 0 to extreme right side of the result, 19120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Multiply 239 with 9 and the result will be 2151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In final step Add all result that is 23900 + 19120 + 2151 = </a:t>
            </a:r>
            <a:r>
              <a:rPr b="1" lang="en-GB">
                <a:solidFill>
                  <a:schemeClr val="dk1"/>
                </a:solidFill>
              </a:rPr>
              <a:t>45171 </a:t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4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395 * 284 = 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101010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110550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111100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112180</a:t>
            </a:r>
            <a:endParaRPr/>
          </a:p>
        </p:txBody>
      </p:sp>
      <p:sp>
        <p:nvSpPr>
          <p:cNvPr id="335" name="Google Shape;335;p4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D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4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4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Multiply 4 * 5 = 20, note down 0 nad carry 2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Do cross multiplication  and add carry  4* 9 + 8 * 5 + 2 = 78, note 7 and carry 7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Again 4* 3 + 2 * 5 + 8*9 +7 = 101, note down 1 and carry 10.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Again 8 * 3 + 2* 9+10=52, note down 2 and carry 5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Do multiplication of left numbers 2*3+5 = 11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GB"/>
              <a:t>112180</a:t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/>
          <p:nvPr/>
        </p:nvSpPr>
        <p:spPr>
          <a:xfrm>
            <a:off x="-25350" y="-7313"/>
            <a:ext cx="9169200" cy="108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5"/>
          <p:cNvSpPr txBox="1"/>
          <p:nvPr/>
        </p:nvSpPr>
        <p:spPr>
          <a:xfrm>
            <a:off x="438150" y="2058170"/>
            <a:ext cx="45936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5400" u="none" cap="none" strike="noStrike">
                <a:solidFill>
                  <a:schemeClr val="dk1"/>
                </a:solidFill>
                <a:latin typeface="Chilanka"/>
                <a:ea typeface="Chilanka"/>
                <a:cs typeface="Chilanka"/>
                <a:sym typeface="Chilanka"/>
              </a:rPr>
              <a:t>THANK YOU</a:t>
            </a:r>
            <a:endParaRPr b="0" i="0" sz="5400" u="none" cap="none" strike="noStrike">
              <a:solidFill>
                <a:schemeClr val="dk1"/>
              </a:solidFill>
              <a:latin typeface="Chilanka"/>
              <a:ea typeface="Chilanka"/>
              <a:cs typeface="Chilanka"/>
              <a:sym typeface="Chilanka"/>
            </a:endParaRPr>
          </a:p>
        </p:txBody>
      </p:sp>
      <p:pic>
        <p:nvPicPr>
          <p:cNvPr id="351" name="Google Shape;35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0712" y="1368213"/>
            <a:ext cx="1979523" cy="2407088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5"/>
          <p:cNvSpPr txBox="1"/>
          <p:nvPr/>
        </p:nvSpPr>
        <p:spPr>
          <a:xfrm>
            <a:off x="1022925" y="363447"/>
            <a:ext cx="16734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/ethnuscodemithra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225" y="213608"/>
            <a:ext cx="713224" cy="644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88850" y="226355"/>
            <a:ext cx="644913" cy="644943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5"/>
          <p:cNvSpPr txBox="1"/>
          <p:nvPr/>
        </p:nvSpPr>
        <p:spPr>
          <a:xfrm>
            <a:off x="6025875" y="363447"/>
            <a:ext cx="8982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/ethnus</a:t>
            </a:r>
            <a:endParaRPr b="1" sz="1200">
              <a:solidFill>
                <a:srgbClr val="4A86E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6" name="Google Shape;356;p45"/>
          <p:cNvSpPr txBox="1"/>
          <p:nvPr/>
        </p:nvSpPr>
        <p:spPr>
          <a:xfrm>
            <a:off x="3575139" y="374446"/>
            <a:ext cx="16734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Ethnus Codemithra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45"/>
          <p:cNvPicPr preferRelativeResize="0"/>
          <p:nvPr/>
        </p:nvPicPr>
        <p:blipFill rotWithShape="1">
          <a:blip r:embed="rId6">
            <a:alphaModFix/>
          </a:blip>
          <a:srcRect b="0" l="2901" r="2901" t="0"/>
          <a:stretch/>
        </p:blipFill>
        <p:spPr>
          <a:xfrm>
            <a:off x="7065600" y="215383"/>
            <a:ext cx="608215" cy="644918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5"/>
          <p:cNvSpPr txBox="1"/>
          <p:nvPr/>
        </p:nvSpPr>
        <p:spPr>
          <a:xfrm>
            <a:off x="7689950" y="374444"/>
            <a:ext cx="13206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None/>
            </a:pPr>
            <a:r>
              <a:rPr lang="en-GB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/code_mithra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5"/>
          <p:cNvSpPr txBox="1"/>
          <p:nvPr/>
        </p:nvSpPr>
        <p:spPr>
          <a:xfrm>
            <a:off x="454025" y="3335479"/>
            <a:ext cx="47943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Calibri"/>
              <a:buNone/>
            </a:pPr>
            <a:r>
              <a:rPr lang="en-GB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https://learn.codemithra.com/</a:t>
            </a:r>
            <a:endParaRPr sz="2400" u="sng">
              <a:solidFill>
                <a:schemeClr val="hlink"/>
              </a:solidFill>
              <a:latin typeface="Proxima Nova"/>
              <a:ea typeface="Proxima Nova"/>
              <a:cs typeface="Proxima Nova"/>
              <a:sym typeface="Proxima Nova"/>
              <a:hlinkClick r:id="rId8"/>
            </a:endParaRPr>
          </a:p>
        </p:txBody>
      </p:sp>
      <p:sp>
        <p:nvSpPr>
          <p:cNvPr id="360" name="Google Shape;360;p45"/>
          <p:cNvSpPr/>
          <p:nvPr/>
        </p:nvSpPr>
        <p:spPr>
          <a:xfrm>
            <a:off x="-25350" y="4051180"/>
            <a:ext cx="9169200" cy="108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5"/>
          <p:cNvSpPr txBox="1"/>
          <p:nvPr/>
        </p:nvSpPr>
        <p:spPr>
          <a:xfrm>
            <a:off x="1563475" y="4421940"/>
            <a:ext cx="21846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None/>
            </a:pPr>
            <a:r>
              <a:rPr lang="en-GB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codemithra@ethnus.com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2" name="Google Shape;362;p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98788" y="4273864"/>
            <a:ext cx="713058" cy="713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09825" y="4272109"/>
            <a:ext cx="716576" cy="71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12438" y="4284861"/>
            <a:ext cx="713058" cy="713058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5"/>
          <p:cNvSpPr txBox="1"/>
          <p:nvPr/>
        </p:nvSpPr>
        <p:spPr>
          <a:xfrm>
            <a:off x="4425675" y="4421940"/>
            <a:ext cx="15732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None/>
            </a:pPr>
            <a:r>
              <a:rPr lang="en-GB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+91 7815 095 095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6" name="Google Shape;366;p45"/>
          <p:cNvSpPr txBox="1"/>
          <p:nvPr/>
        </p:nvSpPr>
        <p:spPr>
          <a:xfrm>
            <a:off x="6660975" y="4432938"/>
            <a:ext cx="15732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None/>
            </a:pPr>
            <a:r>
              <a:rPr lang="en-GB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+91 9019 921 340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7" name="Google Shape;367;p4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823886" y="269196"/>
            <a:ext cx="788272" cy="554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Both the numbers are closer to 10 power(base 100)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103 is 3 more than 100 and 108 is 8 more than 100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(+3) *(+8)= 24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103+8 or 108+3 =111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Final answer= 11124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548 * 456 = 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245638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249888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253728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258758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B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Multiply  6 * 8 = 48, note down 8 and carry 4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Do cross multiplication and add add with carry (5 * 8 + 6 *4 + 4)=68, note down 8 and carry 6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Again (6 * 5 + 5 *4 + 4*8 + 6)=88, note down 8 and carry 8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Again do cross multiplication and add carry(5* 5 +4 * 4 + 8)= 49, note down 9 and carry 4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Do multiplication of left numbers (4 * 5 + 4)=24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Result: 249888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275 * 354 =?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96310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96780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97000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97350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D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Multiply  4 * 5 = 20, note down 0and carry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Do cross multiplication and add add with carry (5 * 5 + 4*7 + 2)=55, note down 5 and carry 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Again (4 * 2 + 3 *5 + 5*7 + 5)=63, note down 3 and carry 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Again do cross multiplication and add carry(5* 2 +3 * 7 + 6)= 37, note down 7 and carry 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Do multiplication of left numbers (3* 2 + 3)=9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Result: 97350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3214826878 * 5 =?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16070884010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16072715310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16074134390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16075829960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C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94C154A3AB8845B63F82A60355126F" ma:contentTypeVersion="2" ma:contentTypeDescription="Create a new document." ma:contentTypeScope="" ma:versionID="82056ecf6543a72c48eced55a2f4f7eb">
  <xsd:schema xmlns:xsd="http://www.w3.org/2001/XMLSchema" xmlns:xs="http://www.w3.org/2001/XMLSchema" xmlns:p="http://schemas.microsoft.com/office/2006/metadata/properties" xmlns:ns2="b1ae701d-e924-4924-8b38-7b38cc615244" targetNamespace="http://schemas.microsoft.com/office/2006/metadata/properties" ma:root="true" ma:fieldsID="068fbc32eaec0706401a5b5c74ac58c9" ns2:_="">
    <xsd:import namespace="b1ae701d-e924-4924-8b38-7b38cc6152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e701d-e924-4924-8b38-7b38cc6152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4920E4-5EE9-4F86-B4E8-5D6D4BAD318E}"/>
</file>

<file path=customXml/itemProps2.xml><?xml version="1.0" encoding="utf-8"?>
<ds:datastoreItem xmlns:ds="http://schemas.openxmlformats.org/officeDocument/2006/customXml" ds:itemID="{6AAB9984-3C29-423D-B78C-7E578509525E}"/>
</file>

<file path=customXml/itemProps3.xml><?xml version="1.0" encoding="utf-8"?>
<ds:datastoreItem xmlns:ds="http://schemas.openxmlformats.org/officeDocument/2006/customXml" ds:itemID="{FED444D1-4D72-4F52-B667-89C93624AC9D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0x0101007D94C154A3AB8845B63F82A60355126F</vt:lpwstr>
  </property>
</Properties>
</file>