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  <p:embeddedFont>
      <p:font typeface="Proxima Nova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222">
          <p15:clr>
            <a:srgbClr val="9AA0A6"/>
          </p15:clr>
        </p15:guide>
        <p15:guide id="2" orient="horz" pos="2755">
          <p15:clr>
            <a:srgbClr val="9AA0A6"/>
          </p15:clr>
        </p15:guide>
        <p15:guide id="3" orient="horz" pos="776">
          <p15:clr>
            <a:srgbClr val="9AA0A6"/>
          </p15:clr>
        </p15:guide>
        <p15:guide id="4" pos="206">
          <p15:clr>
            <a:srgbClr val="9AA0A6"/>
          </p15:clr>
        </p15:guide>
        <p15:guide id="5" pos="5553">
          <p15:clr>
            <a:srgbClr val="9AA0A6"/>
          </p15:clr>
        </p15:guide>
        <p15:guide id="6" orient="horz" pos="914">
          <p15:clr>
            <a:srgbClr val="9AA0A6"/>
          </p15:clr>
        </p15:guide>
        <p15:guide id="7" orient="horz" pos="2451">
          <p15:clr>
            <a:srgbClr val="9AA0A6"/>
          </p15:clr>
        </p15:guide>
        <p15:guide id="8" pos="871">
          <p15:clr>
            <a:srgbClr val="9AA0A6"/>
          </p15:clr>
        </p15:guide>
        <p15:guide id="9" pos="2880">
          <p15:clr>
            <a:srgbClr val="9AA0A6"/>
          </p15:clr>
        </p15:guide>
        <p15:guide id="10" pos="4909">
          <p15:clr>
            <a:srgbClr val="9AA0A6"/>
          </p15:clr>
        </p15:guide>
        <p15:guide id="11" orient="horz" pos="219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22"/>
        <p:guide pos="2755" orient="horz"/>
        <p:guide pos="776" orient="horz"/>
        <p:guide pos="206"/>
        <p:guide pos="5553"/>
        <p:guide pos="914" orient="horz"/>
        <p:guide pos="2451" orient="horz"/>
        <p:guide pos="871"/>
        <p:guide pos="2880"/>
        <p:guide pos="4909"/>
        <p:guide pos="2193" orient="horz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3" Type="http://schemas.openxmlformats.org/officeDocument/2006/relationships/slide" Target="slides/slide8.xml"/><Relationship Id="rId39" Type="http://schemas.openxmlformats.org/officeDocument/2006/relationships/font" Target="fonts/Roboto-regular.fntdata"/><Relationship Id="rId18" Type="http://schemas.openxmlformats.org/officeDocument/2006/relationships/slide" Target="slides/slide13.xml"/><Relationship Id="rId42" Type="http://schemas.openxmlformats.org/officeDocument/2006/relationships/font" Target="fonts/Roboto-boldItalic.fntdata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7" Type="http://schemas.openxmlformats.org/officeDocument/2006/relationships/customXml" Target="../customXml/item1.xml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29" Type="http://schemas.openxmlformats.org/officeDocument/2006/relationships/slide" Target="slides/slide24.xml"/><Relationship Id="rId16" Type="http://schemas.openxmlformats.org/officeDocument/2006/relationships/slide" Target="slides/slide11.xml"/><Relationship Id="rId40" Type="http://schemas.openxmlformats.org/officeDocument/2006/relationships/font" Target="fonts/Roboto-bold.fntdata"/><Relationship Id="rId24" Type="http://schemas.openxmlformats.org/officeDocument/2006/relationships/slide" Target="slides/slide19.xml"/><Relationship Id="rId45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36" Type="http://schemas.openxmlformats.org/officeDocument/2006/relationships/slide" Target="slides/slide31.xml"/><Relationship Id="rId49" Type="http://schemas.openxmlformats.org/officeDocument/2006/relationships/customXml" Target="../customXml/item3.xml"/><Relationship Id="rId44" Type="http://schemas.openxmlformats.org/officeDocument/2006/relationships/font" Target="fonts/ProximaNova-bold.fntdata"/><Relationship Id="rId31" Type="http://schemas.openxmlformats.org/officeDocument/2006/relationships/slide" Target="slides/slide2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3" Type="http://schemas.openxmlformats.org/officeDocument/2006/relationships/font" Target="fonts/ProximaNova-regular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14" Type="http://schemas.openxmlformats.org/officeDocument/2006/relationships/slide" Target="slides/slide9.xml"/><Relationship Id="rId48" Type="http://schemas.openxmlformats.org/officeDocument/2006/relationships/customXml" Target="../customXml/item2.xml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46" Type="http://schemas.openxmlformats.org/officeDocument/2006/relationships/font" Target="fonts/ProximaNova-boldItalic.fntdata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41" Type="http://schemas.openxmlformats.org/officeDocument/2006/relationships/font" Target="fonts/Roboto-italic.fntdata"/><Relationship Id="rId1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Cover Slide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1cc398c44_1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1cc398c44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1cc398c44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1cc398c44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1cc398c44_1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1cc398c44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1cc398c44_1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1cc398c44_1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1cc398c44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1cc398c44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1cc398c44_1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1cc398c44_1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1cc398c44_1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1cc398c44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1cc398c44_1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1cc398c44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1cc398c44_1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1cc398c44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1cc398c44_1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1cc398c44_1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81cc398c4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81cc398c4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Content can be added in this slide and can duplicate the same slide if there is a need of slide.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1cc398c44_1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1cc398c44_1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1cc398c44_1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1cc398c44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1cc398c44_1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1cc398c44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1cc398c44_1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1cc398c44_1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1cc398c44_1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81cc398c44_1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1cc398c44_1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1cc398c44_1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1cc398c44_1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1cc398c44_1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1cc398c44_1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1cc398c44_1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1cc398c44_1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1cc398c44_1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1cc398c44_1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1cc398c44_1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6fbcb5ab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6fbcb5ab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81cc398c44_1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81cc398c44_1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81cc398c44_1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81cc398c44_1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81cc398c44_1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81cc398c44_1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24d8c4a91_0_0:notes"/>
          <p:cNvSpPr/>
          <p:nvPr>
            <p:ph idx="2" type="sldImg"/>
          </p:nvPr>
        </p:nvSpPr>
        <p:spPr>
          <a:xfrm>
            <a:off x="380259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gb24d8c4a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1cc398c44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1cc398c44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1cc398c44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1cc398c44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1cc398c44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1cc398c44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1cc398c44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1cc398c44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1cc398c44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1cc398c44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1cc398c44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1cc398c44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1" Type="http://schemas.openxmlformats.org/officeDocument/2006/relationships/image" Target="../media/image7.png"/><Relationship Id="rId10" Type="http://schemas.openxmlformats.org/officeDocument/2006/relationships/image" Target="../media/image8.png"/><Relationship Id="rId12" Type="http://schemas.openxmlformats.org/officeDocument/2006/relationships/image" Target="../media/image6.png"/><Relationship Id="rId9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hyperlink" Target="https://learn.codemithra.com/" TargetMode="External"/><Relationship Id="rId8" Type="http://schemas.openxmlformats.org/officeDocument/2006/relationships/hyperlink" Target="https://learn.codemithra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000" y="431425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Multiply 2*9 =18. Note down 8 and carry 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Do cross multiplication (2*5)=10 and (4*9=36)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Add both the result with carry (10+36+1=47) and write down 7  and carry 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Multiply left hand side numbers (4*5 = 20)  and add carry (20 + 4) = 24 and write down to the left of 7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Final result 2478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3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05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327600" y="895863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38 * 27 = ?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1026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1042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1061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1087</a:t>
            </a:r>
            <a:endParaRPr/>
          </a:p>
        </p:txBody>
      </p:sp>
      <p:sp>
        <p:nvSpPr>
          <p:cNvPr id="146" name="Google Shape;146;p23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A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4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Multiply 7*8 =56. Note down 6 and carry 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Do cross multiplication (7*3)=21 and (2*8=16)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Add both the result with carry (21+16+5=42) and write down 2  and carry 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Multiply left hand side numbers (2*3 = 6)  and add carry (6 + 4) = 10  and write down to the left of 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Final result 1026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5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06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17 * 19 =?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292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303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313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323</a:t>
            </a:r>
            <a:endParaRPr/>
          </a:p>
        </p:txBody>
      </p:sp>
      <p:sp>
        <p:nvSpPr>
          <p:cNvPr id="165" name="Google Shape;165;p25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 D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6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Multiply 7*9 =63. Note down 3 and carry 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Do cross multiplication (1*9)=9 and (7*1=7)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Add both the result with carry (9+7+6=22) and write down 2  and carry 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Multiply left hand side numbers (1*1 = 1)  and add carry (1 + 2) = 3 and write down to the left of 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Final result 323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7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07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329 * 49 = ?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16121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16221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16341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16621</a:t>
            </a:r>
            <a:endParaRPr/>
          </a:p>
        </p:txBody>
      </p:sp>
      <p:sp>
        <p:nvSpPr>
          <p:cNvPr id="184" name="Google Shape;184;p27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A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8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8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Multiply 9*9 = 81 (note down 1 and carry 8)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Do cross multiplication and carry (4 * 9 + 9* 2 +8) =62, note down 2 and carry 6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Do  cross Multiplication and add carry (3 * 9 + 4 * 2 + 6) =41 , note down 1 and carry 4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Now multiply of left numbers and add carry (3 * 4 + 4)=16,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-GB"/>
              <a:t>Final result: 16121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9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9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08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495 * 29 = ?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13945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14105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14355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14555</a:t>
            </a:r>
            <a:endParaRPr/>
          </a:p>
        </p:txBody>
      </p:sp>
      <p:sp>
        <p:nvSpPr>
          <p:cNvPr id="203" name="Google Shape;203;p29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C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0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30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Multiply 5*9 = 45 (note down 5 and carry 4)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Do cross multiplication and carry (9 * 9 + 5* 2 +4) =95, note down 5 and carry 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Do  cross Multiplication and add carry (4 * 9 + 9 * 2 + 9) =63 , note down 3 and carry 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Now multiply of left numbers and add carry (4 * 2 + 6)=14,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Final result: 14355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1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1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09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31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945865 * 9 = ?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8503765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8507435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8509555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8512785</a:t>
            </a:r>
            <a:endParaRPr/>
          </a:p>
        </p:txBody>
      </p:sp>
      <p:sp>
        <p:nvSpPr>
          <p:cNvPr id="222" name="Google Shape;222;p31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D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MULTIPLICATION SHORTCUT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2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2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2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32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Add 0 to the right end of the number that is 9458650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Then subtract original number from this number, 9458650 - 945865 = 8512785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3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3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3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10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3"/>
          <p:cNvSpPr txBox="1"/>
          <p:nvPr/>
        </p:nvSpPr>
        <p:spPr>
          <a:xfrm>
            <a:off x="327600" y="10067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77777 * 9 = ?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699993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700083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703663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711173</a:t>
            </a:r>
            <a:endParaRPr/>
          </a:p>
        </p:txBody>
      </p:sp>
      <p:sp>
        <p:nvSpPr>
          <p:cNvPr id="241" name="Google Shape;241;p33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A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4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4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3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Add 0 to the right end of the number that is 777770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Then subtract original number from this number, 777770 - 77777 = 699993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5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5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11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35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89 * 69 = ?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5771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6141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6451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6891</a:t>
            </a:r>
            <a:endParaRPr/>
          </a:p>
        </p:txBody>
      </p:sp>
      <p:sp>
        <p:nvSpPr>
          <p:cNvPr id="260" name="Google Shape;260;p35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Answer:B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6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6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36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Multiply 89 with 6 (First digit of second number) and the result will be 534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Add a 0 to extreme right side of the result, 5340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Multiply 89 with 9 (Second digit of second number) and the result will be 801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-GB"/>
              <a:t>Add both the result 5340 and 801 and result becomes 6141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7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7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12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37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79 * 59 = ?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4281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4661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4881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5121</a:t>
            </a:r>
            <a:endParaRPr/>
          </a:p>
        </p:txBody>
      </p:sp>
      <p:sp>
        <p:nvSpPr>
          <p:cNvPr id="279" name="Google Shape;279;p37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B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8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8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38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Multiply 79 with 5 (First digit of second number) and the result will be 395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Add a 0 to extreme right side of the result, 3950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Multiply 79 with 9 (Second digit of second number) and the result will be 711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Add both the result 3950 and 711 and result becomes 4661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9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9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13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39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32 * 45 =?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1000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1260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1440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1680</a:t>
            </a:r>
            <a:endParaRPr/>
          </a:p>
        </p:txBody>
      </p:sp>
      <p:sp>
        <p:nvSpPr>
          <p:cNvPr id="298" name="Google Shape;298;p39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C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40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0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40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Multiply 32 with 4 (First digit of second number) and the result will be 128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Add a 0 to extreme right side of the result, 1280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Multiply 32 with 5 (Second digit of second number) and the result will be 160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Add both the result 1280 and 160 and result becomes 1440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41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1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14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41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91 * 92= ?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8152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8372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8692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8822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1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B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01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94 * 96 = </a:t>
            </a:r>
            <a:r>
              <a:rPr lang="en-GB"/>
              <a:t>?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10024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9024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10124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9124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Answer:B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42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2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2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42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  of all </a:t>
            </a:r>
            <a:r>
              <a:rPr lang="en-GB"/>
              <a:t>subtract</a:t>
            </a:r>
            <a:r>
              <a:rPr lang="en-GB"/>
              <a:t> both the numbers from 100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100-91=9 and 100-92=8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Now, multiply both the numbers 9* 8= 72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Add the numbers 9 + 8 =17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Subtract</a:t>
            </a:r>
            <a:r>
              <a:rPr lang="en-GB"/>
              <a:t> the result from 100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100 - 17= 83,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-GB"/>
              <a:t>Result: 8372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43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3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3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15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43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93 * 96 =?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8288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8588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8748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8928</a:t>
            </a:r>
            <a:endParaRPr/>
          </a:p>
        </p:txBody>
      </p:sp>
      <p:sp>
        <p:nvSpPr>
          <p:cNvPr id="336" name="Google Shape;336;p43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D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44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4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4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First  of all subtract both the numbers from 100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100-93=7 and 100-96=4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Now, multiply both the numbers 7* 4= 28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Add the numbers 7 + 4 =11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Subtract the result from 100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100 - 11= 89,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Result: 8928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5"/>
          <p:cNvSpPr/>
          <p:nvPr/>
        </p:nvSpPr>
        <p:spPr>
          <a:xfrm>
            <a:off x="-25350" y="-7313"/>
            <a:ext cx="9169200" cy="108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45"/>
          <p:cNvSpPr txBox="1"/>
          <p:nvPr/>
        </p:nvSpPr>
        <p:spPr>
          <a:xfrm>
            <a:off x="438150" y="2058170"/>
            <a:ext cx="45936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GB" sz="5400" u="none" cap="none" strike="noStrike">
                <a:solidFill>
                  <a:schemeClr val="dk1"/>
                </a:solidFill>
                <a:latin typeface="Chilanka"/>
                <a:ea typeface="Chilanka"/>
                <a:cs typeface="Chilanka"/>
                <a:sym typeface="Chilanka"/>
              </a:rPr>
              <a:t>THANK YOU</a:t>
            </a:r>
            <a:endParaRPr b="0" i="0" sz="5400" u="none" cap="none" strike="noStrike">
              <a:solidFill>
                <a:schemeClr val="dk1"/>
              </a:solidFill>
              <a:latin typeface="Chilanka"/>
              <a:ea typeface="Chilanka"/>
              <a:cs typeface="Chilanka"/>
              <a:sym typeface="Chilanka"/>
            </a:endParaRPr>
          </a:p>
        </p:txBody>
      </p:sp>
      <p:pic>
        <p:nvPicPr>
          <p:cNvPr id="352" name="Google Shape;35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0712" y="1368213"/>
            <a:ext cx="1979523" cy="2407088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5"/>
          <p:cNvSpPr txBox="1"/>
          <p:nvPr/>
        </p:nvSpPr>
        <p:spPr>
          <a:xfrm>
            <a:off x="1022925" y="363447"/>
            <a:ext cx="16734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/ethnuscodemithra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4" name="Google Shape;354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225" y="213608"/>
            <a:ext cx="713224" cy="644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88850" y="226355"/>
            <a:ext cx="644913" cy="644943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5"/>
          <p:cNvSpPr txBox="1"/>
          <p:nvPr/>
        </p:nvSpPr>
        <p:spPr>
          <a:xfrm>
            <a:off x="6025875" y="363447"/>
            <a:ext cx="8982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/ethnus</a:t>
            </a:r>
            <a:endParaRPr b="1" sz="1200">
              <a:solidFill>
                <a:srgbClr val="4A86E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7" name="Google Shape;357;p45"/>
          <p:cNvSpPr txBox="1"/>
          <p:nvPr/>
        </p:nvSpPr>
        <p:spPr>
          <a:xfrm>
            <a:off x="3575139" y="374446"/>
            <a:ext cx="16734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Ethnus Codemithra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8" name="Google Shape;358;p45"/>
          <p:cNvPicPr preferRelativeResize="0"/>
          <p:nvPr/>
        </p:nvPicPr>
        <p:blipFill rotWithShape="1">
          <a:blip r:embed="rId6">
            <a:alphaModFix/>
          </a:blip>
          <a:srcRect b="0" l="2901" r="2901" t="0"/>
          <a:stretch/>
        </p:blipFill>
        <p:spPr>
          <a:xfrm>
            <a:off x="7065600" y="215383"/>
            <a:ext cx="608215" cy="644918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5"/>
          <p:cNvSpPr txBox="1"/>
          <p:nvPr/>
        </p:nvSpPr>
        <p:spPr>
          <a:xfrm>
            <a:off x="7689950" y="374444"/>
            <a:ext cx="13206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None/>
            </a:pPr>
            <a:r>
              <a:rPr lang="en-GB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/code_mithra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45"/>
          <p:cNvSpPr txBox="1"/>
          <p:nvPr/>
        </p:nvSpPr>
        <p:spPr>
          <a:xfrm>
            <a:off x="454025" y="3335479"/>
            <a:ext cx="47943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Calibri"/>
              <a:buNone/>
            </a:pPr>
            <a:r>
              <a:rPr lang="en-GB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https://learn.codemithra.com/</a:t>
            </a:r>
            <a:endParaRPr sz="2400" u="sng">
              <a:solidFill>
                <a:schemeClr val="hlink"/>
              </a:solidFill>
              <a:latin typeface="Proxima Nova"/>
              <a:ea typeface="Proxima Nova"/>
              <a:cs typeface="Proxima Nova"/>
              <a:sym typeface="Proxima Nova"/>
              <a:hlinkClick r:id="rId8"/>
            </a:endParaRPr>
          </a:p>
        </p:txBody>
      </p:sp>
      <p:sp>
        <p:nvSpPr>
          <p:cNvPr id="361" name="Google Shape;361;p45"/>
          <p:cNvSpPr/>
          <p:nvPr/>
        </p:nvSpPr>
        <p:spPr>
          <a:xfrm>
            <a:off x="-25350" y="4051180"/>
            <a:ext cx="9169200" cy="108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45"/>
          <p:cNvSpPr txBox="1"/>
          <p:nvPr/>
        </p:nvSpPr>
        <p:spPr>
          <a:xfrm>
            <a:off x="1563475" y="4421940"/>
            <a:ext cx="21846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None/>
            </a:pPr>
            <a:r>
              <a:rPr lang="en-GB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codemithra@ethnus.com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63" name="Google Shape;363;p4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998788" y="4273864"/>
            <a:ext cx="713058" cy="713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09825" y="4272109"/>
            <a:ext cx="716576" cy="716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712438" y="4284861"/>
            <a:ext cx="713058" cy="713058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5"/>
          <p:cNvSpPr txBox="1"/>
          <p:nvPr/>
        </p:nvSpPr>
        <p:spPr>
          <a:xfrm>
            <a:off x="4425675" y="4421940"/>
            <a:ext cx="15732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None/>
            </a:pPr>
            <a:r>
              <a:rPr lang="en-GB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+91 7815 095 095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7" name="Google Shape;367;p45"/>
          <p:cNvSpPr txBox="1"/>
          <p:nvPr/>
        </p:nvSpPr>
        <p:spPr>
          <a:xfrm>
            <a:off x="6660975" y="4432938"/>
            <a:ext cx="15732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None/>
            </a:pPr>
            <a:r>
              <a:rPr lang="en-GB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+91 9019 921 340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68" name="Google Shape;368;p4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823886" y="269196"/>
            <a:ext cx="788272" cy="554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Both the numbers are closed to 10 power (base 100)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94 is less than 100 and 96 is 4 less than 100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(-6)*(-4) = 24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94-4 or 96-6 =90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-GB"/>
              <a:t>Final Answer = 9024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02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63 * 67 = ?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4121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4221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4321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4421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B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W.B : 60 =10*6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63 is 3 more than 60 and 67 is 7 more than 60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(+3) * (+7)=21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63+7 or 67+3 = 70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Since W.B, has *6, use same for 1st compartment (70*6 = 420)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Add (</a:t>
            </a:r>
            <a:r>
              <a:rPr lang="en-GB">
                <a:solidFill>
                  <a:schemeClr val="dk1"/>
                </a:solidFill>
              </a:rPr>
              <a:t>carry forward)</a:t>
            </a:r>
            <a:r>
              <a:rPr lang="en-GB"/>
              <a:t> 420 /21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Final answer: 4221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03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43 * 63 =?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2661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2689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2709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2733</a:t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C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Multiply 3*3 =9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Do cross multiplication (4*3)=12 and (6*3=18)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Add both the result (12+18=30) and write down 0 to left of 9 and carry 3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Multiply left hand side numbers (4*6 = 24)  and add carry (24 + 3) = 27 and write down to the left of 0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-GB"/>
              <a:t>Final result 2709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1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04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59 * 42 =?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2478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2499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2519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2548</a:t>
            </a:r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A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94C154A3AB8845B63F82A60355126F" ma:contentTypeVersion="2" ma:contentTypeDescription="Create a new document." ma:contentTypeScope="" ma:versionID="82056ecf6543a72c48eced55a2f4f7eb">
  <xsd:schema xmlns:xsd="http://www.w3.org/2001/XMLSchema" xmlns:xs="http://www.w3.org/2001/XMLSchema" xmlns:p="http://schemas.microsoft.com/office/2006/metadata/properties" xmlns:ns2="b1ae701d-e924-4924-8b38-7b38cc615244" targetNamespace="http://schemas.microsoft.com/office/2006/metadata/properties" ma:root="true" ma:fieldsID="068fbc32eaec0706401a5b5c74ac58c9" ns2:_="">
    <xsd:import namespace="b1ae701d-e924-4924-8b38-7b38cc6152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ae701d-e924-4924-8b38-7b38cc6152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753740-F760-4817-A6B6-011F5641F1C1}"/>
</file>

<file path=customXml/itemProps2.xml><?xml version="1.0" encoding="utf-8"?>
<ds:datastoreItem xmlns:ds="http://schemas.openxmlformats.org/officeDocument/2006/customXml" ds:itemID="{56308942-644F-48F6-A4C5-FCD28F21DD20}"/>
</file>

<file path=customXml/itemProps3.xml><?xml version="1.0" encoding="utf-8"?>
<ds:datastoreItem xmlns:ds="http://schemas.openxmlformats.org/officeDocument/2006/customXml" ds:itemID="{AC0A18B2-50B2-457F-AFB5-9D21D77AF12D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0x0101007D94C154A3AB8845B63F82A60355126F</vt:lpwstr>
  </property>
</Properties>
</file>