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Roboto-bold.fntdata"/><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4" Type="http://schemas.openxmlformats.org/officeDocument/2006/relationships/font" Target="fonts/Roboto-bold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font" Target="fonts/Roboto-italic.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2.xml"/><Relationship Id="rId20" Type="http://schemas.openxmlformats.org/officeDocument/2006/relationships/slide" Target="slides/slide15.xml"/><Relationship Id="rId41"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2ad04c22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2ad04c22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1" name="Google Shape;131;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2" name="Google Shape;132;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34" name="Google Shape;134;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rPr>
              <a:t>Chethan is thrice as efficient as Mamta. Let, Mamta takes 3x days and Chetan takes x days to complete the work. ∴ 1/x + 1/3x = 1/60 ⇒ x = 80. ∴ Mamta will take 80 × 3 = 240 days to complete the 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0" name="Google Shape;140;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1" name="Google Shape;141;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43" name="Google Shape;143;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B can do a piece of work in 6 days. A alone can do it in 10 days. If both together can do the work in how many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3.75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5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6 days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p:txBody>
      </p:sp>
      <p:sp>
        <p:nvSpPr>
          <p:cNvPr id="144" name="Google Shape;144;p2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0" name="Google Shape;150;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1" name="Google Shape;151;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53" name="Google Shape;153;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1/6 + 1/10 = 8/30 = 4/15</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15/4 = 3.75 days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9" name="Google Shape;159;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0" name="Google Shape;160;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62" name="Google Shape;162;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rPr>
              <a:t>A and B together can do a piece of work in 8 days. If A alone can do the same work in 12 days, then B alone can do the same work in? </a:t>
            </a:r>
            <a:endParaRPr>
              <a:solidFill>
                <a:schemeClr val="dk1"/>
              </a:solidFill>
            </a:endParaRPr>
          </a:p>
          <a:p>
            <a:pPr indent="-317500" lvl="0" marL="457200" rtl="0" algn="l">
              <a:spcBef>
                <a:spcPts val="800"/>
              </a:spcBef>
              <a:spcAft>
                <a:spcPts val="0"/>
              </a:spcAft>
              <a:buClr>
                <a:schemeClr val="dk1"/>
              </a:buClr>
              <a:buSzPts val="1400"/>
              <a:buAutoNum type="alphaUcPeriod"/>
            </a:pPr>
            <a:r>
              <a:rPr lang="en-GB">
                <a:solidFill>
                  <a:schemeClr val="dk1"/>
                </a:solidFill>
              </a:rPr>
              <a:t>20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16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24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30 days</a:t>
            </a:r>
            <a:endParaRPr>
              <a:solidFill>
                <a:schemeClr val="dk1"/>
              </a:solidFill>
            </a:endParaRPr>
          </a:p>
        </p:txBody>
      </p:sp>
      <p:sp>
        <p:nvSpPr>
          <p:cNvPr id="163" name="Google Shape;163;p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9" name="Google Shape;169;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0" name="Google Shape;170;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72" name="Google Shape;172;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B = 1/8 – 1/2 = 1/24 =&gt; 24 days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8" name="Google Shape;178;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9" name="Google Shape;179;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181" name="Google Shape;181;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A can do a piece of work in 4 days. B can do it in 5 days. With the assistance of C they completed the work in 2 days. Find in how many days can C alone do it?</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10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20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5 days</a:t>
            </a:r>
            <a:endParaRPr>
              <a:solidFill>
                <a:schemeClr val="dk1"/>
              </a:solidFill>
            </a:endParaRPr>
          </a:p>
        </p:txBody>
      </p:sp>
      <p:sp>
        <p:nvSpPr>
          <p:cNvPr id="182" name="Google Shape;182;p2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8" name="Google Shape;188;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9" name="Google Shape;189;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91" name="Google Shape;191;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C = 1/2 - 1/4 - 1/5 = 1/20 =&gt; 20 days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7" name="Google Shape;197;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8" name="Google Shape;198;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200" name="Google Shape;200;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A and B can do a piece of work in 8 days and 6 days respectively. They work together for 2 days and then A leaves. In how many days after that B will complete the work alone.</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 ½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3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3 ½ days</a:t>
            </a:r>
            <a:endParaRPr>
              <a:solidFill>
                <a:schemeClr val="dk1"/>
              </a:solidFill>
            </a:endParaRPr>
          </a:p>
        </p:txBody>
      </p:sp>
      <p:sp>
        <p:nvSpPr>
          <p:cNvPr id="201" name="Google Shape;201;p2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000"/>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1000"/>
                                        <p:tgtEl>
                                          <p:spTgt spid="2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animEffect filter="fade" transition="in">
                                      <p:cBhvr>
                                        <p:cTn dur="1000"/>
                                        <p:tgtEl>
                                          <p:spTgt spid="2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7" name="Google Shape;207;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8" name="Google Shape;208;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10" name="Google Shape;210;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3/20 * 2 + (2 + x)/5 = 1</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None/>
            </a:pPr>
            <a:r>
              <a:rPr lang="en-GB">
                <a:solidFill>
                  <a:schemeClr val="dk1"/>
                </a:solidFill>
              </a:rPr>
              <a:t>x = 1 ½ days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6" name="Google Shape;216;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7" name="Google Shape;217;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19" name="Google Shape;219;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A can do a piece of work in 30 days. He works at it for 5 days and then B finishes it in 20 days. In what time can A and B together it?</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16 ⅔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13 ⅓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17 ⅓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16 ½ days</a:t>
            </a:r>
            <a:endParaRPr>
              <a:solidFill>
                <a:schemeClr val="dk1"/>
              </a:solidFill>
            </a:endParaRPr>
          </a:p>
        </p:txBody>
      </p:sp>
      <p:sp>
        <p:nvSpPr>
          <p:cNvPr id="220" name="Google Shape;220;p3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0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0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1000"/>
                                        <p:tgtEl>
                                          <p:spTgt spid="2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rPr lang="en-GB"/>
              <a:t>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800"/>
              </a:spcAft>
              <a:buNone/>
            </a:pPr>
            <a:r>
              <a:rPr lang="en-GB"/>
              <a:t>					 </a:t>
            </a:r>
            <a:r>
              <a:rPr b="1" lang="en-GB" sz="2400"/>
              <a:t>Time and work(work equivalence)</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6" name="Google Shape;226;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7" name="Google Shape;227;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29" name="Google Shape;229;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5/30 + 20/x = 1</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x = 24</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1/30 + 1/24 = 3/40</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None/>
            </a:pPr>
            <a:r>
              <a:rPr lang="en-GB">
                <a:solidFill>
                  <a:schemeClr val="dk1"/>
                </a:solidFill>
              </a:rPr>
              <a:t>40/3 = 13 1/3 days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5" name="Google Shape;235;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6" name="Google Shape;236;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38" name="Google Shape;238;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A can do a piece of work in 10 days. He works at it for 4 days and then B finishes it in 9 days. In how many days can A and B together finish the work?</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6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7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8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9 days</a:t>
            </a:r>
            <a:endParaRPr>
              <a:solidFill>
                <a:schemeClr val="dk1"/>
              </a:solidFill>
            </a:endParaRPr>
          </a:p>
        </p:txBody>
      </p:sp>
      <p:sp>
        <p:nvSpPr>
          <p:cNvPr id="239" name="Google Shape;239;p3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10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5" name="Google Shape;245;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6" name="Google Shape;246;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48" name="Google Shape;248;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4/10 + 9/x = 1 =&gt; x = 15</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1/10 + 1/15 = 1/6 =&gt; 6 days</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4" name="Google Shape;254;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5" name="Google Shape;255;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57" name="Google Shape;257;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A is half good a work man as B and together they finish a job in 14 days. In how many days working alone B finish the job?</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20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21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22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23 days</a:t>
            </a:r>
            <a:endParaRPr>
              <a:solidFill>
                <a:schemeClr val="dk1"/>
              </a:solidFill>
            </a:endParaRPr>
          </a:p>
        </p:txBody>
      </p:sp>
      <p:sp>
        <p:nvSpPr>
          <p:cNvPr id="258" name="Google Shape;258;p3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0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4" name="Google Shape;264;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5" name="Google Shape;265;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67" name="Google Shape;267;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WC = 1:2</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2x + x = 1/14 =&gt; x = 1/42</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2x = 1/21 =&gt; 21 days</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3" name="Google Shape;273;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4" name="Google Shape;274;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276" name="Google Shape;276;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A can do half the work in one day where as B can do it full. B can also do half the work of C in one day. Ratio in their efficiency will be?</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2:4:1</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4:2:1</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2:1:4</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1:2:4</a:t>
            </a:r>
            <a:endParaRPr>
              <a:solidFill>
                <a:schemeClr val="dk1"/>
              </a:solidFill>
            </a:endParaRPr>
          </a:p>
        </p:txBody>
      </p:sp>
      <p:sp>
        <p:nvSpPr>
          <p:cNvPr id="277" name="Google Shape;277;p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3" name="Google Shape;283;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4" name="Google Shape;284;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286" name="Google Shape;286;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W</a:t>
            </a:r>
            <a:r>
              <a:rPr lang="en-GB">
                <a:solidFill>
                  <a:schemeClr val="dk1"/>
                </a:solidFill>
              </a:rPr>
              <a:t>C of A: B = 1:2</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 C = 1:2</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t>
            </a:r>
            <a:endParaRPr>
              <a:solidFill>
                <a:schemeClr val="dk1"/>
              </a:solidFill>
            </a:endParaRPr>
          </a:p>
          <a:p>
            <a:pPr indent="0" lvl="0" marL="457200" rtl="0" algn="l">
              <a:lnSpc>
                <a:spcPct val="115000"/>
              </a:lnSpc>
              <a:spcBef>
                <a:spcPts val="0"/>
              </a:spcBef>
              <a:spcAft>
                <a:spcPts val="0"/>
              </a:spcAft>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 B: C = 1:2:4</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2" name="Google Shape;292;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3" name="Google Shape;293;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295" name="Google Shape;295;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A can do a piece of work in 12 days. He worked for 15 days and then B completed the remaining work in 10 days. Both of them together will finish it in.</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12 ½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25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6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12 days</a:t>
            </a:r>
            <a:endParaRPr>
              <a:solidFill>
                <a:schemeClr val="dk1"/>
              </a:solidFill>
            </a:endParaRPr>
          </a:p>
        </p:txBody>
      </p:sp>
      <p:sp>
        <p:nvSpPr>
          <p:cNvPr id="296" name="Google Shape;296;p3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1000"/>
                                        <p:tgtEl>
                                          <p:spTgt spid="2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2" name="Google Shape;302;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3" name="Google Shape;303;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05" name="Google Shape;305;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15/25 + 10/x = 1 =&gt; x = 25</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1/25 + 1/25 = 2/25</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25/2 = 12 1/2 days</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1" name="Google Shape;311;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2" name="Google Shape;312;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14" name="Google Shape;314;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rPr>
              <a:t>A can do a half of certain work in 70 days and B one third of the same in 35 days. They together will do the whole work in.</a:t>
            </a:r>
            <a:endParaRPr>
              <a:solidFill>
                <a:schemeClr val="dk1"/>
              </a:solidFill>
            </a:endParaRPr>
          </a:p>
          <a:p>
            <a:pPr indent="-317500" lvl="0" marL="457200" rtl="0" algn="l">
              <a:spcBef>
                <a:spcPts val="800"/>
              </a:spcBef>
              <a:spcAft>
                <a:spcPts val="0"/>
              </a:spcAft>
              <a:buClr>
                <a:schemeClr val="dk1"/>
              </a:buClr>
              <a:buSzPts val="1400"/>
              <a:buAutoNum type="alphaUcPeriod"/>
            </a:pPr>
            <a:r>
              <a:rPr lang="en-GB">
                <a:solidFill>
                  <a:schemeClr val="dk1"/>
                </a:solidFill>
              </a:rPr>
              <a:t>420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120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105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60 days</a:t>
            </a:r>
            <a:endParaRPr>
              <a:solidFill>
                <a:schemeClr val="dk1"/>
              </a:solidFill>
            </a:endParaRPr>
          </a:p>
        </p:txBody>
      </p:sp>
      <p:sp>
        <p:nvSpPr>
          <p:cNvPr id="315" name="Google Shape;315;p4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Effect filter="fade" transition="in">
                                      <p:cBhvr>
                                        <p:cTn dur="1000"/>
                                        <p:tgtEl>
                                          <p:spTgt spid="3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Effect filter="fade" transition="in">
                                      <p:cBhvr>
                                        <p:cTn dur="1000"/>
                                        <p:tgtEl>
                                          <p:spTgt spid="3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Effect filter="fade" transition="in">
                                      <p:cBhvr>
                                        <p:cTn dur="1000"/>
                                        <p:tgtEl>
                                          <p:spTgt spid="3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Effect filter="fade" transition="in">
                                      <p:cBhvr>
                                        <p:cTn dur="1000"/>
                                        <p:tgtEl>
                                          <p:spTgt spid="3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Effect filter="fade" transition="in">
                                      <p:cBhvr>
                                        <p:cTn dur="1000"/>
                                        <p:tgtEl>
                                          <p:spTgt spid="3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Points to remember</a:t>
            </a:r>
            <a:endParaRPr sz="2000">
              <a:solidFill>
                <a:schemeClr val="lt1"/>
              </a:solidFill>
              <a:latin typeface="Roboto"/>
              <a:ea typeface="Roboto"/>
              <a:cs typeface="Roboto"/>
              <a:sym typeface="Roboto"/>
            </a:endParaRPr>
          </a:p>
        </p:txBody>
      </p:sp>
      <p:sp>
        <p:nvSpPr>
          <p:cNvPr id="68" name="Google Shape;68;p15"/>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dk1"/>
                </a:solidFill>
              </a:rPr>
              <a:t>▪If a person can do a piece of work in </a:t>
            </a:r>
            <a:r>
              <a:rPr b="1" lang="en-GB" sz="1600">
                <a:solidFill>
                  <a:schemeClr val="dk1"/>
                </a:solidFill>
              </a:rPr>
              <a:t>‘n’</a:t>
            </a:r>
            <a:r>
              <a:rPr lang="en-GB" sz="1600">
                <a:solidFill>
                  <a:schemeClr val="dk1"/>
                </a:solidFill>
              </a:rPr>
              <a:t> days, then in one day, the person will do </a:t>
            </a:r>
            <a:r>
              <a:rPr b="1" lang="en-GB" sz="1600">
                <a:solidFill>
                  <a:schemeClr val="dk1"/>
                </a:solidFill>
              </a:rPr>
              <a:t>‘1/n’ </a:t>
            </a:r>
            <a:r>
              <a:rPr lang="en-GB" sz="1600">
                <a:solidFill>
                  <a:schemeClr val="dk1"/>
                </a:solidFill>
              </a:rPr>
              <a:t>work. Conversely, if the person does </a:t>
            </a:r>
            <a:r>
              <a:rPr b="1" lang="en-GB" sz="1600">
                <a:solidFill>
                  <a:schemeClr val="dk1"/>
                </a:solidFill>
              </a:rPr>
              <a:t>‘1/n’</a:t>
            </a:r>
            <a:r>
              <a:rPr lang="en-GB" sz="1600">
                <a:solidFill>
                  <a:schemeClr val="dk1"/>
                </a:solidFill>
              </a:rPr>
              <a:t> work in one day, the person will require </a:t>
            </a:r>
            <a:r>
              <a:rPr b="1" lang="en-GB" sz="1600">
                <a:solidFill>
                  <a:schemeClr val="dk1"/>
                </a:solidFill>
              </a:rPr>
              <a:t>‘n’ </a:t>
            </a:r>
            <a:r>
              <a:rPr lang="en-GB" sz="1600">
                <a:solidFill>
                  <a:schemeClr val="dk1"/>
                </a:solidFill>
              </a:rPr>
              <a:t>days to finish the work.</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600">
                <a:solidFill>
                  <a:schemeClr val="dk1"/>
                </a:solidFill>
              </a:rPr>
              <a:t>▪In questions where there is a comparison of work and efficiency, we use the formula</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GB" sz="1600">
                <a:solidFill>
                  <a:schemeClr val="dk1"/>
                </a:solidFill>
              </a:rPr>
              <a:t>M</a:t>
            </a:r>
            <a:r>
              <a:rPr b="1" baseline="-25000" lang="en-GB" sz="2700">
                <a:solidFill>
                  <a:schemeClr val="dk1"/>
                </a:solidFill>
              </a:rPr>
              <a:t>1</a:t>
            </a:r>
            <a:r>
              <a:rPr b="1" lang="en-GB" sz="1600">
                <a:solidFill>
                  <a:schemeClr val="dk1"/>
                </a:solidFill>
              </a:rPr>
              <a:t> D</a:t>
            </a:r>
            <a:r>
              <a:rPr b="1" baseline="-25000" lang="en-GB" sz="2700">
                <a:solidFill>
                  <a:schemeClr val="dk1"/>
                </a:solidFill>
              </a:rPr>
              <a:t>1</a:t>
            </a:r>
            <a:r>
              <a:rPr b="1" lang="en-GB" sz="1600">
                <a:solidFill>
                  <a:schemeClr val="dk1"/>
                </a:solidFill>
              </a:rPr>
              <a:t> H</a:t>
            </a:r>
            <a:r>
              <a:rPr b="1" baseline="-25000" lang="en-GB" sz="2700">
                <a:solidFill>
                  <a:schemeClr val="dk1"/>
                </a:solidFill>
              </a:rPr>
              <a:t>1</a:t>
            </a:r>
            <a:r>
              <a:rPr b="1" lang="en-GB" sz="1600">
                <a:solidFill>
                  <a:schemeClr val="dk1"/>
                </a:solidFill>
              </a:rPr>
              <a:t> E</a:t>
            </a:r>
            <a:r>
              <a:rPr b="1" baseline="-25000" lang="en-GB" sz="2700">
                <a:solidFill>
                  <a:schemeClr val="dk1"/>
                </a:solidFill>
              </a:rPr>
              <a:t>1</a:t>
            </a:r>
            <a:r>
              <a:rPr b="1" lang="en-GB" sz="1600">
                <a:solidFill>
                  <a:schemeClr val="dk1"/>
                </a:solidFill>
              </a:rPr>
              <a:t> / W</a:t>
            </a:r>
            <a:r>
              <a:rPr b="1" baseline="-25000" lang="en-GB" sz="2700">
                <a:solidFill>
                  <a:schemeClr val="dk1"/>
                </a:solidFill>
              </a:rPr>
              <a:t>1</a:t>
            </a:r>
            <a:r>
              <a:rPr b="1" lang="en-GB" sz="1600">
                <a:solidFill>
                  <a:schemeClr val="dk1"/>
                </a:solidFill>
              </a:rPr>
              <a:t> = M</a:t>
            </a:r>
            <a:r>
              <a:rPr b="1" baseline="-25000" lang="en-GB" sz="2700">
                <a:solidFill>
                  <a:schemeClr val="dk1"/>
                </a:solidFill>
              </a:rPr>
              <a:t>2</a:t>
            </a:r>
            <a:r>
              <a:rPr b="1" lang="en-GB" sz="1600">
                <a:solidFill>
                  <a:schemeClr val="dk1"/>
                </a:solidFill>
              </a:rPr>
              <a:t> D</a:t>
            </a:r>
            <a:r>
              <a:rPr b="1" baseline="-25000" lang="en-GB" sz="2700">
                <a:solidFill>
                  <a:schemeClr val="dk1"/>
                </a:solidFill>
              </a:rPr>
              <a:t>2</a:t>
            </a:r>
            <a:r>
              <a:rPr b="1" lang="en-GB" sz="1600">
                <a:solidFill>
                  <a:schemeClr val="dk1"/>
                </a:solidFill>
              </a:rPr>
              <a:t> H</a:t>
            </a:r>
            <a:r>
              <a:rPr b="1" baseline="-25000" lang="en-GB" sz="2700">
                <a:solidFill>
                  <a:schemeClr val="dk1"/>
                </a:solidFill>
              </a:rPr>
              <a:t>2</a:t>
            </a:r>
            <a:r>
              <a:rPr b="1" lang="en-GB" sz="1600">
                <a:solidFill>
                  <a:schemeClr val="dk1"/>
                </a:solidFill>
              </a:rPr>
              <a:t> E</a:t>
            </a:r>
            <a:r>
              <a:rPr b="1" baseline="-25000" lang="en-GB" sz="2700">
                <a:solidFill>
                  <a:schemeClr val="dk1"/>
                </a:solidFill>
              </a:rPr>
              <a:t>2</a:t>
            </a:r>
            <a:r>
              <a:rPr b="1" lang="en-GB" sz="1600">
                <a:solidFill>
                  <a:schemeClr val="dk1"/>
                </a:solidFill>
              </a:rPr>
              <a:t> / W</a:t>
            </a:r>
            <a:r>
              <a:rPr b="1" baseline="-25000" lang="en-GB" sz="2700">
                <a:solidFill>
                  <a:schemeClr val="dk1"/>
                </a:solidFill>
              </a:rPr>
              <a:t>2</a:t>
            </a:r>
            <a:r>
              <a:rPr lang="en-GB" sz="1600">
                <a:solidFill>
                  <a:schemeClr val="dk1"/>
                </a:solidFill>
              </a:rPr>
              <a:t>, where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600">
                <a:solidFill>
                  <a:schemeClr val="dk1"/>
                </a:solidFill>
              </a:rPr>
              <a:t>M = Number of workers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600">
                <a:solidFill>
                  <a:schemeClr val="dk1"/>
                </a:solidFill>
              </a:rPr>
              <a:t>D = Number of days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600">
                <a:solidFill>
                  <a:schemeClr val="dk1"/>
                </a:solidFill>
              </a:rPr>
              <a:t>H = Number of working hours in a day</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600">
                <a:solidFill>
                  <a:schemeClr val="dk1"/>
                </a:solidFill>
              </a:rPr>
              <a:t>E = Efficiency of workers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600">
                <a:solidFill>
                  <a:schemeClr val="dk1"/>
                </a:solidFill>
              </a:rPr>
              <a:t>W = Units of work</a:t>
            </a:r>
            <a:endParaRPr sz="16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1" name="Google Shape;321;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2" name="Google Shape;322;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24" name="Google Shape;324;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 = 140 days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 = 105 days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1/140 + 1/105 = 7/420 = 1/60</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spcBef>
                <a:spcPts val="0"/>
              </a:spcBef>
              <a:spcAft>
                <a:spcPts val="0"/>
              </a:spcAft>
              <a:buNone/>
            </a:pPr>
            <a:r>
              <a:rPr lang="en-GB">
                <a:solidFill>
                  <a:schemeClr val="dk1"/>
                </a:solidFill>
              </a:rPr>
              <a:t>=&gt;60 days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0" name="Google Shape;330;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1" name="Google Shape;331;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33" name="Google Shape;333;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rPr>
              <a:t>A is 30% more efficient than B. How much time will they, working together, take to complete a job which A alone could have done in 23 days?</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11 days</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13 days</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16 days</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15 days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
        <p:nvSpPr>
          <p:cNvPr id="334" name="Google Shape;334;p4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000"/>
                                        <p:tgtEl>
                                          <p:spTgt spid="3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000"/>
                                        <p:tgtEl>
                                          <p:spTgt spid="3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1000"/>
                                        <p:tgtEl>
                                          <p:spTgt spid="3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animEffect filter="fade" transition="in">
                                      <p:cBhvr>
                                        <p:cTn dur="1000"/>
                                        <p:tgtEl>
                                          <p:spTgt spid="3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4" st="4"/>
                                            </p:txEl>
                                          </p:spTgt>
                                        </p:tgtEl>
                                        <p:attrNameLst>
                                          <p:attrName>style.visibility</p:attrName>
                                        </p:attrNameLst>
                                      </p:cBhvr>
                                      <p:to>
                                        <p:strVal val="visible"/>
                                      </p:to>
                                    </p:set>
                                    <p:animEffect filter="fade" transition="in">
                                      <p:cBhvr>
                                        <p:cTn dur="1000"/>
                                        <p:tgtEl>
                                          <p:spTgt spid="3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xEl>
                                              <p:pRg end="5" st="5"/>
                                            </p:txEl>
                                          </p:spTgt>
                                        </p:tgtEl>
                                        <p:attrNameLst>
                                          <p:attrName>style.visibility</p:attrName>
                                        </p:attrNameLst>
                                      </p:cBhvr>
                                      <p:to>
                                        <p:strVal val="visible"/>
                                      </p:to>
                                    </p:set>
                                    <p:animEffect filter="fade" transition="in">
                                      <p:cBhvr>
                                        <p:cTn dur="1000"/>
                                        <p:tgtEl>
                                          <p:spTgt spid="3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0" name="Google Shape;340;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1" name="Google Shape;341;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43" name="Google Shape;343;p44"/>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rPr>
              <a:t>Ratio of times taken by A and B = 100 : 130 = 10 : 13.</a:t>
            </a: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Suppose B takes </a:t>
            </a:r>
            <a:r>
              <a:rPr i="1" lang="en-GB">
                <a:solidFill>
                  <a:schemeClr val="dk1"/>
                </a:solidFill>
                <a:highlight>
                  <a:srgbClr val="FFFFFF"/>
                </a:highlight>
              </a:rPr>
              <a:t>x</a:t>
            </a:r>
            <a:r>
              <a:rPr lang="en-GB">
                <a:solidFill>
                  <a:schemeClr val="dk1"/>
                </a:solidFill>
                <a:highlight>
                  <a:srgbClr val="FFFFFF"/>
                </a:highlight>
              </a:rPr>
              <a:t> days to do the work.</a:t>
            </a: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Then, 10 : 13 :: 23 : </a:t>
            </a:r>
            <a:r>
              <a:rPr i="1" lang="en-GB">
                <a:solidFill>
                  <a:schemeClr val="dk1"/>
                </a:solidFill>
                <a:highlight>
                  <a:srgbClr val="FFFFFF"/>
                </a:highlight>
              </a:rPr>
              <a:t>x =&gt;x= (23*13</a:t>
            </a:r>
            <a:r>
              <a:rPr lang="en-GB">
                <a:solidFill>
                  <a:schemeClr val="dk1"/>
                </a:solidFill>
                <a:highlight>
                  <a:srgbClr val="FFFFFF"/>
                </a:highlight>
              </a:rPr>
              <a:t>)/10</a:t>
            </a: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x=299/10</a:t>
            </a:r>
            <a:endParaRPr>
              <a:solidFill>
                <a:schemeClr val="dk1"/>
              </a:solidFill>
              <a:highlight>
                <a:srgbClr val="FFFFFF"/>
              </a:highlight>
            </a:endParaRPr>
          </a:p>
          <a:p>
            <a:pPr indent="0" lvl="0" marL="0" rtl="0" algn="l">
              <a:spcBef>
                <a:spcPts val="0"/>
              </a:spcBef>
              <a:spcAft>
                <a:spcPts val="0"/>
              </a:spcAft>
              <a:buNone/>
            </a:pPr>
            <a:r>
              <a:rPr lang="en-GB">
                <a:solidFill>
                  <a:schemeClr val="dk1"/>
                </a:solidFill>
                <a:highlight>
                  <a:srgbClr val="FFFFFF"/>
                </a:highlight>
              </a:rPr>
              <a:t>A's 1 day's work =1/23</a:t>
            </a:r>
            <a:endParaRPr>
              <a:solidFill>
                <a:schemeClr val="dk1"/>
              </a:solidFill>
              <a:highlight>
                <a:srgbClr val="FFFFFF"/>
              </a:highlight>
            </a:endParaRPr>
          </a:p>
          <a:p>
            <a:pPr indent="0" lvl="0" marL="0" rtl="0" algn="l">
              <a:lnSpc>
                <a:spcPct val="115000"/>
              </a:lnSpc>
              <a:spcBef>
                <a:spcPts val="0"/>
              </a:spcBef>
              <a:spcAft>
                <a:spcPts val="0"/>
              </a:spcAft>
              <a:buNone/>
            </a:pPr>
            <a:r>
              <a:rPr lang="en-GB">
                <a:highlight>
                  <a:srgbClr val="FFFFFF"/>
                </a:highlight>
              </a:rPr>
              <a:t>B's 1 day's work =10/299</a:t>
            </a:r>
            <a:endParaRPr>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(A + B)'s 1 day's work =(1/23+10/299)=1/13</a:t>
            </a:r>
            <a:endParaRPr>
              <a:solidFill>
                <a:schemeClr val="dk1"/>
              </a:solidFill>
              <a:highlight>
                <a:srgbClr val="FFFFFF"/>
              </a:highlight>
            </a:endParaRPr>
          </a:p>
          <a:p>
            <a:pPr indent="0" lvl="0" marL="0" rtl="0" algn="l">
              <a:lnSpc>
                <a:spcPct val="115000"/>
              </a:lnSpc>
              <a:spcBef>
                <a:spcPts val="0"/>
              </a:spcBef>
              <a:spcAft>
                <a:spcPts val="0"/>
              </a:spcAft>
              <a:buNone/>
            </a:pPr>
            <a:r>
              <a:rPr lang="en-GB">
                <a:solidFill>
                  <a:schemeClr val="dk1"/>
                </a:solidFill>
                <a:highlight>
                  <a:srgbClr val="FFFFFF"/>
                </a:highlight>
              </a:rPr>
              <a:t>Therefore, A and B together can complete the work in 13 days.</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a:p>
            <a:pPr indent="0" lvl="0" marL="0" rtl="0" algn="l">
              <a:lnSpc>
                <a:spcPct val="115000"/>
              </a:lnSpc>
              <a:spcBef>
                <a:spcPts val="0"/>
              </a:spcBef>
              <a:spcAft>
                <a:spcPts val="0"/>
              </a:spcAft>
              <a:buNone/>
            </a:pPr>
            <a:r>
              <a:t/>
            </a:r>
            <a:endParaRPr>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10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10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1000"/>
                                        <p:tgtEl>
                                          <p:spTgt spid="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animEffect filter="fade" transition="in">
                                      <p:cBhvr>
                                        <p:cTn dur="1000"/>
                                        <p:tgtEl>
                                          <p:spTgt spid="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animEffect filter="fade" transition="in">
                                      <p:cBhvr>
                                        <p:cTn dur="1000"/>
                                        <p:tgtEl>
                                          <p:spTgt spid="3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animEffect filter="fade" transition="in">
                                      <p:cBhvr>
                                        <p:cTn dur="1000"/>
                                        <p:tgtEl>
                                          <p:spTgt spid="3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animEffect filter="fade" transition="in">
                                      <p:cBhvr>
                                        <p:cTn dur="1000"/>
                                        <p:tgtEl>
                                          <p:spTgt spid="3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animEffect filter="fade" transition="in">
                                      <p:cBhvr>
                                        <p:cTn dur="1000"/>
                                        <p:tgtEl>
                                          <p:spTgt spid="34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8" st="8"/>
                                            </p:txEl>
                                          </p:spTgt>
                                        </p:tgtEl>
                                        <p:attrNameLst>
                                          <p:attrName>style.visibility</p:attrName>
                                        </p:attrNameLst>
                                      </p:cBhvr>
                                      <p:to>
                                        <p:strVal val="visible"/>
                                      </p:to>
                                    </p:set>
                                    <p:animEffect filter="fade" transition="in">
                                      <p:cBhvr>
                                        <p:cTn dur="1000"/>
                                        <p:tgtEl>
                                          <p:spTgt spid="34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9" st="9"/>
                                            </p:txEl>
                                          </p:spTgt>
                                        </p:tgtEl>
                                        <p:attrNameLst>
                                          <p:attrName>style.visibility</p:attrName>
                                        </p:attrNameLst>
                                      </p:cBhvr>
                                      <p:to>
                                        <p:strVal val="visible"/>
                                      </p:to>
                                    </p:set>
                                    <p:animEffect filter="fade" transition="in">
                                      <p:cBhvr>
                                        <p:cTn dur="1000"/>
                                        <p:tgtEl>
                                          <p:spTgt spid="34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9" name="Google Shape;349;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0" name="Google Shape;350;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52" name="Google Shape;352;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30000"/>
              </a:lnSpc>
              <a:spcBef>
                <a:spcPts val="0"/>
              </a:spcBef>
              <a:spcAft>
                <a:spcPts val="0"/>
              </a:spcAft>
              <a:buNone/>
            </a:pPr>
            <a:r>
              <a:rPr lang="en-GB">
                <a:solidFill>
                  <a:srgbClr val="333333"/>
                </a:solidFill>
              </a:rPr>
              <a:t>A and B can do a piece of work in 40 days, B and C can do it in 120 days. If B alone can do it in 180 days, in how many days will A and C do it together?</a:t>
            </a:r>
            <a:endParaRPr>
              <a:solidFill>
                <a:srgbClr val="333333"/>
              </a:solidFill>
            </a:endParaRPr>
          </a:p>
          <a:p>
            <a:pPr indent="-317500" lvl="0" marL="457200" rtl="0" algn="l">
              <a:lnSpc>
                <a:spcPct val="130000"/>
              </a:lnSpc>
              <a:spcBef>
                <a:spcPts val="0"/>
              </a:spcBef>
              <a:spcAft>
                <a:spcPts val="0"/>
              </a:spcAft>
              <a:buClr>
                <a:srgbClr val="333333"/>
              </a:buClr>
              <a:buSzPts val="1400"/>
              <a:buAutoNum type="alphaUcPeriod"/>
            </a:pPr>
            <a:r>
              <a:rPr lang="en-GB">
                <a:solidFill>
                  <a:srgbClr val="333333"/>
                </a:solidFill>
              </a:rPr>
              <a:t>20 days</a:t>
            </a:r>
            <a:endParaRPr>
              <a:solidFill>
                <a:srgbClr val="333333"/>
              </a:solidFill>
            </a:endParaRPr>
          </a:p>
          <a:p>
            <a:pPr indent="-317500" lvl="0" marL="457200" rtl="0" algn="l">
              <a:lnSpc>
                <a:spcPct val="130000"/>
              </a:lnSpc>
              <a:spcBef>
                <a:spcPts val="0"/>
              </a:spcBef>
              <a:spcAft>
                <a:spcPts val="0"/>
              </a:spcAft>
              <a:buClr>
                <a:srgbClr val="333333"/>
              </a:buClr>
              <a:buSzPts val="1400"/>
              <a:buAutoNum type="alphaUcPeriod"/>
            </a:pPr>
            <a:r>
              <a:rPr lang="en-GB">
                <a:solidFill>
                  <a:srgbClr val="333333"/>
                </a:solidFill>
              </a:rPr>
              <a:t>25 days</a:t>
            </a:r>
            <a:endParaRPr>
              <a:solidFill>
                <a:srgbClr val="333333"/>
              </a:solidFill>
            </a:endParaRPr>
          </a:p>
          <a:p>
            <a:pPr indent="-317500" lvl="0" marL="457200" rtl="0" algn="l">
              <a:lnSpc>
                <a:spcPct val="130000"/>
              </a:lnSpc>
              <a:spcBef>
                <a:spcPts val="0"/>
              </a:spcBef>
              <a:spcAft>
                <a:spcPts val="0"/>
              </a:spcAft>
              <a:buClr>
                <a:srgbClr val="333333"/>
              </a:buClr>
              <a:buSzPts val="1400"/>
              <a:buAutoNum type="alphaUcPeriod"/>
            </a:pPr>
            <a:r>
              <a:rPr lang="en-GB">
                <a:solidFill>
                  <a:srgbClr val="333333"/>
                </a:solidFill>
              </a:rPr>
              <a:t>35 days</a:t>
            </a:r>
            <a:endParaRPr>
              <a:solidFill>
                <a:srgbClr val="333333"/>
              </a:solidFill>
            </a:endParaRPr>
          </a:p>
          <a:p>
            <a:pPr indent="-317500" lvl="0" marL="457200" rtl="0" algn="l">
              <a:lnSpc>
                <a:spcPct val="130000"/>
              </a:lnSpc>
              <a:spcBef>
                <a:spcPts val="0"/>
              </a:spcBef>
              <a:spcAft>
                <a:spcPts val="0"/>
              </a:spcAft>
              <a:buClr>
                <a:srgbClr val="333333"/>
              </a:buClr>
              <a:buSzPts val="1400"/>
              <a:buAutoNum type="alphaUcPeriod"/>
            </a:pPr>
            <a:r>
              <a:rPr lang="en-GB">
                <a:solidFill>
                  <a:srgbClr val="333333"/>
                </a:solidFill>
              </a:rPr>
              <a:t>45 days</a:t>
            </a:r>
            <a:endParaRPr>
              <a:solidFill>
                <a:srgbClr val="333333"/>
              </a:solidFill>
            </a:endParaRPr>
          </a:p>
        </p:txBody>
      </p:sp>
      <p:sp>
        <p:nvSpPr>
          <p:cNvPr id="353" name="Google Shape;353;p4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000"/>
                                        <p:tgtEl>
                                          <p:spTgt spid="3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1000"/>
                                        <p:tgtEl>
                                          <p:spTgt spid="3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Effect filter="fade" transition="in">
                                      <p:cBhvr>
                                        <p:cTn dur="1000"/>
                                        <p:tgtEl>
                                          <p:spTgt spid="3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Effect filter="fade" transition="in">
                                      <p:cBhvr>
                                        <p:cTn dur="1000"/>
                                        <p:tgtEl>
                                          <p:spTgt spid="3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animEffect filter="fade" transition="in">
                                      <p:cBhvr>
                                        <p:cTn dur="1000"/>
                                        <p:tgtEl>
                                          <p:spTgt spid="3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9" name="Google Shape;359;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0" name="Google Shape;360;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62" name="Google Shape;362;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rgbClr val="333333"/>
                </a:solidFill>
              </a:rPr>
              <a:t>A and B can do (1/40)th of the work in a day.</a:t>
            </a:r>
            <a:endParaRPr>
              <a:solidFill>
                <a:srgbClr val="333333"/>
              </a:solidFill>
            </a:endParaRPr>
          </a:p>
          <a:p>
            <a:pPr indent="0" lvl="0" marL="0" rtl="0" algn="l">
              <a:lnSpc>
                <a:spcPct val="115000"/>
              </a:lnSpc>
              <a:spcBef>
                <a:spcPts val="1200"/>
              </a:spcBef>
              <a:spcAft>
                <a:spcPts val="0"/>
              </a:spcAft>
              <a:buClr>
                <a:schemeClr val="dk1"/>
              </a:buClr>
              <a:buSzPts val="1100"/>
              <a:buFont typeface="Arial"/>
              <a:buNone/>
            </a:pPr>
            <a:r>
              <a:rPr lang="en-GB">
                <a:solidFill>
                  <a:srgbClr val="333333"/>
                </a:solidFill>
              </a:rPr>
              <a:t>B and C can do (1/120)th of the work in a day.</a:t>
            </a:r>
            <a:endParaRPr>
              <a:solidFill>
                <a:srgbClr val="333333"/>
              </a:solidFill>
            </a:endParaRPr>
          </a:p>
          <a:p>
            <a:pPr indent="0" lvl="0" marL="0" rtl="0" algn="l">
              <a:lnSpc>
                <a:spcPct val="115000"/>
              </a:lnSpc>
              <a:spcBef>
                <a:spcPts val="1200"/>
              </a:spcBef>
              <a:spcAft>
                <a:spcPts val="0"/>
              </a:spcAft>
              <a:buClr>
                <a:schemeClr val="dk1"/>
              </a:buClr>
              <a:buSzPts val="1100"/>
              <a:buFont typeface="Arial"/>
              <a:buNone/>
            </a:pPr>
            <a:r>
              <a:rPr lang="en-GB">
                <a:solidFill>
                  <a:srgbClr val="333333"/>
                </a:solidFill>
              </a:rPr>
              <a:t>B alone can do (1/180)th of the work in a day.</a:t>
            </a:r>
            <a:endParaRPr>
              <a:solidFill>
                <a:srgbClr val="333333"/>
              </a:solidFill>
            </a:endParaRPr>
          </a:p>
          <a:p>
            <a:pPr indent="0" lvl="0" marL="0" rtl="0" algn="l">
              <a:lnSpc>
                <a:spcPct val="115000"/>
              </a:lnSpc>
              <a:spcBef>
                <a:spcPts val="1200"/>
              </a:spcBef>
              <a:spcAft>
                <a:spcPts val="0"/>
              </a:spcAft>
              <a:buClr>
                <a:schemeClr val="dk1"/>
              </a:buClr>
              <a:buSzPts val="1100"/>
              <a:buFont typeface="Arial"/>
              <a:buNone/>
            </a:pPr>
            <a:r>
              <a:rPr lang="en-GB">
                <a:solidFill>
                  <a:srgbClr val="333333"/>
                </a:solidFill>
              </a:rPr>
              <a:t>Hence A alone does (1/40)-(1/180) = (180–40)/(40*180) = 140/(40*180) = (1/51.42857143)th of the work in a day.</a:t>
            </a:r>
            <a:endParaRPr>
              <a:solidFill>
                <a:srgbClr val="333333"/>
              </a:solidFill>
            </a:endParaRPr>
          </a:p>
          <a:p>
            <a:pPr indent="0" lvl="0" marL="0" rtl="0" algn="l">
              <a:lnSpc>
                <a:spcPct val="115000"/>
              </a:lnSpc>
              <a:spcBef>
                <a:spcPts val="1200"/>
              </a:spcBef>
              <a:spcAft>
                <a:spcPts val="0"/>
              </a:spcAft>
              <a:buClr>
                <a:schemeClr val="dk1"/>
              </a:buClr>
              <a:buSzPts val="1100"/>
              <a:buFont typeface="Arial"/>
              <a:buNone/>
            </a:pPr>
            <a:r>
              <a:rPr lang="en-GB">
                <a:solidFill>
                  <a:srgbClr val="333333"/>
                </a:solidFill>
              </a:rPr>
              <a:t>And C alone does (1/120)-(1/180) = (180–120)/(120*180) = 60/(120*180) = (1/360)th of the work in a day.</a:t>
            </a:r>
            <a:endParaRPr>
              <a:solidFill>
                <a:srgbClr val="333333"/>
              </a:solidFill>
            </a:endParaRPr>
          </a:p>
          <a:p>
            <a:pPr indent="0" lvl="0" marL="0" rtl="0" algn="l">
              <a:lnSpc>
                <a:spcPct val="115000"/>
              </a:lnSpc>
              <a:spcBef>
                <a:spcPts val="1200"/>
              </a:spcBef>
              <a:spcAft>
                <a:spcPts val="0"/>
              </a:spcAft>
              <a:buClr>
                <a:schemeClr val="dk1"/>
              </a:buClr>
              <a:buSzPts val="1100"/>
              <a:buFont typeface="Arial"/>
              <a:buNone/>
            </a:pPr>
            <a:r>
              <a:rPr lang="en-GB">
                <a:solidFill>
                  <a:srgbClr val="333333"/>
                </a:solidFill>
              </a:rPr>
              <a:t>So A and C can do (1/51.42857143) + (1/360) = (360 + 51.42857143)/ (51.42857143*360) = (411.42857143/51.42857143*360) = 1/45th of the work in a day.</a:t>
            </a:r>
            <a:endParaRPr>
              <a:solidFill>
                <a:srgbClr val="333333"/>
              </a:solidFill>
            </a:endParaRPr>
          </a:p>
          <a:p>
            <a:pPr indent="0" lvl="0" marL="0" rtl="0" algn="l">
              <a:lnSpc>
                <a:spcPct val="115000"/>
              </a:lnSpc>
              <a:spcBef>
                <a:spcPts val="1200"/>
              </a:spcBef>
              <a:spcAft>
                <a:spcPts val="0"/>
              </a:spcAft>
              <a:buClr>
                <a:schemeClr val="dk1"/>
              </a:buClr>
              <a:buSzPts val="1100"/>
              <a:buFont typeface="Arial"/>
              <a:buNone/>
            </a:pPr>
            <a:r>
              <a:rPr lang="en-GB">
                <a:solidFill>
                  <a:srgbClr val="333333"/>
                </a:solidFill>
              </a:rPr>
              <a:t>So A and C can complete the work in 45 days.</a:t>
            </a:r>
            <a:endParaRPr>
              <a:solidFill>
                <a:srgbClr val="33333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1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1000"/>
                                        <p:tgtEl>
                                          <p:spTgt spid="3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animEffect filter="fade" transition="in">
                                      <p:cBhvr>
                                        <p:cTn dur="1000"/>
                                        <p:tgtEl>
                                          <p:spTgt spid="3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animEffect filter="fade" transition="in">
                                      <p:cBhvr>
                                        <p:cTn dur="1000"/>
                                        <p:tgtEl>
                                          <p:spTgt spid="3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animEffect filter="fade" transition="in">
                                      <p:cBhvr>
                                        <p:cTn dur="1000"/>
                                        <p:tgtEl>
                                          <p:spTgt spid="3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animEffect filter="fade" transition="in">
                                      <p:cBhvr>
                                        <p:cTn dur="1000"/>
                                        <p:tgtEl>
                                          <p:spTgt spid="3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animEffect filter="fade" transition="in">
                                      <p:cBhvr>
                                        <p:cTn dur="1000"/>
                                        <p:tgtEl>
                                          <p:spTgt spid="3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4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8" name="Google Shape;368;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9" name="Google Shape;369;p4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77" name="Google Shape;77;p16"/>
          <p:cNvSpPr txBox="1"/>
          <p:nvPr/>
        </p:nvSpPr>
        <p:spPr>
          <a:xfrm>
            <a:off x="384825" y="999450"/>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sz="1600">
                <a:solidFill>
                  <a:schemeClr val="dk1"/>
                </a:solidFill>
              </a:rPr>
              <a:t>▪In case we have more than one type of workers, then the formula modifies to</a:t>
            </a:r>
            <a:endParaRPr sz="1600">
              <a:solidFill>
                <a:schemeClr val="dk1"/>
              </a:solidFill>
            </a:endParaRPr>
          </a:p>
          <a:p>
            <a:pPr indent="0" lvl="0" marL="0" rtl="0" algn="l">
              <a:lnSpc>
                <a:spcPct val="115000"/>
              </a:lnSpc>
              <a:spcBef>
                <a:spcPts val="0"/>
              </a:spcBef>
              <a:spcAft>
                <a:spcPts val="0"/>
              </a:spcAft>
              <a:buNone/>
            </a:pPr>
            <a:r>
              <a:rPr b="1" lang="en-GB" sz="1600">
                <a:solidFill>
                  <a:schemeClr val="dk1"/>
                </a:solidFill>
              </a:rPr>
              <a:t>∑(M</a:t>
            </a:r>
            <a:r>
              <a:rPr b="1" baseline="-25000" lang="en-GB" sz="2700">
                <a:solidFill>
                  <a:schemeClr val="dk1"/>
                </a:solidFill>
              </a:rPr>
              <a:t>i</a:t>
            </a:r>
            <a:r>
              <a:rPr b="1" lang="en-GB" sz="1600">
                <a:solidFill>
                  <a:schemeClr val="dk1"/>
                </a:solidFill>
              </a:rPr>
              <a:t> E</a:t>
            </a:r>
            <a:r>
              <a:rPr b="1" baseline="-25000" lang="en-GB" sz="2700">
                <a:solidFill>
                  <a:schemeClr val="dk1"/>
                </a:solidFill>
              </a:rPr>
              <a:t>i</a:t>
            </a:r>
            <a:r>
              <a:rPr b="1" lang="en-GB" sz="1600">
                <a:solidFill>
                  <a:schemeClr val="dk1"/>
                </a:solidFill>
              </a:rPr>
              <a:t>) D</a:t>
            </a:r>
            <a:r>
              <a:rPr b="1" baseline="-25000" lang="en-GB" sz="2700">
                <a:solidFill>
                  <a:schemeClr val="dk1"/>
                </a:solidFill>
              </a:rPr>
              <a:t>1</a:t>
            </a:r>
            <a:r>
              <a:rPr b="1" lang="en-GB" sz="1600">
                <a:solidFill>
                  <a:schemeClr val="dk1"/>
                </a:solidFill>
              </a:rPr>
              <a:t> H</a:t>
            </a:r>
            <a:r>
              <a:rPr b="1" baseline="-25000" lang="en-GB" sz="2700">
                <a:solidFill>
                  <a:schemeClr val="dk1"/>
                </a:solidFill>
              </a:rPr>
              <a:t>1</a:t>
            </a:r>
            <a:r>
              <a:rPr b="1" lang="en-GB" sz="1600">
                <a:solidFill>
                  <a:schemeClr val="dk1"/>
                </a:solidFill>
              </a:rPr>
              <a:t> / W</a:t>
            </a:r>
            <a:r>
              <a:rPr b="1" baseline="-25000" lang="en-GB" sz="2700">
                <a:solidFill>
                  <a:schemeClr val="dk1"/>
                </a:solidFill>
              </a:rPr>
              <a:t>1</a:t>
            </a:r>
            <a:r>
              <a:rPr b="1" lang="en-GB" sz="1600">
                <a:solidFill>
                  <a:schemeClr val="dk1"/>
                </a:solidFill>
              </a:rPr>
              <a:t> = ∑(M</a:t>
            </a:r>
            <a:r>
              <a:rPr b="1" baseline="-25000" lang="en-GB" sz="2700">
                <a:solidFill>
                  <a:schemeClr val="dk1"/>
                </a:solidFill>
              </a:rPr>
              <a:t>j</a:t>
            </a:r>
            <a:r>
              <a:rPr b="1" lang="en-GB" sz="1600">
                <a:solidFill>
                  <a:schemeClr val="dk1"/>
                </a:solidFill>
              </a:rPr>
              <a:t> E</a:t>
            </a:r>
            <a:r>
              <a:rPr b="1" baseline="-25000" lang="en-GB" sz="2700">
                <a:solidFill>
                  <a:schemeClr val="dk1"/>
                </a:solidFill>
              </a:rPr>
              <a:t>j</a:t>
            </a:r>
            <a:r>
              <a:rPr b="1" lang="en-GB" sz="1600">
                <a:solidFill>
                  <a:schemeClr val="dk1"/>
                </a:solidFill>
              </a:rPr>
              <a:t>) D</a:t>
            </a:r>
            <a:r>
              <a:rPr b="1" baseline="-25000" lang="en-GB" sz="2700">
                <a:solidFill>
                  <a:schemeClr val="dk1"/>
                </a:solidFill>
              </a:rPr>
              <a:t>2</a:t>
            </a:r>
            <a:r>
              <a:rPr b="1" lang="en-GB" sz="1600">
                <a:solidFill>
                  <a:schemeClr val="dk1"/>
                </a:solidFill>
              </a:rPr>
              <a:t> H</a:t>
            </a:r>
            <a:r>
              <a:rPr b="1" baseline="-25000" lang="en-GB" sz="2700">
                <a:solidFill>
                  <a:schemeClr val="dk1"/>
                </a:solidFill>
              </a:rPr>
              <a:t>2</a:t>
            </a:r>
            <a:r>
              <a:rPr b="1" lang="en-GB" sz="1600">
                <a:solidFill>
                  <a:schemeClr val="dk1"/>
                </a:solidFill>
              </a:rPr>
              <a:t> / W</a:t>
            </a:r>
            <a:r>
              <a:rPr b="1" baseline="-25000" lang="en-GB" sz="2700">
                <a:solidFill>
                  <a:schemeClr val="dk1"/>
                </a:solidFill>
              </a:rPr>
              <a:t>2</a:t>
            </a:r>
            <a:r>
              <a:rPr lang="en-GB" sz="1600">
                <a:solidFill>
                  <a:schemeClr val="dk1"/>
                </a:solidFill>
              </a:rPr>
              <a:t>, where ‘i’ and ‘j’ may vary as per the number of workers.</a:t>
            </a:r>
            <a:endParaRPr sz="1600">
              <a:solidFill>
                <a:schemeClr val="dk1"/>
              </a:solidFill>
            </a:endParaRPr>
          </a:p>
          <a:p>
            <a:pPr indent="0" lvl="0" marL="0" rtl="0" algn="l">
              <a:lnSpc>
                <a:spcPct val="115000"/>
              </a:lnSpc>
              <a:spcBef>
                <a:spcPts val="0"/>
              </a:spcBef>
              <a:spcAft>
                <a:spcPts val="0"/>
              </a:spcAft>
              <a:buNone/>
            </a:pPr>
            <a:r>
              <a:rPr lang="en-GB" sz="1600">
                <a:solidFill>
                  <a:schemeClr val="dk1"/>
                </a:solidFill>
              </a:rPr>
              <a:t>▪If a person A is ‘n’ times more efficient than person B, then</a:t>
            </a:r>
            <a:endParaRPr sz="1600">
              <a:solidFill>
                <a:schemeClr val="dk1"/>
              </a:solidFill>
            </a:endParaRPr>
          </a:p>
          <a:p>
            <a:pPr indent="0" lvl="0" marL="0" rtl="0" algn="l">
              <a:lnSpc>
                <a:spcPct val="115000"/>
              </a:lnSpc>
              <a:spcBef>
                <a:spcPts val="0"/>
              </a:spcBef>
              <a:spcAft>
                <a:spcPts val="0"/>
              </a:spcAft>
              <a:buNone/>
            </a:pPr>
            <a:r>
              <a:rPr lang="en-GB" sz="1600">
                <a:solidFill>
                  <a:schemeClr val="dk1"/>
                </a:solidFill>
              </a:rPr>
              <a:t>Ratio of work done by A and B in one day (Ratio of efficiencies) = </a:t>
            </a:r>
            <a:r>
              <a:rPr b="1" lang="en-GB" sz="1600">
                <a:solidFill>
                  <a:schemeClr val="dk1"/>
                </a:solidFill>
              </a:rPr>
              <a:t>n : 1</a:t>
            </a:r>
            <a:endParaRPr b="1" sz="1600">
              <a:solidFill>
                <a:schemeClr val="dk1"/>
              </a:solidFill>
            </a:endParaRPr>
          </a:p>
          <a:p>
            <a:pPr indent="0" lvl="0" marL="0" rtl="0" algn="l">
              <a:lnSpc>
                <a:spcPct val="115000"/>
              </a:lnSpc>
              <a:spcBef>
                <a:spcPts val="0"/>
              </a:spcBef>
              <a:spcAft>
                <a:spcPts val="0"/>
              </a:spcAft>
              <a:buNone/>
            </a:pPr>
            <a:r>
              <a:rPr lang="en-GB" sz="1600">
                <a:solidFill>
                  <a:schemeClr val="dk1"/>
                </a:solidFill>
              </a:rPr>
              <a:t>Ratio of time taken by A and B = </a:t>
            </a:r>
            <a:r>
              <a:rPr b="1" lang="en-GB" sz="1600">
                <a:solidFill>
                  <a:schemeClr val="dk1"/>
                </a:solidFill>
              </a:rPr>
              <a:t>1 : n</a:t>
            </a:r>
            <a:endParaRPr b="1" sz="1600">
              <a:solidFill>
                <a:schemeClr val="dk1"/>
              </a:solidFill>
            </a:endParaRPr>
          </a:p>
          <a:p>
            <a:pPr indent="0" lvl="0" marL="0" rtl="0" algn="l">
              <a:lnSpc>
                <a:spcPct val="115000"/>
              </a:lnSpc>
              <a:spcBef>
                <a:spcPts val="0"/>
              </a:spcBef>
              <a:spcAft>
                <a:spcPts val="0"/>
              </a:spcAft>
              <a:buNone/>
            </a:pPr>
            <a:r>
              <a:rPr lang="en-GB" sz="1600">
                <a:solidFill>
                  <a:schemeClr val="dk1"/>
                </a:solidFill>
              </a:rPr>
              <a:t>▪Total work = No. of Days x Efficiency</a:t>
            </a:r>
            <a:endParaRPr sz="1600">
              <a:solidFill>
                <a:schemeClr val="dk1"/>
              </a:solidFill>
            </a:endParaRPr>
          </a:p>
          <a:p>
            <a:pPr indent="0" lvl="0" marL="0" rtl="0" algn="l">
              <a:lnSpc>
                <a:spcPct val="115000"/>
              </a:lnSpc>
              <a:spcBef>
                <a:spcPts val="0"/>
              </a:spcBef>
              <a:spcAft>
                <a:spcPts val="0"/>
              </a:spcAft>
              <a:buNone/>
            </a:pPr>
            <a:r>
              <a:rPr lang="en-GB" sz="1600">
                <a:solidFill>
                  <a:schemeClr val="dk1"/>
                </a:solidFill>
              </a:rPr>
              <a:t>▪If a group of people are given salary for a job they do together, their individual salaries are in the ratio of their individual efficiencies if they work for same number of days. Otherwise, salaries are divided in the ratio of units of work done.</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3" name="Google Shape;83;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4" name="Google Shape;8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86" name="Google Shape;86;p1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rPr>
              <a:t>Rock is twice as efficient as Sana and can finish a piece of work in 25 days less than Sana. Sana can finish this work in how many days?</a:t>
            </a:r>
            <a:endParaRPr>
              <a:solidFill>
                <a:schemeClr val="dk1"/>
              </a:solidFill>
            </a:endParaRPr>
          </a:p>
          <a:p>
            <a:pPr indent="-317500" lvl="0" marL="457200" rtl="0" algn="l">
              <a:spcBef>
                <a:spcPts val="800"/>
              </a:spcBef>
              <a:spcAft>
                <a:spcPts val="0"/>
              </a:spcAft>
              <a:buClr>
                <a:schemeClr val="dk1"/>
              </a:buClr>
              <a:buSzPts val="1400"/>
              <a:buAutoNum type="alphaUcPeriod"/>
            </a:pPr>
            <a:r>
              <a:rPr lang="en-GB">
                <a:solidFill>
                  <a:schemeClr val="dk1"/>
                </a:solidFill>
              </a:rPr>
              <a:t>45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30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50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53 days</a:t>
            </a:r>
            <a:endParaRPr>
              <a:solidFill>
                <a:schemeClr val="dk1"/>
              </a:solidFill>
            </a:endParaRPr>
          </a:p>
        </p:txBody>
      </p:sp>
      <p:sp>
        <p:nvSpPr>
          <p:cNvPr id="87" name="Google Shape;87;p1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000"/>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1000"/>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3" name="Google Shape;93;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4" name="Google Shape;94;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96" name="Google Shape;96;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t>Efficiency of Sana = 2: 1.</a:t>
            </a:r>
            <a:endParaRPr/>
          </a:p>
          <a:p>
            <a:pPr indent="0" lvl="0" marL="0" rtl="0" algn="l">
              <a:lnSpc>
                <a:spcPct val="115000"/>
              </a:lnSpc>
              <a:spcBef>
                <a:spcPts val="0"/>
              </a:spcBef>
              <a:spcAft>
                <a:spcPts val="0"/>
              </a:spcAft>
              <a:buClr>
                <a:schemeClr val="dk1"/>
              </a:buClr>
              <a:buSzPts val="1100"/>
              <a:buFont typeface="Arial"/>
              <a:buNone/>
            </a:pPr>
            <a:r>
              <a:rPr lang="en-GB"/>
              <a:t>Rock will take 1/2 of time as compared to Sana.</a:t>
            </a:r>
            <a:endParaRPr/>
          </a:p>
          <a:p>
            <a:pPr indent="0" lvl="0" marL="0" rtl="0" algn="l">
              <a:lnSpc>
                <a:spcPct val="115000"/>
              </a:lnSpc>
              <a:spcBef>
                <a:spcPts val="0"/>
              </a:spcBef>
              <a:spcAft>
                <a:spcPts val="0"/>
              </a:spcAft>
              <a:buClr>
                <a:schemeClr val="dk1"/>
              </a:buClr>
              <a:buSzPts val="1100"/>
              <a:buFont typeface="Arial"/>
              <a:buNone/>
            </a:pPr>
            <a:r>
              <a:rPr lang="en-GB"/>
              <a:t>Say, Sana takes 2x days and Rock takes x days. ∴ 2x – x = 25 ⇒ x = 25.</a:t>
            </a:r>
            <a:endParaRPr/>
          </a:p>
          <a:p>
            <a:pPr indent="0" lvl="0" marL="0" rtl="0" algn="l">
              <a:lnSpc>
                <a:spcPct val="115000"/>
              </a:lnSpc>
              <a:spcBef>
                <a:spcPts val="0"/>
              </a:spcBef>
              <a:spcAft>
                <a:spcPts val="0"/>
              </a:spcAft>
              <a:buClr>
                <a:schemeClr val="dk1"/>
              </a:buClr>
              <a:buSzPts val="1100"/>
              <a:buFont typeface="Arial"/>
              <a:buNone/>
            </a:pPr>
            <a:r>
              <a:rPr lang="en-GB"/>
              <a:t>∴Sana takes 25 × 2 = 50 days to do the 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1000"/>
                                        <p:tgtEl>
                                          <p:spTgt spid="9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2" name="Google Shape;102;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3" name="Google Shape;103;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105" name="Google Shape;105;p1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rPr>
              <a:t>A can do a piece of work in 10 days, and B can do the same work in 20 days. With the help of C, they finished the work in 4 days. C can do the work in how many days, working alone?</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20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10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40 days</a:t>
            </a:r>
            <a:endParaRPr>
              <a:solidFill>
                <a:schemeClr val="dk1"/>
              </a:solidFill>
            </a:endParaRPr>
          </a:p>
          <a:p>
            <a:pPr indent="-317500" lvl="0" marL="457200" rtl="0" algn="l">
              <a:lnSpc>
                <a:spcPct val="115000"/>
              </a:lnSpc>
              <a:spcBef>
                <a:spcPts val="0"/>
              </a:spcBef>
              <a:spcAft>
                <a:spcPts val="0"/>
              </a:spcAft>
              <a:buClr>
                <a:schemeClr val="dk1"/>
              </a:buClr>
              <a:buSzPts val="1400"/>
              <a:buAutoNum type="alphaUcPeriod"/>
            </a:pPr>
            <a:r>
              <a:rPr lang="en-GB">
                <a:solidFill>
                  <a:schemeClr val="dk1"/>
                </a:solidFill>
              </a:rPr>
              <a:t>30 days</a:t>
            </a:r>
            <a:endParaRPr>
              <a:solidFill>
                <a:schemeClr val="dk1"/>
              </a:solidFill>
            </a:endParaRPr>
          </a:p>
        </p:txBody>
      </p:sp>
      <p:sp>
        <p:nvSpPr>
          <p:cNvPr id="106" name="Google Shape;106;p1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2" name="Google Shape;112;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3" name="Google Shape;113;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15" name="Google Shape;115;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C alone will take 1/4– 1/10 – 1/20 = 2/20 = 1/10 ⇒ 10 days to complete the work.</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1" name="Google Shape;121;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2" name="Google Shape;122;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24" name="Google Shape;124;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rPr>
              <a:t>Chetan is thrice as efficient as Mamta and together they can finish a piece of work in 60 days. Mamta will take how many days to finish this work alone?</a:t>
            </a:r>
            <a:endParaRPr>
              <a:solidFill>
                <a:schemeClr val="dk1"/>
              </a:solidFill>
            </a:endParaRPr>
          </a:p>
          <a:p>
            <a:pPr indent="-317500" lvl="0" marL="457200" rtl="0" algn="l">
              <a:spcBef>
                <a:spcPts val="800"/>
              </a:spcBef>
              <a:spcAft>
                <a:spcPts val="0"/>
              </a:spcAft>
              <a:buClr>
                <a:schemeClr val="dk1"/>
              </a:buClr>
              <a:buSzPts val="1400"/>
              <a:buAutoNum type="alphaUcPeriod"/>
            </a:pPr>
            <a:r>
              <a:rPr lang="en-GB">
                <a:solidFill>
                  <a:schemeClr val="dk1"/>
                </a:solidFill>
              </a:rPr>
              <a:t>80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160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240 days</a:t>
            </a:r>
            <a:endParaRPr>
              <a:solidFill>
                <a:schemeClr val="dk1"/>
              </a:solidFill>
            </a:endParaRPr>
          </a:p>
          <a:p>
            <a:pPr indent="-317500" lvl="0" marL="457200" rtl="0" algn="l">
              <a:spcBef>
                <a:spcPts val="0"/>
              </a:spcBef>
              <a:spcAft>
                <a:spcPts val="0"/>
              </a:spcAft>
              <a:buClr>
                <a:schemeClr val="dk1"/>
              </a:buClr>
              <a:buSzPts val="1400"/>
              <a:buAutoNum type="alphaUcPeriod"/>
            </a:pPr>
            <a:r>
              <a:rPr lang="en-GB">
                <a:solidFill>
                  <a:schemeClr val="dk1"/>
                </a:solidFill>
              </a:rPr>
              <a:t>320 days</a:t>
            </a:r>
            <a:endParaRPr>
              <a:solidFill>
                <a:schemeClr val="dk1"/>
              </a:solidFill>
            </a:endParaRPr>
          </a:p>
        </p:txBody>
      </p:sp>
      <p:sp>
        <p:nvSpPr>
          <p:cNvPr id="125" name="Google Shape;125;p2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BDB881-F1BF-403A-B6A7-B5BA02857F66}"/>
</file>

<file path=customXml/itemProps2.xml><?xml version="1.0" encoding="utf-8"?>
<ds:datastoreItem xmlns:ds="http://schemas.openxmlformats.org/officeDocument/2006/customXml" ds:itemID="{70EB740C-8067-4928-A513-AA175D42082C}"/>
</file>

<file path=customXml/itemProps3.xml><?xml version="1.0" encoding="utf-8"?>
<ds:datastoreItem xmlns:ds="http://schemas.openxmlformats.org/officeDocument/2006/customXml" ds:itemID="{5AEA9BE5-B12C-463E-892E-7D6CF03F0DA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