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Proxima Nova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3.xml"/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34" Type="http://schemas.openxmlformats.org/officeDocument/2006/relationships/slide" Target="slides/slide28.xml"/><Relationship Id="rId21" Type="http://schemas.openxmlformats.org/officeDocument/2006/relationships/slide" Target="slides/slide15.xml"/><Relationship Id="rId50" Type="http://schemas.openxmlformats.org/officeDocument/2006/relationships/font" Target="fonts/Roboto-regular.fntdata"/><Relationship Id="rId55" Type="http://schemas.openxmlformats.org/officeDocument/2006/relationships/font" Target="fonts/ProximaNova-bold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4" Type="http://schemas.openxmlformats.org/officeDocument/2006/relationships/slide" Target="slides/slide18.xml"/><Relationship Id="rId53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8" Type="http://schemas.openxmlformats.org/officeDocument/2006/relationships/customXml" Target="../customXml/item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3" Type="http://schemas.openxmlformats.org/officeDocument/2006/relationships/slide" Target="slides/slide3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56" Type="http://schemas.openxmlformats.org/officeDocument/2006/relationships/font" Target="fonts/ProximaNova-italic.fntdata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51" Type="http://schemas.openxmlformats.org/officeDocument/2006/relationships/font" Target="fonts/Roboto-bold.fntdata"/><Relationship Id="rId3" Type="http://schemas.openxmlformats.org/officeDocument/2006/relationships/presProps" Target="presProps.xml"/><Relationship Id="rId46" Type="http://schemas.openxmlformats.org/officeDocument/2006/relationships/slide" Target="slides/slide40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59" Type="http://schemas.openxmlformats.org/officeDocument/2006/relationships/customXml" Target="../customXml/item2.xml"/><Relationship Id="rId41" Type="http://schemas.openxmlformats.org/officeDocument/2006/relationships/slide" Target="slides/slide35.xml"/><Relationship Id="rId20" Type="http://schemas.openxmlformats.org/officeDocument/2006/relationships/slide" Target="slides/slide14.xml"/><Relationship Id="rId54" Type="http://schemas.openxmlformats.org/officeDocument/2006/relationships/font" Target="fonts/ProximaNova-regular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49" Type="http://schemas.openxmlformats.org/officeDocument/2006/relationships/slide" Target="slides/slide43.xml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57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44" Type="http://schemas.openxmlformats.org/officeDocument/2006/relationships/slide" Target="slides/slide38.xml"/><Relationship Id="rId31" Type="http://schemas.openxmlformats.org/officeDocument/2006/relationships/slide" Target="slides/slide25.xml"/><Relationship Id="rId52" Type="http://schemas.openxmlformats.org/officeDocument/2006/relationships/font" Target="fonts/Roboto-italic.fntdata"/><Relationship Id="rId10" Type="http://schemas.openxmlformats.org/officeDocument/2006/relationships/slide" Target="slides/slide4.xml"/><Relationship Id="rId6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26805eed1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26805eed1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6805eed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6805eed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6805eed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6805eed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26805eed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26805eed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6805eed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6805eed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1cc398c44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1cc398c44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1cc398c44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1cc398c44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1cc398c44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1cc398c44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1cc398c44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1cc398c44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75b89be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75b89be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1cc398c4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81cc398c4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132e08cc9_0_64:notes"/>
          <p:cNvSpPr/>
          <p:nvPr>
            <p:ph idx="2" type="sldImg"/>
          </p:nvPr>
        </p:nvSpPr>
        <p:spPr>
          <a:xfrm>
            <a:off x="380259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b132e08c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275b89be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275b89be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6805eed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6805eed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26805eed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26805eed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6805eed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26805eed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6805eed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6805eed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Content can be added in this slide and can duplicate the same slide if there is a need of slide.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1" Type="http://schemas.openxmlformats.org/officeDocument/2006/relationships/image" Target="../media/image4.png"/><Relationship Id="rId10" Type="http://schemas.openxmlformats.org/officeDocument/2006/relationships/image" Target="../media/image6.png"/><Relationship Id="rId12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hyperlink" Target="https://learn.codemithra.com/" TargetMode="External"/><Relationship Id="rId8" Type="http://schemas.openxmlformats.org/officeDocument/2006/relationships/hyperlink" Target="https://learn.codemithra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114300" y="4075050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195950" y="845000"/>
            <a:ext cx="8492400" cy="3230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306-6=300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2.</a:t>
            </a:r>
            <a:r>
              <a:rPr lang="en-GB">
                <a:solidFill>
                  <a:schemeClr val="dk1"/>
                </a:solidFill>
              </a:rPr>
              <a:t> Now select any number and add the unit digit of another number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308+6=314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3.</a:t>
            </a:r>
            <a:r>
              <a:rPr lang="en-GB">
                <a:solidFill>
                  <a:schemeClr val="dk1"/>
                </a:solidFill>
              </a:rPr>
              <a:t> Now multiply, 314×300 = 94200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4. </a:t>
            </a:r>
            <a:r>
              <a:rPr lang="en-GB">
                <a:solidFill>
                  <a:schemeClr val="dk1"/>
                </a:solidFill>
              </a:rPr>
              <a:t>Now multiply the unit digits of both numbers,</a:t>
            </a:r>
            <a:r>
              <a:rPr b="1" lang="en-GB" u="sng">
                <a:solidFill>
                  <a:schemeClr val="dk1"/>
                </a:solidFill>
              </a:rPr>
              <a:t>Multiplication </a:t>
            </a:r>
            <a:r>
              <a:rPr lang="en-GB">
                <a:solidFill>
                  <a:schemeClr val="dk1"/>
                </a:solidFill>
              </a:rPr>
              <a:t> 8×6=48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5.</a:t>
            </a:r>
            <a:r>
              <a:rPr lang="en-GB">
                <a:solidFill>
                  <a:schemeClr val="dk1"/>
                </a:solidFill>
              </a:rPr>
              <a:t> Add, 94200+48 = 94248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product of the numbers 308 and 306 is </a:t>
            </a:r>
            <a:r>
              <a:rPr b="1" lang="en-GB">
                <a:solidFill>
                  <a:schemeClr val="dk1"/>
                </a:solidFill>
              </a:rPr>
              <a:t>94248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114300" y="4075050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195950" y="845000"/>
            <a:ext cx="8829300" cy="3230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 kilograms to pounds quickly</a:t>
            </a:r>
            <a:endParaRPr b="1" sz="2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If you want to convert kilograms to pounds, you can do it in your head in few seconds.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Let take an example: Convert 112 Kg to pound.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1:</a:t>
            </a:r>
            <a:r>
              <a:rPr lang="en-GB">
                <a:solidFill>
                  <a:schemeClr val="dk1"/>
                </a:solidFill>
              </a:rPr>
              <a:t> Multiply Kg value by 2, i.e., 112X2= 224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2:</a:t>
            </a:r>
            <a:r>
              <a:rPr lang="en-GB">
                <a:solidFill>
                  <a:schemeClr val="dk1"/>
                </a:solidFill>
              </a:rPr>
              <a:t> Divide the previous one by 10,</a:t>
            </a:r>
            <a:r>
              <a:rPr lang="en-GB">
                <a:solidFill>
                  <a:schemeClr val="dk1"/>
                </a:solidFill>
              </a:rPr>
              <a:t> i.e., </a:t>
            </a:r>
            <a:r>
              <a:rPr lang="en-GB">
                <a:solidFill>
                  <a:schemeClr val="dk1"/>
                </a:solidFill>
              </a:rPr>
              <a:t>224/10=22.4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3:</a:t>
            </a:r>
            <a:r>
              <a:rPr lang="en-GB">
                <a:solidFill>
                  <a:schemeClr val="dk1"/>
                </a:solidFill>
              </a:rPr>
              <a:t> Add both the number,</a:t>
            </a:r>
            <a:r>
              <a:rPr lang="en-GB">
                <a:solidFill>
                  <a:schemeClr val="dk1"/>
                </a:solidFill>
              </a:rPr>
              <a:t> i.e., </a:t>
            </a:r>
            <a:r>
              <a:rPr lang="en-GB">
                <a:solidFill>
                  <a:schemeClr val="dk1"/>
                </a:solidFill>
              </a:rPr>
              <a:t>224+ 22.4= </a:t>
            </a:r>
            <a:r>
              <a:rPr b="1" lang="en-GB">
                <a:solidFill>
                  <a:schemeClr val="dk1"/>
                </a:solidFill>
              </a:rPr>
              <a:t>246.4 pounds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114300" y="4075050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195950" y="845000"/>
            <a:ext cx="8492400" cy="3230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Trick for finding any square:</a:t>
            </a:r>
            <a:endParaRPr b="1" sz="2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1: </a:t>
            </a:r>
            <a:r>
              <a:rPr lang="en-GB">
                <a:solidFill>
                  <a:schemeClr val="dk1"/>
                </a:solidFill>
              </a:rPr>
              <a:t>Choose a base closer to the number whose square is to be found.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2:</a:t>
            </a:r>
            <a:r>
              <a:rPr lang="en-GB">
                <a:solidFill>
                  <a:schemeClr val="dk1"/>
                </a:solidFill>
              </a:rPr>
              <a:t> Find the difference of the number from its base.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3:</a:t>
            </a:r>
            <a:r>
              <a:rPr lang="en-GB">
                <a:solidFill>
                  <a:schemeClr val="dk1"/>
                </a:solidFill>
              </a:rPr>
              <a:t> Add the difference with the number.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4:</a:t>
            </a:r>
            <a:r>
              <a:rPr lang="en-GB">
                <a:solidFill>
                  <a:schemeClr val="dk1"/>
                </a:solidFill>
              </a:rPr>
              <a:t> Multiply the result with the base.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5:</a:t>
            </a:r>
            <a:r>
              <a:rPr lang="en-GB">
                <a:solidFill>
                  <a:schemeClr val="dk1"/>
                </a:solidFill>
              </a:rPr>
              <a:t> Add the product of the square of the difference with the result of the above point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Solve the given question: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93*86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8098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9098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7998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9808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100 -86 = 14, 100 -93 = 7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14 * 7 = 98 (last two digits)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93-14= 86-7 =79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Therefore, the correct answer is 7998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Solve the given question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89*109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9081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9281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9701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9401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100 -89 = 11, 100 -109 = -9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11 * -9 = -99 (100-99=01) (last two digits) (1 borrowed)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109-11-= 89+9 =98 -1 (borrowed) = 97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Therefore, the correct answer is 9701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Find the square of 55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2525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2925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3025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3125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55</a:t>
            </a:r>
            <a:r>
              <a:rPr baseline="30000" lang="en-GB" sz="3000">
                <a:solidFill>
                  <a:schemeClr val="dk1"/>
                </a:solidFill>
              </a:rPr>
              <a:t>2</a:t>
            </a:r>
            <a:r>
              <a:rPr lang="en-GB" sz="1800">
                <a:solidFill>
                  <a:schemeClr val="dk1"/>
                </a:solidFill>
              </a:rPr>
              <a:t> ⇒ (5 * 6), 25 = 3025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Find the square of 82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2525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6724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3025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6734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195950" y="999450"/>
            <a:ext cx="84924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Squaring of a number ending with 5: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Multiply the first digit on the left with itself + 1 and put 25 on the end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example: Find (45) ² =?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Step 1. 45 x 45 = …….25 (in the end)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Step 2.  4x (4+1) = 4 x 5 = 20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Hence the answer will be 2025.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(82) </a:t>
            </a:r>
            <a:r>
              <a:rPr baseline="30000" lang="en-GB" sz="1800">
                <a:solidFill>
                  <a:schemeClr val="dk1"/>
                </a:solidFill>
              </a:rPr>
              <a:t>2</a:t>
            </a:r>
            <a:r>
              <a:rPr lang="en-GB" sz="1800">
                <a:solidFill>
                  <a:schemeClr val="dk1"/>
                </a:solidFill>
              </a:rPr>
              <a:t> = 82 – 18 | (18) </a:t>
            </a:r>
            <a:r>
              <a:rPr baseline="30000" lang="en-GB" sz="1800">
                <a:solidFill>
                  <a:schemeClr val="dk1"/>
                </a:solidFill>
              </a:rPr>
              <a:t>2</a:t>
            </a:r>
            <a:r>
              <a:rPr lang="en-GB" sz="1800">
                <a:solidFill>
                  <a:schemeClr val="dk1"/>
                </a:solidFill>
              </a:rPr>
              <a:t> = 6724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Find the square of 112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11244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12544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13544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14544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(112) </a:t>
            </a:r>
            <a:r>
              <a:rPr baseline="30000" lang="en-GB" sz="3000">
                <a:solidFill>
                  <a:schemeClr val="dk1"/>
                </a:solidFill>
              </a:rPr>
              <a:t>2</a:t>
            </a:r>
            <a:r>
              <a:rPr lang="en-GB" sz="1800">
                <a:solidFill>
                  <a:schemeClr val="dk1"/>
                </a:solidFill>
              </a:rPr>
              <a:t> = 112 + 12 | (12) </a:t>
            </a:r>
            <a:r>
              <a:rPr baseline="30000" lang="en-GB" sz="3000">
                <a:solidFill>
                  <a:schemeClr val="dk1"/>
                </a:solidFill>
              </a:rPr>
              <a:t>2</a:t>
            </a:r>
            <a:r>
              <a:rPr lang="en-GB" sz="1800">
                <a:solidFill>
                  <a:schemeClr val="dk1"/>
                </a:solidFill>
              </a:rPr>
              <a:t> = 144 | (carry 4)44 = 12544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Find the solution for 976 * 653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637328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647358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876458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983458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8"/>
          <p:cNvSpPr txBox="1"/>
          <p:nvPr/>
        </p:nvSpPr>
        <p:spPr>
          <a:xfrm>
            <a:off x="327600" y="930575"/>
            <a:ext cx="83097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976 × 653 is calculated as: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1: 6 × 3 = 18 (Write 8 as the last digit and 1 is carried over to the next step)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2: 7 × 3 + 6 × 5 + 1(Carried Over) = 52 (Write 2 and 5 is carried over to the next step)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3: 9 × 3 + 6 × 6 + 7 × 5 + 5 (Carried Over) = 98 (Write 8 and 9 is carried over to the next step)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4: 9 × 5 + 7 × 6 + 9(Carried Over) = 96 (Write 6 and 9 is carried over to the next step)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5: 9 × 6 + 9 (Carried Over) = 63 (Write 39). Therefore, 637328 is the answer.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Find the solution for 494 * 496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235022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245012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245024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235012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5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1: 500 – 494 = 6, 500 – 496 = 4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2: 6*4 = 24 (last two digits)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3: 494-4 = 496 -6 = 490*5 = 2450 (first 4 digits)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Therefore, the correct answer is 245024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5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89 * 109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9081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9281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9701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9401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5" name="Google Shape;335;p5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100 -89 = 11, 100 -109 = -9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11 * -9 = -99 (100-99=01) (last two digits) (1 borrowed)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109-11-= 89+9 =98 -1 (borrowed) = 97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/>
              <a:t>Therefore, the correct answer is 9701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5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5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Solve 62 * 43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2566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2466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2866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2666</a:t>
            </a:r>
            <a:endParaRPr sz="1800"/>
          </a:p>
        </p:txBody>
      </p:sp>
      <p:sp>
        <p:nvSpPr>
          <p:cNvPr id="354" name="Google Shape;354;p5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195950" y="915025"/>
            <a:ext cx="8857200" cy="328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33333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Subtraction from 1000, 10000, 100000 and so on.</a:t>
            </a:r>
            <a:endParaRPr b="1" sz="2000">
              <a:solidFill>
                <a:srgbClr val="333333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You just keep one formula – Subtract all from 9 and the last from 10.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For example: 1000 – 473 =?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We simply subtract each figure in 473 from 9 and the last figure from 10.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Step 1. 9 – 4 = 5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Step 2. 9 – 7 = 2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Step 3. 10 – 3 = 7,</a:t>
            </a: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So, the answer is 1000 – 473 = 527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5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62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43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Step 1: 2 * 3 = 6 (Write 6 which is the single digit number)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Step 2: 6 * 3 + 2 * 4 = 26 (Write 6 and 2 is carried over to the next step)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Step 3: 6 * 4 + 2 (Carried Over) = 26 (Write 26 as this is the last step).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2666 is the answer.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Calculate 109 × 96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10264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10464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10864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10364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73" name="Google Shape;373;p5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5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5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109 X 96 is calculated as: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Step 1: 109 -100 = 9, 96-100= -4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Step 2: 9 × -4 = -36, 100 -36 =64(last two digits)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Step 3: 109-4= 96+9 = 105 -1 (borrowed) =104Therefore, the answer is 10464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5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5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Calculate 45 × 45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2025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2435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2775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2895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92" name="Google Shape;392;p5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5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I: 5 × 5 = 25 which form R.H.S. part of answer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II: 4 × (next consecutive number)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i.e. 4 ×5 = 20, which form L.H.S. part of answer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∴ 45 × 45 = 2025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5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Calculate 25 × 25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425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625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430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735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1" name="Google Shape;411;p5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B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6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6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I: 5 × 5 = 25 which form R.H.S. part of answer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II: 2 × (next consecutive number)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i.e. 2 ×3 = 6, which form L.H.S. part of answer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∴ 25 × 25 = 625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6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6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Calculate 765 × 999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764235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784275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765255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744230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0" name="Google Shape;430;p6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A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6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6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I : The number being multiplied by 9’s is first reduced by 1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i.e. 765 – 1 = 764 This is first part of the answer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II : “All from 9 and the last from 10” is applied to 765 to get 235, which is the second part of the answer.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∴ 765 × 999 = 764235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6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6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Calculate</a:t>
            </a:r>
            <a:r>
              <a:rPr b="1" lang="en-GB" sz="18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</a:rPr>
              <a:t>1863 × 99999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126299137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166298537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186298137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176295134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49" name="Google Shape;449;p6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195950" y="790250"/>
            <a:ext cx="8829300" cy="33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33333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Multiplying any number by 5</a:t>
            </a:r>
            <a:endParaRPr b="1" sz="2000">
              <a:solidFill>
                <a:srgbClr val="333333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Take any number, then divide it by 2 (in other words, half the number). If the result is whole, add a 0 at the end. If it is not, ignore the remainder and add a 5 at the end. It works every time: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For example: 2462 x 5 =?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Step 1. 2462 / 2 = 1231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Step 2</a:t>
            </a:r>
            <a:r>
              <a:rPr b="1" i="1" lang="en-GB">
                <a:solidFill>
                  <a:srgbClr val="333333"/>
                </a:solidFill>
                <a:highlight>
                  <a:srgbClr val="FEFEFE"/>
                </a:highlight>
              </a:rPr>
              <a:t>.</a:t>
            </a: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 Whole number, so add 0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The answer will be 2462 x 5 = 12310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6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6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I : Here 1863 has 4 digits and 99999 have 5-digits, we suppose 1863 to be as 01863. Reduce this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by one to get 1862 which form the first part of answer.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47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 II: Apply ‘All from 9 and last from 10’ to 01863 gives 98137which form the last part of answer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∴ 1863 x 99999 = 186298137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6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6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Find the square of 1004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1009016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1508016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1048016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800">
                <a:solidFill>
                  <a:schemeClr val="dk1"/>
                </a:solidFill>
              </a:rPr>
              <a:t>1008016</a:t>
            </a:r>
            <a:endParaRPr/>
          </a:p>
        </p:txBody>
      </p:sp>
      <p:sp>
        <p:nvSpPr>
          <p:cNvPr id="468" name="Google Shape;468;p6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D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6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6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6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Step1: For first part add 1004and 04 to get 1008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Step2: For second part (4) </a:t>
            </a:r>
            <a:r>
              <a:rPr baseline="30000" lang="en-GB" sz="3000">
                <a:solidFill>
                  <a:schemeClr val="dk1"/>
                </a:solidFill>
              </a:rPr>
              <a:t>2</a:t>
            </a:r>
            <a:r>
              <a:rPr lang="en-GB" sz="1800">
                <a:solidFill>
                  <a:schemeClr val="dk1"/>
                </a:solidFill>
              </a:rPr>
              <a:t>= 16 = 016 (as, base is 1000 a three digit no.)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∴ (1004)</a:t>
            </a:r>
            <a:r>
              <a:rPr baseline="30000" lang="en-GB" sz="3000">
                <a:solidFill>
                  <a:schemeClr val="dk1"/>
                </a:solidFill>
              </a:rPr>
              <a:t>2</a:t>
            </a:r>
            <a:r>
              <a:rPr lang="en-GB" sz="1800">
                <a:solidFill>
                  <a:schemeClr val="dk1"/>
                </a:solidFill>
              </a:rPr>
              <a:t> = 1008016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7"/>
          <p:cNvSpPr/>
          <p:nvPr/>
        </p:nvSpPr>
        <p:spPr>
          <a:xfrm>
            <a:off x="-25350" y="-7313"/>
            <a:ext cx="9169200" cy="108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7"/>
          <p:cNvSpPr txBox="1"/>
          <p:nvPr/>
        </p:nvSpPr>
        <p:spPr>
          <a:xfrm>
            <a:off x="438150" y="2058170"/>
            <a:ext cx="4593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5400" u="none" cap="none" strike="noStrike">
                <a:solidFill>
                  <a:schemeClr val="dk1"/>
                </a:solidFill>
                <a:latin typeface="Chilanka"/>
                <a:ea typeface="Chilanka"/>
                <a:cs typeface="Chilanka"/>
                <a:sym typeface="Chilanka"/>
              </a:rPr>
              <a:t>THANK YOU</a:t>
            </a:r>
            <a:endParaRPr b="0" i="0" sz="5400" u="none" cap="none" strike="noStrike">
              <a:solidFill>
                <a:schemeClr val="dk1"/>
              </a:solidFill>
              <a:latin typeface="Chilanka"/>
              <a:ea typeface="Chilanka"/>
              <a:cs typeface="Chilanka"/>
              <a:sym typeface="Chilanka"/>
            </a:endParaRPr>
          </a:p>
        </p:txBody>
      </p:sp>
      <p:pic>
        <p:nvPicPr>
          <p:cNvPr id="484" name="Google Shape;48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0712" y="1368213"/>
            <a:ext cx="1979523" cy="240708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7"/>
          <p:cNvSpPr txBox="1"/>
          <p:nvPr/>
        </p:nvSpPr>
        <p:spPr>
          <a:xfrm>
            <a:off x="1022925" y="363447"/>
            <a:ext cx="1673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/ethnuscodemithra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225" y="213608"/>
            <a:ext cx="713224" cy="64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88850" y="226355"/>
            <a:ext cx="644913" cy="644943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7"/>
          <p:cNvSpPr txBox="1"/>
          <p:nvPr/>
        </p:nvSpPr>
        <p:spPr>
          <a:xfrm>
            <a:off x="6025875" y="363447"/>
            <a:ext cx="898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/ethnus</a:t>
            </a:r>
            <a:endParaRPr b="1" sz="1200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9" name="Google Shape;489;p67"/>
          <p:cNvSpPr txBox="1"/>
          <p:nvPr/>
        </p:nvSpPr>
        <p:spPr>
          <a:xfrm>
            <a:off x="3575139" y="374446"/>
            <a:ext cx="16734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Ethnus Codemithra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67"/>
          <p:cNvPicPr preferRelativeResize="0"/>
          <p:nvPr/>
        </p:nvPicPr>
        <p:blipFill rotWithShape="1">
          <a:blip r:embed="rId6">
            <a:alphaModFix/>
          </a:blip>
          <a:srcRect b="0" l="2901" r="2901" t="0"/>
          <a:stretch/>
        </p:blipFill>
        <p:spPr>
          <a:xfrm>
            <a:off x="7065600" y="215383"/>
            <a:ext cx="608215" cy="644918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7"/>
          <p:cNvSpPr txBox="1"/>
          <p:nvPr/>
        </p:nvSpPr>
        <p:spPr>
          <a:xfrm>
            <a:off x="7689950" y="374444"/>
            <a:ext cx="1320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None/>
            </a:pPr>
            <a:r>
              <a:rPr lang="en-GB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/code_mithra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67"/>
          <p:cNvSpPr txBox="1"/>
          <p:nvPr/>
        </p:nvSpPr>
        <p:spPr>
          <a:xfrm>
            <a:off x="454025" y="3335479"/>
            <a:ext cx="4794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alibri"/>
              <a:buNone/>
            </a:pPr>
            <a:r>
              <a:rPr lang="en-GB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https://learn.codemithra.com/</a:t>
            </a:r>
            <a:endParaRPr sz="2400" u="sng">
              <a:solidFill>
                <a:schemeClr val="hlink"/>
              </a:solidFill>
              <a:latin typeface="Proxima Nova"/>
              <a:ea typeface="Proxima Nova"/>
              <a:cs typeface="Proxima Nova"/>
              <a:sym typeface="Proxima Nova"/>
              <a:hlinkClick r:id="rId8"/>
            </a:endParaRPr>
          </a:p>
        </p:txBody>
      </p:sp>
      <p:sp>
        <p:nvSpPr>
          <p:cNvPr id="493" name="Google Shape;493;p67"/>
          <p:cNvSpPr/>
          <p:nvPr/>
        </p:nvSpPr>
        <p:spPr>
          <a:xfrm>
            <a:off x="-25350" y="4051180"/>
            <a:ext cx="9169200" cy="1088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7"/>
          <p:cNvSpPr txBox="1"/>
          <p:nvPr/>
        </p:nvSpPr>
        <p:spPr>
          <a:xfrm>
            <a:off x="1563475" y="4421940"/>
            <a:ext cx="21846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None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codemithra@ethnus.com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5" name="Google Shape;495;p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98788" y="4273864"/>
            <a:ext cx="713058" cy="71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9825" y="4272109"/>
            <a:ext cx="716576" cy="71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12438" y="4284861"/>
            <a:ext cx="713058" cy="713058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/>
        </p:nvSpPr>
        <p:spPr>
          <a:xfrm>
            <a:off x="4425675" y="4421940"/>
            <a:ext cx="157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None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+91 7815 095 095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9" name="Google Shape;499;p67"/>
          <p:cNvSpPr txBox="1"/>
          <p:nvPr/>
        </p:nvSpPr>
        <p:spPr>
          <a:xfrm>
            <a:off x="6660975" y="4432938"/>
            <a:ext cx="1573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None/>
            </a:pPr>
            <a:r>
              <a:rPr lang="en-GB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+91 9019 921 340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0" name="Google Shape;500;p6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23886" y="269196"/>
            <a:ext cx="788272" cy="55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114300" y="4075050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95950" y="708750"/>
            <a:ext cx="8492400" cy="336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333333"/>
                </a:solidFill>
                <a:highlight>
                  <a:srgbClr val="FEFEFE"/>
                </a:highlight>
                <a:latin typeface="Roboto"/>
                <a:ea typeface="Roboto"/>
                <a:cs typeface="Roboto"/>
                <a:sym typeface="Roboto"/>
              </a:rPr>
              <a:t>Multiplication of any 2-digit numbers, from 11 to 19</a:t>
            </a:r>
            <a:endParaRPr b="1" sz="2000" u="sng">
              <a:solidFill>
                <a:srgbClr val="333333"/>
              </a:solidFill>
              <a:highlight>
                <a:srgbClr val="FEFE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highlight>
                  <a:srgbClr val="FEFEFE"/>
                </a:highlight>
              </a:rPr>
              <a:t>Step 1.</a:t>
            </a: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 Add the unit digit of smaller no. to the larger numeral.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highlight>
                  <a:srgbClr val="FEFEFE"/>
                </a:highlight>
              </a:rPr>
              <a:t>Step 2</a:t>
            </a: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. Multiply the result by 10.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highlight>
                  <a:srgbClr val="FEFEFE"/>
                </a:highlight>
              </a:rPr>
              <a:t>Step 3.</a:t>
            </a: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 Multiply the unit digits of both numbers.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33333"/>
                </a:solidFill>
                <a:highlight>
                  <a:srgbClr val="FEFEFE"/>
                </a:highlight>
              </a:rPr>
              <a:t>Step 4.</a:t>
            </a: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 Add both the numbers (involve in step 1 &amp; step 2).For example: Take 2 numbers like 13 and 16.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Step 1. 16 + 3 =19.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Step 2. 19*10 = 190.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114300" y="4075050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195950" y="790250"/>
            <a:ext cx="8948100" cy="328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Step 3. 3*6 = 18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Step 4. Add the two numbers, 190+18 and the answer is </a:t>
            </a:r>
            <a:r>
              <a:rPr b="1" lang="en-GB">
                <a:solidFill>
                  <a:srgbClr val="333333"/>
                </a:solidFill>
                <a:highlight>
                  <a:srgbClr val="FEFEFE"/>
                </a:highlight>
              </a:rPr>
              <a:t>208</a:t>
            </a:r>
            <a:r>
              <a:rPr lang="en-GB">
                <a:solidFill>
                  <a:srgbClr val="333333"/>
                </a:solidFill>
                <a:highlight>
                  <a:srgbClr val="FEFEFE"/>
                </a:highlight>
              </a:rPr>
              <a:t>.</a:t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u="sng">
                <a:solidFill>
                  <a:schemeClr val="dk1"/>
                </a:solidFill>
              </a:rPr>
              <a:t> </a:t>
            </a:r>
            <a:r>
              <a:rPr b="1" lang="en-GB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Dividing a large number by 5</a:t>
            </a:r>
            <a:endParaRPr b="1" sz="2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This trick will get you result quickly of dividing a large digit number by 5. All you need to follow only two steps, in first step multiply the number by 2 while in second step move the decimal point.For example: 235 / 5 =</a:t>
            </a:r>
            <a:r>
              <a:rPr b="1" lang="en-GB">
                <a:solidFill>
                  <a:schemeClr val="dk1"/>
                </a:solidFill>
              </a:rPr>
              <a:t>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Step 1.</a:t>
            </a:r>
            <a:r>
              <a:rPr lang="en-GB">
                <a:solidFill>
                  <a:schemeClr val="dk1"/>
                </a:solidFill>
              </a:rPr>
              <a:t> 235 * 2 = 470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Step 2.</a:t>
            </a:r>
            <a:r>
              <a:rPr lang="en-GB">
                <a:solidFill>
                  <a:schemeClr val="dk1"/>
                </a:solidFill>
              </a:rPr>
              <a:t> Move the decimal: 47.0 or just 47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114300" y="4075050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195950" y="845000"/>
            <a:ext cx="8492400" cy="3230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Multiplication of a two-digit number by 11</a:t>
            </a:r>
            <a:endParaRPr b="1" sz="2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With this trick, multiplication can be done in 1 or 2 seconds. So, let us see how using this method, calculation can be done in a matter of seconds.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 multiply 25 and 11, imagine there is a space between 25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Step 1.</a:t>
            </a:r>
            <a:r>
              <a:rPr lang="en-GB">
                <a:solidFill>
                  <a:schemeClr val="dk1"/>
                </a:solidFill>
              </a:rPr>
              <a:t> Put an imaginary space in between: 25*11= 2_5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Step 2.</a:t>
            </a:r>
            <a:r>
              <a:rPr lang="en-GB">
                <a:solidFill>
                  <a:schemeClr val="dk1"/>
                </a:solidFill>
              </a:rPr>
              <a:t>  Just add 2 and 5 and put the result in the imaginary space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So, the answer is: 25 * 11 =</a:t>
            </a:r>
            <a:r>
              <a:rPr b="1" lang="en-GB">
                <a:solidFill>
                  <a:schemeClr val="dk1"/>
                </a:solidFill>
              </a:rPr>
              <a:t>275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114300" y="4075050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195950" y="831825"/>
            <a:ext cx="8871000" cy="3243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Multiply any large number by 12</a:t>
            </a:r>
            <a:endParaRPr b="1" sz="18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 multiply any number by 12 just double last digit and thereafter double each digit and add it to its neighbour.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example  13243 * 12 =  ?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1:</a:t>
            </a:r>
            <a:r>
              <a:rPr lang="en-GB">
                <a:solidFill>
                  <a:schemeClr val="dk1"/>
                </a:solidFill>
              </a:rPr>
              <a:t> 13243 * 12 =  _____6 (Double of Last Digit 3= 6 )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2:</a:t>
            </a:r>
            <a:r>
              <a:rPr lang="en-GB">
                <a:solidFill>
                  <a:schemeClr val="dk1"/>
                </a:solidFill>
              </a:rPr>
              <a:t> 13243 * 12 =  ____16 (Now Double 4= 8, and add it to 3, 8+3=11, 1 will get carry over 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3:</a:t>
            </a:r>
            <a:r>
              <a:rPr lang="en-GB">
                <a:solidFill>
                  <a:schemeClr val="dk1"/>
                </a:solidFill>
              </a:rPr>
              <a:t> 13243 * 12=   ___916 (Now Double 2=4, and add it to 4 with carry, 4+4+1=9)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114300" y="4075050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195950" y="790250"/>
            <a:ext cx="8948100" cy="3285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4.</a:t>
            </a:r>
            <a:r>
              <a:rPr lang="en-GB">
                <a:solidFill>
                  <a:schemeClr val="dk1"/>
                </a:solidFill>
              </a:rPr>
              <a:t> 13243* 12=   __8916 (Now Double 3=6, and add it to 2, 6+2=8)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5.</a:t>
            </a:r>
            <a:r>
              <a:rPr lang="en-GB">
                <a:solidFill>
                  <a:schemeClr val="dk1"/>
                </a:solidFill>
              </a:rPr>
              <a:t> 13243 * 12=   _58916 (Now Double  1=2, and add it to 3, 1+3=5)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6</a:t>
            </a:r>
            <a:r>
              <a:rPr lang="en-GB">
                <a:solidFill>
                  <a:schemeClr val="dk1"/>
                </a:solidFill>
              </a:rPr>
              <a:t>. 13243 * 12=   158916 (Now Double 0=0, and add it to 1, 0+1=1)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 your final answer of 13243 * 12 = </a:t>
            </a:r>
            <a:r>
              <a:rPr b="1" lang="en-GB">
                <a:solidFill>
                  <a:schemeClr val="dk1"/>
                </a:solidFill>
              </a:rPr>
              <a:t>158916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Multiplication of any 3-digit numbers</a:t>
            </a:r>
            <a:endParaRPr b="1" sz="2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Take any two numbers like 308 and 306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Step 1. </a:t>
            </a:r>
            <a:r>
              <a:rPr lang="en-GB">
                <a:solidFill>
                  <a:schemeClr val="dk1"/>
                </a:solidFill>
              </a:rPr>
              <a:t>Now subtract the number at unit place.308-8=300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EC6191-1CAC-456B-9F29-149346B937DE}"/>
</file>

<file path=customXml/itemProps2.xml><?xml version="1.0" encoding="utf-8"?>
<ds:datastoreItem xmlns:ds="http://schemas.openxmlformats.org/officeDocument/2006/customXml" ds:itemID="{BBC18017-3F6F-40FC-94F2-867CC79BADC1}"/>
</file>

<file path=customXml/itemProps3.xml><?xml version="1.0" encoding="utf-8"?>
<ds:datastoreItem xmlns:ds="http://schemas.openxmlformats.org/officeDocument/2006/customXml" ds:itemID="{114902DF-831E-4B24-870B-BE024DD8C40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