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font" Target="fonts/Roboto-regular.fntdata"/><Relationship Id="rId18" Type="http://schemas.openxmlformats.org/officeDocument/2006/relationships/slide" Target="slides/slide13.xml"/><Relationship Id="rId42" Type="http://schemas.openxmlformats.org/officeDocument/2006/relationships/font" Target="fonts/Roboto-boldItalic.fntdata"/><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Roboto-bold.fntdata"/><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customXml" Target="../customXml/item3.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2.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3" Type="http://schemas.openxmlformats.org/officeDocument/2006/relationships/customXml" Target="../customXml/item1.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21696811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21696811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4" name="Google Shape;134;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5" name="Google Shape;135;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37" name="Google Shape;137;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t>Total surface area of the larger cube = 6*3*3 = 54. </a:t>
            </a:r>
            <a:endParaRPr sz="1600"/>
          </a:p>
          <a:p>
            <a:pPr indent="0" lvl="0" marL="0" rtl="0" algn="l">
              <a:spcBef>
                <a:spcPts val="0"/>
              </a:spcBef>
              <a:spcAft>
                <a:spcPts val="0"/>
              </a:spcAft>
              <a:buNone/>
            </a:pPr>
            <a:r>
              <a:rPr lang="en-GB" sz="1600"/>
              <a:t>Total surface area of a smaller cube = 6*1*1 = 6.</a:t>
            </a:r>
            <a:endParaRPr sz="1600"/>
          </a:p>
          <a:p>
            <a:pPr indent="0" lvl="0" marL="0" rtl="0" algn="l">
              <a:spcBef>
                <a:spcPts val="0"/>
              </a:spcBef>
              <a:spcAft>
                <a:spcPts val="0"/>
              </a:spcAft>
              <a:buNone/>
            </a:pPr>
            <a:r>
              <a:rPr lang="en-GB" sz="1600"/>
              <a:t>The number of smaller cubes = 3*3*3 = 27. </a:t>
            </a:r>
            <a:endParaRPr sz="1600"/>
          </a:p>
          <a:p>
            <a:pPr indent="0" lvl="0" marL="0" rtl="0" algn="l">
              <a:spcBef>
                <a:spcPts val="0"/>
              </a:spcBef>
              <a:spcAft>
                <a:spcPts val="0"/>
              </a:spcAft>
              <a:buNone/>
            </a:pPr>
            <a:r>
              <a:rPr lang="en-GB" sz="1600"/>
              <a:t>Sum of the total surface areas of all the smaller cubes = 6*27 = 162. </a:t>
            </a:r>
            <a:endParaRPr sz="1600"/>
          </a:p>
          <a:p>
            <a:pPr indent="0" lvl="0" marL="0" rtl="0" algn="l">
              <a:spcBef>
                <a:spcPts val="0"/>
              </a:spcBef>
              <a:spcAft>
                <a:spcPts val="0"/>
              </a:spcAft>
              <a:buNone/>
            </a:pPr>
            <a:r>
              <a:rPr lang="en-GB" sz="1600"/>
              <a:t>Thus the required ratio = 54:162 = 1:3.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3" name="Google Shape;143;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4" name="Google Shape;144;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46" name="Google Shape;146;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t>A cube of side n is painted green on all its sides. It is then cut into identical cubes. How many of the smaller cubes will have three of its sides painted </a:t>
            </a:r>
            <a:r>
              <a:rPr lang="en-GB" sz="1600"/>
              <a:t>?</a:t>
            </a:r>
            <a:r>
              <a:rPr lang="en-GB" sz="1600"/>
              <a:t> </a:t>
            </a:r>
            <a:endParaRPr sz="1600"/>
          </a:p>
          <a:p>
            <a:pPr indent="0" lvl="0" marL="0" rtl="0" algn="l">
              <a:spcBef>
                <a:spcPts val="800"/>
              </a:spcBef>
              <a:spcAft>
                <a:spcPts val="0"/>
              </a:spcAft>
              <a:buNone/>
            </a:pPr>
            <a:r>
              <a:rPr lang="en-GB" sz="1600"/>
              <a:t>A. </a:t>
            </a:r>
            <a:r>
              <a:rPr lang="en-GB" sz="1600"/>
              <a:t>4</a:t>
            </a:r>
            <a:endParaRPr sz="1600"/>
          </a:p>
          <a:p>
            <a:pPr indent="0" lvl="0" marL="0" rtl="0" algn="l">
              <a:spcBef>
                <a:spcPts val="800"/>
              </a:spcBef>
              <a:spcAft>
                <a:spcPts val="0"/>
              </a:spcAft>
              <a:buNone/>
            </a:pPr>
            <a:r>
              <a:rPr lang="en-GB" sz="1600"/>
              <a:t>B. 6</a:t>
            </a:r>
            <a:endParaRPr sz="1600"/>
          </a:p>
          <a:p>
            <a:pPr indent="0" lvl="0" marL="0" rtl="0" algn="l">
              <a:spcBef>
                <a:spcPts val="800"/>
              </a:spcBef>
              <a:spcAft>
                <a:spcPts val="0"/>
              </a:spcAft>
              <a:buNone/>
            </a:pPr>
            <a:r>
              <a:rPr lang="en-GB" sz="1600"/>
              <a:t>C. 8</a:t>
            </a:r>
            <a:endParaRPr sz="1600"/>
          </a:p>
          <a:p>
            <a:pPr indent="0" lvl="0" marL="0" rtl="0" algn="l">
              <a:spcBef>
                <a:spcPts val="800"/>
              </a:spcBef>
              <a:spcAft>
                <a:spcPts val="800"/>
              </a:spcAft>
              <a:buNone/>
            </a:pPr>
            <a:r>
              <a:rPr lang="en-GB" sz="1600"/>
              <a:t>D. cannot be determined</a:t>
            </a:r>
            <a:endParaRPr sz="1600"/>
          </a:p>
        </p:txBody>
      </p:sp>
      <p:sp>
        <p:nvSpPr>
          <p:cNvPr id="147" name="Google Shape;147;p2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3" name="Google Shape;153;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4" name="Google Shape;154;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56" name="Google Shape;156;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t>Since, all the sides of the cube is painted, the cubes cut out from the corners will have three of its faces green. Since there are 8 corners for a cube, there will be 8 such cubes.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2" name="Google Shape;162;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3" name="Google Shape;163;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165" name="Google Shape;165;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 A cube is coloured red on all faces. It is cut into 64 smaller cubes of equal size. Now, answer the following questions based on this statement :How many cubes have no face coloured?</a:t>
            </a:r>
            <a:endParaRPr sz="1600">
              <a:highlight>
                <a:srgbClr val="FFFFFF"/>
              </a:highlight>
            </a:endParaRPr>
          </a:p>
          <a:p>
            <a:pPr indent="0" lvl="0" marL="0" rtl="0" algn="l">
              <a:spcBef>
                <a:spcPts val="800"/>
              </a:spcBef>
              <a:spcAft>
                <a:spcPts val="0"/>
              </a:spcAft>
              <a:buNone/>
            </a:pPr>
            <a:r>
              <a:rPr lang="en-GB" sz="1600">
                <a:highlight>
                  <a:srgbClr val="FFFFFF"/>
                </a:highlight>
              </a:rPr>
              <a:t>A. </a:t>
            </a:r>
            <a:r>
              <a:rPr lang="en-GB" sz="1600">
                <a:highlight>
                  <a:srgbClr val="FFFFFF"/>
                </a:highlight>
              </a:rPr>
              <a:t>24</a:t>
            </a:r>
            <a:endParaRPr sz="1600">
              <a:highlight>
                <a:srgbClr val="FFFFFF"/>
              </a:highlight>
            </a:endParaRPr>
          </a:p>
          <a:p>
            <a:pPr indent="0" lvl="0" marL="0" rtl="0" algn="l">
              <a:spcBef>
                <a:spcPts val="800"/>
              </a:spcBef>
              <a:spcAft>
                <a:spcPts val="0"/>
              </a:spcAft>
              <a:buNone/>
            </a:pPr>
            <a:r>
              <a:rPr lang="en-GB" sz="1600">
                <a:highlight>
                  <a:srgbClr val="FFFFFF"/>
                </a:highlight>
              </a:rPr>
              <a:t>B. 8</a:t>
            </a:r>
            <a:endParaRPr sz="1600">
              <a:highlight>
                <a:srgbClr val="FFFFFF"/>
              </a:highlight>
            </a:endParaRPr>
          </a:p>
          <a:p>
            <a:pPr indent="0" lvl="0" marL="0" rtl="0" algn="l">
              <a:spcBef>
                <a:spcPts val="800"/>
              </a:spcBef>
              <a:spcAft>
                <a:spcPts val="0"/>
              </a:spcAft>
              <a:buNone/>
            </a:pPr>
            <a:r>
              <a:rPr lang="en-GB" sz="1600">
                <a:highlight>
                  <a:srgbClr val="FFFFFF"/>
                </a:highlight>
              </a:rPr>
              <a:t>C. 16</a:t>
            </a:r>
            <a:endParaRPr sz="1600">
              <a:highlight>
                <a:srgbClr val="FFFFFF"/>
              </a:highlight>
            </a:endParaRPr>
          </a:p>
          <a:p>
            <a:pPr indent="0" lvl="0" marL="0" rtl="0" algn="l">
              <a:spcBef>
                <a:spcPts val="800"/>
              </a:spcBef>
              <a:spcAft>
                <a:spcPts val="800"/>
              </a:spcAft>
              <a:buNone/>
            </a:pPr>
            <a:r>
              <a:rPr lang="en-GB" sz="1600">
                <a:highlight>
                  <a:srgbClr val="FFFFFF"/>
                </a:highlight>
              </a:rPr>
              <a:t>D. 0</a:t>
            </a:r>
            <a:endParaRPr sz="1600">
              <a:highlight>
                <a:srgbClr val="FFFFFF"/>
              </a:highlight>
            </a:endParaRPr>
          </a:p>
        </p:txBody>
      </p:sp>
      <p:sp>
        <p:nvSpPr>
          <p:cNvPr id="166" name="Google Shape;166;p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2" name="Google Shape;172;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3" name="Google Shape;173;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75" name="Google Shape;175;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Since, there are 64 smaller cubes of equal size, therefore, n = no. of divisions on the face of undivided cube = 4</a:t>
            </a:r>
            <a:endParaRPr sz="1600">
              <a:highlight>
                <a:srgbClr val="FFFFFF"/>
              </a:highlight>
            </a:endParaRPr>
          </a:p>
          <a:p>
            <a:pPr indent="0" lvl="0" marL="0" rtl="0" algn="l">
              <a:spcBef>
                <a:spcPts val="0"/>
              </a:spcBef>
              <a:spcAft>
                <a:spcPts val="0"/>
              </a:spcAft>
              <a:buClr>
                <a:schemeClr val="dk1"/>
              </a:buClr>
              <a:buSzPts val="1100"/>
              <a:buFont typeface="Arial"/>
              <a:buNone/>
            </a:pPr>
            <a:r>
              <a:rPr lang="en-GB" sz="1600">
                <a:highlight>
                  <a:srgbClr val="FFFFFF"/>
                </a:highlight>
              </a:rPr>
              <a:t>no. of  cubes with no face coloured = (n – 2)³ = (4 – 2)³ = 8</a:t>
            </a:r>
            <a:endParaRPr sz="1600">
              <a:highlight>
                <a:srgbClr val="FFFFFF"/>
              </a:highlight>
            </a:endParaRPr>
          </a:p>
          <a:p>
            <a:pPr indent="0" lvl="0" marL="0" rtl="0" algn="l">
              <a:spcBef>
                <a:spcPts val="0"/>
              </a:spcBef>
              <a:spcAft>
                <a:spcPts val="0"/>
              </a:spcAft>
              <a:buNone/>
            </a:pPr>
            <a:r>
              <a:t/>
            </a:r>
            <a:endParaRPr sz="160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1" name="Google Shape;181;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2" name="Google Shape;182;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184" name="Google Shape;184;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t> A cube is coloured red on all faces. It is cut into 64 smaller cubes of equal size. Now, answer the following questions based on this statement :How many cubes are there which have only one face coloured?</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GB" sz="1600">
                <a:solidFill>
                  <a:schemeClr val="dk1"/>
                </a:solidFill>
              </a:rPr>
              <a:t>A. 4</a:t>
            </a:r>
            <a:endParaRPr sz="1600">
              <a:solidFill>
                <a:schemeClr val="dk1"/>
              </a:solidFill>
            </a:endParaRPr>
          </a:p>
          <a:p>
            <a:pPr indent="0" lvl="0" marL="0" rtl="0" algn="l">
              <a:spcBef>
                <a:spcPts val="800"/>
              </a:spcBef>
              <a:spcAft>
                <a:spcPts val="0"/>
              </a:spcAft>
              <a:buClr>
                <a:schemeClr val="dk1"/>
              </a:buClr>
              <a:buSzPts val="1100"/>
              <a:buFont typeface="Arial"/>
              <a:buNone/>
            </a:pPr>
            <a:r>
              <a:rPr lang="en-GB" sz="1600">
                <a:solidFill>
                  <a:schemeClr val="dk1"/>
                </a:solidFill>
              </a:rPr>
              <a:t>B. 8</a:t>
            </a:r>
            <a:endParaRPr sz="1600">
              <a:solidFill>
                <a:schemeClr val="dk1"/>
              </a:solidFill>
            </a:endParaRPr>
          </a:p>
          <a:p>
            <a:pPr indent="0" lvl="0" marL="0" rtl="0" algn="l">
              <a:spcBef>
                <a:spcPts val="800"/>
              </a:spcBef>
              <a:spcAft>
                <a:spcPts val="0"/>
              </a:spcAft>
              <a:buClr>
                <a:schemeClr val="dk1"/>
              </a:buClr>
              <a:buSzPts val="1100"/>
              <a:buFont typeface="Arial"/>
              <a:buNone/>
            </a:pPr>
            <a:r>
              <a:rPr lang="en-GB" sz="1600">
                <a:solidFill>
                  <a:schemeClr val="dk1"/>
                </a:solidFill>
              </a:rPr>
              <a:t>C. 16</a:t>
            </a:r>
            <a:endParaRPr sz="1600">
              <a:solidFill>
                <a:schemeClr val="dk1"/>
              </a:solidFill>
            </a:endParaRPr>
          </a:p>
          <a:p>
            <a:pPr indent="0" lvl="0" marL="0" rtl="0" algn="l">
              <a:spcBef>
                <a:spcPts val="800"/>
              </a:spcBef>
              <a:spcAft>
                <a:spcPts val="800"/>
              </a:spcAft>
              <a:buClr>
                <a:schemeClr val="dk1"/>
              </a:buClr>
              <a:buSzPts val="1100"/>
              <a:buFont typeface="Arial"/>
              <a:buNone/>
            </a:pPr>
            <a:r>
              <a:rPr lang="en-GB" sz="1600">
                <a:solidFill>
                  <a:schemeClr val="dk1"/>
                </a:solidFill>
              </a:rPr>
              <a:t>D. 24 </a:t>
            </a:r>
            <a:endParaRPr sz="1600"/>
          </a:p>
        </p:txBody>
      </p:sp>
      <p:sp>
        <p:nvSpPr>
          <p:cNvPr id="185" name="Google Shape;185;p2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1" name="Google Shape;191;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2" name="Google Shape;192;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94" name="Google Shape;194;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Since, there are 64 smaller cubes of equal size, therefore, n = no. of divisions on the face of undivided cube = 4</a:t>
            </a:r>
            <a:endParaRPr sz="1600">
              <a:highlight>
                <a:srgbClr val="FFFFFF"/>
              </a:highlight>
            </a:endParaRPr>
          </a:p>
          <a:p>
            <a:pPr indent="0" lvl="0" marL="0" rtl="0" algn="l">
              <a:spcBef>
                <a:spcPts val="0"/>
              </a:spcBef>
              <a:spcAft>
                <a:spcPts val="0"/>
              </a:spcAft>
              <a:buClr>
                <a:schemeClr val="dk1"/>
              </a:buClr>
              <a:buSzPts val="1100"/>
              <a:buFont typeface="Arial"/>
              <a:buNone/>
            </a:pPr>
            <a:r>
              <a:rPr lang="en-GB" sz="1600">
                <a:highlight>
                  <a:srgbClr val="FFFFFF"/>
                </a:highlight>
              </a:rPr>
              <a:t>no. of cubes with one face painted = (n – 2)² × 6 = (4 – 2)² × 6 = 24</a:t>
            </a:r>
            <a:endParaRPr sz="1600">
              <a:highlight>
                <a:srgbClr val="FFFFFF"/>
              </a:highlight>
            </a:endParaRPr>
          </a:p>
          <a:p>
            <a:pPr indent="0" lvl="0" marL="0" rtl="0" algn="l">
              <a:spcBef>
                <a:spcPts val="0"/>
              </a:spcBef>
              <a:spcAft>
                <a:spcPts val="0"/>
              </a:spcAft>
              <a:buNone/>
            </a:pPr>
            <a:r>
              <a:t/>
            </a:r>
            <a:endParaRPr sz="16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0" name="Google Shape;200;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1" name="Google Shape;201;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03" name="Google Shape;203;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A cube is coloured red on all faces. It is cut into 64 smaller cubes of equal size. </a:t>
            </a:r>
            <a:endParaRPr sz="1600">
              <a:highlight>
                <a:srgbClr val="FFFFFF"/>
              </a:highlight>
            </a:endParaRPr>
          </a:p>
          <a:p>
            <a:pPr indent="0" lvl="0" marL="0" rtl="0" algn="l">
              <a:spcBef>
                <a:spcPts val="0"/>
              </a:spcBef>
              <a:spcAft>
                <a:spcPts val="0"/>
              </a:spcAft>
              <a:buNone/>
            </a:pPr>
            <a:r>
              <a:rPr lang="en-GB" sz="1600">
                <a:highlight>
                  <a:srgbClr val="FFFFFF"/>
                </a:highlight>
              </a:rPr>
              <a:t>Now, answer the following questions based on this statement :How many cubes have two red opposite faces?</a:t>
            </a:r>
            <a:endParaRPr sz="1600">
              <a:highlight>
                <a:srgbClr val="FFFFFF"/>
              </a:highlight>
            </a:endParaRPr>
          </a:p>
          <a:p>
            <a:pPr indent="0" lvl="0" marL="0" rtl="0" algn="l">
              <a:spcBef>
                <a:spcPts val="0"/>
              </a:spcBef>
              <a:spcAft>
                <a:spcPts val="0"/>
              </a:spcAft>
              <a:buNone/>
            </a:pPr>
            <a:r>
              <a:t/>
            </a:r>
            <a:endParaRPr sz="1600">
              <a:highlight>
                <a:srgbClr val="FFFFFF"/>
              </a:highlight>
            </a:endParaRPr>
          </a:p>
          <a:p>
            <a:pPr indent="0" lvl="0" marL="0" rtl="0" algn="l">
              <a:spcBef>
                <a:spcPts val="0"/>
              </a:spcBef>
              <a:spcAft>
                <a:spcPts val="0"/>
              </a:spcAft>
              <a:buClr>
                <a:schemeClr val="dk1"/>
              </a:buClr>
              <a:buSzPts val="1100"/>
              <a:buFont typeface="Arial"/>
              <a:buNone/>
            </a:pPr>
            <a:r>
              <a:rPr lang="en-GB" sz="1600">
                <a:solidFill>
                  <a:schemeClr val="dk1"/>
                </a:solidFill>
              </a:rPr>
              <a:t>A. 0</a:t>
            </a:r>
            <a:endParaRPr sz="1600">
              <a:solidFill>
                <a:schemeClr val="dk1"/>
              </a:solidFill>
            </a:endParaRPr>
          </a:p>
          <a:p>
            <a:pPr indent="0" lvl="0" marL="0" rtl="0" algn="l">
              <a:spcBef>
                <a:spcPts val="800"/>
              </a:spcBef>
              <a:spcAft>
                <a:spcPts val="0"/>
              </a:spcAft>
              <a:buClr>
                <a:schemeClr val="dk1"/>
              </a:buClr>
              <a:buSzPts val="1100"/>
              <a:buFont typeface="Arial"/>
              <a:buNone/>
            </a:pPr>
            <a:r>
              <a:rPr lang="en-GB" sz="1600">
                <a:solidFill>
                  <a:schemeClr val="dk1"/>
                </a:solidFill>
              </a:rPr>
              <a:t>B. 8</a:t>
            </a:r>
            <a:endParaRPr sz="1600">
              <a:solidFill>
                <a:schemeClr val="dk1"/>
              </a:solidFill>
            </a:endParaRPr>
          </a:p>
          <a:p>
            <a:pPr indent="0" lvl="0" marL="0" rtl="0" algn="l">
              <a:spcBef>
                <a:spcPts val="800"/>
              </a:spcBef>
              <a:spcAft>
                <a:spcPts val="0"/>
              </a:spcAft>
              <a:buClr>
                <a:schemeClr val="dk1"/>
              </a:buClr>
              <a:buSzPts val="1100"/>
              <a:buFont typeface="Arial"/>
              <a:buNone/>
            </a:pPr>
            <a:r>
              <a:rPr lang="en-GB" sz="1600">
                <a:solidFill>
                  <a:schemeClr val="dk1"/>
                </a:solidFill>
              </a:rPr>
              <a:t>C. 16</a:t>
            </a:r>
            <a:endParaRPr sz="1600">
              <a:solidFill>
                <a:schemeClr val="dk1"/>
              </a:solidFill>
            </a:endParaRPr>
          </a:p>
          <a:p>
            <a:pPr indent="0" lvl="0" marL="0" rtl="0" algn="l">
              <a:spcBef>
                <a:spcPts val="800"/>
              </a:spcBef>
              <a:spcAft>
                <a:spcPts val="800"/>
              </a:spcAft>
              <a:buClr>
                <a:schemeClr val="dk1"/>
              </a:buClr>
              <a:buSzPts val="1100"/>
              <a:buFont typeface="Arial"/>
              <a:buNone/>
            </a:pPr>
            <a:r>
              <a:rPr lang="en-GB" sz="1600">
                <a:solidFill>
                  <a:schemeClr val="dk1"/>
                </a:solidFill>
              </a:rPr>
              <a:t>D. 24 </a:t>
            </a:r>
            <a:endParaRPr sz="1600">
              <a:highlight>
                <a:srgbClr val="FFFFFF"/>
              </a:highlight>
            </a:endParaRPr>
          </a:p>
        </p:txBody>
      </p:sp>
      <p:sp>
        <p:nvSpPr>
          <p:cNvPr id="204" name="Google Shape;204;p2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0" name="Google Shape;210;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1" name="Google Shape;211;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13" name="Google Shape;213;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Since, there are 64 smaller cubes of equal size, therefore, n = no. of divisions on the face of undivided cube = 4</a:t>
            </a:r>
            <a:endParaRPr sz="1600">
              <a:highlight>
                <a:srgbClr val="FFFFFF"/>
              </a:highlight>
            </a:endParaRPr>
          </a:p>
          <a:p>
            <a:pPr indent="0" lvl="0" marL="0" rtl="0" algn="l">
              <a:spcBef>
                <a:spcPts val="0"/>
              </a:spcBef>
              <a:spcAft>
                <a:spcPts val="0"/>
              </a:spcAft>
              <a:buClr>
                <a:schemeClr val="dk1"/>
              </a:buClr>
              <a:buSzPts val="1100"/>
              <a:buFont typeface="Arial"/>
              <a:buNone/>
            </a:pPr>
            <a:r>
              <a:rPr lang="en-GB" sz="1600">
                <a:highlight>
                  <a:srgbClr val="FFFFFF"/>
                </a:highlight>
              </a:rPr>
              <a:t>no. of cubes with two red opposite faces = 0</a:t>
            </a:r>
            <a:endParaRPr sz="1600">
              <a:highlight>
                <a:srgbClr val="FFFFFF"/>
              </a:highlight>
            </a:endParaRPr>
          </a:p>
          <a:p>
            <a:pPr indent="0" lvl="0" marL="0" rtl="0" algn="l">
              <a:spcBef>
                <a:spcPts val="0"/>
              </a:spcBef>
              <a:spcAft>
                <a:spcPts val="0"/>
              </a:spcAft>
              <a:buClr>
                <a:schemeClr val="dk1"/>
              </a:buClr>
              <a:buSzPts val="1100"/>
              <a:buFont typeface="Arial"/>
              <a:buNone/>
            </a:pPr>
            <a:r>
              <a:rPr lang="en-GB" sz="1600">
                <a:highlight>
                  <a:srgbClr val="FFFFFF"/>
                </a:highlight>
              </a:rPr>
              <a:t>(none of the cubes can have its opposite faces coloured)</a:t>
            </a:r>
            <a:endParaRPr sz="1600">
              <a:highlight>
                <a:srgbClr val="FFFFFF"/>
              </a:highlight>
            </a:endParaRPr>
          </a:p>
          <a:p>
            <a:pPr indent="0" lvl="0" marL="0" rtl="0" algn="l">
              <a:spcBef>
                <a:spcPts val="0"/>
              </a:spcBef>
              <a:spcAft>
                <a:spcPts val="0"/>
              </a:spcAft>
              <a:buNone/>
            </a:pPr>
            <a:r>
              <a:t/>
            </a:r>
            <a:endParaRPr sz="160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9" name="Google Shape;219;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0" name="Google Shape;220;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22" name="Google Shape;222;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A cube is coloured red on all faces. It is cut into 64 smaller cubes of equal size. Now, answer the following questions based on this statement :How many cubes have three faces coloured?</a:t>
            </a:r>
            <a:endParaRPr sz="1600">
              <a:highlight>
                <a:srgbClr val="FFFFFF"/>
              </a:highlight>
            </a:endParaRPr>
          </a:p>
          <a:p>
            <a:pPr indent="0" lvl="0" marL="0" rtl="0" algn="l">
              <a:spcBef>
                <a:spcPts val="800"/>
              </a:spcBef>
              <a:spcAft>
                <a:spcPts val="0"/>
              </a:spcAft>
              <a:buNone/>
            </a:pPr>
            <a:r>
              <a:rPr lang="en-GB" sz="1600">
                <a:highlight>
                  <a:srgbClr val="FFFFFF"/>
                </a:highlight>
              </a:rPr>
              <a:t>A. </a:t>
            </a:r>
            <a:r>
              <a:rPr lang="en-GB" sz="1600">
                <a:highlight>
                  <a:srgbClr val="FFFFFF"/>
                </a:highlight>
              </a:rPr>
              <a:t>24</a:t>
            </a:r>
            <a:endParaRPr sz="1600">
              <a:highlight>
                <a:srgbClr val="FFFFFF"/>
              </a:highlight>
            </a:endParaRPr>
          </a:p>
          <a:p>
            <a:pPr indent="0" lvl="0" marL="0" rtl="0" algn="l">
              <a:spcBef>
                <a:spcPts val="800"/>
              </a:spcBef>
              <a:spcAft>
                <a:spcPts val="0"/>
              </a:spcAft>
              <a:buNone/>
            </a:pPr>
            <a:r>
              <a:rPr lang="en-GB" sz="1600">
                <a:highlight>
                  <a:srgbClr val="FFFFFF"/>
                </a:highlight>
              </a:rPr>
              <a:t>B. 8</a:t>
            </a:r>
            <a:endParaRPr sz="1600">
              <a:highlight>
                <a:srgbClr val="FFFFFF"/>
              </a:highlight>
            </a:endParaRPr>
          </a:p>
          <a:p>
            <a:pPr indent="0" lvl="0" marL="0" rtl="0" algn="l">
              <a:spcBef>
                <a:spcPts val="800"/>
              </a:spcBef>
              <a:spcAft>
                <a:spcPts val="0"/>
              </a:spcAft>
              <a:buNone/>
            </a:pPr>
            <a:r>
              <a:rPr lang="en-GB" sz="1600">
                <a:highlight>
                  <a:srgbClr val="FFFFFF"/>
                </a:highlight>
              </a:rPr>
              <a:t>C. 16</a:t>
            </a:r>
            <a:endParaRPr sz="1600">
              <a:highlight>
                <a:srgbClr val="FFFFFF"/>
              </a:highlight>
            </a:endParaRPr>
          </a:p>
          <a:p>
            <a:pPr indent="0" lvl="0" marL="0" rtl="0" algn="l">
              <a:spcBef>
                <a:spcPts val="800"/>
              </a:spcBef>
              <a:spcAft>
                <a:spcPts val="800"/>
              </a:spcAft>
              <a:buNone/>
            </a:pPr>
            <a:r>
              <a:rPr lang="en-GB" sz="1600">
                <a:highlight>
                  <a:srgbClr val="FFFFFF"/>
                </a:highlight>
              </a:rPr>
              <a:t>D. 0</a:t>
            </a:r>
            <a:endParaRPr sz="1600">
              <a:highlight>
                <a:srgbClr val="FFFFFF"/>
              </a:highlight>
            </a:endParaRPr>
          </a:p>
        </p:txBody>
      </p:sp>
      <p:sp>
        <p:nvSpPr>
          <p:cNvPr id="223" name="Google Shape;223;p3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3528000" y="19962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b="1" lang="en-GB" sz="4800"/>
              <a:t>CUBES</a:t>
            </a:r>
            <a:endParaRPr b="1" sz="4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9" name="Google Shape;229;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0" name="Google Shape;230;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32" name="Google Shape;232;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Since, there are 64 smaller cubes of equal size, therefore, n = no. of divisions on the face of undivided cube = 4</a:t>
            </a:r>
            <a:endParaRPr sz="1600">
              <a:highlight>
                <a:srgbClr val="FFFFFF"/>
              </a:highlight>
            </a:endParaRPr>
          </a:p>
          <a:p>
            <a:pPr indent="0" lvl="0" marL="0" rtl="0" algn="l">
              <a:spcBef>
                <a:spcPts val="0"/>
              </a:spcBef>
              <a:spcAft>
                <a:spcPts val="0"/>
              </a:spcAft>
              <a:buClr>
                <a:schemeClr val="dk1"/>
              </a:buClr>
              <a:buSzPts val="1100"/>
              <a:buFont typeface="Arial"/>
              <a:buNone/>
            </a:pPr>
            <a:r>
              <a:rPr lang="en-GB" sz="1600">
                <a:highlight>
                  <a:srgbClr val="FFFFFF"/>
                </a:highlight>
              </a:rPr>
              <a:t>Number of cubes with three faces coloured = 4(cubes at top corners) + 4(cubes at bottom corners) = 8</a:t>
            </a:r>
            <a:endParaRPr sz="1600">
              <a:highlight>
                <a:srgbClr val="FFFFFF"/>
              </a:highlight>
            </a:endParaRPr>
          </a:p>
          <a:p>
            <a:pPr indent="0" lvl="0" marL="0" rtl="0" algn="l">
              <a:spcBef>
                <a:spcPts val="0"/>
              </a:spcBef>
              <a:spcAft>
                <a:spcPts val="0"/>
              </a:spcAft>
              <a:buNone/>
            </a:pPr>
            <a:r>
              <a:t/>
            </a:r>
            <a:endParaRPr sz="160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8" name="Google Shape;238;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9" name="Google Shape;239;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41" name="Google Shape;241;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A cube is painted blue on two adjacent surfaces and black on the surfaces opposite to blue surfaces and green on the remaining faces .Now the cube is cut into 216 smaller cubes of equal size.</a:t>
            </a:r>
            <a:endParaRPr sz="1600">
              <a:highlight>
                <a:srgbClr val="FFFFFF"/>
              </a:highlight>
            </a:endParaRPr>
          </a:p>
          <a:p>
            <a:pPr indent="0" lvl="0" marL="0" rtl="0" algn="l">
              <a:spcBef>
                <a:spcPts val="800"/>
              </a:spcBef>
              <a:spcAft>
                <a:spcPts val="0"/>
              </a:spcAft>
              <a:buNone/>
            </a:pPr>
            <a:r>
              <a:rPr lang="en-GB" sz="1600">
                <a:highlight>
                  <a:srgbClr val="FFFFFF"/>
                </a:highlight>
              </a:rPr>
              <a:t>A. </a:t>
            </a:r>
            <a:r>
              <a:rPr lang="en-GB" sz="1600">
                <a:highlight>
                  <a:srgbClr val="FFFFFF"/>
                </a:highlight>
              </a:rPr>
              <a:t>56</a:t>
            </a:r>
            <a:endParaRPr sz="1600">
              <a:highlight>
                <a:srgbClr val="FFFFFF"/>
              </a:highlight>
            </a:endParaRPr>
          </a:p>
          <a:p>
            <a:pPr indent="0" lvl="0" marL="0" rtl="0" algn="l">
              <a:spcBef>
                <a:spcPts val="800"/>
              </a:spcBef>
              <a:spcAft>
                <a:spcPts val="0"/>
              </a:spcAft>
              <a:buNone/>
            </a:pPr>
            <a:r>
              <a:rPr lang="en-GB" sz="1600">
                <a:highlight>
                  <a:srgbClr val="FFFFFF"/>
                </a:highlight>
              </a:rPr>
              <a:t>B. 48</a:t>
            </a:r>
            <a:endParaRPr sz="1600">
              <a:highlight>
                <a:srgbClr val="FFFFFF"/>
              </a:highlight>
            </a:endParaRPr>
          </a:p>
          <a:p>
            <a:pPr indent="0" lvl="0" marL="0" rtl="0" algn="l">
              <a:spcBef>
                <a:spcPts val="800"/>
              </a:spcBef>
              <a:spcAft>
                <a:spcPts val="0"/>
              </a:spcAft>
              <a:buNone/>
            </a:pPr>
            <a:r>
              <a:rPr lang="en-GB" sz="1600">
                <a:highlight>
                  <a:srgbClr val="FFFFFF"/>
                </a:highlight>
              </a:rPr>
              <a:t>C. 32</a:t>
            </a:r>
            <a:endParaRPr sz="1600">
              <a:highlight>
                <a:srgbClr val="FFFFFF"/>
              </a:highlight>
            </a:endParaRPr>
          </a:p>
          <a:p>
            <a:pPr indent="0" lvl="0" marL="0" rtl="0" algn="l">
              <a:spcBef>
                <a:spcPts val="800"/>
              </a:spcBef>
              <a:spcAft>
                <a:spcPts val="800"/>
              </a:spcAft>
              <a:buNone/>
            </a:pPr>
            <a:r>
              <a:rPr lang="en-GB" sz="1600">
                <a:highlight>
                  <a:srgbClr val="FFFFFF"/>
                </a:highlight>
              </a:rPr>
              <a:t>D. 64</a:t>
            </a:r>
            <a:endParaRPr sz="1600">
              <a:highlight>
                <a:srgbClr val="FFFFFF"/>
              </a:highlight>
            </a:endParaRPr>
          </a:p>
        </p:txBody>
      </p:sp>
      <p:sp>
        <p:nvSpPr>
          <p:cNvPr id="242" name="Google Shape;242;p3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8" name="Google Shape;248;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9" name="Google Shape;249;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51" name="Google Shape;251;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sz="1600">
                <a:highlight>
                  <a:srgbClr val="FFFFFF"/>
                </a:highlight>
              </a:rPr>
              <a:t>We know that Cubes with no surface painted can be find using </a:t>
            </a:r>
            <a:endParaRPr sz="16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600">
                <a:highlight>
                  <a:srgbClr val="FFFFFF"/>
                </a:highlight>
              </a:rPr>
              <a:t>(x−2)^3</a:t>
            </a:r>
            <a:endParaRPr sz="1600">
              <a:highlight>
                <a:srgbClr val="FFFFFF"/>
              </a:highlight>
            </a:endParaRPr>
          </a:p>
          <a:p>
            <a:pPr indent="0" lvl="0" marL="0" rtl="0" algn="l">
              <a:lnSpc>
                <a:spcPct val="156250"/>
              </a:lnSpc>
              <a:spcBef>
                <a:spcPts val="0"/>
              </a:spcBef>
              <a:spcAft>
                <a:spcPts val="0"/>
              </a:spcAft>
              <a:buNone/>
            </a:pPr>
            <a:r>
              <a:rPr lang="en-GB" sz="1600">
                <a:highlight>
                  <a:srgbClr val="FFFFFF"/>
                </a:highlight>
              </a:rPr>
              <a:t>x-23, where x is number of cuttings. Here x=6.</a:t>
            </a:r>
            <a:endParaRPr sz="1600">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en-GB" sz="1600">
                <a:highlight>
                  <a:srgbClr val="FFFFFF"/>
                </a:highlight>
              </a:rPr>
              <a:t>∴(6−2)^3 = 64</a:t>
            </a:r>
            <a:endParaRPr sz="160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7" name="Google Shape;257;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8" name="Google Shape;258;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260" name="Google Shape;260;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800"/>
              <a:buFont typeface="Arial"/>
              <a:buNone/>
            </a:pPr>
            <a:r>
              <a:rPr lang="en-GB" sz="1600"/>
              <a:t>There are 128 cubes with me which are coloured according to two schemes viz.</a:t>
            </a:r>
            <a:br>
              <a:rPr lang="en-GB" sz="1600"/>
            </a:br>
            <a:r>
              <a:rPr lang="en-GB" sz="1600"/>
              <a:t>64 cubes each having two red adjacent faces and one yellow and other blue on their opposite faces while green on the rest.</a:t>
            </a:r>
            <a:br>
              <a:rPr lang="en-GB" sz="1600"/>
            </a:br>
            <a:r>
              <a:rPr lang="en-GB" sz="1600"/>
              <a:t>64 cubes each having two adjacent blue faces and one red and other green on their opposite faces, while red on the rest. They are then mixed up.</a:t>
            </a:r>
            <a:endParaRPr sz="1600"/>
          </a:p>
          <a:p>
            <a:pPr indent="0" lvl="0" marL="0" rtl="0" algn="l">
              <a:lnSpc>
                <a:spcPct val="115000"/>
              </a:lnSpc>
              <a:spcBef>
                <a:spcPts val="0"/>
              </a:spcBef>
              <a:spcAft>
                <a:spcPts val="0"/>
              </a:spcAft>
              <a:buNone/>
            </a:pPr>
            <a:r>
              <a:rPr lang="en-GB" sz="1600"/>
              <a:t>How many cubes have at least two coloured red faces each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GB" sz="1600"/>
              <a:t>A. </a:t>
            </a:r>
            <a:r>
              <a:rPr lang="en-GB" sz="1600"/>
              <a:t>0</a:t>
            </a:r>
            <a:endParaRPr sz="1600"/>
          </a:p>
          <a:p>
            <a:pPr indent="0" lvl="0" marL="0" rtl="0" algn="l">
              <a:lnSpc>
                <a:spcPct val="115000"/>
              </a:lnSpc>
              <a:spcBef>
                <a:spcPts val="0"/>
              </a:spcBef>
              <a:spcAft>
                <a:spcPts val="0"/>
              </a:spcAft>
              <a:buNone/>
            </a:pPr>
            <a:r>
              <a:rPr lang="en-GB" sz="1600"/>
              <a:t>B. 32</a:t>
            </a:r>
            <a:endParaRPr sz="1600"/>
          </a:p>
          <a:p>
            <a:pPr indent="0" lvl="0" marL="0" rtl="0" algn="l">
              <a:lnSpc>
                <a:spcPct val="115000"/>
              </a:lnSpc>
              <a:spcBef>
                <a:spcPts val="0"/>
              </a:spcBef>
              <a:spcAft>
                <a:spcPts val="0"/>
              </a:spcAft>
              <a:buNone/>
            </a:pPr>
            <a:r>
              <a:rPr lang="en-GB" sz="1600"/>
              <a:t>C. 64</a:t>
            </a:r>
            <a:endParaRPr sz="1600"/>
          </a:p>
          <a:p>
            <a:pPr indent="0" lvl="0" marL="0" rtl="0" algn="l">
              <a:lnSpc>
                <a:spcPct val="115000"/>
              </a:lnSpc>
              <a:spcBef>
                <a:spcPts val="0"/>
              </a:spcBef>
              <a:spcAft>
                <a:spcPts val="0"/>
              </a:spcAft>
              <a:buClr>
                <a:schemeClr val="dk1"/>
              </a:buClr>
              <a:buSzPts val="1800"/>
              <a:buFont typeface="Arial"/>
              <a:buNone/>
            </a:pPr>
            <a:r>
              <a:rPr lang="en-GB" sz="1600"/>
              <a:t>D. 128</a:t>
            </a:r>
            <a:endParaRPr sz="1600"/>
          </a:p>
        </p:txBody>
      </p:sp>
      <p:sp>
        <p:nvSpPr>
          <p:cNvPr id="261" name="Google Shape;261;p3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7" name="Google Shape;267;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8" name="Google Shape;268;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70" name="Google Shape;270;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600"/>
              <a:t>Explanation: </a:t>
            </a:r>
            <a:br>
              <a:rPr lang="en-GB" sz="1600"/>
            </a:br>
            <a:r>
              <a:rPr lang="en-GB" sz="1600"/>
              <a:t>64 and 64 cubes of both types of cubes are such who have</a:t>
            </a:r>
            <a:br>
              <a:rPr lang="en-GB" sz="1600"/>
            </a:br>
            <a:r>
              <a:rPr lang="en-GB" sz="1600"/>
              <a:t>at least two coloured faces red each.</a:t>
            </a:r>
            <a:br>
              <a:rPr lang="en-GB" sz="1600"/>
            </a:br>
            <a:r>
              <a:rPr lang="en-GB" sz="1600"/>
              <a:t>Therefore, total number of the required cubes is 128.</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6" name="Google Shape;276;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7" name="Google Shape;277;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279" name="Google Shape;279;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600"/>
              <a:t>There are 128 cubes with me which are coloured according to two schemes viz.</a:t>
            </a:r>
            <a:br>
              <a:rPr lang="en-GB" sz="1600"/>
            </a:br>
            <a:r>
              <a:rPr lang="en-GB" sz="1600"/>
              <a:t>64 cubes each having two red adjacent faces and one yellow and other blue on their opposite faces while green on the rest.</a:t>
            </a:r>
            <a:br>
              <a:rPr lang="en-GB" sz="1600"/>
            </a:br>
            <a:r>
              <a:rPr lang="en-GB" sz="1600"/>
              <a:t>64 cubes each having two adjacent blue faces and one red and other green on their opposite faces, while red on the rest. They are then mixed up.</a:t>
            </a:r>
            <a:endParaRPr sz="1600"/>
          </a:p>
          <a:p>
            <a:pPr indent="0" lvl="0" marL="0" rtl="0" algn="l">
              <a:lnSpc>
                <a:spcPct val="115000"/>
              </a:lnSpc>
              <a:spcBef>
                <a:spcPts val="0"/>
              </a:spcBef>
              <a:spcAft>
                <a:spcPts val="0"/>
              </a:spcAft>
              <a:buClr>
                <a:schemeClr val="dk1"/>
              </a:buClr>
              <a:buSzPts val="1800"/>
              <a:buFont typeface="Arial"/>
              <a:buNone/>
            </a:pPr>
            <a:r>
              <a:rPr lang="en-GB" sz="1600"/>
              <a:t>What is the total number of red faces ?</a:t>
            </a:r>
            <a:endParaRPr sz="1600"/>
          </a:p>
          <a:p>
            <a:pPr indent="0" lvl="0" marL="0" rtl="0" algn="l">
              <a:lnSpc>
                <a:spcPct val="115000"/>
              </a:lnSpc>
              <a:spcBef>
                <a:spcPts val="0"/>
              </a:spcBef>
              <a:spcAft>
                <a:spcPts val="0"/>
              </a:spcAft>
              <a:buClr>
                <a:schemeClr val="dk1"/>
              </a:buClr>
              <a:buSzPts val="1800"/>
              <a:buFont typeface="Arial"/>
              <a:buNone/>
            </a:pPr>
            <a:r>
              <a:t/>
            </a:r>
            <a:endParaRPr sz="1600"/>
          </a:p>
          <a:p>
            <a:pPr indent="0" lvl="0" marL="0" rtl="0" algn="l">
              <a:lnSpc>
                <a:spcPct val="115000"/>
              </a:lnSpc>
              <a:spcBef>
                <a:spcPts val="0"/>
              </a:spcBef>
              <a:spcAft>
                <a:spcPts val="0"/>
              </a:spcAft>
              <a:buClr>
                <a:schemeClr val="dk1"/>
              </a:buClr>
              <a:buSzPts val="1800"/>
              <a:buFont typeface="Arial"/>
              <a:buNone/>
            </a:pPr>
            <a:r>
              <a:rPr lang="en-GB" sz="1600"/>
              <a:t>A. 0</a:t>
            </a:r>
            <a:endParaRPr sz="1600"/>
          </a:p>
          <a:p>
            <a:pPr indent="0" lvl="0" marL="0" rtl="0" algn="l">
              <a:lnSpc>
                <a:spcPct val="115000"/>
              </a:lnSpc>
              <a:spcBef>
                <a:spcPts val="0"/>
              </a:spcBef>
              <a:spcAft>
                <a:spcPts val="0"/>
              </a:spcAft>
              <a:buClr>
                <a:schemeClr val="dk1"/>
              </a:buClr>
              <a:buSzPts val="1800"/>
              <a:buFont typeface="Arial"/>
              <a:buNone/>
            </a:pPr>
            <a:r>
              <a:rPr lang="en-GB" sz="1600"/>
              <a:t>B. 64</a:t>
            </a:r>
            <a:endParaRPr sz="1600"/>
          </a:p>
          <a:p>
            <a:pPr indent="0" lvl="0" marL="0" rtl="0" algn="l">
              <a:lnSpc>
                <a:spcPct val="115000"/>
              </a:lnSpc>
              <a:spcBef>
                <a:spcPts val="0"/>
              </a:spcBef>
              <a:spcAft>
                <a:spcPts val="0"/>
              </a:spcAft>
              <a:buClr>
                <a:schemeClr val="dk1"/>
              </a:buClr>
              <a:buSzPts val="1800"/>
              <a:buFont typeface="Arial"/>
              <a:buNone/>
            </a:pPr>
            <a:r>
              <a:rPr lang="en-GB" sz="1600"/>
              <a:t>C. 320</a:t>
            </a:r>
            <a:endParaRPr sz="1600"/>
          </a:p>
          <a:p>
            <a:pPr indent="0" lvl="0" marL="0" rtl="0" algn="l">
              <a:lnSpc>
                <a:spcPct val="115000"/>
              </a:lnSpc>
              <a:spcBef>
                <a:spcPts val="0"/>
              </a:spcBef>
              <a:spcAft>
                <a:spcPts val="0"/>
              </a:spcAft>
              <a:buClr>
                <a:schemeClr val="dk1"/>
              </a:buClr>
              <a:buSzPts val="1800"/>
              <a:buFont typeface="Arial"/>
              <a:buNone/>
            </a:pPr>
            <a:r>
              <a:rPr lang="en-GB" sz="1600"/>
              <a:t>D. 128</a:t>
            </a:r>
            <a:endParaRPr sz="1600"/>
          </a:p>
        </p:txBody>
      </p:sp>
      <p:sp>
        <p:nvSpPr>
          <p:cNvPr id="280" name="Google Shape;280;p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6" name="Google Shape;286;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7" name="Google Shape;287;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89" name="Google Shape;289;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600"/>
              <a:t>No. of red faces among first 64 cubes =64*2=128</a:t>
            </a:r>
            <a:br>
              <a:rPr lang="en-GB" sz="1600"/>
            </a:br>
            <a:br>
              <a:rPr lang="en-GB" sz="1600"/>
            </a:br>
            <a:r>
              <a:rPr lang="en-GB" sz="1600"/>
              <a:t>No. of red faces among second 64 cubes =64*3= 192</a:t>
            </a:r>
            <a:br>
              <a:rPr lang="en-GB" sz="1600"/>
            </a:br>
            <a:br>
              <a:rPr lang="en-GB" sz="1600"/>
            </a:br>
            <a:r>
              <a:rPr lang="en-GB" sz="1600"/>
              <a:t>Therefore, total number of red faces = 128 + 192 = 320</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5" name="Google Shape;295;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6" name="Google Shape;296;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298" name="Google Shape;298;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600"/>
              <a:t>There are 128 cubes with me which are coloured according to two schemes viz.</a:t>
            </a:r>
            <a:br>
              <a:rPr lang="en-GB" sz="1600"/>
            </a:br>
            <a:r>
              <a:rPr lang="en-GB" sz="1600"/>
              <a:t>64 cubes each having two red adjacent faces and one yellow and other blue on their opposite faces while green on the rest.</a:t>
            </a:r>
            <a:br>
              <a:rPr lang="en-GB" sz="1600"/>
            </a:br>
            <a:r>
              <a:rPr lang="en-GB" sz="1600"/>
              <a:t>64 cubes each having two adjacent blue faces and one red and other green on their opposite faces, while red on the rest. They are then mixed up.</a:t>
            </a:r>
            <a:endParaRPr sz="1600"/>
          </a:p>
          <a:p>
            <a:pPr indent="0" lvl="0" marL="0" rtl="0" algn="l">
              <a:lnSpc>
                <a:spcPct val="115000"/>
              </a:lnSpc>
              <a:spcBef>
                <a:spcPts val="0"/>
              </a:spcBef>
              <a:spcAft>
                <a:spcPts val="0"/>
              </a:spcAft>
              <a:buNone/>
            </a:pPr>
            <a:r>
              <a:rPr lang="en-GB" sz="1600"/>
              <a:t>How many cubes have only one red face each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Clr>
                <a:schemeClr val="dk1"/>
              </a:buClr>
              <a:buSzPts val="1800"/>
              <a:buFont typeface="Arial"/>
              <a:buNone/>
            </a:pPr>
            <a:r>
              <a:rPr lang="en-GB" sz="1600"/>
              <a:t>A. 128</a:t>
            </a:r>
            <a:endParaRPr sz="1600"/>
          </a:p>
          <a:p>
            <a:pPr indent="0" lvl="0" marL="0" rtl="0" algn="l">
              <a:lnSpc>
                <a:spcPct val="115000"/>
              </a:lnSpc>
              <a:spcBef>
                <a:spcPts val="0"/>
              </a:spcBef>
              <a:spcAft>
                <a:spcPts val="0"/>
              </a:spcAft>
              <a:buClr>
                <a:schemeClr val="dk1"/>
              </a:buClr>
              <a:buSzPts val="1800"/>
              <a:buFont typeface="Arial"/>
              <a:buNone/>
            </a:pPr>
            <a:r>
              <a:rPr lang="en-GB" sz="1600"/>
              <a:t>B. 32</a:t>
            </a:r>
            <a:endParaRPr sz="1600"/>
          </a:p>
          <a:p>
            <a:pPr indent="0" lvl="0" marL="0" rtl="0" algn="l">
              <a:lnSpc>
                <a:spcPct val="115000"/>
              </a:lnSpc>
              <a:spcBef>
                <a:spcPts val="0"/>
              </a:spcBef>
              <a:spcAft>
                <a:spcPts val="0"/>
              </a:spcAft>
              <a:buClr>
                <a:schemeClr val="dk1"/>
              </a:buClr>
              <a:buSzPts val="1800"/>
              <a:buFont typeface="Arial"/>
              <a:buNone/>
            </a:pPr>
            <a:r>
              <a:rPr lang="en-GB" sz="1600"/>
              <a:t>C. 0</a:t>
            </a:r>
            <a:endParaRPr sz="1600"/>
          </a:p>
          <a:p>
            <a:pPr indent="0" lvl="0" marL="0" rtl="0" algn="l">
              <a:lnSpc>
                <a:spcPct val="115000"/>
              </a:lnSpc>
              <a:spcBef>
                <a:spcPts val="0"/>
              </a:spcBef>
              <a:spcAft>
                <a:spcPts val="0"/>
              </a:spcAft>
              <a:buClr>
                <a:schemeClr val="dk1"/>
              </a:buClr>
              <a:buSzPts val="1800"/>
              <a:buFont typeface="Arial"/>
              <a:buNone/>
            </a:pPr>
            <a:r>
              <a:rPr lang="en-GB" sz="1600"/>
              <a:t>D. None of these</a:t>
            </a:r>
            <a:endParaRPr sz="1600"/>
          </a:p>
        </p:txBody>
      </p:sp>
      <p:sp>
        <p:nvSpPr>
          <p:cNvPr id="299" name="Google Shape;299;p3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5" name="Google Shape;305;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6" name="Google Shape;306;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08" name="Google Shape;308;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600"/>
              <a:t>Out of 128 cubes no cube have only one face is red</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4" name="Google Shape;314;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5" name="Google Shape;315;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17" name="Google Shape;317;p41"/>
          <p:cNvSpPr txBox="1"/>
          <p:nvPr/>
        </p:nvSpPr>
        <p:spPr>
          <a:xfrm>
            <a:off x="327600" y="8543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600"/>
              <a:t>There are 128 cubes with me which are coloured according to two schemes viz.</a:t>
            </a:r>
            <a:br>
              <a:rPr lang="en-GB" sz="1600"/>
            </a:br>
            <a:r>
              <a:rPr lang="en-GB" sz="1600"/>
              <a:t>64 cubes each having two red adjacent faces and one yellow and other blue on their opposite faces while green on the rest.</a:t>
            </a:r>
            <a:br>
              <a:rPr lang="en-GB" sz="1600"/>
            </a:br>
            <a:r>
              <a:rPr lang="en-GB" sz="1600"/>
              <a:t>64 cubes each having two adjacent blue faces and one red and other green on their opposite faces, while red on the rest. They are then mixed up.</a:t>
            </a:r>
            <a:endParaRPr sz="1600"/>
          </a:p>
          <a:p>
            <a:pPr indent="0" lvl="0" marL="0" rtl="0" algn="l">
              <a:lnSpc>
                <a:spcPct val="115000"/>
              </a:lnSpc>
              <a:spcBef>
                <a:spcPts val="0"/>
              </a:spcBef>
              <a:spcAft>
                <a:spcPts val="0"/>
              </a:spcAft>
              <a:buClr>
                <a:schemeClr val="dk1"/>
              </a:buClr>
              <a:buSzPts val="1800"/>
              <a:buFont typeface="Arial"/>
              <a:buNone/>
            </a:pPr>
            <a:r>
              <a:rPr lang="en-GB" sz="1600"/>
              <a:t>Which two colours have the same number of faces ?</a:t>
            </a:r>
            <a:endParaRPr sz="1600"/>
          </a:p>
          <a:p>
            <a:pPr indent="0" lvl="0" marL="0" rtl="0" algn="l">
              <a:lnSpc>
                <a:spcPct val="115000"/>
              </a:lnSpc>
              <a:spcBef>
                <a:spcPts val="0"/>
              </a:spcBef>
              <a:spcAft>
                <a:spcPts val="0"/>
              </a:spcAft>
              <a:buClr>
                <a:schemeClr val="dk1"/>
              </a:buClr>
              <a:buSzPts val="1800"/>
              <a:buFont typeface="Arial"/>
              <a:buNone/>
            </a:pPr>
            <a:r>
              <a:t/>
            </a:r>
            <a:endParaRPr sz="1600"/>
          </a:p>
          <a:p>
            <a:pPr indent="0" lvl="0" marL="0" rtl="0" algn="l">
              <a:lnSpc>
                <a:spcPct val="115000"/>
              </a:lnSpc>
              <a:spcBef>
                <a:spcPts val="0"/>
              </a:spcBef>
              <a:spcAft>
                <a:spcPts val="0"/>
              </a:spcAft>
              <a:buClr>
                <a:schemeClr val="dk1"/>
              </a:buClr>
              <a:buSzPts val="1800"/>
              <a:buFont typeface="Arial"/>
              <a:buNone/>
            </a:pPr>
            <a:r>
              <a:rPr lang="en-GB" sz="1600"/>
              <a:t>A. Red and Yellow</a:t>
            </a:r>
            <a:endParaRPr sz="1600"/>
          </a:p>
          <a:p>
            <a:pPr indent="0" lvl="0" marL="0" rtl="0" algn="l">
              <a:lnSpc>
                <a:spcPct val="115000"/>
              </a:lnSpc>
              <a:spcBef>
                <a:spcPts val="0"/>
              </a:spcBef>
              <a:spcAft>
                <a:spcPts val="0"/>
              </a:spcAft>
              <a:buClr>
                <a:schemeClr val="dk1"/>
              </a:buClr>
              <a:buSzPts val="1800"/>
              <a:buFont typeface="Arial"/>
              <a:buNone/>
            </a:pPr>
            <a:r>
              <a:rPr lang="en-GB" sz="1600"/>
              <a:t>B. Blue and Green </a:t>
            </a:r>
            <a:endParaRPr sz="1600"/>
          </a:p>
          <a:p>
            <a:pPr indent="0" lvl="0" marL="0" rtl="0" algn="l">
              <a:lnSpc>
                <a:spcPct val="115000"/>
              </a:lnSpc>
              <a:spcBef>
                <a:spcPts val="0"/>
              </a:spcBef>
              <a:spcAft>
                <a:spcPts val="0"/>
              </a:spcAft>
              <a:buClr>
                <a:schemeClr val="dk1"/>
              </a:buClr>
              <a:buSzPts val="1800"/>
              <a:buFont typeface="Arial"/>
              <a:buNone/>
            </a:pPr>
            <a:r>
              <a:rPr lang="en-GB" sz="1600"/>
              <a:t>C. Red and Green</a:t>
            </a:r>
            <a:endParaRPr sz="1600"/>
          </a:p>
          <a:p>
            <a:pPr indent="0" lvl="0" marL="0" rtl="0" algn="l">
              <a:lnSpc>
                <a:spcPct val="115000"/>
              </a:lnSpc>
              <a:spcBef>
                <a:spcPts val="0"/>
              </a:spcBef>
              <a:spcAft>
                <a:spcPts val="0"/>
              </a:spcAft>
              <a:buClr>
                <a:schemeClr val="dk1"/>
              </a:buClr>
              <a:buSzPts val="1800"/>
              <a:buFont typeface="Arial"/>
              <a:buNone/>
            </a:pPr>
            <a:r>
              <a:rPr lang="en-GB" sz="1600"/>
              <a:t>D. Red and Blue</a:t>
            </a:r>
            <a:endParaRPr sz="1600"/>
          </a:p>
        </p:txBody>
      </p:sp>
      <p:sp>
        <p:nvSpPr>
          <p:cNvPr id="318" name="Google Shape;318;p4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68" name="Google Shape;68;p1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t>A cube of side length 8 cm is taken and small cubes of 2 cm length are cut along all the eight corners of the cube. By what percentage does the total surface area of the cube changes?</a:t>
            </a:r>
            <a:endParaRPr sz="1600"/>
          </a:p>
          <a:p>
            <a:pPr indent="0" lvl="0" marL="0" rtl="0" algn="l">
              <a:spcBef>
                <a:spcPts val="800"/>
              </a:spcBef>
              <a:spcAft>
                <a:spcPts val="0"/>
              </a:spcAft>
              <a:buNone/>
            </a:pPr>
            <a:r>
              <a:rPr lang="en-GB" sz="1600"/>
              <a:t>A. </a:t>
            </a:r>
            <a:r>
              <a:rPr lang="en-GB" sz="1600"/>
              <a:t>5%</a:t>
            </a:r>
            <a:endParaRPr sz="1600"/>
          </a:p>
          <a:p>
            <a:pPr indent="0" lvl="0" marL="0" rtl="0" algn="l">
              <a:spcBef>
                <a:spcPts val="800"/>
              </a:spcBef>
              <a:spcAft>
                <a:spcPts val="0"/>
              </a:spcAft>
              <a:buNone/>
            </a:pPr>
            <a:r>
              <a:rPr lang="en-GB" sz="1600"/>
              <a:t>B. 12.5% </a:t>
            </a:r>
            <a:endParaRPr sz="1600"/>
          </a:p>
          <a:p>
            <a:pPr indent="0" lvl="0" marL="0" rtl="0" algn="l">
              <a:spcBef>
                <a:spcPts val="800"/>
              </a:spcBef>
              <a:spcAft>
                <a:spcPts val="0"/>
              </a:spcAft>
              <a:buNone/>
            </a:pPr>
            <a:r>
              <a:rPr lang="en-GB" sz="1600"/>
              <a:t>C. 20% </a:t>
            </a:r>
            <a:endParaRPr sz="1600"/>
          </a:p>
          <a:p>
            <a:pPr indent="0" lvl="0" marL="0" rtl="0" algn="l">
              <a:spcBef>
                <a:spcPts val="800"/>
              </a:spcBef>
              <a:spcAft>
                <a:spcPts val="800"/>
              </a:spcAft>
              <a:buNone/>
            </a:pPr>
            <a:r>
              <a:rPr lang="en-GB" sz="1600"/>
              <a:t>D. None of these</a:t>
            </a:r>
            <a:endParaRPr sz="1600"/>
          </a:p>
        </p:txBody>
      </p:sp>
      <p:sp>
        <p:nvSpPr>
          <p:cNvPr id="69" name="Google Shape;69;p1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4" name="Google Shape;324;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5" name="Google Shape;325;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27" name="Google Shape;327;p42"/>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600"/>
              <a:t>First 64 cubes are such each of whose two faces are green and second 64 cubes are such each of whose two faces are blue.</a:t>
            </a:r>
            <a:br>
              <a:rPr lang="en-GB" sz="1600"/>
            </a:br>
            <a:r>
              <a:rPr lang="en-GB" sz="1600"/>
              <a:t>Therefore, green and blue colours have the same number of faces.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3" name="Google Shape;333;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4" name="Google Shape;334;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36" name="Google Shape;336;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GB" sz="1600"/>
              <a:t>Four colours namely Blue, Green Red and White are used to paint a cube such that each face is painted in exactly one colour and each colour is painted on at least one face. The cube is now cut into 120 identical pieces by making least number of cuts.</a:t>
            </a:r>
            <a:endParaRPr sz="1600"/>
          </a:p>
          <a:p>
            <a:pPr indent="0" lvl="0" marL="0" rtl="0" algn="l">
              <a:spcBef>
                <a:spcPts val="0"/>
              </a:spcBef>
              <a:spcAft>
                <a:spcPts val="0"/>
              </a:spcAft>
              <a:buNone/>
            </a:pPr>
            <a:r>
              <a:rPr lang="en-GB" sz="1600"/>
              <a:t>What is the number of cubes with no face painted?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A. </a:t>
            </a:r>
            <a:r>
              <a:rPr lang="en-GB" sz="1600"/>
              <a:t>24 </a:t>
            </a:r>
            <a:endParaRPr sz="1600"/>
          </a:p>
          <a:p>
            <a:pPr indent="0" lvl="0" marL="0" rtl="0" algn="l">
              <a:spcBef>
                <a:spcPts val="0"/>
              </a:spcBef>
              <a:spcAft>
                <a:spcPts val="0"/>
              </a:spcAft>
              <a:buNone/>
            </a:pPr>
            <a:r>
              <a:rPr lang="en-GB" sz="1600"/>
              <a:t>B. 36</a:t>
            </a:r>
            <a:endParaRPr sz="1600"/>
          </a:p>
          <a:p>
            <a:pPr indent="0" lvl="0" marL="0" rtl="0" algn="l">
              <a:spcBef>
                <a:spcPts val="0"/>
              </a:spcBef>
              <a:spcAft>
                <a:spcPts val="0"/>
              </a:spcAft>
              <a:buNone/>
            </a:pPr>
            <a:r>
              <a:rPr lang="en-GB" sz="1600"/>
              <a:t>C. 48</a:t>
            </a:r>
            <a:endParaRPr sz="1600"/>
          </a:p>
          <a:p>
            <a:pPr indent="0" lvl="0" marL="0" rtl="0" algn="l">
              <a:spcBef>
                <a:spcPts val="0"/>
              </a:spcBef>
              <a:spcAft>
                <a:spcPts val="0"/>
              </a:spcAft>
              <a:buNone/>
            </a:pPr>
            <a:r>
              <a:rPr lang="en-GB" sz="1600"/>
              <a:t>D. 56</a:t>
            </a:r>
            <a:endParaRPr sz="1600"/>
          </a:p>
        </p:txBody>
      </p:sp>
      <p:sp>
        <p:nvSpPr>
          <p:cNvPr id="337" name="Google Shape;337;p4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3" name="Google Shape;343;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4" name="Google Shape;344;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46" name="Google Shape;346;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t>For least number of cuts 120 = 4 x 5 x 6 i.e. number of cuts must be 3, 4 and 5 in three planes in this case number of cubes on a face is either 6 x 5 = 30 or 6 x 4 = 24 or 4 x 5 = 20 cubes . And number of cuboids on an edge is 4 or 5 or 6 </a:t>
            </a:r>
            <a:br>
              <a:rPr lang="en-GB" sz="1600"/>
            </a:br>
            <a:r>
              <a:rPr lang="en-GB" sz="1600"/>
              <a:t>Number of cuboids with no face painted is (4 - 2)(5 - 2)(6 - 2) = 2 x 3 x 4 = 24</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2" name="Google Shape;352;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3" name="Google Shape;353;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5" name="Google Shape;75;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6" name="Google Shape;76;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78" name="Google Shape;78;p1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t>Each cube that is cut had three sides exposed outside and three sides not exposed when it was in the bigger cube. </a:t>
            </a:r>
            <a:endParaRPr sz="1600"/>
          </a:p>
        </p:txBody>
      </p:sp>
      <p:pic>
        <p:nvPicPr>
          <p:cNvPr id="79" name="Google Shape;79;p16"/>
          <p:cNvPicPr preferRelativeResize="0"/>
          <p:nvPr/>
        </p:nvPicPr>
        <p:blipFill>
          <a:blip r:embed="rId5">
            <a:alphaModFix/>
          </a:blip>
          <a:stretch>
            <a:fillRect/>
          </a:stretch>
        </p:blipFill>
        <p:spPr>
          <a:xfrm>
            <a:off x="3481375" y="1953688"/>
            <a:ext cx="2181225" cy="204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5" name="Google Shape;85;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6" name="Google Shape;86;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88" name="Google Shape;88;p1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A cuboid of dimensions 45cm, 75cm and 90cm is to be divided into identical cubes of side X cm. What is the maximum possible value of X ?</a:t>
            </a:r>
            <a:r>
              <a:rPr lang="en-GB" sz="1600">
                <a:highlight>
                  <a:srgbClr val="FFFFFF"/>
                </a:highlight>
              </a:rPr>
              <a:t> </a:t>
            </a:r>
            <a:endParaRPr sz="1600">
              <a:highlight>
                <a:srgbClr val="FFFFFF"/>
              </a:highlight>
            </a:endParaRPr>
          </a:p>
          <a:p>
            <a:pPr indent="0" lvl="0" marL="0" rtl="0" algn="l">
              <a:spcBef>
                <a:spcPts val="800"/>
              </a:spcBef>
              <a:spcAft>
                <a:spcPts val="0"/>
              </a:spcAft>
              <a:buNone/>
            </a:pPr>
            <a:r>
              <a:rPr lang="en-GB" sz="1600">
                <a:highlight>
                  <a:srgbClr val="FFFFFF"/>
                </a:highlight>
              </a:rPr>
              <a:t>A. </a:t>
            </a:r>
            <a:r>
              <a:rPr lang="en-GB" sz="1600">
                <a:highlight>
                  <a:srgbClr val="FFFFFF"/>
                </a:highlight>
              </a:rPr>
              <a:t>10</a:t>
            </a:r>
            <a:endParaRPr sz="1600">
              <a:highlight>
                <a:srgbClr val="FFFFFF"/>
              </a:highlight>
            </a:endParaRPr>
          </a:p>
          <a:p>
            <a:pPr indent="0" lvl="0" marL="0" rtl="0" algn="l">
              <a:spcBef>
                <a:spcPts val="800"/>
              </a:spcBef>
              <a:spcAft>
                <a:spcPts val="0"/>
              </a:spcAft>
              <a:buNone/>
            </a:pPr>
            <a:r>
              <a:rPr lang="en-GB" sz="1600">
                <a:highlight>
                  <a:srgbClr val="FFFFFF"/>
                </a:highlight>
              </a:rPr>
              <a:t>B. </a:t>
            </a:r>
            <a:r>
              <a:rPr lang="en-GB" sz="1600">
                <a:highlight>
                  <a:srgbClr val="FFFFFF"/>
                </a:highlight>
              </a:rPr>
              <a:t>12</a:t>
            </a:r>
            <a:endParaRPr sz="1600">
              <a:highlight>
                <a:srgbClr val="FFFFFF"/>
              </a:highlight>
            </a:endParaRPr>
          </a:p>
          <a:p>
            <a:pPr indent="0" lvl="0" marL="0" rtl="0" algn="l">
              <a:spcBef>
                <a:spcPts val="800"/>
              </a:spcBef>
              <a:spcAft>
                <a:spcPts val="0"/>
              </a:spcAft>
              <a:buNone/>
            </a:pPr>
            <a:r>
              <a:rPr lang="en-GB" sz="1600">
                <a:highlight>
                  <a:srgbClr val="FFFFFF"/>
                </a:highlight>
              </a:rPr>
              <a:t>C. 15</a:t>
            </a:r>
            <a:endParaRPr sz="1600">
              <a:highlight>
                <a:srgbClr val="FFFFFF"/>
              </a:highlight>
            </a:endParaRPr>
          </a:p>
          <a:p>
            <a:pPr indent="0" lvl="0" marL="0" rtl="0" algn="l">
              <a:spcBef>
                <a:spcPts val="800"/>
              </a:spcBef>
              <a:spcAft>
                <a:spcPts val="800"/>
              </a:spcAft>
              <a:buNone/>
            </a:pPr>
            <a:r>
              <a:rPr lang="en-GB" sz="1600">
                <a:highlight>
                  <a:srgbClr val="FFFFFF"/>
                </a:highlight>
              </a:rPr>
              <a:t>D. 17</a:t>
            </a:r>
            <a:endParaRPr sz="1600">
              <a:highlight>
                <a:srgbClr val="FFFFFF"/>
              </a:highlight>
            </a:endParaRPr>
          </a:p>
        </p:txBody>
      </p:sp>
      <p:sp>
        <p:nvSpPr>
          <p:cNvPr id="89" name="Google Shape;89;p1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5" name="Google Shape;95;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6" name="Google Shape;96;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98" name="Google Shape;98;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t>As it is given that the smaller cubes to be formed are to be identical and for the side of it to be maximum it has to be the HCF of the dimensions of the given cuboid. HCF of 45, 75 and 90 is 15. Hence the maximum possible value of the side of the smaller cubes is 15.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4" name="Google Shape;104;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5" name="Google Shape;105;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07" name="Google Shape;107;p1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highlight>
                  <a:srgbClr val="FFFFFF"/>
                </a:highlight>
              </a:rPr>
              <a:t>Four cubes are placed adjacently in a row. What is the ratio of the surface area of the new cuboid to the total surface area of the four cubes ? </a:t>
            </a:r>
            <a:endParaRPr sz="1600">
              <a:highlight>
                <a:srgbClr val="FFFFFF"/>
              </a:highlight>
            </a:endParaRPr>
          </a:p>
          <a:p>
            <a:pPr indent="0" lvl="0" marL="0" rtl="0" algn="l">
              <a:spcBef>
                <a:spcPts val="800"/>
              </a:spcBef>
              <a:spcAft>
                <a:spcPts val="0"/>
              </a:spcAft>
              <a:buNone/>
            </a:pPr>
            <a:r>
              <a:rPr lang="en-GB" sz="1600">
                <a:highlight>
                  <a:srgbClr val="FFFFFF"/>
                </a:highlight>
              </a:rPr>
              <a:t>A. </a:t>
            </a:r>
            <a:r>
              <a:rPr lang="en-GB" sz="1600">
                <a:highlight>
                  <a:srgbClr val="FFFFFF"/>
                </a:highlight>
              </a:rPr>
              <a:t>9/16</a:t>
            </a:r>
            <a:endParaRPr sz="1600">
              <a:highlight>
                <a:srgbClr val="FFFFFF"/>
              </a:highlight>
            </a:endParaRPr>
          </a:p>
          <a:p>
            <a:pPr indent="0" lvl="0" marL="0" rtl="0" algn="l">
              <a:spcBef>
                <a:spcPts val="800"/>
              </a:spcBef>
              <a:spcAft>
                <a:spcPts val="0"/>
              </a:spcAft>
              <a:buNone/>
            </a:pPr>
            <a:r>
              <a:rPr lang="en-GB" sz="1600">
                <a:highlight>
                  <a:srgbClr val="FFFFFF"/>
                </a:highlight>
              </a:rPr>
              <a:t>B. </a:t>
            </a:r>
            <a:r>
              <a:rPr lang="en-GB" sz="1600">
                <a:highlight>
                  <a:srgbClr val="FFFFFF"/>
                </a:highlight>
              </a:rPr>
              <a:t>3/4</a:t>
            </a:r>
            <a:endParaRPr sz="1600">
              <a:highlight>
                <a:srgbClr val="FFFFFF"/>
              </a:highlight>
            </a:endParaRPr>
          </a:p>
          <a:p>
            <a:pPr indent="0" lvl="0" marL="0" rtl="0" algn="l">
              <a:spcBef>
                <a:spcPts val="800"/>
              </a:spcBef>
              <a:spcAft>
                <a:spcPts val="0"/>
              </a:spcAft>
              <a:buNone/>
            </a:pPr>
            <a:r>
              <a:rPr lang="en-GB" sz="1600">
                <a:highlight>
                  <a:srgbClr val="FFFFFF"/>
                </a:highlight>
              </a:rPr>
              <a:t>C. 16/9</a:t>
            </a:r>
            <a:endParaRPr sz="1600">
              <a:highlight>
                <a:srgbClr val="FFFFFF"/>
              </a:highlight>
            </a:endParaRPr>
          </a:p>
          <a:p>
            <a:pPr indent="0" lvl="0" marL="0" rtl="0" algn="l">
              <a:spcBef>
                <a:spcPts val="800"/>
              </a:spcBef>
              <a:spcAft>
                <a:spcPts val="800"/>
              </a:spcAft>
              <a:buNone/>
            </a:pPr>
            <a:r>
              <a:rPr lang="en-GB" sz="1600">
                <a:highlight>
                  <a:srgbClr val="FFFFFF"/>
                </a:highlight>
              </a:rPr>
              <a:t>D. 4/3</a:t>
            </a:r>
            <a:endParaRPr sz="1600">
              <a:highlight>
                <a:srgbClr val="FFFFFF"/>
              </a:highlight>
            </a:endParaRPr>
          </a:p>
        </p:txBody>
      </p:sp>
      <p:sp>
        <p:nvSpPr>
          <p:cNvPr id="108" name="Google Shape;108;p1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4" name="Google Shape;114;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5" name="Google Shape;115;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17" name="Google Shape;117;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18" name="Google Shape;118;p20"/>
          <p:cNvPicPr preferRelativeResize="0"/>
          <p:nvPr/>
        </p:nvPicPr>
        <p:blipFill>
          <a:blip r:embed="rId5">
            <a:alphaModFix/>
          </a:blip>
          <a:stretch>
            <a:fillRect/>
          </a:stretch>
        </p:blipFill>
        <p:spPr>
          <a:xfrm>
            <a:off x="327600" y="1135225"/>
            <a:ext cx="7296150" cy="121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4" name="Google Shape;124;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5" name="Google Shape;125;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27" name="Google Shape;127;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t>A cube of side 3 cm is cut into smaller cubes of side 1 cm. What is the ratio of Total surface area of the larger cube and the sum of the total surfaces of all the smaller cubes ? </a:t>
            </a:r>
            <a:endParaRPr sz="1600"/>
          </a:p>
          <a:p>
            <a:pPr indent="0" lvl="0" marL="0" rtl="0" algn="l">
              <a:spcBef>
                <a:spcPts val="800"/>
              </a:spcBef>
              <a:spcAft>
                <a:spcPts val="0"/>
              </a:spcAft>
              <a:buNone/>
            </a:pPr>
            <a:r>
              <a:rPr lang="en-GB" sz="1600"/>
              <a:t>A. </a:t>
            </a:r>
            <a:r>
              <a:rPr lang="en-GB" sz="1600"/>
              <a:t>1:1</a:t>
            </a:r>
            <a:endParaRPr sz="1600"/>
          </a:p>
          <a:p>
            <a:pPr indent="0" lvl="0" marL="0" rtl="0" algn="l">
              <a:spcBef>
                <a:spcPts val="800"/>
              </a:spcBef>
              <a:spcAft>
                <a:spcPts val="0"/>
              </a:spcAft>
              <a:buNone/>
            </a:pPr>
            <a:r>
              <a:rPr lang="en-GB" sz="1600"/>
              <a:t>B. 1:2</a:t>
            </a:r>
            <a:endParaRPr sz="1600"/>
          </a:p>
          <a:p>
            <a:pPr indent="0" lvl="0" marL="0" rtl="0" algn="l">
              <a:spcBef>
                <a:spcPts val="800"/>
              </a:spcBef>
              <a:spcAft>
                <a:spcPts val="0"/>
              </a:spcAft>
              <a:buNone/>
            </a:pPr>
            <a:r>
              <a:rPr lang="en-GB" sz="1600"/>
              <a:t>C. 1:3</a:t>
            </a:r>
            <a:endParaRPr sz="1600"/>
          </a:p>
          <a:p>
            <a:pPr indent="0" lvl="0" marL="0" rtl="0" algn="l">
              <a:spcBef>
                <a:spcPts val="800"/>
              </a:spcBef>
              <a:spcAft>
                <a:spcPts val="800"/>
              </a:spcAft>
              <a:buNone/>
            </a:pPr>
            <a:r>
              <a:rPr lang="en-GB" sz="1600"/>
              <a:t>D. 1:4 </a:t>
            </a:r>
            <a:endParaRPr sz="1600"/>
          </a:p>
        </p:txBody>
      </p:sp>
      <p:sp>
        <p:nvSpPr>
          <p:cNvPr id="128" name="Google Shape;128;p2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A6D4B9-8DC7-4636-8147-13FCECD3FE4A}"/>
</file>

<file path=customXml/itemProps2.xml><?xml version="1.0" encoding="utf-8"?>
<ds:datastoreItem xmlns:ds="http://schemas.openxmlformats.org/officeDocument/2006/customXml" ds:itemID="{BE517783-A24F-4B65-A66B-E80ED6B97F80}"/>
</file>

<file path=customXml/itemProps3.xml><?xml version="1.0" encoding="utf-8"?>
<ds:datastoreItem xmlns:ds="http://schemas.openxmlformats.org/officeDocument/2006/customXml" ds:itemID="{7FEB8D32-11D5-4FBE-B881-5D178E54C1E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