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schemas.openxmlformats.org/officeDocument/2006/relationships/slide" Target="slides/slide35.xml"/><Relationship Id="rId18" Type="http://schemas.openxmlformats.org/officeDocument/2006/relationships/slide" Target="slides/slide14.xml"/><Relationship Id="rId42" Type="http://schemas.openxmlformats.org/officeDocument/2006/relationships/font" Target="fonts/Roboto-regular.fntdata"/><Relationship Id="rId21" Type="http://schemas.openxmlformats.org/officeDocument/2006/relationships/slide" Target="slides/slide17.xml"/><Relationship Id="rId34" Type="http://schemas.openxmlformats.org/officeDocument/2006/relationships/slide" Target="slides/slide30.xml"/><Relationship Id="rId47" Type="http://schemas.openxmlformats.org/officeDocument/2006/relationships/customXml" Target="../customXml/item2.xml"/><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slide" Target="slides/slide25.xml"/><Relationship Id="rId16" Type="http://schemas.openxmlformats.org/officeDocument/2006/relationships/slide" Target="slides/slide12.xml"/><Relationship Id="rId40" Type="http://schemas.openxmlformats.org/officeDocument/2006/relationships/slide" Target="slides/slide36.xml"/><Relationship Id="rId24" Type="http://schemas.openxmlformats.org/officeDocument/2006/relationships/slide" Target="slides/slide20.xml"/><Relationship Id="rId45" Type="http://schemas.openxmlformats.org/officeDocument/2006/relationships/font" Target="fonts/Roboto-boldItalic.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23" Type="http://schemas.openxmlformats.org/officeDocument/2006/relationships/slide" Target="slides/slide19.xml"/><Relationship Id="rId28" Type="http://schemas.openxmlformats.org/officeDocument/2006/relationships/slide" Target="slides/slide24.xml"/><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slide" Target="slides/slide32.xml"/><Relationship Id="rId44" Type="http://schemas.openxmlformats.org/officeDocument/2006/relationships/font" Target="fonts/Roboto-italic.fntdata"/><Relationship Id="rId31" Type="http://schemas.openxmlformats.org/officeDocument/2006/relationships/slide" Target="slides/slide27.xml"/><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3" Type="http://schemas.openxmlformats.org/officeDocument/2006/relationships/font" Target="fonts/Roboto-bold.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14" Type="http://schemas.openxmlformats.org/officeDocument/2006/relationships/slide" Target="slides/slide10.xml"/><Relationship Id="rId48" Type="http://schemas.openxmlformats.org/officeDocument/2006/relationships/customXml" Target="../customXml/item3.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slide" Target="slides/slide29.xml"/><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slide" Target="slides/slide34.xml"/><Relationship Id="rId46" Type="http://schemas.openxmlformats.org/officeDocument/2006/relationships/customXml" Target="../customXml/item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2bf77f1c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2bf77f1c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bf77f1c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bf77f1c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2bf77f1c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2bf77f1c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82bf77f1c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2bf77f1c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2bf77f1c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2bf77f1c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25ec79d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5ec79d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25ec79d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5ec79d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2" name="Google Shape;132;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3" name="Google Shape;133;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35" name="Google Shape;135;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22"/>
          <p:cNvSpPr txBox="1"/>
          <p:nvPr/>
        </p:nvSpPr>
        <p:spPr>
          <a:xfrm>
            <a:off x="211200" y="891950"/>
            <a:ext cx="7617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highlight>
                  <a:schemeClr val="lt1"/>
                </a:highlight>
              </a:rPr>
              <a:t>It is given that when a salt solution is said to evaporate, only the water content in it         evaporates but not the salt.</a:t>
            </a:r>
            <a:endParaRPr>
              <a:highlight>
                <a:schemeClr val="lt1"/>
              </a:highlight>
            </a:endParaRPr>
          </a:p>
          <a:p>
            <a:pPr indent="0" lvl="0" marL="0" rtl="0" algn="l">
              <a:spcBef>
                <a:spcPts val="0"/>
              </a:spcBef>
              <a:spcAft>
                <a:spcPts val="0"/>
              </a:spcAft>
              <a:buNone/>
            </a:pPr>
            <a:r>
              <a:rPr lang="en-GB">
                <a:highlight>
                  <a:schemeClr val="lt1"/>
                </a:highlight>
              </a:rPr>
              <a:t>Amount of salt in the solution = 10% (90) = 9 kg. after ‘x’ kg of water is evaporated, </a:t>
            </a:r>
            <a:endParaRPr>
              <a:highlight>
                <a:schemeClr val="lt1"/>
              </a:highlight>
            </a:endParaRPr>
          </a:p>
          <a:p>
            <a:pPr indent="0" lvl="0" marL="0" rtl="0" algn="l">
              <a:spcBef>
                <a:spcPts val="0"/>
              </a:spcBef>
              <a:spcAft>
                <a:spcPts val="0"/>
              </a:spcAft>
              <a:buNone/>
            </a:pPr>
            <a:r>
              <a:rPr lang="en-GB">
                <a:highlight>
                  <a:schemeClr val="lt1"/>
                </a:highlight>
              </a:rPr>
              <a:t>the amount of solution left behind = (90 – x) kg.  </a:t>
            </a:r>
            <a:endParaRPr>
              <a:highlight>
                <a:schemeClr val="lt1"/>
              </a:highlight>
            </a:endParaRPr>
          </a:p>
          <a:p>
            <a:pPr indent="0" lvl="0" marL="0" rtl="0" algn="l">
              <a:spcBef>
                <a:spcPts val="0"/>
              </a:spcBef>
              <a:spcAft>
                <a:spcPts val="0"/>
              </a:spcAft>
              <a:buNone/>
            </a:pPr>
            <a:r>
              <a:rPr lang="en-GB">
                <a:highlight>
                  <a:schemeClr val="lt1"/>
                </a:highlight>
              </a:rPr>
              <a:t>The amount of salt remains unchanged.</a:t>
            </a:r>
            <a:endParaRPr>
              <a:highlight>
                <a:schemeClr val="lt1"/>
              </a:highlight>
            </a:endParaRPr>
          </a:p>
          <a:p>
            <a:pPr indent="0" lvl="0" marL="0" rtl="0" algn="l">
              <a:spcBef>
                <a:spcPts val="0"/>
              </a:spcBef>
              <a:spcAft>
                <a:spcPts val="0"/>
              </a:spcAft>
              <a:buNone/>
            </a:pPr>
            <a:r>
              <a:rPr lang="en-GB">
                <a:highlight>
                  <a:schemeClr val="lt1"/>
                </a:highlight>
              </a:rPr>
              <a:t>The latest percentage of salt in the solution =(9/90-x)*100</a:t>
            </a:r>
            <a:endParaRPr>
              <a:highlight>
                <a:schemeClr val="lt1"/>
              </a:highlight>
            </a:endParaRPr>
          </a:p>
          <a:p>
            <a:pPr indent="0" lvl="0" marL="0" rtl="0" algn="l">
              <a:spcBef>
                <a:spcPts val="0"/>
              </a:spcBef>
              <a:spcAft>
                <a:spcPts val="0"/>
              </a:spcAft>
              <a:buNone/>
            </a:pPr>
            <a:r>
              <a:rPr lang="en-GB">
                <a:highlight>
                  <a:schemeClr val="lt1"/>
                </a:highlight>
              </a:rPr>
              <a:t>= 20 (given) </a:t>
            </a:r>
            <a:endParaRPr>
              <a:highlight>
                <a:schemeClr val="lt1"/>
              </a:highlight>
            </a:endParaRPr>
          </a:p>
          <a:p>
            <a:pPr indent="0" lvl="0" marL="0" rtl="0" algn="l">
              <a:spcBef>
                <a:spcPts val="0"/>
              </a:spcBef>
              <a:spcAft>
                <a:spcPts val="0"/>
              </a:spcAft>
              <a:buNone/>
            </a:pPr>
            <a:r>
              <a:rPr lang="en-GB">
                <a:highlight>
                  <a:schemeClr val="lt1"/>
                </a:highlight>
              </a:rPr>
              <a:t>⇔ 900 = (90 - x) 20 </a:t>
            </a:r>
            <a:endParaRPr>
              <a:highlight>
                <a:schemeClr val="lt1"/>
              </a:highlight>
            </a:endParaRPr>
          </a:p>
          <a:p>
            <a:pPr indent="0" lvl="0" marL="0" rtl="0" algn="l">
              <a:spcBef>
                <a:spcPts val="0"/>
              </a:spcBef>
              <a:spcAft>
                <a:spcPts val="0"/>
              </a:spcAft>
              <a:buNone/>
            </a:pPr>
            <a:r>
              <a:rPr lang="en-GB">
                <a:highlight>
                  <a:schemeClr val="lt1"/>
                </a:highlight>
              </a:rPr>
              <a:t>⇔ 20x = 1800 – 900 = 900</a:t>
            </a:r>
            <a:endParaRPr>
              <a:highlight>
                <a:schemeClr val="lt1"/>
              </a:highlight>
            </a:endParaRPr>
          </a:p>
          <a:p>
            <a:pPr indent="0" lvl="0" marL="0" rtl="0" algn="l">
              <a:spcBef>
                <a:spcPts val="0"/>
              </a:spcBef>
              <a:spcAft>
                <a:spcPts val="0"/>
              </a:spcAft>
              <a:buNone/>
            </a:pPr>
            <a:r>
              <a:rPr lang="en-GB">
                <a:highlight>
                  <a:schemeClr val="lt1"/>
                </a:highlight>
              </a:rPr>
              <a:t>⇔ x = 45.</a:t>
            </a:r>
            <a:endParaRPr>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2" name="Google Shape;142;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3" name="Google Shape;143;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45" name="Google Shape;145;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In 2008, the price of a mobile phone increases by 20% with respect to that in 2007. By what percentage is its price in 2007 less than that in 2008? </a:t>
            </a:r>
            <a:endParaRPr>
              <a:highlight>
                <a:schemeClr val="lt1"/>
              </a:highlight>
            </a:endParaRPr>
          </a:p>
          <a:p>
            <a:pPr indent="0" lvl="0" marL="0" rtl="0" algn="l">
              <a:spcBef>
                <a:spcPts val="0"/>
              </a:spcBef>
              <a:spcAft>
                <a:spcPts val="0"/>
              </a:spcAft>
              <a:buNone/>
            </a:pPr>
            <a:r>
              <a:t/>
            </a:r>
            <a:endParaRPr>
              <a:highlight>
                <a:schemeClr val="lt1"/>
              </a:highlight>
            </a:endParaRPr>
          </a:p>
          <a:p>
            <a:pPr indent="0" lvl="0" marL="0" rtl="0" algn="l">
              <a:spcBef>
                <a:spcPts val="0"/>
              </a:spcBef>
              <a:spcAft>
                <a:spcPts val="0"/>
              </a:spcAft>
              <a:buNone/>
            </a:pPr>
            <a:r>
              <a:rPr lang="en-GB">
                <a:highlight>
                  <a:schemeClr val="lt1"/>
                </a:highlight>
              </a:rPr>
              <a:t>A. 15% </a:t>
            </a:r>
            <a:endParaRPr>
              <a:highlight>
                <a:schemeClr val="lt1"/>
              </a:highlight>
            </a:endParaRPr>
          </a:p>
          <a:p>
            <a:pPr indent="0" lvl="0" marL="0" rtl="0" algn="l">
              <a:spcBef>
                <a:spcPts val="0"/>
              </a:spcBef>
              <a:spcAft>
                <a:spcPts val="0"/>
              </a:spcAft>
              <a:buNone/>
            </a:pPr>
            <a:r>
              <a:rPr lang="en-GB">
                <a:highlight>
                  <a:schemeClr val="lt1"/>
                </a:highlight>
              </a:rPr>
              <a:t>B. 16.67%    </a:t>
            </a:r>
            <a:endParaRPr>
              <a:highlight>
                <a:schemeClr val="lt1"/>
              </a:highlight>
            </a:endParaRPr>
          </a:p>
          <a:p>
            <a:pPr indent="0" lvl="0" marL="0" rtl="0" algn="l">
              <a:spcBef>
                <a:spcPts val="0"/>
              </a:spcBef>
              <a:spcAft>
                <a:spcPts val="0"/>
              </a:spcAft>
              <a:buNone/>
            </a:pPr>
            <a:r>
              <a:rPr lang="en-GB">
                <a:highlight>
                  <a:schemeClr val="lt1"/>
                </a:highlight>
              </a:rPr>
              <a:t>C. 13.33% </a:t>
            </a:r>
            <a:endParaRPr>
              <a:highlight>
                <a:schemeClr val="lt1"/>
              </a:highlight>
            </a:endParaRPr>
          </a:p>
          <a:p>
            <a:pPr indent="0" lvl="0" marL="0" rtl="0" algn="l">
              <a:spcBef>
                <a:spcPts val="0"/>
              </a:spcBef>
              <a:spcAft>
                <a:spcPts val="0"/>
              </a:spcAft>
              <a:buNone/>
            </a:pPr>
            <a:r>
              <a:rPr lang="en-GB">
                <a:highlight>
                  <a:schemeClr val="lt1"/>
                </a:highlight>
              </a:rPr>
              <a:t>D. 20%</a:t>
            </a:r>
            <a:endParaRPr>
              <a:highlight>
                <a:schemeClr val="lt1"/>
              </a:highlight>
            </a:endParaRPr>
          </a:p>
        </p:txBody>
      </p:sp>
      <p:sp>
        <p:nvSpPr>
          <p:cNvPr id="146" name="Google Shape;146;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2" name="Google Shape;152;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3" name="Google Shape;153;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55" name="Google Shape;155;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Let us assume that price of mobile in 2007 be Rs. 100. </a:t>
            </a:r>
            <a:endParaRPr>
              <a:highlight>
                <a:schemeClr val="lt1"/>
              </a:highlight>
            </a:endParaRPr>
          </a:p>
          <a:p>
            <a:pPr indent="0" lvl="0" marL="0" rtl="0" algn="l">
              <a:spcBef>
                <a:spcPts val="0"/>
              </a:spcBef>
              <a:spcAft>
                <a:spcPts val="0"/>
              </a:spcAft>
              <a:buNone/>
            </a:pPr>
            <a:r>
              <a:rPr lang="en-GB">
                <a:highlight>
                  <a:schemeClr val="lt1"/>
                </a:highlight>
              </a:rPr>
              <a:t>So price of mobile in 2008 = 20% more = 120</a:t>
            </a:r>
            <a:endParaRPr>
              <a:highlight>
                <a:schemeClr val="lt1"/>
              </a:highlight>
            </a:endParaRPr>
          </a:p>
          <a:p>
            <a:pPr indent="0" lvl="0" marL="0" rtl="0" algn="l">
              <a:spcBef>
                <a:spcPts val="0"/>
              </a:spcBef>
              <a:spcAft>
                <a:spcPts val="0"/>
              </a:spcAft>
              <a:buNone/>
            </a:pPr>
            <a:r>
              <a:rPr lang="en-GB">
                <a:highlight>
                  <a:schemeClr val="lt1"/>
                </a:highlight>
              </a:rPr>
              <a:t>To make price in 2008 as 100, we need to multiply by 100/120 </a:t>
            </a:r>
            <a:endParaRPr>
              <a:highlight>
                <a:schemeClr val="lt1"/>
              </a:highlight>
            </a:endParaRPr>
          </a:p>
          <a:p>
            <a:pPr indent="0" lvl="0" marL="0" rtl="0" algn="l">
              <a:spcBef>
                <a:spcPts val="0"/>
              </a:spcBef>
              <a:spcAft>
                <a:spcPts val="0"/>
              </a:spcAft>
              <a:buNone/>
            </a:pPr>
            <a:r>
              <a:rPr lang="en-GB">
                <a:highlight>
                  <a:schemeClr val="lt1"/>
                </a:highlight>
              </a:rPr>
              <a:t>So, corresponding price in 2007 will be  100/120 * 100 = 83.33</a:t>
            </a:r>
            <a:endParaRPr>
              <a:highlight>
                <a:schemeClr val="lt1"/>
              </a:highlight>
            </a:endParaRPr>
          </a:p>
          <a:p>
            <a:pPr indent="0" lvl="0" marL="0" rtl="0" algn="l">
              <a:spcBef>
                <a:spcPts val="0"/>
              </a:spcBef>
              <a:spcAft>
                <a:spcPts val="0"/>
              </a:spcAft>
              <a:buNone/>
            </a:pPr>
            <a:r>
              <a:rPr lang="en-GB">
                <a:highlight>
                  <a:schemeClr val="lt1"/>
                </a:highlight>
              </a:rPr>
              <a:t>Hence price is less by 16.67 % </a:t>
            </a:r>
            <a:endParaRPr>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1" name="Google Shape;161;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2" name="Google Shape;162;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64" name="Google Shape;164;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A book-seller sold 30% of his books and left with 420 books. How many books did he have initially in his stock?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1400 </a:t>
            </a:r>
            <a:endParaRPr>
              <a:highlight>
                <a:schemeClr val="lt1"/>
              </a:highlight>
            </a:endParaRPr>
          </a:p>
          <a:p>
            <a:pPr indent="0" lvl="0" marL="0" rtl="0" algn="l">
              <a:spcBef>
                <a:spcPts val="800"/>
              </a:spcBef>
              <a:spcAft>
                <a:spcPts val="0"/>
              </a:spcAft>
              <a:buNone/>
            </a:pPr>
            <a:r>
              <a:rPr lang="en-GB">
                <a:highlight>
                  <a:schemeClr val="lt1"/>
                </a:highlight>
              </a:rPr>
              <a:t>B. 1000 </a:t>
            </a:r>
            <a:endParaRPr>
              <a:highlight>
                <a:schemeClr val="lt1"/>
              </a:highlight>
            </a:endParaRPr>
          </a:p>
          <a:p>
            <a:pPr indent="0" lvl="0" marL="0" rtl="0" algn="l">
              <a:spcBef>
                <a:spcPts val="800"/>
              </a:spcBef>
              <a:spcAft>
                <a:spcPts val="0"/>
              </a:spcAft>
              <a:buNone/>
            </a:pPr>
            <a:r>
              <a:rPr lang="en-GB">
                <a:highlight>
                  <a:schemeClr val="lt1"/>
                </a:highlight>
              </a:rPr>
              <a:t>C. 800      </a:t>
            </a:r>
            <a:endParaRPr>
              <a:highlight>
                <a:schemeClr val="lt1"/>
              </a:highlight>
            </a:endParaRPr>
          </a:p>
          <a:p>
            <a:pPr indent="0" lvl="0" marL="0" rtl="0" algn="l">
              <a:spcBef>
                <a:spcPts val="800"/>
              </a:spcBef>
              <a:spcAft>
                <a:spcPts val="800"/>
              </a:spcAft>
              <a:buNone/>
            </a:pPr>
            <a:r>
              <a:rPr lang="en-GB">
                <a:highlight>
                  <a:schemeClr val="lt1"/>
                </a:highlight>
              </a:rPr>
              <a:t>D. 600</a:t>
            </a:r>
            <a:endParaRPr>
              <a:highlight>
                <a:schemeClr val="lt1"/>
              </a:highlight>
            </a:endParaRPr>
          </a:p>
        </p:txBody>
      </p:sp>
      <p:sp>
        <p:nvSpPr>
          <p:cNvPr id="165" name="Google Shape;165;p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1" name="Google Shape;171;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2" name="Google Shape;172;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74" name="Google Shape;174;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The initial number of books with the book  seller is 100%.</a:t>
            </a:r>
            <a:endParaRPr>
              <a:highlight>
                <a:schemeClr val="lt1"/>
              </a:highlight>
            </a:endParaRPr>
          </a:p>
          <a:p>
            <a:pPr indent="0" lvl="0" marL="0" rtl="0" algn="l">
              <a:spcBef>
                <a:spcPts val="0"/>
              </a:spcBef>
              <a:spcAft>
                <a:spcPts val="0"/>
              </a:spcAft>
              <a:buNone/>
            </a:pPr>
            <a:r>
              <a:rPr lang="en-GB">
                <a:highlight>
                  <a:schemeClr val="lt1"/>
                </a:highlight>
              </a:rPr>
              <a:t>If 30% of the books are sold he is left with 70%. </a:t>
            </a:r>
            <a:endParaRPr>
              <a:highlight>
                <a:schemeClr val="lt1"/>
              </a:highlight>
            </a:endParaRPr>
          </a:p>
          <a:p>
            <a:pPr indent="0" lvl="0" marL="0" rtl="0" algn="l">
              <a:spcBef>
                <a:spcPts val="0"/>
              </a:spcBef>
              <a:spcAft>
                <a:spcPts val="0"/>
              </a:spcAft>
              <a:buNone/>
            </a:pPr>
            <a:r>
              <a:rPr lang="en-GB">
                <a:highlight>
                  <a:schemeClr val="lt1"/>
                </a:highlight>
              </a:rPr>
              <a:t>Given that 70% of the total books = 420 i.e., (70/100)*(total books) = 420.</a:t>
            </a:r>
            <a:endParaRPr>
              <a:highlight>
                <a:schemeClr val="lt1"/>
              </a:highlight>
            </a:endParaRPr>
          </a:p>
          <a:p>
            <a:pPr indent="0" lvl="0" marL="0" rtl="0" algn="l">
              <a:spcBef>
                <a:spcPts val="0"/>
              </a:spcBef>
              <a:spcAft>
                <a:spcPts val="0"/>
              </a:spcAft>
              <a:buNone/>
            </a:pPr>
            <a:r>
              <a:rPr lang="en-GB">
                <a:highlight>
                  <a:schemeClr val="lt1"/>
                </a:highlight>
              </a:rPr>
              <a:t>So, total number of books= 420*100/70=600</a:t>
            </a:r>
            <a:endParaRPr>
              <a:highlight>
                <a:schemeClr val="lt1"/>
              </a:highlight>
            </a:endParaRPr>
          </a:p>
          <a:p>
            <a:pPr indent="0" lvl="0" marL="0" rtl="0" algn="l">
              <a:spcBef>
                <a:spcPts val="0"/>
              </a:spcBef>
              <a:spcAft>
                <a:spcPts val="0"/>
              </a:spcAft>
              <a:buNone/>
            </a:pPr>
            <a:r>
              <a:rPr lang="en-GB">
                <a:highlight>
                  <a:schemeClr val="lt1"/>
                </a:highlight>
              </a:rPr>
              <a:t>Alternately, 70%        420 books </a:t>
            </a:r>
            <a:endParaRPr>
              <a:highlight>
                <a:schemeClr val="lt1"/>
              </a:highlight>
            </a:endParaRPr>
          </a:p>
          <a:p>
            <a:pPr indent="0" lvl="0" marL="0" rtl="0" algn="l">
              <a:spcBef>
                <a:spcPts val="0"/>
              </a:spcBef>
              <a:spcAft>
                <a:spcPts val="0"/>
              </a:spcAft>
              <a:buNone/>
            </a:pPr>
            <a:r>
              <a:rPr lang="en-GB">
                <a:highlight>
                  <a:schemeClr val="lt1"/>
                </a:highlight>
              </a:rPr>
              <a:t>                  100%       ? books</a:t>
            </a:r>
            <a:endParaRPr>
              <a:highlight>
                <a:schemeClr val="lt1"/>
              </a:highlight>
            </a:endParaRPr>
          </a:p>
          <a:p>
            <a:pPr indent="0" lvl="0" marL="0" rtl="0" algn="l">
              <a:spcBef>
                <a:spcPts val="0"/>
              </a:spcBef>
              <a:spcAft>
                <a:spcPts val="0"/>
              </a:spcAft>
              <a:buNone/>
            </a:pPr>
            <a:r>
              <a:rPr lang="en-GB">
                <a:highlight>
                  <a:schemeClr val="lt1"/>
                </a:highlight>
              </a:rPr>
              <a:t>Through cross multiplication, we have: The total number of books = (100/700)*420=600</a:t>
            </a:r>
            <a:endParaRPr>
              <a:highlight>
                <a:schemeClr val="lt1"/>
              </a:highlight>
            </a:endParaRPr>
          </a:p>
        </p:txBody>
      </p:sp>
      <p:cxnSp>
        <p:nvCxnSpPr>
          <p:cNvPr id="175" name="Google Shape;175;p26"/>
          <p:cNvCxnSpPr/>
          <p:nvPr/>
        </p:nvCxnSpPr>
        <p:spPr>
          <a:xfrm>
            <a:off x="1706150" y="1895600"/>
            <a:ext cx="208200" cy="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6"/>
          <p:cNvCxnSpPr/>
          <p:nvPr/>
        </p:nvCxnSpPr>
        <p:spPr>
          <a:xfrm>
            <a:off x="1683050" y="2092075"/>
            <a:ext cx="254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2" name="Google Shape;182;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3" name="Google Shape;183;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85" name="Google Shape;185;p27"/>
          <p:cNvSpPr txBox="1"/>
          <p:nvPr/>
        </p:nvSpPr>
        <p:spPr>
          <a:xfrm>
            <a:off x="327600" y="930575"/>
            <a:ext cx="75783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Due to inflation the total cost of monthly household items has gone up by 25%, but the salary of Gupta had increased by only 20%. Initially, Gupta is used to spend 40% of his salary on household items. What percentage of the present salary would Gupta spend to buy the same quantities of household items?</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40% </a:t>
            </a:r>
            <a:endParaRPr>
              <a:highlight>
                <a:schemeClr val="lt1"/>
              </a:highlight>
            </a:endParaRPr>
          </a:p>
          <a:p>
            <a:pPr indent="0" lvl="0" marL="0" rtl="0" algn="l">
              <a:spcBef>
                <a:spcPts val="800"/>
              </a:spcBef>
              <a:spcAft>
                <a:spcPts val="0"/>
              </a:spcAft>
              <a:buNone/>
            </a:pPr>
            <a:r>
              <a:rPr lang="en-GB">
                <a:highlight>
                  <a:schemeClr val="lt1"/>
                </a:highlight>
              </a:rPr>
              <a:t>B. 41.33%     </a:t>
            </a:r>
            <a:endParaRPr>
              <a:highlight>
                <a:schemeClr val="lt1"/>
              </a:highlight>
            </a:endParaRPr>
          </a:p>
          <a:p>
            <a:pPr indent="0" lvl="0" marL="0" rtl="0" algn="l">
              <a:spcBef>
                <a:spcPts val="800"/>
              </a:spcBef>
              <a:spcAft>
                <a:spcPts val="0"/>
              </a:spcAft>
              <a:buNone/>
            </a:pPr>
            <a:r>
              <a:rPr lang="en-GB">
                <a:highlight>
                  <a:schemeClr val="lt1"/>
                </a:highlight>
              </a:rPr>
              <a:t>C. 41.67%  </a:t>
            </a:r>
            <a:endParaRPr>
              <a:highlight>
                <a:schemeClr val="lt1"/>
              </a:highlight>
            </a:endParaRPr>
          </a:p>
          <a:p>
            <a:pPr indent="0" lvl="0" marL="0" rtl="0" algn="l">
              <a:spcBef>
                <a:spcPts val="800"/>
              </a:spcBef>
              <a:spcAft>
                <a:spcPts val="800"/>
              </a:spcAft>
              <a:buNone/>
            </a:pPr>
            <a:r>
              <a:rPr lang="en-GB">
                <a:highlight>
                  <a:schemeClr val="lt1"/>
                </a:highlight>
              </a:rPr>
              <a:t>D. 42% </a:t>
            </a:r>
            <a:endParaRPr>
              <a:highlight>
                <a:schemeClr val="lt1"/>
              </a:highlight>
            </a:endParaRPr>
          </a:p>
        </p:txBody>
      </p:sp>
      <p:sp>
        <p:nvSpPr>
          <p:cNvPr id="186" name="Google Shape;186;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2" name="Google Shape;192;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3" name="Google Shape;193;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5" name="Google Shape;195;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Assume that the salary of Mr Gupta is Rs 100 </a:t>
            </a:r>
            <a:endParaRPr>
              <a:highlight>
                <a:schemeClr val="lt1"/>
              </a:highlight>
            </a:endParaRPr>
          </a:p>
          <a:p>
            <a:pPr indent="0" lvl="0" marL="0" rtl="0" algn="l">
              <a:spcBef>
                <a:spcPts val="0"/>
              </a:spcBef>
              <a:spcAft>
                <a:spcPts val="0"/>
              </a:spcAft>
              <a:buNone/>
            </a:pPr>
            <a:r>
              <a:rPr lang="en-GB">
                <a:highlight>
                  <a:schemeClr val="lt1"/>
                </a:highlight>
              </a:rPr>
              <a:t>Expenditure on house  hold items = 40 </a:t>
            </a:r>
            <a:endParaRPr>
              <a:highlight>
                <a:schemeClr val="lt1"/>
              </a:highlight>
            </a:endParaRPr>
          </a:p>
          <a:p>
            <a:pPr indent="0" lvl="0" marL="0" rtl="0" algn="l">
              <a:spcBef>
                <a:spcPts val="0"/>
              </a:spcBef>
              <a:spcAft>
                <a:spcPts val="0"/>
              </a:spcAft>
              <a:buNone/>
            </a:pPr>
            <a:r>
              <a:rPr lang="en-GB">
                <a:highlight>
                  <a:schemeClr val="lt1"/>
                </a:highlight>
              </a:rPr>
              <a:t>New Inflated expenditure = 1.25(40) = 50 </a:t>
            </a:r>
            <a:endParaRPr>
              <a:highlight>
                <a:schemeClr val="lt1"/>
              </a:highlight>
            </a:endParaRPr>
          </a:p>
          <a:p>
            <a:pPr indent="0" lvl="0" marL="0" rtl="0" algn="l">
              <a:spcBef>
                <a:spcPts val="0"/>
              </a:spcBef>
              <a:spcAft>
                <a:spcPts val="0"/>
              </a:spcAft>
              <a:buNone/>
            </a:pPr>
            <a:r>
              <a:rPr lang="en-GB">
                <a:highlight>
                  <a:schemeClr val="lt1"/>
                </a:highlight>
              </a:rPr>
              <a:t>New Salary = 120 % of Salary into this expenditure =  50/120 = 41.67% </a:t>
            </a:r>
            <a:endParaRPr>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1" name="Google Shape;201;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2" name="Google Shape;202;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04" name="Google Shape;204;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Two numbers A and B are such that the sum of 5% of A and 4% of B is two-third of the sum of 6% of A and 8% of B. Find the ratio of A : B.</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A.2 : 3</a:t>
            </a:r>
            <a:endParaRPr>
              <a:highlight>
                <a:schemeClr val="lt1"/>
              </a:highlight>
            </a:endParaRPr>
          </a:p>
          <a:p>
            <a:pPr indent="0" lvl="0" marL="0" rtl="0" algn="l">
              <a:lnSpc>
                <a:spcPct val="115000"/>
              </a:lnSpc>
              <a:spcBef>
                <a:spcPts val="0"/>
              </a:spcBef>
              <a:spcAft>
                <a:spcPts val="0"/>
              </a:spcAft>
              <a:buNone/>
            </a:pPr>
            <a:r>
              <a:rPr lang="en-GB">
                <a:highlight>
                  <a:schemeClr val="lt1"/>
                </a:highlight>
              </a:rPr>
              <a:t>B.1 : 1</a:t>
            </a:r>
            <a:endParaRPr>
              <a:highlight>
                <a:schemeClr val="lt1"/>
              </a:highlight>
            </a:endParaRPr>
          </a:p>
          <a:p>
            <a:pPr indent="0" lvl="0" marL="0" rtl="0" algn="l">
              <a:lnSpc>
                <a:spcPct val="115000"/>
              </a:lnSpc>
              <a:spcBef>
                <a:spcPts val="0"/>
              </a:spcBef>
              <a:spcAft>
                <a:spcPts val="0"/>
              </a:spcAft>
              <a:buNone/>
            </a:pPr>
            <a:r>
              <a:rPr lang="en-GB">
                <a:highlight>
                  <a:schemeClr val="lt1"/>
                </a:highlight>
              </a:rPr>
              <a:t>C.3 : 4</a:t>
            </a:r>
            <a:endParaRPr>
              <a:highlight>
                <a:schemeClr val="lt1"/>
              </a:highlight>
            </a:endParaRPr>
          </a:p>
          <a:p>
            <a:pPr indent="0" lvl="0" marL="0" rtl="0" algn="l">
              <a:lnSpc>
                <a:spcPct val="115000"/>
              </a:lnSpc>
              <a:spcBef>
                <a:spcPts val="0"/>
              </a:spcBef>
              <a:spcAft>
                <a:spcPts val="0"/>
              </a:spcAft>
              <a:buNone/>
            </a:pPr>
            <a:r>
              <a:rPr lang="en-GB">
                <a:highlight>
                  <a:schemeClr val="lt1"/>
                </a:highlight>
              </a:rPr>
              <a:t>D.4 : 3</a:t>
            </a:r>
            <a:endParaRPr>
              <a:highlight>
                <a:schemeClr val="lt1"/>
              </a:highlight>
            </a:endParaRPr>
          </a:p>
          <a:p>
            <a:pPr indent="0" lvl="0" marL="0" rtl="0" algn="l">
              <a:spcBef>
                <a:spcPts val="0"/>
              </a:spcBef>
              <a:spcAft>
                <a:spcPts val="800"/>
              </a:spcAft>
              <a:buNone/>
            </a:pPr>
            <a:r>
              <a:t/>
            </a:r>
            <a:endParaRPr>
              <a:highlight>
                <a:schemeClr val="lt1"/>
              </a:highlight>
            </a:endParaRPr>
          </a:p>
        </p:txBody>
      </p:sp>
      <p:sp>
        <p:nvSpPr>
          <p:cNvPr id="205" name="Google Shape;205;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
        <p:nvSpPr>
          <p:cNvPr id="206" name="Google Shape;206;p29"/>
          <p:cNvSpPr txBox="1"/>
          <p:nvPr/>
        </p:nvSpPr>
        <p:spPr>
          <a:xfrm>
            <a:off x="1622475" y="26742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2" name="Google Shape;212;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3" name="Google Shape;213;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15" name="Google Shape;215;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5% of A + 4% of B = 2/3(6% of A + 8% of B)</a:t>
            </a:r>
            <a:endParaRPr>
              <a:highlight>
                <a:schemeClr val="lt1"/>
              </a:highlight>
            </a:endParaRPr>
          </a:p>
          <a:p>
            <a:pPr indent="0" lvl="0" marL="0" rtl="0" algn="l">
              <a:spcBef>
                <a:spcPts val="0"/>
              </a:spcBef>
              <a:spcAft>
                <a:spcPts val="0"/>
              </a:spcAft>
              <a:buNone/>
            </a:pPr>
            <a:r>
              <a:rPr lang="en-GB">
                <a:highlight>
                  <a:schemeClr val="lt1"/>
                </a:highlight>
              </a:rPr>
              <a:t>(5/100)A + (4/100)B = 2/3(6/100A + 8/100B)</a:t>
            </a:r>
            <a:endParaRPr>
              <a:highlight>
                <a:schemeClr val="lt1"/>
              </a:highlight>
            </a:endParaRPr>
          </a:p>
          <a:p>
            <a:pPr indent="0" lvl="0" marL="0" rtl="0" algn="l">
              <a:spcBef>
                <a:spcPts val="0"/>
              </a:spcBef>
              <a:spcAft>
                <a:spcPts val="0"/>
              </a:spcAft>
              <a:buNone/>
            </a:pPr>
            <a:r>
              <a:rPr lang="en-GB">
                <a:highlight>
                  <a:schemeClr val="lt1"/>
                </a:highlight>
              </a:rPr>
              <a:t>1/20A + 1/25B = 1/25A + 4/75B</a:t>
            </a:r>
            <a:endParaRPr>
              <a:highlight>
                <a:schemeClr val="lt1"/>
              </a:highlight>
            </a:endParaRPr>
          </a:p>
          <a:p>
            <a:pPr indent="0" lvl="0" marL="0" rtl="0" algn="l">
              <a:spcBef>
                <a:spcPts val="0"/>
              </a:spcBef>
              <a:spcAft>
                <a:spcPts val="0"/>
              </a:spcAft>
              <a:buNone/>
            </a:pPr>
            <a:r>
              <a:rPr lang="en-GB">
                <a:highlight>
                  <a:schemeClr val="lt1"/>
                </a:highlight>
              </a:rPr>
              <a:t>(1/20-1/25)A = (4/75 - 1/25)B</a:t>
            </a:r>
            <a:endParaRPr>
              <a:highlight>
                <a:schemeClr val="lt1"/>
              </a:highlight>
            </a:endParaRPr>
          </a:p>
          <a:p>
            <a:pPr indent="0" lvl="0" marL="0" rtl="0" algn="l">
              <a:spcBef>
                <a:spcPts val="0"/>
              </a:spcBef>
              <a:spcAft>
                <a:spcPts val="0"/>
              </a:spcAft>
              <a:buNone/>
            </a:pPr>
            <a:r>
              <a:rPr lang="en-GB">
                <a:highlight>
                  <a:schemeClr val="lt1"/>
                </a:highlight>
              </a:rPr>
              <a:t>1/100A = 1/75B</a:t>
            </a:r>
            <a:endParaRPr>
              <a:highlight>
                <a:schemeClr val="lt1"/>
              </a:highlight>
            </a:endParaRPr>
          </a:p>
          <a:p>
            <a:pPr indent="0" lvl="0" marL="0" rtl="0" algn="l">
              <a:spcBef>
                <a:spcPts val="0"/>
              </a:spcBef>
              <a:spcAft>
                <a:spcPts val="0"/>
              </a:spcAft>
              <a:buNone/>
            </a:pPr>
            <a:r>
              <a:rPr lang="en-GB">
                <a:highlight>
                  <a:schemeClr val="lt1"/>
                </a:highlight>
              </a:rPr>
              <a:t>A/B = 100/75 = 4/3</a:t>
            </a:r>
            <a:endParaRPr>
              <a:highlight>
                <a:schemeClr val="lt1"/>
              </a:highlight>
            </a:endParaRPr>
          </a:p>
          <a:p>
            <a:pPr indent="0" lvl="0" marL="0" rtl="0" algn="l">
              <a:spcBef>
                <a:spcPts val="0"/>
              </a:spcBef>
              <a:spcAft>
                <a:spcPts val="0"/>
              </a:spcAft>
              <a:buNone/>
            </a:pPr>
            <a:r>
              <a:rPr lang="en-GB">
                <a:highlight>
                  <a:schemeClr val="lt1"/>
                </a:highlight>
              </a:rPr>
              <a:t>Ration = 4:3</a:t>
            </a:r>
            <a:endParaRPr>
              <a:highlight>
                <a:schemeClr val="lt1"/>
              </a:highlight>
            </a:endParaRPr>
          </a:p>
          <a:p>
            <a:pPr indent="0" lvl="0" marL="0" rtl="0" algn="l">
              <a:spcBef>
                <a:spcPts val="0"/>
              </a:spcBef>
              <a:spcAft>
                <a:spcPts val="0"/>
              </a:spcAft>
              <a:buNone/>
            </a:pPr>
            <a:r>
              <a:t/>
            </a:r>
            <a:endParaRPr>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1" name="Google Shape;221;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2" name="Google Shape;222;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24" name="Google Shape;224;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In an election between two candidates, one got 55% of the total valid votes, 20% of the votes were invalid. If the total number of votes was 7500, the number of valid votes that the other candidate got, was:</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A.2700</a:t>
            </a:r>
            <a:endParaRPr>
              <a:highlight>
                <a:schemeClr val="lt1"/>
              </a:highlight>
            </a:endParaRPr>
          </a:p>
          <a:p>
            <a:pPr indent="0" lvl="0" marL="0" rtl="0" algn="l">
              <a:lnSpc>
                <a:spcPct val="115000"/>
              </a:lnSpc>
              <a:spcBef>
                <a:spcPts val="0"/>
              </a:spcBef>
              <a:spcAft>
                <a:spcPts val="0"/>
              </a:spcAft>
              <a:buNone/>
            </a:pPr>
            <a:r>
              <a:rPr lang="en-GB">
                <a:highlight>
                  <a:schemeClr val="lt1"/>
                </a:highlight>
              </a:rPr>
              <a:t>B.2900</a:t>
            </a:r>
            <a:endParaRPr>
              <a:highlight>
                <a:schemeClr val="lt1"/>
              </a:highlight>
            </a:endParaRPr>
          </a:p>
          <a:p>
            <a:pPr indent="0" lvl="0" marL="0" rtl="0" algn="l">
              <a:lnSpc>
                <a:spcPct val="115000"/>
              </a:lnSpc>
              <a:spcBef>
                <a:spcPts val="0"/>
              </a:spcBef>
              <a:spcAft>
                <a:spcPts val="0"/>
              </a:spcAft>
              <a:buNone/>
            </a:pPr>
            <a:r>
              <a:rPr lang="en-GB">
                <a:highlight>
                  <a:schemeClr val="lt1"/>
                </a:highlight>
              </a:rPr>
              <a:t>C.3000</a:t>
            </a:r>
            <a:endParaRPr>
              <a:highlight>
                <a:schemeClr val="lt1"/>
              </a:highlight>
            </a:endParaRPr>
          </a:p>
          <a:p>
            <a:pPr indent="0" lvl="0" marL="0" rtl="0" algn="l">
              <a:lnSpc>
                <a:spcPct val="115000"/>
              </a:lnSpc>
              <a:spcBef>
                <a:spcPts val="0"/>
              </a:spcBef>
              <a:spcAft>
                <a:spcPts val="0"/>
              </a:spcAft>
              <a:buNone/>
            </a:pPr>
            <a:r>
              <a:rPr lang="en-GB">
                <a:highlight>
                  <a:schemeClr val="lt1"/>
                </a:highlight>
              </a:rPr>
              <a:t>D.3100</a:t>
            </a:r>
            <a:endParaRPr>
              <a:highlight>
                <a:schemeClr val="lt1"/>
              </a:highlight>
            </a:endParaRPr>
          </a:p>
          <a:p>
            <a:pPr indent="0" lvl="0" marL="0" rtl="0" algn="l">
              <a:spcBef>
                <a:spcPts val="0"/>
              </a:spcBef>
              <a:spcAft>
                <a:spcPts val="800"/>
              </a:spcAft>
              <a:buNone/>
            </a:pPr>
            <a:r>
              <a:t/>
            </a:r>
            <a:endParaRPr>
              <a:highlight>
                <a:schemeClr val="lt1"/>
              </a:highlight>
            </a:endParaRPr>
          </a:p>
        </p:txBody>
      </p:sp>
      <p:sp>
        <p:nvSpPr>
          <p:cNvPr id="225" name="Google Shape;225;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b="1" sz="2400"/>
          </a:p>
        </p:txBody>
      </p:sp>
      <p:pic>
        <p:nvPicPr>
          <p:cNvPr id="60" name="Google Shape;60;p14"/>
          <p:cNvPicPr preferRelativeResize="0"/>
          <p:nvPr/>
        </p:nvPicPr>
        <p:blipFill rotWithShape="1">
          <a:blip r:embed="rId5">
            <a:alphaModFix/>
          </a:blip>
          <a:srcRect b="7002" l="0" r="0" t="0"/>
          <a:stretch/>
        </p:blipFill>
        <p:spPr>
          <a:xfrm>
            <a:off x="2444000" y="1008300"/>
            <a:ext cx="3667775" cy="276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1" name="Google Shape;231;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2" name="Google Shape;232;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34" name="Google Shape;234;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Number of valid votes = 80% of 7500 = 6000.</a:t>
            </a:r>
            <a:endParaRPr>
              <a:highlight>
                <a:schemeClr val="lt1"/>
              </a:highlight>
            </a:endParaRPr>
          </a:p>
          <a:p>
            <a:pPr indent="0" lvl="0" marL="0" rtl="0" algn="l">
              <a:spcBef>
                <a:spcPts val="0"/>
              </a:spcBef>
              <a:spcAft>
                <a:spcPts val="0"/>
              </a:spcAft>
              <a:buNone/>
            </a:pPr>
            <a:r>
              <a:rPr lang="en-GB">
                <a:highlight>
                  <a:schemeClr val="lt1"/>
                </a:highlight>
              </a:rPr>
              <a:t>Number of valid votes = 80% of 7500 = 6000.</a:t>
            </a:r>
            <a:endParaRPr>
              <a:highlight>
                <a:schemeClr val="lt1"/>
              </a:highlight>
            </a:endParaRPr>
          </a:p>
          <a:p>
            <a:pPr indent="0" lvl="0" marL="0" rtl="0" algn="l">
              <a:spcBef>
                <a:spcPts val="0"/>
              </a:spcBef>
              <a:spcAft>
                <a:spcPts val="0"/>
              </a:spcAft>
              <a:buNone/>
            </a:pPr>
            <a:r>
              <a:rPr lang="en-GB">
                <a:highlight>
                  <a:schemeClr val="lt1"/>
                </a:highlight>
              </a:rPr>
              <a:t>(4/100)*6000 = 2700</a:t>
            </a:r>
            <a:endParaRPr>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0" name="Google Shape;240;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1" name="Google Shape;241;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43" name="Google Shape;243;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Gauri went to the stationers and bought things worth Rs. 25, out of which 30 paise went on sales tax on taxable purchases. If the tax rate was 6%, then what was the cost of the tax free items?</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A.Rs. 15</a:t>
            </a:r>
            <a:endParaRPr>
              <a:highlight>
                <a:schemeClr val="lt1"/>
              </a:highlight>
            </a:endParaRPr>
          </a:p>
          <a:p>
            <a:pPr indent="0" lvl="0" marL="0" rtl="0" algn="l">
              <a:lnSpc>
                <a:spcPct val="115000"/>
              </a:lnSpc>
              <a:spcBef>
                <a:spcPts val="0"/>
              </a:spcBef>
              <a:spcAft>
                <a:spcPts val="0"/>
              </a:spcAft>
              <a:buNone/>
            </a:pPr>
            <a:r>
              <a:rPr lang="en-GB">
                <a:highlight>
                  <a:schemeClr val="lt1"/>
                </a:highlight>
              </a:rPr>
              <a:t>B.R</a:t>
            </a:r>
            <a:r>
              <a:rPr lang="en-GB">
                <a:highlight>
                  <a:schemeClr val="lt1"/>
                </a:highlight>
              </a:rPr>
              <a:t>s</a:t>
            </a:r>
            <a:r>
              <a:rPr lang="en-GB">
                <a:highlight>
                  <a:schemeClr val="lt1"/>
                </a:highlight>
              </a:rPr>
              <a:t>. 15.70</a:t>
            </a:r>
            <a:endParaRPr>
              <a:highlight>
                <a:schemeClr val="lt1"/>
              </a:highlight>
            </a:endParaRPr>
          </a:p>
          <a:p>
            <a:pPr indent="0" lvl="0" marL="0" rtl="0" algn="l">
              <a:lnSpc>
                <a:spcPct val="115000"/>
              </a:lnSpc>
              <a:spcBef>
                <a:spcPts val="0"/>
              </a:spcBef>
              <a:spcAft>
                <a:spcPts val="0"/>
              </a:spcAft>
              <a:buNone/>
            </a:pPr>
            <a:r>
              <a:rPr lang="en-GB">
                <a:highlight>
                  <a:schemeClr val="lt1"/>
                </a:highlight>
              </a:rPr>
              <a:t>C.Rs. 19.70</a:t>
            </a:r>
            <a:endParaRPr>
              <a:highlight>
                <a:schemeClr val="lt1"/>
              </a:highlight>
            </a:endParaRPr>
          </a:p>
          <a:p>
            <a:pPr indent="0" lvl="0" marL="0" rtl="0" algn="l">
              <a:lnSpc>
                <a:spcPct val="115000"/>
              </a:lnSpc>
              <a:spcBef>
                <a:spcPts val="0"/>
              </a:spcBef>
              <a:spcAft>
                <a:spcPts val="0"/>
              </a:spcAft>
              <a:buNone/>
            </a:pPr>
            <a:r>
              <a:rPr lang="en-GB">
                <a:highlight>
                  <a:schemeClr val="lt1"/>
                </a:highlight>
              </a:rPr>
              <a:t>D.Rs. 20</a:t>
            </a:r>
            <a:endParaRPr>
              <a:highlight>
                <a:schemeClr val="lt1"/>
              </a:highlight>
            </a:endParaRPr>
          </a:p>
          <a:p>
            <a:pPr indent="0" lvl="0" marL="0" rtl="0" algn="l">
              <a:spcBef>
                <a:spcPts val="0"/>
              </a:spcBef>
              <a:spcAft>
                <a:spcPts val="800"/>
              </a:spcAft>
              <a:buNone/>
            </a:pPr>
            <a:r>
              <a:t/>
            </a:r>
            <a:endParaRPr>
              <a:highlight>
                <a:schemeClr val="lt1"/>
              </a:highlight>
            </a:endParaRPr>
          </a:p>
        </p:txBody>
      </p:sp>
      <p:sp>
        <p:nvSpPr>
          <p:cNvPr id="244" name="Google Shape;244;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0" name="Google Shape;250;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1" name="Google Shape;251;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53" name="Google Shape;253;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Let the amount taxable purchases be Rs. </a:t>
            </a:r>
            <a:r>
              <a:rPr i="1" lang="en-GB">
                <a:highlight>
                  <a:schemeClr val="lt1"/>
                </a:highlight>
              </a:rPr>
              <a:t>x </a:t>
            </a:r>
            <a:endParaRPr i="1">
              <a:highlight>
                <a:schemeClr val="lt1"/>
              </a:highlight>
            </a:endParaRPr>
          </a:p>
          <a:p>
            <a:pPr indent="0" lvl="0" marL="0" rtl="0" algn="l">
              <a:spcBef>
                <a:spcPts val="0"/>
              </a:spcBef>
              <a:spcAft>
                <a:spcPts val="0"/>
              </a:spcAft>
              <a:buNone/>
            </a:pPr>
            <a:r>
              <a:rPr lang="en-GB">
                <a:highlight>
                  <a:schemeClr val="lt1"/>
                </a:highlight>
              </a:rPr>
              <a:t>Then, 6% of </a:t>
            </a:r>
            <a:r>
              <a:rPr i="1" lang="en-GB">
                <a:highlight>
                  <a:schemeClr val="lt1"/>
                </a:highlight>
              </a:rPr>
              <a:t>x</a:t>
            </a:r>
            <a:r>
              <a:rPr lang="en-GB">
                <a:highlight>
                  <a:schemeClr val="lt1"/>
                </a:highlight>
              </a:rPr>
              <a:t> = 30/00</a:t>
            </a:r>
            <a:endParaRPr>
              <a:highlight>
                <a:schemeClr val="lt1"/>
              </a:highlight>
            </a:endParaRPr>
          </a:p>
          <a:p>
            <a:pPr indent="0" lvl="0" marL="0" rtl="0" algn="l">
              <a:spcBef>
                <a:spcPts val="0"/>
              </a:spcBef>
              <a:spcAft>
                <a:spcPts val="0"/>
              </a:spcAft>
              <a:buNone/>
            </a:pPr>
            <a:r>
              <a:rPr lang="en-GB">
                <a:highlight>
                  <a:schemeClr val="lt1"/>
                </a:highlight>
              </a:rPr>
              <a:t>x=(30/100 * 100/6) = 5</a:t>
            </a:r>
            <a:endParaRPr>
              <a:highlight>
                <a:schemeClr val="lt1"/>
              </a:highlight>
            </a:endParaRPr>
          </a:p>
          <a:p>
            <a:pPr indent="0" lvl="0" marL="0" rtl="0" algn="l">
              <a:spcBef>
                <a:spcPts val="0"/>
              </a:spcBef>
              <a:spcAft>
                <a:spcPts val="0"/>
              </a:spcAft>
              <a:buNone/>
            </a:pPr>
            <a:r>
              <a:rPr lang="en-GB">
                <a:highlight>
                  <a:schemeClr val="lt1"/>
                </a:highlight>
              </a:rPr>
              <a:t>Cost of tax free items = Rs. [25 - (5 + 0.30)] = Rs. 19.70</a:t>
            </a:r>
            <a:endParaRPr>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9" name="Google Shape;259;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0" name="Google Shape;260;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62" name="Google Shape;262;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The population of a town increased from 1,75,000 to 2,62,500 in a decade. The average percent increase of population per year is:</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lnSpc>
                <a:spcPct val="115000"/>
              </a:lnSpc>
              <a:spcBef>
                <a:spcPts val="800"/>
              </a:spcBef>
              <a:spcAft>
                <a:spcPts val="0"/>
              </a:spcAft>
              <a:buNone/>
            </a:pPr>
            <a:r>
              <a:rPr lang="en-GB">
                <a:highlight>
                  <a:schemeClr val="lt1"/>
                </a:highlight>
              </a:rPr>
              <a:t>A.4.37%</a:t>
            </a:r>
            <a:endParaRPr>
              <a:highlight>
                <a:schemeClr val="lt1"/>
              </a:highlight>
            </a:endParaRPr>
          </a:p>
          <a:p>
            <a:pPr indent="0" lvl="0" marL="0" rtl="0" algn="l">
              <a:lnSpc>
                <a:spcPct val="115000"/>
              </a:lnSpc>
              <a:spcBef>
                <a:spcPts val="0"/>
              </a:spcBef>
              <a:spcAft>
                <a:spcPts val="0"/>
              </a:spcAft>
              <a:buNone/>
            </a:pPr>
            <a:r>
              <a:rPr lang="en-GB">
                <a:highlight>
                  <a:schemeClr val="lt1"/>
                </a:highlight>
              </a:rPr>
              <a:t>B.5%</a:t>
            </a:r>
            <a:endParaRPr>
              <a:highlight>
                <a:schemeClr val="lt1"/>
              </a:highlight>
            </a:endParaRPr>
          </a:p>
          <a:p>
            <a:pPr indent="0" lvl="0" marL="0" rtl="0" algn="l">
              <a:lnSpc>
                <a:spcPct val="115000"/>
              </a:lnSpc>
              <a:spcBef>
                <a:spcPts val="0"/>
              </a:spcBef>
              <a:spcAft>
                <a:spcPts val="0"/>
              </a:spcAft>
              <a:buNone/>
            </a:pPr>
            <a:r>
              <a:rPr lang="en-GB">
                <a:highlight>
                  <a:schemeClr val="lt1"/>
                </a:highlight>
              </a:rPr>
              <a:t>C.6%</a:t>
            </a:r>
            <a:endParaRPr>
              <a:highlight>
                <a:schemeClr val="lt1"/>
              </a:highlight>
            </a:endParaRPr>
          </a:p>
          <a:p>
            <a:pPr indent="0" lvl="0" marL="0" rtl="0" algn="l">
              <a:lnSpc>
                <a:spcPct val="115000"/>
              </a:lnSpc>
              <a:spcBef>
                <a:spcPts val="0"/>
              </a:spcBef>
              <a:spcAft>
                <a:spcPts val="0"/>
              </a:spcAft>
              <a:buNone/>
            </a:pPr>
            <a:r>
              <a:rPr lang="en-GB">
                <a:highlight>
                  <a:schemeClr val="lt1"/>
                </a:highlight>
              </a:rPr>
              <a:t>D.8.75%</a:t>
            </a:r>
            <a:endParaRPr>
              <a:highlight>
                <a:schemeClr val="lt1"/>
              </a:highlight>
            </a:endParaRPr>
          </a:p>
          <a:p>
            <a:pPr indent="0" lvl="0" marL="0" rtl="0" algn="l">
              <a:spcBef>
                <a:spcPts val="0"/>
              </a:spcBef>
              <a:spcAft>
                <a:spcPts val="800"/>
              </a:spcAft>
              <a:buNone/>
            </a:pPr>
            <a:r>
              <a:t/>
            </a:r>
            <a:endParaRPr>
              <a:highlight>
                <a:schemeClr val="lt1"/>
              </a:highlight>
            </a:endParaRPr>
          </a:p>
        </p:txBody>
      </p:sp>
      <p:sp>
        <p:nvSpPr>
          <p:cNvPr id="263" name="Google Shape;263;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9" name="Google Shape;269;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0" name="Google Shape;270;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72" name="Google Shape;272;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Increase in 10 years = (262500 - 175000) = 87500.</a:t>
            </a:r>
            <a:endParaRPr>
              <a:highlight>
                <a:schemeClr val="lt1"/>
              </a:highlight>
            </a:endParaRPr>
          </a:p>
          <a:p>
            <a:pPr indent="0" lvl="0" marL="0" rtl="0" algn="l">
              <a:spcBef>
                <a:spcPts val="0"/>
              </a:spcBef>
              <a:spcAft>
                <a:spcPts val="0"/>
              </a:spcAft>
              <a:buNone/>
            </a:pPr>
            <a:r>
              <a:rPr lang="en-GB">
                <a:highlight>
                  <a:schemeClr val="lt1"/>
                </a:highlight>
              </a:rPr>
              <a:t>Increase% = ((</a:t>
            </a:r>
            <a:r>
              <a:rPr lang="en-GB">
                <a:highlight>
                  <a:schemeClr val="lt1"/>
                </a:highlight>
              </a:rPr>
              <a:t>87500./ 175000)*100)% = 50%</a:t>
            </a:r>
            <a:endParaRPr>
              <a:highlight>
                <a:schemeClr val="lt1"/>
              </a:highlight>
            </a:endParaRPr>
          </a:p>
          <a:p>
            <a:pPr indent="0" lvl="0" marL="0" rtl="0" algn="l">
              <a:spcBef>
                <a:spcPts val="0"/>
              </a:spcBef>
              <a:spcAft>
                <a:spcPts val="0"/>
              </a:spcAft>
              <a:buNone/>
            </a:pPr>
            <a:r>
              <a:rPr lang="en-GB">
                <a:highlight>
                  <a:schemeClr val="lt1"/>
                </a:highlight>
              </a:rPr>
              <a:t>Required average = (50/10)% = 5 % </a:t>
            </a:r>
            <a:endParaRPr>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8" name="Google Shape;278;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9" name="Google Shape;279;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81" name="Google Shape;281;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Abhishek secures 42% of the total marks in an exam and gets 29 marks more than the pass mark. Anirban secures 29% of the total marks in the same exam and fails by 23 marks. What is the pass mark as a percentage of the total marks?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28%   </a:t>
            </a:r>
            <a:endParaRPr>
              <a:highlight>
                <a:schemeClr val="lt1"/>
              </a:highlight>
            </a:endParaRPr>
          </a:p>
          <a:p>
            <a:pPr indent="0" lvl="0" marL="0" rtl="0" algn="l">
              <a:spcBef>
                <a:spcPts val="800"/>
              </a:spcBef>
              <a:spcAft>
                <a:spcPts val="0"/>
              </a:spcAft>
              <a:buNone/>
            </a:pPr>
            <a:r>
              <a:rPr lang="en-GB">
                <a:highlight>
                  <a:schemeClr val="lt1"/>
                </a:highlight>
              </a:rPr>
              <a:t>B. 32.25%      </a:t>
            </a:r>
            <a:endParaRPr>
              <a:highlight>
                <a:schemeClr val="lt1"/>
              </a:highlight>
            </a:endParaRPr>
          </a:p>
          <a:p>
            <a:pPr indent="0" lvl="0" marL="0" rtl="0" algn="l">
              <a:spcBef>
                <a:spcPts val="800"/>
              </a:spcBef>
              <a:spcAft>
                <a:spcPts val="0"/>
              </a:spcAft>
              <a:buNone/>
            </a:pPr>
            <a:r>
              <a:rPr lang="en-GB">
                <a:highlight>
                  <a:schemeClr val="lt1"/>
                </a:highlight>
              </a:rPr>
              <a:t>C. 34.75%  </a:t>
            </a:r>
            <a:endParaRPr>
              <a:highlight>
                <a:schemeClr val="lt1"/>
              </a:highlight>
            </a:endParaRPr>
          </a:p>
          <a:p>
            <a:pPr indent="0" lvl="0" marL="0" rtl="0" algn="l">
              <a:spcBef>
                <a:spcPts val="800"/>
              </a:spcBef>
              <a:spcAft>
                <a:spcPts val="800"/>
              </a:spcAft>
              <a:buNone/>
            </a:pPr>
            <a:r>
              <a:rPr lang="en-GB">
                <a:highlight>
                  <a:schemeClr val="lt1"/>
                </a:highlight>
              </a:rPr>
              <a:t>D. 35% </a:t>
            </a:r>
            <a:endParaRPr>
              <a:highlight>
                <a:schemeClr val="lt1"/>
              </a:highlight>
            </a:endParaRPr>
          </a:p>
        </p:txBody>
      </p:sp>
      <p:sp>
        <p:nvSpPr>
          <p:cNvPr id="282" name="Google Shape;282;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8" name="Google Shape;288;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9" name="Google Shape;289;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91" name="Google Shape;291;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Let x be total marks in exam. </a:t>
            </a:r>
            <a:endParaRPr>
              <a:highlight>
                <a:schemeClr val="lt1"/>
              </a:highlight>
            </a:endParaRPr>
          </a:p>
          <a:p>
            <a:pPr indent="0" lvl="0" marL="0" rtl="0" algn="l">
              <a:spcBef>
                <a:spcPts val="0"/>
              </a:spcBef>
              <a:spcAft>
                <a:spcPts val="0"/>
              </a:spcAft>
              <a:buNone/>
            </a:pPr>
            <a:r>
              <a:rPr lang="en-GB">
                <a:highlight>
                  <a:schemeClr val="lt1"/>
                </a:highlight>
              </a:rPr>
              <a:t>Passing marks = 0.42x – 29 </a:t>
            </a:r>
            <a:endParaRPr>
              <a:highlight>
                <a:schemeClr val="lt1"/>
              </a:highlight>
            </a:endParaRPr>
          </a:p>
          <a:p>
            <a:pPr indent="0" lvl="0" marL="0" rtl="0" algn="l">
              <a:spcBef>
                <a:spcPts val="0"/>
              </a:spcBef>
              <a:spcAft>
                <a:spcPts val="0"/>
              </a:spcAft>
              <a:buNone/>
            </a:pPr>
            <a:r>
              <a:rPr lang="en-GB">
                <a:highlight>
                  <a:schemeClr val="lt1"/>
                </a:highlight>
              </a:rPr>
              <a:t>Also, passing marks = 0.29x + 23 </a:t>
            </a:r>
            <a:endParaRPr>
              <a:highlight>
                <a:schemeClr val="lt1"/>
              </a:highlight>
            </a:endParaRPr>
          </a:p>
          <a:p>
            <a:pPr indent="0" lvl="0" marL="0" rtl="0" algn="l">
              <a:spcBef>
                <a:spcPts val="0"/>
              </a:spcBef>
              <a:spcAft>
                <a:spcPts val="0"/>
              </a:spcAft>
              <a:buNone/>
            </a:pPr>
            <a:r>
              <a:rPr lang="en-GB">
                <a:highlight>
                  <a:schemeClr val="lt1"/>
                </a:highlight>
              </a:rPr>
              <a:t>So, 0.42x – 29 = 0.29x + 23  </a:t>
            </a:r>
            <a:endParaRPr>
              <a:highlight>
                <a:schemeClr val="lt1"/>
              </a:highlight>
            </a:endParaRPr>
          </a:p>
          <a:p>
            <a:pPr indent="0" lvl="0" marL="0" rtl="0" algn="l">
              <a:spcBef>
                <a:spcPts val="0"/>
              </a:spcBef>
              <a:spcAft>
                <a:spcPts val="0"/>
              </a:spcAft>
              <a:buNone/>
            </a:pPr>
            <a:r>
              <a:rPr lang="en-GB">
                <a:highlight>
                  <a:schemeClr val="lt1"/>
                </a:highlight>
              </a:rPr>
              <a:t>⇒ 0.13x = 52 </a:t>
            </a:r>
            <a:endParaRPr>
              <a:highlight>
                <a:schemeClr val="lt1"/>
              </a:highlight>
            </a:endParaRPr>
          </a:p>
          <a:p>
            <a:pPr indent="0" lvl="0" marL="0" rtl="0" algn="l">
              <a:spcBef>
                <a:spcPts val="0"/>
              </a:spcBef>
              <a:spcAft>
                <a:spcPts val="0"/>
              </a:spcAft>
              <a:buNone/>
            </a:pPr>
            <a:r>
              <a:rPr lang="en-GB">
                <a:highlight>
                  <a:schemeClr val="lt1"/>
                </a:highlight>
              </a:rPr>
              <a:t>⇒ x = 400 </a:t>
            </a:r>
            <a:endParaRPr>
              <a:highlight>
                <a:schemeClr val="lt1"/>
              </a:highlight>
            </a:endParaRPr>
          </a:p>
          <a:p>
            <a:pPr indent="0" lvl="0" marL="0" rtl="0" algn="l">
              <a:spcBef>
                <a:spcPts val="0"/>
              </a:spcBef>
              <a:spcAft>
                <a:spcPts val="0"/>
              </a:spcAft>
              <a:buNone/>
            </a:pPr>
            <a:r>
              <a:rPr lang="en-GB">
                <a:highlight>
                  <a:schemeClr val="lt1"/>
                </a:highlight>
              </a:rPr>
              <a:t>Passing marks =  0.42x – 29 = 0.42(400) – 29 = 139 </a:t>
            </a:r>
            <a:endParaRPr>
              <a:highlight>
                <a:schemeClr val="lt1"/>
              </a:highlight>
            </a:endParaRPr>
          </a:p>
          <a:p>
            <a:pPr indent="0" lvl="0" marL="0" rtl="0" algn="l">
              <a:spcBef>
                <a:spcPts val="0"/>
              </a:spcBef>
              <a:spcAft>
                <a:spcPts val="0"/>
              </a:spcAft>
              <a:buNone/>
            </a:pPr>
            <a:r>
              <a:rPr lang="en-GB">
                <a:highlight>
                  <a:schemeClr val="lt1"/>
                </a:highlight>
              </a:rPr>
              <a:t>Pass marks as a percentage of total marks = 139/400 =34.75% </a:t>
            </a:r>
            <a:endParaRPr>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7" name="Google Shape;297;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8" name="Google Shape;298;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00" name="Google Shape;300;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Sharma’s tutorial center was started in the year 2004.  Every year a certain number of students enroll for class XII tutorials. This number increased by 20% every year. If the number of students in the year 2008 is 576 more than the number of students in the year 2007, how many students enrolled in the year 2005?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2000 </a:t>
            </a:r>
            <a:endParaRPr>
              <a:highlight>
                <a:schemeClr val="lt1"/>
              </a:highlight>
            </a:endParaRPr>
          </a:p>
          <a:p>
            <a:pPr indent="0" lvl="0" marL="0" rtl="0" algn="l">
              <a:spcBef>
                <a:spcPts val="800"/>
              </a:spcBef>
              <a:spcAft>
                <a:spcPts val="0"/>
              </a:spcAft>
              <a:buNone/>
            </a:pPr>
            <a:r>
              <a:rPr lang="en-GB">
                <a:highlight>
                  <a:schemeClr val="lt1"/>
                </a:highlight>
              </a:rPr>
              <a:t>B. 2160 </a:t>
            </a:r>
            <a:endParaRPr>
              <a:highlight>
                <a:schemeClr val="lt1"/>
              </a:highlight>
            </a:endParaRPr>
          </a:p>
          <a:p>
            <a:pPr indent="0" lvl="0" marL="0" rtl="0" algn="l">
              <a:spcBef>
                <a:spcPts val="800"/>
              </a:spcBef>
              <a:spcAft>
                <a:spcPts val="0"/>
              </a:spcAft>
              <a:buNone/>
            </a:pPr>
            <a:r>
              <a:rPr lang="en-GB">
                <a:highlight>
                  <a:schemeClr val="lt1"/>
                </a:highlight>
              </a:rPr>
              <a:t>C. 2340     </a:t>
            </a:r>
            <a:endParaRPr>
              <a:highlight>
                <a:schemeClr val="lt1"/>
              </a:highlight>
            </a:endParaRPr>
          </a:p>
          <a:p>
            <a:pPr indent="0" lvl="0" marL="0" rtl="0" algn="l">
              <a:spcBef>
                <a:spcPts val="800"/>
              </a:spcBef>
              <a:spcAft>
                <a:spcPts val="800"/>
              </a:spcAft>
              <a:buNone/>
            </a:pPr>
            <a:r>
              <a:rPr lang="en-GB">
                <a:highlight>
                  <a:schemeClr val="lt1"/>
                </a:highlight>
              </a:rPr>
              <a:t>D. 2400</a:t>
            </a:r>
            <a:endParaRPr>
              <a:highlight>
                <a:schemeClr val="lt1"/>
              </a:highlight>
            </a:endParaRPr>
          </a:p>
        </p:txBody>
      </p:sp>
      <p:sp>
        <p:nvSpPr>
          <p:cNvPr id="301" name="Google Shape;301;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7" name="Google Shape;307;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8" name="Google Shape;308;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10" name="Google Shape;310;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 Let the number of students who enrolled in 2005 be x</a:t>
            </a:r>
            <a:endParaRPr>
              <a:highlight>
                <a:schemeClr val="lt1"/>
              </a:highlight>
            </a:endParaRPr>
          </a:p>
          <a:p>
            <a:pPr indent="0" lvl="0" marL="0" rtl="0" algn="l">
              <a:spcBef>
                <a:spcPts val="800"/>
              </a:spcBef>
              <a:spcAft>
                <a:spcPts val="0"/>
              </a:spcAft>
              <a:buNone/>
            </a:pPr>
            <a:r>
              <a:rPr lang="en-GB">
                <a:highlight>
                  <a:schemeClr val="lt1"/>
                </a:highlight>
              </a:rPr>
              <a:t> So in subsequent years it will be 1.2 x for 2006,</a:t>
            </a:r>
            <a:endParaRPr>
              <a:highlight>
                <a:schemeClr val="lt1"/>
              </a:highlight>
            </a:endParaRPr>
          </a:p>
          <a:p>
            <a:pPr indent="0" lvl="0" marL="0" rtl="0" algn="l">
              <a:spcBef>
                <a:spcPts val="800"/>
              </a:spcBef>
              <a:spcAft>
                <a:spcPts val="0"/>
              </a:spcAft>
              <a:buNone/>
            </a:pPr>
            <a:r>
              <a:rPr lang="en-GB">
                <a:highlight>
                  <a:schemeClr val="lt1"/>
                </a:highlight>
              </a:rPr>
              <a:t> 1.44x  for 2007 and 1.728x for 2008.</a:t>
            </a:r>
            <a:endParaRPr>
              <a:highlight>
                <a:schemeClr val="lt1"/>
              </a:highlight>
            </a:endParaRPr>
          </a:p>
          <a:p>
            <a:pPr indent="0" lvl="0" marL="0" rtl="0" algn="l">
              <a:spcBef>
                <a:spcPts val="800"/>
              </a:spcBef>
              <a:spcAft>
                <a:spcPts val="0"/>
              </a:spcAft>
              <a:buNone/>
            </a:pPr>
            <a:r>
              <a:rPr lang="en-GB">
                <a:highlight>
                  <a:schemeClr val="lt1"/>
                </a:highlight>
              </a:rPr>
              <a:t> 1.728x – 1.44x = 576</a:t>
            </a:r>
            <a:endParaRPr>
              <a:highlight>
                <a:schemeClr val="lt1"/>
              </a:highlight>
            </a:endParaRPr>
          </a:p>
          <a:p>
            <a:pPr indent="0" lvl="0" marL="0" rtl="0" algn="l">
              <a:spcBef>
                <a:spcPts val="800"/>
              </a:spcBef>
              <a:spcAft>
                <a:spcPts val="0"/>
              </a:spcAft>
              <a:buNone/>
            </a:pPr>
            <a:r>
              <a:rPr lang="en-GB">
                <a:highlight>
                  <a:schemeClr val="lt1"/>
                </a:highlight>
              </a:rPr>
              <a:t> ⇒ 0.288 x = 576</a:t>
            </a:r>
            <a:endParaRPr>
              <a:highlight>
                <a:schemeClr val="lt1"/>
              </a:highlight>
            </a:endParaRPr>
          </a:p>
          <a:p>
            <a:pPr indent="0" lvl="0" marL="0" rtl="0" algn="l">
              <a:spcBef>
                <a:spcPts val="800"/>
              </a:spcBef>
              <a:spcAft>
                <a:spcPts val="800"/>
              </a:spcAft>
              <a:buNone/>
            </a:pPr>
            <a:r>
              <a:rPr lang="en-GB">
                <a:highlight>
                  <a:schemeClr val="lt1"/>
                </a:highlight>
              </a:rPr>
              <a:t> ⇒ x = 2000</a:t>
            </a:r>
            <a:endParaRPr>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6" name="Google Shape;316;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7" name="Google Shape;317;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19" name="Google Shape;319;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The success rate of the Indian cricket team in Australia was 25% from 60 matches. If 54 matches were played since then, how many more matches would India have lost if its overall success rate is 50%?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12  </a:t>
            </a:r>
            <a:endParaRPr>
              <a:highlight>
                <a:schemeClr val="lt1"/>
              </a:highlight>
            </a:endParaRPr>
          </a:p>
          <a:p>
            <a:pPr indent="0" lvl="0" marL="0" rtl="0" algn="l">
              <a:spcBef>
                <a:spcPts val="800"/>
              </a:spcBef>
              <a:spcAft>
                <a:spcPts val="0"/>
              </a:spcAft>
              <a:buNone/>
            </a:pPr>
            <a:r>
              <a:rPr lang="en-GB">
                <a:highlight>
                  <a:schemeClr val="lt1"/>
                </a:highlight>
              </a:rPr>
              <a:t>B. 14   </a:t>
            </a:r>
            <a:endParaRPr>
              <a:highlight>
                <a:schemeClr val="lt1"/>
              </a:highlight>
            </a:endParaRPr>
          </a:p>
          <a:p>
            <a:pPr indent="0" lvl="0" marL="0" rtl="0" algn="l">
              <a:spcBef>
                <a:spcPts val="800"/>
              </a:spcBef>
              <a:spcAft>
                <a:spcPts val="0"/>
              </a:spcAft>
              <a:buNone/>
            </a:pPr>
            <a:r>
              <a:rPr lang="en-GB">
                <a:highlight>
                  <a:schemeClr val="lt1"/>
                </a:highlight>
              </a:rPr>
              <a:t>C. 18  </a:t>
            </a:r>
            <a:endParaRPr>
              <a:highlight>
                <a:schemeClr val="lt1"/>
              </a:highlight>
            </a:endParaRPr>
          </a:p>
          <a:p>
            <a:pPr indent="0" lvl="0" marL="0" rtl="0" algn="l">
              <a:spcBef>
                <a:spcPts val="800"/>
              </a:spcBef>
              <a:spcAft>
                <a:spcPts val="800"/>
              </a:spcAft>
              <a:buNone/>
            </a:pPr>
            <a:r>
              <a:rPr lang="en-GB">
                <a:highlight>
                  <a:schemeClr val="lt1"/>
                </a:highlight>
              </a:rPr>
              <a:t>D. 22 </a:t>
            </a:r>
            <a:endParaRPr>
              <a:highlight>
                <a:schemeClr val="lt1"/>
              </a:highlight>
            </a:endParaRPr>
          </a:p>
        </p:txBody>
      </p:sp>
      <p:sp>
        <p:nvSpPr>
          <p:cNvPr id="320" name="Google Shape;320;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6" name="Google Shape;66;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7" name="Google Shape;67;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68" name="Google Shape;68;p15"/>
          <p:cNvSpPr txBox="1"/>
          <p:nvPr/>
        </p:nvSpPr>
        <p:spPr>
          <a:xfrm>
            <a:off x="327600" y="7087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rPr lang="en-GB"/>
              <a:t>					 </a:t>
            </a:r>
            <a:r>
              <a:rPr b="1" lang="en-GB" sz="2400"/>
              <a:t>Increase And Decrease </a:t>
            </a:r>
            <a:endParaRPr b="1" sz="2400"/>
          </a:p>
          <a:p>
            <a:pPr indent="-457200" lvl="0" marL="457200" rtl="0" algn="l">
              <a:spcBef>
                <a:spcPts val="800"/>
              </a:spcBef>
              <a:spcAft>
                <a:spcPts val="800"/>
              </a:spcAft>
              <a:buNone/>
            </a:pPr>
            <a:r>
              <a:rPr b="1" lang="en-GB" sz="2400"/>
              <a:t>                          Or S</a:t>
            </a:r>
            <a:r>
              <a:rPr b="1" lang="en-GB" sz="2400"/>
              <a:t>uccessive increase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6" name="Google Shape;326;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7" name="Google Shape;327;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29" name="Google Shape;329;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From first 60 matches, India won 25% = 15 Wins. </a:t>
            </a:r>
            <a:endParaRPr/>
          </a:p>
          <a:p>
            <a:pPr indent="0" lvl="0" marL="0" rtl="0" algn="l">
              <a:spcBef>
                <a:spcPts val="800"/>
              </a:spcBef>
              <a:spcAft>
                <a:spcPts val="0"/>
              </a:spcAft>
              <a:buNone/>
            </a:pPr>
            <a:r>
              <a:rPr lang="en-GB"/>
              <a:t>For total 114 matches, </a:t>
            </a:r>
            <a:endParaRPr/>
          </a:p>
          <a:p>
            <a:pPr indent="0" lvl="0" marL="0" rtl="0" algn="l">
              <a:spcBef>
                <a:spcPts val="800"/>
              </a:spcBef>
              <a:spcAft>
                <a:spcPts val="0"/>
              </a:spcAft>
              <a:buNone/>
            </a:pPr>
            <a:r>
              <a:rPr lang="en-GB"/>
              <a:t>India won 50% = 57 Wins So in 54 matches, </a:t>
            </a:r>
            <a:endParaRPr/>
          </a:p>
          <a:p>
            <a:pPr indent="0" lvl="0" marL="0" rtl="0" algn="l">
              <a:spcBef>
                <a:spcPts val="800"/>
              </a:spcBef>
              <a:spcAft>
                <a:spcPts val="0"/>
              </a:spcAft>
              <a:buNone/>
            </a:pPr>
            <a:r>
              <a:rPr lang="en-GB"/>
              <a:t>India won 57 – 15 = 42 matches. </a:t>
            </a:r>
            <a:endParaRPr/>
          </a:p>
          <a:p>
            <a:pPr indent="0" lvl="0" marL="0" rtl="0" algn="l">
              <a:spcBef>
                <a:spcPts val="800"/>
              </a:spcBef>
              <a:spcAft>
                <a:spcPts val="800"/>
              </a:spcAft>
              <a:buNone/>
            </a:pPr>
            <a:r>
              <a:rPr lang="en-GB"/>
              <a:t>So, India lost 54 – 42 = 12 matches out of 54 matches.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5" name="Google Shape;335;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6" name="Google Shape;336;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38" name="Google Shape;338;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The price of an LED TV has been decreasing every year by a constant percentage over the last 4 years. If the cost of the LED TV was Rs. 150000, 4 years ago and it costs Rs. 98415 now, then find the annual rate of decrease.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8%     </a:t>
            </a:r>
            <a:endParaRPr>
              <a:highlight>
                <a:schemeClr val="lt1"/>
              </a:highlight>
            </a:endParaRPr>
          </a:p>
          <a:p>
            <a:pPr indent="0" lvl="0" marL="0" rtl="0" algn="l">
              <a:spcBef>
                <a:spcPts val="800"/>
              </a:spcBef>
              <a:spcAft>
                <a:spcPts val="0"/>
              </a:spcAft>
              <a:buNone/>
            </a:pPr>
            <a:r>
              <a:rPr lang="en-GB">
                <a:highlight>
                  <a:schemeClr val="lt1"/>
                </a:highlight>
              </a:rPr>
              <a:t>B. 9%  </a:t>
            </a:r>
            <a:endParaRPr>
              <a:highlight>
                <a:schemeClr val="lt1"/>
              </a:highlight>
            </a:endParaRPr>
          </a:p>
          <a:p>
            <a:pPr indent="0" lvl="0" marL="0" rtl="0" algn="l">
              <a:spcBef>
                <a:spcPts val="800"/>
              </a:spcBef>
              <a:spcAft>
                <a:spcPts val="0"/>
              </a:spcAft>
              <a:buNone/>
            </a:pPr>
            <a:r>
              <a:rPr lang="en-GB">
                <a:highlight>
                  <a:schemeClr val="lt1"/>
                </a:highlight>
              </a:rPr>
              <a:t>C. 10%      </a:t>
            </a:r>
            <a:endParaRPr>
              <a:highlight>
                <a:schemeClr val="lt1"/>
              </a:highlight>
            </a:endParaRPr>
          </a:p>
          <a:p>
            <a:pPr indent="0" lvl="0" marL="0" rtl="0" algn="l">
              <a:spcBef>
                <a:spcPts val="800"/>
              </a:spcBef>
              <a:spcAft>
                <a:spcPts val="800"/>
              </a:spcAft>
              <a:buNone/>
            </a:pPr>
            <a:r>
              <a:rPr lang="en-GB">
                <a:highlight>
                  <a:schemeClr val="lt1"/>
                </a:highlight>
              </a:rPr>
              <a:t>D. 15% </a:t>
            </a:r>
            <a:endParaRPr>
              <a:highlight>
                <a:schemeClr val="lt1"/>
              </a:highlight>
            </a:endParaRPr>
          </a:p>
        </p:txBody>
      </p:sp>
      <p:sp>
        <p:nvSpPr>
          <p:cNvPr id="339" name="Google Shape;339;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5" name="Google Shape;345;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6" name="Google Shape;346;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48" name="Google Shape;348;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Average value for  Actual / Original =  √98415/150000 =  0.9 </a:t>
            </a:r>
            <a:endParaRPr>
              <a:highlight>
                <a:schemeClr val="lt1"/>
              </a:highlight>
            </a:endParaRPr>
          </a:p>
          <a:p>
            <a:pPr indent="0" lvl="0" marL="0" rtl="0" algn="l">
              <a:spcBef>
                <a:spcPts val="0"/>
              </a:spcBef>
              <a:spcAft>
                <a:spcPts val="0"/>
              </a:spcAft>
              <a:buNone/>
            </a:pPr>
            <a:r>
              <a:rPr lang="en-GB">
                <a:highlight>
                  <a:schemeClr val="lt1"/>
                </a:highlight>
              </a:rPr>
              <a:t>Hence the value will be decrease by 10% every year.</a:t>
            </a:r>
            <a:endParaRPr>
              <a:highlight>
                <a:schemeClr val="lt1"/>
              </a:highlight>
            </a:endParaRPr>
          </a:p>
        </p:txBody>
      </p:sp>
      <p:cxnSp>
        <p:nvCxnSpPr>
          <p:cNvPr id="349" name="Google Shape;349;p44"/>
          <p:cNvCxnSpPr/>
          <p:nvPr/>
        </p:nvCxnSpPr>
        <p:spPr>
          <a:xfrm flipH="1" rot="10800000">
            <a:off x="3405900" y="918875"/>
            <a:ext cx="1051800" cy="1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5" name="Google Shape;355;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6" name="Google Shape;356;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58" name="Google Shape;358;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If the area of a rectangle is increased by 56% and its breadth is increased by 20%, what is the percentage increase in its perimeter?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20%    </a:t>
            </a:r>
            <a:endParaRPr>
              <a:highlight>
                <a:schemeClr val="lt1"/>
              </a:highlight>
            </a:endParaRPr>
          </a:p>
          <a:p>
            <a:pPr indent="0" lvl="0" marL="0" rtl="0" algn="l">
              <a:spcBef>
                <a:spcPts val="800"/>
              </a:spcBef>
              <a:spcAft>
                <a:spcPts val="0"/>
              </a:spcAft>
              <a:buNone/>
            </a:pPr>
            <a:r>
              <a:rPr lang="en-GB">
                <a:highlight>
                  <a:schemeClr val="lt1"/>
                </a:highlight>
              </a:rPr>
              <a:t>B. 24%    </a:t>
            </a:r>
            <a:endParaRPr>
              <a:highlight>
                <a:schemeClr val="lt1"/>
              </a:highlight>
            </a:endParaRPr>
          </a:p>
          <a:p>
            <a:pPr indent="0" lvl="0" marL="0" rtl="0" algn="l">
              <a:spcBef>
                <a:spcPts val="800"/>
              </a:spcBef>
              <a:spcAft>
                <a:spcPts val="0"/>
              </a:spcAft>
              <a:buNone/>
            </a:pPr>
            <a:r>
              <a:rPr lang="en-GB">
                <a:highlight>
                  <a:schemeClr val="lt1"/>
                </a:highlight>
              </a:rPr>
              <a:t>C. 30%  </a:t>
            </a:r>
            <a:endParaRPr>
              <a:highlight>
                <a:schemeClr val="lt1"/>
              </a:highlight>
            </a:endParaRPr>
          </a:p>
          <a:p>
            <a:pPr indent="0" lvl="0" marL="0" rtl="0" algn="l">
              <a:spcBef>
                <a:spcPts val="800"/>
              </a:spcBef>
              <a:spcAft>
                <a:spcPts val="800"/>
              </a:spcAft>
              <a:buNone/>
            </a:pPr>
            <a:r>
              <a:rPr lang="en-GB">
                <a:highlight>
                  <a:schemeClr val="lt1"/>
                </a:highlight>
              </a:rPr>
              <a:t>D. Indeterminate </a:t>
            </a:r>
            <a:endParaRPr>
              <a:highlight>
                <a:schemeClr val="lt1"/>
              </a:highlight>
            </a:endParaRPr>
          </a:p>
        </p:txBody>
      </p:sp>
      <p:sp>
        <p:nvSpPr>
          <p:cNvPr id="359" name="Google Shape;359;p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5" name="Google Shape;365;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6" name="Google Shape;366;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68" name="Google Shape;368;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 Let L, B and A be length, breadth and Area of the rectangle. </a:t>
            </a:r>
            <a:endParaRPr/>
          </a:p>
          <a:p>
            <a:pPr indent="0" lvl="0" marL="0" rtl="0" algn="l">
              <a:spcBef>
                <a:spcPts val="0"/>
              </a:spcBef>
              <a:spcAft>
                <a:spcPts val="0"/>
              </a:spcAft>
              <a:buNone/>
            </a:pPr>
            <a:r>
              <a:rPr lang="en-GB"/>
              <a:t>Also let L’, B’ and A’ be the new length, breadth and area of rectangle.</a:t>
            </a:r>
            <a:endParaRPr/>
          </a:p>
          <a:p>
            <a:pPr indent="0" lvl="0" marL="0" rtl="0" algn="l">
              <a:spcBef>
                <a:spcPts val="0"/>
              </a:spcBef>
              <a:spcAft>
                <a:spcPts val="0"/>
              </a:spcAft>
              <a:buNone/>
            </a:pPr>
            <a:r>
              <a:rPr lang="en-GB"/>
              <a:t>A’ = 1.56 A </a:t>
            </a:r>
            <a:endParaRPr/>
          </a:p>
          <a:p>
            <a:pPr indent="0" lvl="0" marL="0" rtl="0" algn="l">
              <a:spcBef>
                <a:spcPts val="0"/>
              </a:spcBef>
              <a:spcAft>
                <a:spcPts val="0"/>
              </a:spcAft>
              <a:buNone/>
            </a:pPr>
            <a:r>
              <a:rPr lang="en-GB"/>
              <a:t>B’ = 1.2 B  </a:t>
            </a:r>
            <a:endParaRPr/>
          </a:p>
          <a:p>
            <a:pPr indent="0" lvl="0" marL="0" rtl="0" algn="l">
              <a:spcBef>
                <a:spcPts val="0"/>
              </a:spcBef>
              <a:spcAft>
                <a:spcPts val="0"/>
              </a:spcAft>
              <a:buNone/>
            </a:pPr>
            <a:r>
              <a:rPr lang="en-GB"/>
              <a:t>L’ = A’/B’ = (1.56/ 1.2) * A/B </a:t>
            </a:r>
            <a:endParaRPr/>
          </a:p>
          <a:p>
            <a:pPr indent="0" lvl="0" marL="0" rtl="0" algn="l">
              <a:spcBef>
                <a:spcPts val="0"/>
              </a:spcBef>
              <a:spcAft>
                <a:spcPts val="0"/>
              </a:spcAft>
              <a:buNone/>
            </a:pPr>
            <a:r>
              <a:rPr lang="en-GB"/>
              <a:t>⇒ L’ = 1.3 L </a:t>
            </a:r>
            <a:endParaRPr/>
          </a:p>
          <a:p>
            <a:pPr indent="0" lvl="0" marL="0" rtl="0" algn="l">
              <a:spcBef>
                <a:spcPts val="0"/>
              </a:spcBef>
              <a:spcAft>
                <a:spcPts val="0"/>
              </a:spcAft>
              <a:buNone/>
            </a:pPr>
            <a:r>
              <a:rPr lang="en-GB"/>
              <a:t>So new perimeter = 2 L’ + 2B’ = 2.6 L + 2.4 B </a:t>
            </a:r>
            <a:endParaRPr/>
          </a:p>
          <a:p>
            <a:pPr indent="0" lvl="0" marL="0" rtl="0" algn="l">
              <a:spcBef>
                <a:spcPts val="0"/>
              </a:spcBef>
              <a:spcAft>
                <a:spcPts val="0"/>
              </a:spcAft>
              <a:buNone/>
            </a:pPr>
            <a:r>
              <a:rPr lang="en-GB"/>
              <a:t>And old perimeter = 2L + 2B</a:t>
            </a:r>
            <a:endParaRPr/>
          </a:p>
          <a:p>
            <a:pPr indent="0" lvl="0" marL="0" rtl="0" algn="l">
              <a:spcBef>
                <a:spcPts val="0"/>
              </a:spcBef>
              <a:spcAft>
                <a:spcPts val="0"/>
              </a:spcAft>
              <a:buNone/>
            </a:pPr>
            <a:r>
              <a:rPr lang="en-GB"/>
              <a:t>Increase in perimeter = 0.6 L + 0.4 B </a:t>
            </a:r>
            <a:endParaRPr/>
          </a:p>
          <a:p>
            <a:pPr indent="0" lvl="0" marL="0" rtl="0" algn="l">
              <a:spcBef>
                <a:spcPts val="0"/>
              </a:spcBef>
              <a:spcAft>
                <a:spcPts val="0"/>
              </a:spcAft>
              <a:buClr>
                <a:schemeClr val="dk1"/>
              </a:buClr>
              <a:buSzPts val="1100"/>
              <a:buFont typeface="Arial"/>
              <a:buNone/>
            </a:pPr>
            <a:r>
              <a:rPr lang="en-GB"/>
              <a:t>% Change in perimeter = (0.6L+0.4B)/(2L+2B)</a:t>
            </a:r>
            <a:endParaRPr/>
          </a:p>
          <a:p>
            <a:pPr indent="0" lvl="0" marL="0" rtl="0" algn="l">
              <a:spcBef>
                <a:spcPts val="0"/>
              </a:spcBef>
              <a:spcAft>
                <a:spcPts val="0"/>
              </a:spcAft>
              <a:buClr>
                <a:schemeClr val="dk1"/>
              </a:buClr>
              <a:buSzPts val="1100"/>
              <a:buFont typeface="Arial"/>
              <a:buNone/>
            </a:pPr>
            <a:r>
              <a:rPr lang="en-GB"/>
              <a:t> This will vary depending on values of L &amp; B which are both unknown.</a:t>
            </a:r>
            <a:endParaRPr/>
          </a:p>
          <a:p>
            <a:pPr indent="0" lvl="0" marL="0" rtl="0" algn="l">
              <a:spcBef>
                <a:spcPts val="0"/>
              </a:spcBef>
              <a:spcAft>
                <a:spcPts val="0"/>
              </a:spcAft>
              <a:buClr>
                <a:schemeClr val="dk1"/>
              </a:buClr>
              <a:buSzPts val="1100"/>
              <a:buFont typeface="Arial"/>
              <a:buNone/>
            </a:pPr>
            <a:r>
              <a:rPr lang="en-GB"/>
              <a:t> Hence this is indeterminate.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4" name="Google Shape;374;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5" name="Google Shape;375;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77" name="Google Shape;377;p4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Rocket Singh is a salesman and has to choose between two schemes of remuneration. Scheme I has a fixed salary of Rs. 3700 and a commission of 2% on sales above Rs. 50000. Scheme II has no fixed salary, but offers 3% commission on the sales up to Rs. 50000 and increases at a rate of 1 percentage point for every increase of Rs. 50000 of sales up to a maximum of 20% of sales. What is the minimum value of the sales (in Rs.) above which he can prefer Scheme II?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50000  </a:t>
            </a:r>
            <a:endParaRPr>
              <a:highlight>
                <a:schemeClr val="lt1"/>
              </a:highlight>
            </a:endParaRPr>
          </a:p>
          <a:p>
            <a:pPr indent="0" lvl="0" marL="0" rtl="0" algn="l">
              <a:spcBef>
                <a:spcPts val="800"/>
              </a:spcBef>
              <a:spcAft>
                <a:spcPts val="0"/>
              </a:spcAft>
              <a:buNone/>
            </a:pPr>
            <a:r>
              <a:rPr lang="en-GB">
                <a:highlight>
                  <a:schemeClr val="lt1"/>
                </a:highlight>
              </a:rPr>
              <a:t>B. 89000    </a:t>
            </a:r>
            <a:endParaRPr>
              <a:highlight>
                <a:schemeClr val="lt1"/>
              </a:highlight>
            </a:endParaRPr>
          </a:p>
          <a:p>
            <a:pPr indent="0" lvl="0" marL="0" rtl="0" algn="l">
              <a:spcBef>
                <a:spcPts val="800"/>
              </a:spcBef>
              <a:spcAft>
                <a:spcPts val="0"/>
              </a:spcAft>
              <a:buNone/>
            </a:pPr>
            <a:r>
              <a:rPr lang="en-GB">
                <a:highlight>
                  <a:schemeClr val="lt1"/>
                </a:highlight>
              </a:rPr>
              <a:t>C. 140000  </a:t>
            </a:r>
            <a:endParaRPr>
              <a:highlight>
                <a:schemeClr val="lt1"/>
              </a:highlight>
            </a:endParaRPr>
          </a:p>
          <a:p>
            <a:pPr indent="0" lvl="0" marL="0" rtl="0" algn="l">
              <a:spcBef>
                <a:spcPts val="800"/>
              </a:spcBef>
              <a:spcAft>
                <a:spcPts val="800"/>
              </a:spcAft>
              <a:buNone/>
            </a:pPr>
            <a:r>
              <a:rPr lang="en-GB">
                <a:highlight>
                  <a:schemeClr val="lt1"/>
                </a:highlight>
              </a:rPr>
              <a:t>D. No such sales value exists. </a:t>
            </a:r>
            <a:endParaRPr>
              <a:highlight>
                <a:schemeClr val="lt1"/>
              </a:highlight>
            </a:endParaRPr>
          </a:p>
        </p:txBody>
      </p:sp>
      <p:sp>
        <p:nvSpPr>
          <p:cNvPr id="378" name="Google Shape;378;p4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4" name="Google Shape;384;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5" name="Google Shape;385;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87" name="Google Shape;387;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 Let x be minimum salary at which he can start  preferring Scheme II.</a:t>
            </a:r>
            <a:endParaRPr>
              <a:highlight>
                <a:schemeClr val="lt1"/>
              </a:highlight>
            </a:endParaRPr>
          </a:p>
          <a:p>
            <a:pPr indent="0" lvl="0" marL="0" rtl="0" algn="l">
              <a:spcBef>
                <a:spcPts val="0"/>
              </a:spcBef>
              <a:spcAft>
                <a:spcPts val="0"/>
              </a:spcAft>
              <a:buNone/>
            </a:pPr>
            <a:r>
              <a:rPr lang="en-GB">
                <a:highlight>
                  <a:schemeClr val="lt1"/>
                </a:highlight>
              </a:rPr>
              <a:t>So, in scheme I his remuneration = 3700 + 0.02(x – 50,000) </a:t>
            </a:r>
            <a:endParaRPr>
              <a:highlight>
                <a:schemeClr val="lt1"/>
              </a:highlight>
            </a:endParaRPr>
          </a:p>
          <a:p>
            <a:pPr indent="0" lvl="0" marL="0" rtl="0" algn="l">
              <a:spcBef>
                <a:spcPts val="0"/>
              </a:spcBef>
              <a:spcAft>
                <a:spcPts val="0"/>
              </a:spcAft>
              <a:buNone/>
            </a:pPr>
            <a:r>
              <a:rPr lang="en-GB">
                <a:highlight>
                  <a:schemeClr val="lt1"/>
                </a:highlight>
              </a:rPr>
              <a:t>Obviously the breakeven will happen in 3rd slab. </a:t>
            </a:r>
            <a:endParaRPr>
              <a:highlight>
                <a:schemeClr val="lt1"/>
              </a:highlight>
            </a:endParaRPr>
          </a:p>
          <a:p>
            <a:pPr indent="0" lvl="0" marL="0" rtl="0" algn="l">
              <a:spcBef>
                <a:spcPts val="0"/>
              </a:spcBef>
              <a:spcAft>
                <a:spcPts val="0"/>
              </a:spcAft>
              <a:buNone/>
            </a:pPr>
            <a:r>
              <a:rPr lang="en-GB">
                <a:highlight>
                  <a:schemeClr val="lt1"/>
                </a:highlight>
              </a:rPr>
              <a:t>So, in scheme II his remuneration</a:t>
            </a:r>
            <a:endParaRPr>
              <a:highlight>
                <a:schemeClr val="lt1"/>
              </a:highlight>
            </a:endParaRPr>
          </a:p>
          <a:p>
            <a:pPr indent="0" lvl="0" marL="0" rtl="0" algn="l">
              <a:spcBef>
                <a:spcPts val="0"/>
              </a:spcBef>
              <a:spcAft>
                <a:spcPts val="0"/>
              </a:spcAft>
              <a:buNone/>
            </a:pPr>
            <a:r>
              <a:rPr lang="en-GB">
                <a:highlight>
                  <a:schemeClr val="lt1"/>
                </a:highlight>
              </a:rPr>
              <a:t>= 0.03(50,000) +  0.04(50,000) + 0.05(x – 100,000) 3700 + 0.02(x – 50,000)</a:t>
            </a:r>
            <a:endParaRPr>
              <a:highlight>
                <a:schemeClr val="lt1"/>
              </a:highlight>
            </a:endParaRPr>
          </a:p>
          <a:p>
            <a:pPr indent="0" lvl="0" marL="0" rtl="0" algn="l">
              <a:spcBef>
                <a:spcPts val="0"/>
              </a:spcBef>
              <a:spcAft>
                <a:spcPts val="0"/>
              </a:spcAft>
              <a:buNone/>
            </a:pPr>
            <a:r>
              <a:rPr lang="en-GB">
                <a:highlight>
                  <a:schemeClr val="lt1"/>
                </a:highlight>
              </a:rPr>
              <a:t>= 0.03(50,000) + 0.04(50,000) + 0.05(x – 100,000) ⇒ 3700 -1000 </a:t>
            </a:r>
            <a:endParaRPr>
              <a:highlight>
                <a:schemeClr val="lt1"/>
              </a:highlight>
            </a:endParaRPr>
          </a:p>
          <a:p>
            <a:pPr indent="0" lvl="0" marL="0" rtl="0" algn="l">
              <a:spcBef>
                <a:spcPts val="0"/>
              </a:spcBef>
              <a:spcAft>
                <a:spcPts val="0"/>
              </a:spcAft>
              <a:buNone/>
            </a:pPr>
            <a:r>
              <a:rPr lang="en-GB">
                <a:highlight>
                  <a:schemeClr val="lt1"/>
                </a:highlight>
              </a:rPr>
              <a:t>= 0.03x + 1500 + 2000 -5000 </a:t>
            </a:r>
            <a:endParaRPr>
              <a:highlight>
                <a:schemeClr val="lt1"/>
              </a:highlight>
            </a:endParaRPr>
          </a:p>
          <a:p>
            <a:pPr indent="0" lvl="0" marL="0" rtl="0" algn="l">
              <a:spcBef>
                <a:spcPts val="0"/>
              </a:spcBef>
              <a:spcAft>
                <a:spcPts val="0"/>
              </a:spcAft>
              <a:buNone/>
            </a:pPr>
            <a:r>
              <a:rPr lang="en-GB">
                <a:highlight>
                  <a:schemeClr val="lt1"/>
                </a:highlight>
              </a:rPr>
              <a:t>⇒ 0.03 x = 4200 </a:t>
            </a:r>
            <a:endParaRPr>
              <a:highlight>
                <a:schemeClr val="lt1"/>
              </a:highlight>
            </a:endParaRPr>
          </a:p>
          <a:p>
            <a:pPr indent="0" lvl="0" marL="0" rtl="0" algn="l">
              <a:spcBef>
                <a:spcPts val="0"/>
              </a:spcBef>
              <a:spcAft>
                <a:spcPts val="0"/>
              </a:spcAft>
              <a:buNone/>
            </a:pPr>
            <a:r>
              <a:rPr lang="en-GB">
                <a:highlight>
                  <a:schemeClr val="lt1"/>
                </a:highlight>
              </a:rPr>
              <a:t>⇒ x = 4200/0.03 </a:t>
            </a:r>
            <a:endParaRPr>
              <a:highlight>
                <a:schemeClr val="lt1"/>
              </a:highlight>
            </a:endParaRPr>
          </a:p>
          <a:p>
            <a:pPr indent="0" lvl="0" marL="0" rtl="0" algn="l">
              <a:spcBef>
                <a:spcPts val="0"/>
              </a:spcBef>
              <a:spcAft>
                <a:spcPts val="0"/>
              </a:spcAft>
              <a:buNone/>
            </a:pPr>
            <a:r>
              <a:rPr lang="en-GB">
                <a:highlight>
                  <a:schemeClr val="lt1"/>
                </a:highlight>
              </a:rPr>
              <a:t>⇒ x = 140,000 </a:t>
            </a:r>
            <a:endParaRPr>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3" name="Google Shape;393;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4" name="Google Shape;394;p4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77" name="Google Shape;77;p16"/>
          <p:cNvSpPr txBox="1"/>
          <p:nvPr/>
        </p:nvSpPr>
        <p:spPr>
          <a:xfrm>
            <a:off x="193325" y="835325"/>
            <a:ext cx="8076900" cy="3729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100"/>
              </a:spcBef>
              <a:spcAft>
                <a:spcPts val="0"/>
              </a:spcAft>
              <a:buNone/>
            </a:pPr>
            <a:r>
              <a:rPr lang="en-GB">
                <a:highlight>
                  <a:schemeClr val="lt1"/>
                </a:highlight>
              </a:rPr>
              <a:t>If the price of a commodity increases by R%, then the reduction in consumption so as not to increase the expenditure is:</a:t>
            </a:r>
            <a:endParaRPr>
              <a:highlight>
                <a:schemeClr val="lt1"/>
              </a:highlight>
            </a:endParaRPr>
          </a:p>
          <a:p>
            <a:pPr indent="0" lvl="0" marL="0" rtl="0" algn="l">
              <a:lnSpc>
                <a:spcPct val="115000"/>
              </a:lnSpc>
              <a:spcBef>
                <a:spcPts val="1100"/>
              </a:spcBef>
              <a:spcAft>
                <a:spcPts val="0"/>
              </a:spcAft>
              <a:buNone/>
            </a:pPr>
            <a:r>
              <a:rPr lang="en-GB">
                <a:highlight>
                  <a:schemeClr val="lt1"/>
                </a:highlight>
              </a:rPr>
              <a:t>                                          {R/(100+R)*100}%</a:t>
            </a:r>
            <a:endParaRPr>
              <a:highlight>
                <a:schemeClr val="lt1"/>
              </a:highlight>
            </a:endParaRPr>
          </a:p>
          <a:p>
            <a:pPr indent="0" lvl="0" marL="0" rtl="0" algn="l">
              <a:lnSpc>
                <a:spcPct val="115000"/>
              </a:lnSpc>
              <a:spcBef>
                <a:spcPts val="1100"/>
              </a:spcBef>
              <a:spcAft>
                <a:spcPts val="0"/>
              </a:spcAft>
              <a:buNone/>
            </a:pPr>
            <a:r>
              <a:rPr lang="en-GB">
                <a:highlight>
                  <a:schemeClr val="lt1"/>
                </a:highlight>
              </a:rPr>
              <a:t>If the price of a commodity decreases by R%, then the increase in consumption so as not to decrease the expenditure is:</a:t>
            </a:r>
            <a:endParaRPr>
              <a:highlight>
                <a:schemeClr val="lt1"/>
              </a:highlight>
            </a:endParaRPr>
          </a:p>
          <a:p>
            <a:pPr indent="0" lvl="0" marL="0" rtl="0" algn="l">
              <a:lnSpc>
                <a:spcPct val="115000"/>
              </a:lnSpc>
              <a:spcBef>
                <a:spcPts val="1100"/>
              </a:spcBef>
              <a:spcAft>
                <a:spcPts val="0"/>
              </a:spcAft>
              <a:buNone/>
            </a:pPr>
            <a:r>
              <a:rPr lang="en-GB">
                <a:highlight>
                  <a:schemeClr val="lt1"/>
                </a:highlight>
              </a:rPr>
              <a:t>                                          </a:t>
            </a:r>
            <a:r>
              <a:rPr lang="en-GB">
                <a:highlight>
                  <a:schemeClr val="lt1"/>
                </a:highlight>
              </a:rPr>
              <a:t>{R/(100-R)*100}%</a:t>
            </a:r>
            <a:endParaRPr>
              <a:highlight>
                <a:schemeClr val="lt1"/>
              </a:highlight>
            </a:endParaRPr>
          </a:p>
          <a:p>
            <a:pPr indent="0" lvl="0" marL="0" rtl="0" algn="l">
              <a:lnSpc>
                <a:spcPct val="115000"/>
              </a:lnSpc>
              <a:spcBef>
                <a:spcPts val="1100"/>
              </a:spcBef>
              <a:spcAft>
                <a:spcPts val="0"/>
              </a:spcAft>
              <a:buNone/>
            </a:pPr>
            <a:r>
              <a:rPr lang="en-GB">
                <a:highlight>
                  <a:schemeClr val="lt1"/>
                </a:highlight>
              </a:rPr>
              <a:t>Value of machine after n years = p (1-R/100) power n. </a:t>
            </a:r>
            <a:endParaRPr>
              <a:highlight>
                <a:schemeClr val="lt1"/>
              </a:highlight>
            </a:endParaRPr>
          </a:p>
          <a:p>
            <a:pPr indent="0" lvl="0" marL="0" rtl="0" algn="l">
              <a:lnSpc>
                <a:spcPct val="115000"/>
              </a:lnSpc>
              <a:spcBef>
                <a:spcPts val="1100"/>
              </a:spcBef>
              <a:spcAft>
                <a:spcPts val="0"/>
              </a:spcAft>
              <a:buNone/>
            </a:pPr>
            <a:r>
              <a:rPr lang="en-GB">
                <a:highlight>
                  <a:schemeClr val="lt1"/>
                </a:highlight>
              </a:rPr>
              <a:t>If A is R% more than B, then b is less than A by 100*R/ (100+R) %. </a:t>
            </a:r>
            <a:endParaRPr>
              <a:highlight>
                <a:schemeClr val="lt1"/>
              </a:highlight>
            </a:endParaRPr>
          </a:p>
          <a:p>
            <a:pPr indent="0" lvl="0" marL="0" rtl="0" algn="l">
              <a:lnSpc>
                <a:spcPct val="115000"/>
              </a:lnSpc>
              <a:spcBef>
                <a:spcPts val="1100"/>
              </a:spcBef>
              <a:spcAft>
                <a:spcPts val="0"/>
              </a:spcAft>
              <a:buNone/>
            </a:pPr>
            <a:r>
              <a:rPr lang="en-GB">
                <a:highlight>
                  <a:schemeClr val="lt1"/>
                </a:highlight>
              </a:rPr>
              <a:t>If A is R% less than B, then b is more than A by 100*R/ (100-R) %. </a:t>
            </a:r>
            <a:endParaRPr>
              <a:highlight>
                <a:schemeClr val="lt1"/>
              </a:highlight>
            </a:endParaRPr>
          </a:p>
          <a:p>
            <a:pPr indent="0" lvl="0" marL="0" rtl="0" algn="l">
              <a:lnSpc>
                <a:spcPct val="115000"/>
              </a:lnSpc>
              <a:spcBef>
                <a:spcPts val="1100"/>
              </a:spcBef>
              <a:spcAft>
                <a:spcPts val="0"/>
              </a:spcAft>
              <a:buClr>
                <a:schemeClr val="dk1"/>
              </a:buClr>
              <a:buSzPts val="1100"/>
              <a:buFont typeface="Arial"/>
              <a:buNone/>
            </a:pPr>
            <a:r>
              <a:t/>
            </a:r>
            <a:endParaRPr>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86" name="Google Shape;86;p17"/>
          <p:cNvSpPr txBox="1"/>
          <p:nvPr/>
        </p:nvSpPr>
        <p:spPr>
          <a:xfrm>
            <a:off x="193325" y="888775"/>
            <a:ext cx="8076900" cy="36651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GB">
                <a:highlight>
                  <a:schemeClr val="lt1"/>
                </a:highlight>
              </a:rPr>
              <a:t>Increase or Decrease of a quantity</a:t>
            </a:r>
            <a:endParaRPr b="1">
              <a:highlight>
                <a:schemeClr val="lt1"/>
              </a:highlight>
            </a:endParaRPr>
          </a:p>
          <a:p>
            <a:pPr indent="0" lvl="0" marL="0" rtl="0" algn="l">
              <a:lnSpc>
                <a:spcPct val="115000"/>
              </a:lnSpc>
              <a:spcBef>
                <a:spcPts val="0"/>
              </a:spcBef>
              <a:spcAft>
                <a:spcPts val="0"/>
              </a:spcAft>
              <a:buNone/>
            </a:pPr>
            <a:r>
              <a:rPr lang="en-GB">
                <a:highlight>
                  <a:schemeClr val="lt1"/>
                </a:highlight>
              </a:rPr>
              <a:t> % increase/ decrease = (Quantity increase or decrease / original quantity) * 100 </a:t>
            </a:r>
            <a:endParaRPr>
              <a:highlight>
                <a:schemeClr val="lt1"/>
              </a:highlight>
            </a:endParaRPr>
          </a:p>
          <a:p>
            <a:pPr indent="0" lvl="0" marL="0" rtl="0" algn="l">
              <a:lnSpc>
                <a:spcPct val="115000"/>
              </a:lnSpc>
              <a:spcBef>
                <a:spcPts val="0"/>
              </a:spcBef>
              <a:spcAft>
                <a:spcPts val="0"/>
              </a:spcAft>
              <a:buNone/>
            </a:pPr>
            <a:r>
              <a:rPr lang="en-GB">
                <a:highlight>
                  <a:schemeClr val="lt1"/>
                </a:highlight>
              </a:rPr>
              <a:t> </a:t>
            </a:r>
            <a:endParaRPr>
              <a:highlight>
                <a:schemeClr val="lt1"/>
              </a:highlight>
            </a:endParaRPr>
          </a:p>
          <a:p>
            <a:pPr indent="0" lvl="0" marL="0" rtl="0" algn="l">
              <a:lnSpc>
                <a:spcPct val="115000"/>
              </a:lnSpc>
              <a:spcBef>
                <a:spcPts val="0"/>
              </a:spcBef>
              <a:spcAft>
                <a:spcPts val="0"/>
              </a:spcAft>
              <a:buNone/>
            </a:pPr>
            <a:r>
              <a:rPr lang="en-GB">
                <a:highlight>
                  <a:schemeClr val="lt1"/>
                </a:highlight>
              </a:rPr>
              <a:t>Example: </a:t>
            </a:r>
            <a:endParaRPr>
              <a:highlight>
                <a:schemeClr val="lt1"/>
              </a:highlight>
            </a:endParaRPr>
          </a:p>
          <a:p>
            <a:pPr indent="0" lvl="0" marL="0" rtl="0" algn="l">
              <a:lnSpc>
                <a:spcPct val="115000"/>
              </a:lnSpc>
              <a:spcBef>
                <a:spcPts val="0"/>
              </a:spcBef>
              <a:spcAft>
                <a:spcPts val="0"/>
              </a:spcAft>
              <a:buNone/>
            </a:pPr>
            <a:r>
              <a:rPr lang="en-GB">
                <a:highlight>
                  <a:schemeClr val="lt1"/>
                </a:highlight>
              </a:rPr>
              <a:t>The salary of a man goes up from Rs. 100 to Rs. 125. What is the percentage increase in the salary? </a:t>
            </a:r>
            <a:endParaRPr>
              <a:highlight>
                <a:schemeClr val="lt1"/>
              </a:highlight>
            </a:endParaRPr>
          </a:p>
          <a:p>
            <a:pPr indent="0" lvl="0" marL="0" rtl="0" algn="l">
              <a:lnSpc>
                <a:spcPct val="115000"/>
              </a:lnSpc>
              <a:spcBef>
                <a:spcPts val="0"/>
              </a:spcBef>
              <a:spcAft>
                <a:spcPts val="0"/>
              </a:spcAft>
              <a:buNone/>
            </a:pPr>
            <a:r>
              <a:rPr lang="en-GB">
                <a:highlight>
                  <a:schemeClr val="lt1"/>
                </a:highlight>
              </a:rPr>
              <a:t>Solution: Increase = 125-100 = Rs. 25   Therefore, % increase = 25/100 * 100% = 25% </a:t>
            </a:r>
            <a:endParaRPr>
              <a:highlight>
                <a:schemeClr val="lt1"/>
              </a:highlight>
            </a:endParaRPr>
          </a:p>
          <a:p>
            <a:pPr indent="0" lvl="0" marL="0" rtl="0" algn="l">
              <a:lnSpc>
                <a:spcPct val="115000"/>
              </a:lnSpc>
              <a:spcBef>
                <a:spcPts val="0"/>
              </a:spcBef>
              <a:spcAft>
                <a:spcPts val="0"/>
              </a:spcAft>
              <a:buNone/>
            </a:pPr>
            <a:r>
              <a:t/>
            </a:r>
            <a:endParaRPr b="1">
              <a:highlight>
                <a:schemeClr val="lt1"/>
              </a:highlight>
            </a:endParaRPr>
          </a:p>
          <a:p>
            <a:pPr indent="0" lvl="0" marL="0" rtl="0" algn="l">
              <a:lnSpc>
                <a:spcPct val="115000"/>
              </a:lnSpc>
              <a:spcBef>
                <a:spcPts val="0"/>
              </a:spcBef>
              <a:spcAft>
                <a:spcPts val="0"/>
              </a:spcAft>
              <a:buNone/>
            </a:pPr>
            <a:r>
              <a:rPr b="1" lang="en-GB">
                <a:highlight>
                  <a:schemeClr val="lt1"/>
                </a:highlight>
              </a:rPr>
              <a:t>Increase and Decrease by the same Percentage</a:t>
            </a:r>
            <a:endParaRPr b="1">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GB">
                <a:highlight>
                  <a:schemeClr val="lt1"/>
                </a:highlight>
              </a:rPr>
              <a:t>Example: </a:t>
            </a:r>
            <a:endParaRPr>
              <a:highlight>
                <a:schemeClr val="lt1"/>
              </a:highlight>
            </a:endParaRPr>
          </a:p>
          <a:p>
            <a:pPr indent="0" lvl="0" marL="0" rtl="0" algn="l">
              <a:lnSpc>
                <a:spcPct val="115000"/>
              </a:lnSpc>
              <a:spcBef>
                <a:spcPts val="0"/>
              </a:spcBef>
              <a:spcAft>
                <a:spcPts val="0"/>
              </a:spcAft>
              <a:buNone/>
            </a:pPr>
            <a:r>
              <a:rPr lang="en-GB">
                <a:highlight>
                  <a:schemeClr val="lt1"/>
                </a:highlight>
              </a:rPr>
              <a:t>A Shopkeeper marks up his goods by 20% but then to encourage sales, reduces the price by 20%. By doing so, he makes a profit and loss of:</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GB">
                <a:highlight>
                  <a:schemeClr val="lt1"/>
                </a:highlight>
              </a:rPr>
              <a:t> </a:t>
            </a:r>
            <a:endParaRPr>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2" name="Google Shape;92;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3" name="Google Shape;93;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2000">
                <a:solidFill>
                  <a:schemeClr val="lt1"/>
                </a:solidFill>
                <a:latin typeface="Roboto"/>
                <a:ea typeface="Roboto"/>
                <a:cs typeface="Roboto"/>
                <a:sym typeface="Roboto"/>
              </a:rPr>
              <a:t>  Concept :</a:t>
            </a:r>
            <a:endParaRPr sz="2000">
              <a:solidFill>
                <a:schemeClr val="lt1"/>
              </a:solidFill>
              <a:latin typeface="Roboto"/>
              <a:ea typeface="Roboto"/>
              <a:cs typeface="Roboto"/>
              <a:sym typeface="Roboto"/>
            </a:endParaRPr>
          </a:p>
        </p:txBody>
      </p:sp>
      <p:sp>
        <p:nvSpPr>
          <p:cNvPr id="95" name="Google Shape;95;p18"/>
          <p:cNvSpPr txBox="1"/>
          <p:nvPr/>
        </p:nvSpPr>
        <p:spPr>
          <a:xfrm>
            <a:off x="239350" y="831250"/>
            <a:ext cx="8076900" cy="36651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highlight>
                  <a:schemeClr val="lt1"/>
                </a:highlight>
              </a:rPr>
              <a:t>Solution: </a:t>
            </a:r>
            <a:endParaRPr>
              <a:highlight>
                <a:schemeClr val="lt1"/>
              </a:highlight>
            </a:endParaRPr>
          </a:p>
          <a:p>
            <a:pPr indent="0" lvl="0" marL="0" rtl="0" algn="l">
              <a:lnSpc>
                <a:spcPct val="115000"/>
              </a:lnSpc>
              <a:spcBef>
                <a:spcPts val="0"/>
              </a:spcBef>
              <a:spcAft>
                <a:spcPts val="0"/>
              </a:spcAft>
              <a:buNone/>
            </a:pPr>
            <a:r>
              <a:rPr lang="en-GB">
                <a:highlight>
                  <a:schemeClr val="lt1"/>
                </a:highlight>
              </a:rPr>
              <a:t>Start with 100, after the first increase his price goes up to 120. Reducing 20% of 120, he will have to reduce Rs. 24 and new price is 120 – 24 = 96. So after increasing the price by 20% and reducing it by same percentage, he will make a 4% loss. </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b="1" lang="en-GB">
                <a:highlight>
                  <a:schemeClr val="lt1"/>
                </a:highlight>
              </a:rPr>
              <a:t>Successive Discounts </a:t>
            </a:r>
            <a:endParaRPr b="1">
              <a:highlight>
                <a:schemeClr val="lt1"/>
              </a:highlight>
            </a:endParaRPr>
          </a:p>
          <a:p>
            <a:pPr indent="0" lvl="0" marL="0" rtl="0" algn="l">
              <a:lnSpc>
                <a:spcPct val="115000"/>
              </a:lnSpc>
              <a:spcBef>
                <a:spcPts val="0"/>
              </a:spcBef>
              <a:spcAft>
                <a:spcPts val="0"/>
              </a:spcAft>
              <a:buNone/>
            </a:pPr>
            <a:r>
              <a:rPr lang="en-GB">
                <a:highlight>
                  <a:schemeClr val="lt1"/>
                </a:highlight>
              </a:rPr>
              <a:t>If successive discounts are made, then each successive discount must be calculated on the discounted price. Do not make the mistake of adding the discounts .</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GB">
                <a:highlight>
                  <a:schemeClr val="lt1"/>
                </a:highlight>
              </a:rPr>
              <a:t>Example: A retail chain gives a discount of 50% and then to increase sales offers another 40% off. By doing this, it has effectively reduced prices by: </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rPr lang="en-GB">
                <a:highlight>
                  <a:schemeClr val="lt1"/>
                </a:highlight>
              </a:rPr>
              <a:t>Solution: Start with 100, we arrive at 50 after first discount. Then another 40% discount is given,</a:t>
            </a:r>
            <a:endParaRPr>
              <a:highlight>
                <a:schemeClr val="lt1"/>
              </a:highlight>
            </a:endParaRPr>
          </a:p>
          <a:p>
            <a:pPr indent="0" lvl="0" marL="0" rtl="0" algn="l">
              <a:lnSpc>
                <a:spcPct val="115000"/>
              </a:lnSpc>
              <a:spcBef>
                <a:spcPts val="0"/>
              </a:spcBef>
              <a:spcAft>
                <a:spcPts val="0"/>
              </a:spcAft>
              <a:buNone/>
            </a:pPr>
            <a:r>
              <a:rPr lang="en-GB">
                <a:highlight>
                  <a:schemeClr val="lt1"/>
                </a:highlight>
              </a:rPr>
              <a:t>so we discount 50 by 40% and that gives us 20. So the effective price is 20 – 20 = 30, so the shopkeeper has effectively reduced prices by 70%. </a:t>
            </a:r>
            <a:endParaRPr>
              <a:highlight>
                <a:schemeClr val="lt1"/>
              </a:highlight>
            </a:endParaRPr>
          </a:p>
          <a:p>
            <a:pPr indent="0" lvl="0" marL="0" rtl="0" algn="l">
              <a:lnSpc>
                <a:spcPct val="115000"/>
              </a:lnSpc>
              <a:spcBef>
                <a:spcPts val="0"/>
              </a:spcBef>
              <a:spcAft>
                <a:spcPts val="0"/>
              </a:spcAft>
              <a:buNone/>
            </a:pPr>
            <a:r>
              <a:rPr lang="en-GB">
                <a:highlight>
                  <a:schemeClr val="lt1"/>
                </a:highlight>
              </a:rPr>
              <a:t> </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a:p>
            <a:pPr indent="0" lvl="0" marL="0" rtl="0" algn="l">
              <a:lnSpc>
                <a:spcPct val="115000"/>
              </a:lnSpc>
              <a:spcBef>
                <a:spcPts val="0"/>
              </a:spcBef>
              <a:spcAft>
                <a:spcPts val="0"/>
              </a:spcAft>
              <a:buNone/>
            </a:pPr>
            <a:r>
              <a:t/>
            </a:r>
            <a:endParaRPr>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1" name="Google Shape;101;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2" name="Google Shape;102;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04" name="Google Shape;104;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A county cricket team has won 10 matches and lost 4. If the matches played represent 70% of the total matches in the tournament, then how many more matches should the team win so as to have a record of exactly 75% wins? </a:t>
            </a:r>
            <a:endParaRPr>
              <a:highlight>
                <a:schemeClr val="lt1"/>
              </a:highlight>
            </a:endParaRPr>
          </a:p>
          <a:p>
            <a:pPr indent="0" lvl="0" marL="0" rtl="0" algn="l">
              <a:spcBef>
                <a:spcPts val="800"/>
              </a:spcBef>
              <a:spcAft>
                <a:spcPts val="0"/>
              </a:spcAft>
              <a:buNone/>
            </a:pPr>
            <a:r>
              <a:t/>
            </a:r>
            <a:endParaRPr>
              <a:highlight>
                <a:schemeClr val="lt1"/>
              </a:highlight>
            </a:endParaRPr>
          </a:p>
          <a:p>
            <a:pPr indent="0" lvl="0" marL="0" rtl="0" algn="l">
              <a:spcBef>
                <a:spcPts val="800"/>
              </a:spcBef>
              <a:spcAft>
                <a:spcPts val="0"/>
              </a:spcAft>
              <a:buNone/>
            </a:pPr>
            <a:r>
              <a:rPr lang="en-GB">
                <a:highlight>
                  <a:schemeClr val="lt1"/>
                </a:highlight>
              </a:rPr>
              <a:t>A. 5  </a:t>
            </a:r>
            <a:endParaRPr>
              <a:highlight>
                <a:schemeClr val="lt1"/>
              </a:highlight>
            </a:endParaRPr>
          </a:p>
          <a:p>
            <a:pPr indent="0" lvl="0" marL="0" rtl="0" algn="l">
              <a:spcBef>
                <a:spcPts val="800"/>
              </a:spcBef>
              <a:spcAft>
                <a:spcPts val="0"/>
              </a:spcAft>
              <a:buNone/>
            </a:pPr>
            <a:r>
              <a:rPr lang="en-GB">
                <a:highlight>
                  <a:schemeClr val="lt1"/>
                </a:highlight>
              </a:rPr>
              <a:t>B. 6  </a:t>
            </a:r>
            <a:endParaRPr>
              <a:highlight>
                <a:schemeClr val="lt1"/>
              </a:highlight>
            </a:endParaRPr>
          </a:p>
          <a:p>
            <a:pPr indent="0" lvl="0" marL="0" rtl="0" algn="l">
              <a:spcBef>
                <a:spcPts val="800"/>
              </a:spcBef>
              <a:spcAft>
                <a:spcPts val="0"/>
              </a:spcAft>
              <a:buNone/>
            </a:pPr>
            <a:r>
              <a:rPr lang="en-GB">
                <a:highlight>
                  <a:schemeClr val="lt1"/>
                </a:highlight>
              </a:rPr>
              <a:t>C. 4  </a:t>
            </a:r>
            <a:endParaRPr>
              <a:highlight>
                <a:schemeClr val="lt1"/>
              </a:highlight>
            </a:endParaRPr>
          </a:p>
          <a:p>
            <a:pPr indent="0" lvl="0" marL="0" rtl="0" algn="l">
              <a:spcBef>
                <a:spcPts val="800"/>
              </a:spcBef>
              <a:spcAft>
                <a:spcPts val="800"/>
              </a:spcAft>
              <a:buNone/>
            </a:pPr>
            <a:r>
              <a:rPr lang="en-GB">
                <a:highlight>
                  <a:schemeClr val="lt1"/>
                </a:highlight>
              </a:rPr>
              <a:t>D. 3 </a:t>
            </a:r>
            <a:endParaRPr>
              <a:highlight>
                <a:schemeClr val="lt1"/>
              </a:highlight>
            </a:endParaRPr>
          </a:p>
        </p:txBody>
      </p:sp>
      <p:sp>
        <p:nvSpPr>
          <p:cNvPr id="105" name="Google Shape;105;p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1" name="Google Shape;111;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2" name="Google Shape;112;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14" name="Google Shape;114;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highlight>
                  <a:schemeClr val="lt1"/>
                </a:highlight>
              </a:rPr>
              <a:t>10 wins + 4 losses = 14 matches played. </a:t>
            </a:r>
            <a:endParaRPr>
              <a:highlight>
                <a:schemeClr val="lt1"/>
              </a:highlight>
            </a:endParaRPr>
          </a:p>
          <a:p>
            <a:pPr indent="0" lvl="0" marL="0" rtl="0" algn="l">
              <a:spcBef>
                <a:spcPts val="0"/>
              </a:spcBef>
              <a:spcAft>
                <a:spcPts val="0"/>
              </a:spcAft>
              <a:buNone/>
            </a:pPr>
            <a:r>
              <a:rPr lang="en-GB">
                <a:highlight>
                  <a:schemeClr val="lt1"/>
                </a:highlight>
              </a:rPr>
              <a:t>The 14 matches played represent 70% of the total matches in the tournament. </a:t>
            </a:r>
            <a:endParaRPr>
              <a:highlight>
                <a:schemeClr val="lt1"/>
              </a:highlight>
            </a:endParaRPr>
          </a:p>
          <a:p>
            <a:pPr indent="0" lvl="0" marL="0" rtl="0" algn="l">
              <a:spcBef>
                <a:spcPts val="0"/>
              </a:spcBef>
              <a:spcAft>
                <a:spcPts val="0"/>
              </a:spcAft>
              <a:buNone/>
            </a:pPr>
            <a:r>
              <a:rPr lang="en-GB">
                <a:highlight>
                  <a:schemeClr val="lt1"/>
                </a:highlight>
              </a:rPr>
              <a:t>70%       14 </a:t>
            </a:r>
            <a:endParaRPr>
              <a:highlight>
                <a:schemeClr val="lt1"/>
              </a:highlight>
            </a:endParaRPr>
          </a:p>
          <a:p>
            <a:pPr indent="0" lvl="0" marL="0" rtl="0" algn="l">
              <a:spcBef>
                <a:spcPts val="0"/>
              </a:spcBef>
              <a:spcAft>
                <a:spcPts val="0"/>
              </a:spcAft>
              <a:buNone/>
            </a:pPr>
            <a:r>
              <a:rPr lang="en-GB">
                <a:highlight>
                  <a:schemeClr val="lt1"/>
                </a:highlight>
              </a:rPr>
              <a:t>100%      ? </a:t>
            </a:r>
            <a:endParaRPr>
              <a:highlight>
                <a:schemeClr val="lt1"/>
              </a:highlight>
            </a:endParaRPr>
          </a:p>
          <a:p>
            <a:pPr indent="0" lvl="0" marL="0" rtl="0" algn="l">
              <a:spcBef>
                <a:spcPts val="0"/>
              </a:spcBef>
              <a:spcAft>
                <a:spcPts val="0"/>
              </a:spcAft>
              <a:buNone/>
            </a:pPr>
            <a:r>
              <a:rPr lang="en-GB">
                <a:highlight>
                  <a:schemeClr val="lt1"/>
                </a:highlight>
              </a:rPr>
              <a:t>Through cross multiplication, we have: The total matches in the tournament are 20.</a:t>
            </a:r>
            <a:endParaRPr>
              <a:highlight>
                <a:schemeClr val="lt1"/>
              </a:highlight>
            </a:endParaRPr>
          </a:p>
          <a:p>
            <a:pPr indent="0" lvl="0" marL="0" rtl="0" algn="l">
              <a:spcBef>
                <a:spcPts val="0"/>
              </a:spcBef>
              <a:spcAft>
                <a:spcPts val="0"/>
              </a:spcAft>
              <a:buNone/>
            </a:pPr>
            <a:r>
              <a:rPr lang="en-GB">
                <a:highlight>
                  <a:schemeClr val="lt1"/>
                </a:highlight>
              </a:rPr>
              <a:t>For the team to have exactly 75% wins, it has to win 75% of (20) = 15 matches. </a:t>
            </a:r>
            <a:endParaRPr>
              <a:highlight>
                <a:schemeClr val="lt1"/>
              </a:highlight>
            </a:endParaRPr>
          </a:p>
          <a:p>
            <a:pPr indent="0" lvl="0" marL="0" rtl="0" algn="l">
              <a:spcBef>
                <a:spcPts val="0"/>
              </a:spcBef>
              <a:spcAft>
                <a:spcPts val="0"/>
              </a:spcAft>
              <a:buNone/>
            </a:pPr>
            <a:r>
              <a:rPr lang="en-GB">
                <a:highlight>
                  <a:schemeClr val="lt1"/>
                </a:highlight>
              </a:rPr>
              <a:t>Since it has already won 10 matches, it still has to win 5 more matches. </a:t>
            </a:r>
            <a:endParaRPr>
              <a:highlight>
                <a:schemeClr val="lt1"/>
              </a:highlight>
            </a:endParaRPr>
          </a:p>
        </p:txBody>
      </p:sp>
      <p:cxnSp>
        <p:nvCxnSpPr>
          <p:cNvPr id="115" name="Google Shape;115;p20"/>
          <p:cNvCxnSpPr/>
          <p:nvPr/>
        </p:nvCxnSpPr>
        <p:spPr>
          <a:xfrm>
            <a:off x="762875" y="1450825"/>
            <a:ext cx="196500" cy="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0"/>
          <p:cNvCxnSpPr/>
          <p:nvPr/>
        </p:nvCxnSpPr>
        <p:spPr>
          <a:xfrm>
            <a:off x="832200" y="1687525"/>
            <a:ext cx="196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2" name="Google Shape;122;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3" name="Google Shape;123;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25" name="Google Shape;125;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t>A 90 liters solution has 10% salt. How many liters of water must be evaporated to leave the solution with 20% salt? (Note: Salt cannot be evaporated)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50  </a:t>
            </a:r>
            <a:endParaRPr/>
          </a:p>
          <a:p>
            <a:pPr indent="0" lvl="0" marL="0" rtl="0" algn="l">
              <a:spcBef>
                <a:spcPts val="0"/>
              </a:spcBef>
              <a:spcAft>
                <a:spcPts val="0"/>
              </a:spcAft>
              <a:buNone/>
            </a:pPr>
            <a:r>
              <a:rPr lang="en-GB"/>
              <a:t>B. 45  </a:t>
            </a:r>
            <a:endParaRPr/>
          </a:p>
          <a:p>
            <a:pPr indent="0" lvl="0" marL="0" rtl="0" algn="l">
              <a:spcBef>
                <a:spcPts val="0"/>
              </a:spcBef>
              <a:spcAft>
                <a:spcPts val="0"/>
              </a:spcAft>
              <a:buNone/>
            </a:pPr>
            <a:r>
              <a:rPr lang="en-GB"/>
              <a:t>C. 30     </a:t>
            </a:r>
            <a:endParaRPr/>
          </a:p>
          <a:p>
            <a:pPr indent="0" lvl="0" marL="0" rtl="0" algn="l">
              <a:spcBef>
                <a:spcPts val="0"/>
              </a:spcBef>
              <a:spcAft>
                <a:spcPts val="0"/>
              </a:spcAft>
              <a:buNone/>
            </a:pPr>
            <a:r>
              <a:rPr lang="en-GB"/>
              <a:t>D. 36 </a:t>
            </a:r>
            <a:endParaRPr>
              <a:highlight>
                <a:schemeClr val="lt1"/>
              </a:highlight>
            </a:endParaRPr>
          </a:p>
        </p:txBody>
      </p:sp>
      <p:sp>
        <p:nvSpPr>
          <p:cNvPr id="126" name="Google Shape;126;p2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0" ma:contentTypeDescription="Create a new document." ma:contentTypeScope="" ma:versionID="4fbd16dcc721353b2aef8971c9bdc62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E43EFD-9DC9-4A5F-BB2E-5D83D41EC0B3}"/>
</file>

<file path=customXml/itemProps2.xml><?xml version="1.0" encoding="utf-8"?>
<ds:datastoreItem xmlns:ds="http://schemas.openxmlformats.org/officeDocument/2006/customXml" ds:itemID="{6800072F-1720-4EE0-B9FB-30C5489E4627}"/>
</file>

<file path=customXml/itemProps3.xml><?xml version="1.0" encoding="utf-8"?>
<ds:datastoreItem xmlns:ds="http://schemas.openxmlformats.org/officeDocument/2006/customXml" ds:itemID="{458E7D82-F542-40E3-BAE7-26BA3B7C70A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