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34.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337" r:id="rId3"/>
    <p:sldId id="257" r:id="rId4"/>
    <p:sldId id="277" r:id="rId5"/>
    <p:sldId id="312" r:id="rId6"/>
    <p:sldId id="313" r:id="rId7"/>
    <p:sldId id="314" r:id="rId8"/>
    <p:sldId id="316" r:id="rId9"/>
    <p:sldId id="315" r:id="rId10"/>
    <p:sldId id="317" r:id="rId11"/>
    <p:sldId id="318" r:id="rId12"/>
    <p:sldId id="319" r:id="rId13"/>
    <p:sldId id="320" r:id="rId14"/>
    <p:sldId id="286" r:id="rId15"/>
    <p:sldId id="338" r:id="rId16"/>
    <p:sldId id="322" r:id="rId17"/>
    <p:sldId id="339" r:id="rId18"/>
    <p:sldId id="323" r:id="rId19"/>
    <p:sldId id="340" r:id="rId20"/>
    <p:sldId id="324" r:id="rId21"/>
    <p:sldId id="341" r:id="rId22"/>
    <p:sldId id="325" r:id="rId23"/>
    <p:sldId id="342" r:id="rId24"/>
    <p:sldId id="326" r:id="rId25"/>
    <p:sldId id="343" r:id="rId26"/>
    <p:sldId id="327" r:id="rId27"/>
    <p:sldId id="344" r:id="rId28"/>
    <p:sldId id="328" r:id="rId29"/>
    <p:sldId id="345" r:id="rId30"/>
    <p:sldId id="329" r:id="rId31"/>
    <p:sldId id="346" r:id="rId32"/>
    <p:sldId id="330" r:id="rId33"/>
    <p:sldId id="347" r:id="rId34"/>
    <p:sldId id="336" r:id="rId35"/>
    <p:sldId id="348" r:id="rId36"/>
    <p:sldId id="333" r:id="rId37"/>
    <p:sldId id="349" r:id="rId38"/>
    <p:sldId id="334" r:id="rId39"/>
    <p:sldId id="350" r:id="rId40"/>
    <p:sldId id="335" r:id="rId41"/>
    <p:sldId id="351" r:id="rId42"/>
    <p:sldId id="331" r:id="rId43"/>
    <p:sldId id="352" r:id="rId44"/>
  </p:sldIdLst>
  <p:sldSz cx="9144000" cy="5143500" type="screen16x9"/>
  <p:notesSz cx="6858000" cy="9144000"/>
  <p:embeddedFontLst>
    <p:embeddedFont>
      <p:font typeface="Roboto" panose="020B0604020202020204" charset="0"/>
      <p:regular r:id="rId46"/>
      <p:bold r:id="rId47"/>
      <p:italic r:id="rId48"/>
      <p:boldItalic r:id="rId49"/>
    </p:embeddedFont>
    <p:embeddedFont>
      <p:font typeface="Roboto Light"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01" autoAdjust="0"/>
  </p:normalViewPr>
  <p:slideViewPr>
    <p:cSldViewPr snapToGrid="0">
      <p:cViewPr varScale="1">
        <p:scale>
          <a:sx n="75" d="100"/>
          <a:sy n="75" d="100"/>
        </p:scale>
        <p:origin x="1594" y="58"/>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6620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2784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960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52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322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C</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a trapezium = 1/2 (sum of parallel sides) * (perpendicular distance between them) = 1/2 (20 + 18) * (15) = 285 cm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pPr marL="158750" indent="0">
              <a:buNone/>
            </a:pPr>
            <a:endParaRPr dirty="0"/>
          </a:p>
        </p:txBody>
      </p:sp>
    </p:spTree>
    <p:extLst>
      <p:ext uri="{BB962C8B-B14F-4D97-AF65-F5344CB8AC3E}">
        <p14:creationId xmlns:p14="http://schemas.microsoft.com/office/powerpoint/2010/main" val="1988648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48466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B</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a parallelogram=</a:t>
            </a:r>
            <a:r>
              <a:rPr lang="en-US" sz="1100" b="0" i="0" u="none" strike="noStrike" cap="none" dirty="0" err="1">
                <a:solidFill>
                  <a:srgbClr val="000000"/>
                </a:solidFill>
                <a:effectLst/>
                <a:latin typeface="Arial"/>
                <a:ea typeface="Arial"/>
                <a:cs typeface="Arial"/>
                <a:sym typeface="Arial"/>
              </a:rPr>
              <a:t>bh</a:t>
            </a:r>
            <a:r>
              <a:rPr lang="en-US" sz="1100" b="0" i="0" u="none" strike="noStrike" cap="none" dirty="0">
                <a:solidFill>
                  <a:srgbClr val="000000"/>
                </a:solidFill>
                <a:effectLst/>
                <a:latin typeface="Arial"/>
                <a:ea typeface="Arial"/>
                <a:cs typeface="Arial"/>
                <a:sym typeface="Arial"/>
              </a:rPr>
              <a:t> = 24*16 =384 cm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pPr marL="158750" indent="0">
              <a:buNone/>
            </a:pPr>
            <a:endParaRPr dirty="0"/>
          </a:p>
        </p:txBody>
      </p:sp>
    </p:spTree>
    <p:extLst>
      <p:ext uri="{BB962C8B-B14F-4D97-AF65-F5344CB8AC3E}">
        <p14:creationId xmlns:p14="http://schemas.microsoft.com/office/powerpoint/2010/main" val="1162498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C</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a trapezium = 1/2 (sum of parallel sides) * (perpendicular distance between them) = 1/2 (20 + 18) * (15) = 285 cm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pPr marL="158750" indent="0">
              <a:buNone/>
            </a:pPr>
            <a:endParaRPr dirty="0"/>
          </a:p>
        </p:txBody>
      </p:sp>
    </p:spTree>
    <p:extLst>
      <p:ext uri="{BB962C8B-B14F-4D97-AF65-F5344CB8AC3E}">
        <p14:creationId xmlns:p14="http://schemas.microsoft.com/office/powerpoint/2010/main" val="418619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A</a:t>
            </a:r>
          </a:p>
          <a:p>
            <a:r>
              <a:rPr lang="en-US" sz="1100" b="0" i="0" u="none" strike="noStrike" cap="none" dirty="0">
                <a:solidFill>
                  <a:srgbClr val="000000"/>
                </a:solidFill>
                <a:effectLst/>
                <a:latin typeface="Arial"/>
                <a:ea typeface="Arial"/>
                <a:cs typeface="Arial"/>
                <a:sym typeface="Arial"/>
              </a:rPr>
              <a:t>The area of the region the horse can graze is circular with a radius equal to the length of the rope.</a:t>
            </a:r>
          </a:p>
          <a:p>
            <a:r>
              <a:rPr lang="en-US" sz="1100" b="0" i="0" u="none" strike="noStrike" cap="none" dirty="0">
                <a:solidFill>
                  <a:srgbClr val="000000"/>
                </a:solidFill>
                <a:effectLst/>
                <a:latin typeface="Arial"/>
                <a:ea typeface="Arial"/>
                <a:cs typeface="Arial"/>
                <a:sym typeface="Arial"/>
              </a:rPr>
              <a:t>Area of the circle is πr²</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3.14 × 10²</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3.14 × 100</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=314</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Hence the area of the region the horse can graze is 314cm²</a:t>
            </a:r>
          </a:p>
          <a:p>
            <a:pPr marL="158750" indent="0">
              <a:buNone/>
            </a:pPr>
            <a:endParaRPr dirty="0"/>
          </a:p>
        </p:txBody>
      </p:sp>
    </p:spTree>
    <p:extLst>
      <p:ext uri="{BB962C8B-B14F-4D97-AF65-F5344CB8AC3E}">
        <p14:creationId xmlns:p14="http://schemas.microsoft.com/office/powerpoint/2010/main" val="179180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363612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the template for slides with an image and a bullet list</a:t>
            </a:r>
            <a:endParaRPr dirty="0"/>
          </a:p>
        </p:txBody>
      </p:sp>
    </p:spTree>
    <p:extLst>
      <p:ext uri="{BB962C8B-B14F-4D97-AF65-F5344CB8AC3E}">
        <p14:creationId xmlns:p14="http://schemas.microsoft.com/office/powerpoint/2010/main" val="3517251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Solution: D. Let the breadth of the room is x meter. Then,</a:t>
            </a:r>
          </a:p>
          <a:p>
            <a:r>
              <a:rPr lang="en-US" sz="1100" b="0" i="0" u="none" strike="noStrike" cap="none" dirty="0">
                <a:solidFill>
                  <a:srgbClr val="000000"/>
                </a:solidFill>
                <a:effectLst/>
                <a:latin typeface="Arial"/>
                <a:ea typeface="Arial"/>
                <a:cs typeface="Arial"/>
                <a:sym typeface="Arial"/>
              </a:rPr>
              <a:t>length of room = x+ 2 (given) and</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area of room =  (x+2) x </a:t>
            </a:r>
            <a:r>
              <a:rPr lang="en-US" sz="1100" b="0" i="0" u="none" strike="noStrike" cap="none" dirty="0" err="1">
                <a:solidFill>
                  <a:srgbClr val="000000"/>
                </a:solidFill>
                <a:effectLst/>
                <a:latin typeface="Arial"/>
                <a:ea typeface="Arial"/>
                <a:cs typeface="Arial"/>
                <a:sym typeface="Arial"/>
              </a:rPr>
              <a:t>sq</a:t>
            </a:r>
            <a:r>
              <a:rPr lang="en-US" sz="1100" b="0" i="0" u="none" strike="noStrike" cap="none" dirty="0">
                <a:solidFill>
                  <a:srgbClr val="000000"/>
                </a:solidFill>
                <a:effectLst/>
                <a:latin typeface="Arial"/>
                <a:ea typeface="Arial"/>
                <a:cs typeface="Arial"/>
                <a:sym typeface="Arial"/>
              </a:rPr>
              <a:t>  meter</a:t>
            </a:r>
          </a:p>
          <a:p>
            <a:r>
              <a:rPr lang="en-US" sz="1100" b="0" i="0" u="none" strike="noStrike" cap="none" dirty="0">
                <a:solidFill>
                  <a:srgbClr val="000000"/>
                </a:solidFill>
                <a:effectLst/>
                <a:latin typeface="Arial"/>
                <a:ea typeface="Arial"/>
                <a:cs typeface="Arial"/>
                <a:sym typeface="Arial"/>
              </a:rPr>
              <a:t>If length and breadth increased 1 meter,</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length = (x+2) + 1 = x + 3 meter and breadth = x + 1 meter</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Then area of new room = ( x + 3) (x + 1)  </a:t>
            </a:r>
            <a:r>
              <a:rPr lang="en-US" sz="1100" b="0" i="0" u="none" strike="noStrike" cap="none" dirty="0" err="1">
                <a:solidFill>
                  <a:srgbClr val="000000"/>
                </a:solidFill>
                <a:effectLst/>
                <a:latin typeface="Arial"/>
                <a:ea typeface="Arial"/>
                <a:cs typeface="Arial"/>
                <a:sym typeface="Arial"/>
              </a:rPr>
              <a:t>sq</a:t>
            </a:r>
            <a:r>
              <a:rPr lang="en-US" sz="1100" b="0" i="0" u="none" strike="noStrike" cap="none" dirty="0">
                <a:solidFill>
                  <a:srgbClr val="000000"/>
                </a:solidFill>
                <a:effectLst/>
                <a:latin typeface="Arial"/>
                <a:ea typeface="Arial"/>
                <a:cs typeface="Arial"/>
                <a:sym typeface="Arial"/>
              </a:rPr>
              <a:t> m</a:t>
            </a:r>
          </a:p>
          <a:p>
            <a:r>
              <a:rPr lang="en-US" sz="1100" b="0" i="0" u="none" strike="noStrike" cap="none" dirty="0">
                <a:solidFill>
                  <a:srgbClr val="000000"/>
                </a:solidFill>
                <a:effectLst/>
                <a:latin typeface="Arial"/>
                <a:ea typeface="Arial"/>
                <a:cs typeface="Arial"/>
                <a:sym typeface="Arial"/>
              </a:rPr>
              <a:t>As per given in question</a:t>
            </a:r>
          </a:p>
          <a:p>
            <a:r>
              <a:rPr lang="en-US" sz="1100" b="0" i="0" u="none" strike="noStrike" cap="none" dirty="0">
                <a:solidFill>
                  <a:srgbClr val="000000"/>
                </a:solidFill>
                <a:effectLst/>
                <a:latin typeface="Arial"/>
                <a:ea typeface="Arial"/>
                <a:cs typeface="Arial"/>
                <a:sym typeface="Arial"/>
              </a:rPr>
              <a:t>( x + 3) (x + 1) –  (x+2)x = 11</a:t>
            </a:r>
          </a:p>
          <a:p>
            <a:r>
              <a:rPr lang="en-US" sz="1100" b="0" i="0" u="none" strike="noStrike" cap="none" dirty="0">
                <a:solidFill>
                  <a:srgbClr val="000000"/>
                </a:solidFill>
                <a:effectLst/>
                <a:latin typeface="Arial"/>
                <a:ea typeface="Arial"/>
                <a:cs typeface="Arial"/>
                <a:sym typeface="Arial"/>
              </a:rPr>
              <a:t>= x² + 4x + 3 – x² -2x  = 11</a:t>
            </a:r>
          </a:p>
          <a:p>
            <a:r>
              <a:rPr lang="en-US" sz="1100" b="0" i="0" u="none" strike="noStrike" cap="none" dirty="0">
                <a:solidFill>
                  <a:srgbClr val="000000"/>
                </a:solidFill>
                <a:effectLst/>
                <a:latin typeface="Arial"/>
                <a:ea typeface="Arial"/>
                <a:cs typeface="Arial"/>
                <a:sym typeface="Arial"/>
              </a:rPr>
              <a:t>= 2x = 8</a:t>
            </a:r>
          </a:p>
          <a:p>
            <a:r>
              <a:rPr lang="en-US" sz="1100" b="0" i="0" u="none" strike="noStrike" cap="none" dirty="0">
                <a:solidFill>
                  <a:srgbClr val="000000"/>
                </a:solidFill>
                <a:effectLst/>
                <a:latin typeface="Arial"/>
                <a:ea typeface="Arial"/>
                <a:cs typeface="Arial"/>
                <a:sym typeface="Arial"/>
              </a:rPr>
              <a:t>x = 4</a:t>
            </a:r>
          </a:p>
          <a:p>
            <a:r>
              <a:rPr lang="en-US" sz="1100" b="0" i="0" u="none" strike="noStrike" cap="none" dirty="0">
                <a:solidFill>
                  <a:srgbClr val="000000"/>
                </a:solidFill>
                <a:effectLst/>
                <a:latin typeface="Arial"/>
                <a:ea typeface="Arial"/>
                <a:cs typeface="Arial"/>
                <a:sym typeface="Arial"/>
              </a:rPr>
              <a:t>So breadth of room = 4</a:t>
            </a:r>
          </a:p>
          <a:p>
            <a:r>
              <a:rPr lang="en-US" sz="1100" b="0" i="0" u="none" strike="noStrike" cap="none" dirty="0">
                <a:solidFill>
                  <a:srgbClr val="000000"/>
                </a:solidFill>
                <a:effectLst/>
                <a:latin typeface="Arial"/>
                <a:ea typeface="Arial"/>
                <a:cs typeface="Arial"/>
                <a:sym typeface="Arial"/>
              </a:rPr>
              <a:t>And length of room = 4 + 2 = 6</a:t>
            </a:r>
          </a:p>
          <a:p>
            <a:pPr marL="158750" indent="0">
              <a:buNone/>
            </a:pPr>
            <a:endParaRPr dirty="0"/>
          </a:p>
        </p:txBody>
      </p:sp>
    </p:spTree>
    <p:extLst>
      <p:ext uri="{BB962C8B-B14F-4D97-AF65-F5344CB8AC3E}">
        <p14:creationId xmlns:p14="http://schemas.microsoft.com/office/powerpoint/2010/main" val="4213651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622807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B</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Let the breadth of the plot be b m.</a:t>
            </a:r>
          </a:p>
          <a:p>
            <a:r>
              <a:rPr lang="en-US" sz="1100" b="0" i="0" u="none" strike="noStrike" cap="none" dirty="0">
                <a:solidFill>
                  <a:srgbClr val="000000"/>
                </a:solidFill>
                <a:effectLst/>
                <a:latin typeface="Arial"/>
                <a:ea typeface="Arial"/>
                <a:cs typeface="Arial"/>
                <a:sym typeface="Arial"/>
              </a:rPr>
              <a:t>Length of the plot = 3 b m</a:t>
            </a:r>
          </a:p>
          <a:p>
            <a:r>
              <a:rPr lang="en-US" sz="1100" b="0" i="0" u="none" strike="noStrike" cap="none" dirty="0">
                <a:solidFill>
                  <a:srgbClr val="000000"/>
                </a:solidFill>
                <a:effectLst/>
                <a:latin typeface="Arial"/>
                <a:ea typeface="Arial"/>
                <a:cs typeface="Arial"/>
                <a:sym typeface="Arial"/>
              </a:rPr>
              <a:t>(3b)(b) = 867</a:t>
            </a:r>
          </a:p>
          <a:p>
            <a:r>
              <a:rPr lang="en-US" sz="1100" b="0" i="0" u="none" strike="noStrike" cap="none" dirty="0">
                <a:solidFill>
                  <a:srgbClr val="000000"/>
                </a:solidFill>
                <a:effectLst/>
                <a:latin typeface="Arial"/>
                <a:ea typeface="Arial"/>
                <a:cs typeface="Arial"/>
                <a:sym typeface="Arial"/>
              </a:rPr>
              <a:t>3b</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 867 </a:t>
            </a:r>
          </a:p>
          <a:p>
            <a:r>
              <a:rPr lang="en-US" sz="1100" b="0" i="0" u="none" strike="noStrike" cap="none" dirty="0">
                <a:solidFill>
                  <a:srgbClr val="000000"/>
                </a:solidFill>
                <a:effectLst/>
                <a:latin typeface="Arial"/>
                <a:ea typeface="Arial"/>
                <a:cs typeface="Arial"/>
                <a:sym typeface="Arial"/>
              </a:rPr>
              <a:t>b</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 289 = 17</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(b &gt; 0)</a:t>
            </a:r>
          </a:p>
          <a:p>
            <a:r>
              <a:rPr lang="en-US" sz="1100" b="0" i="0" u="none" strike="noStrike" cap="none" dirty="0">
                <a:solidFill>
                  <a:srgbClr val="000000"/>
                </a:solidFill>
                <a:effectLst/>
                <a:latin typeface="Arial"/>
                <a:ea typeface="Arial"/>
                <a:cs typeface="Arial"/>
                <a:sym typeface="Arial"/>
              </a:rPr>
              <a:t>b = 17 m.</a:t>
            </a:r>
          </a:p>
          <a:p>
            <a:pPr marL="158750" indent="0">
              <a:buNone/>
            </a:pPr>
            <a:endParaRPr dirty="0"/>
          </a:p>
        </p:txBody>
      </p:sp>
    </p:spTree>
    <p:extLst>
      <p:ext uri="{BB962C8B-B14F-4D97-AF65-F5344CB8AC3E}">
        <p14:creationId xmlns:p14="http://schemas.microsoft.com/office/powerpoint/2010/main" val="754055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575602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B</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the square = s * s = 5(125 * 64)</a:t>
            </a:r>
          </a:p>
          <a:p>
            <a:r>
              <a:rPr lang="en-US" sz="1100" b="0" i="0" u="none" strike="noStrike" cap="none" dirty="0">
                <a:solidFill>
                  <a:srgbClr val="000000"/>
                </a:solidFill>
                <a:effectLst/>
                <a:latin typeface="Arial"/>
                <a:ea typeface="Arial"/>
                <a:cs typeface="Arial"/>
                <a:sym typeface="Arial"/>
              </a:rPr>
              <a:t>=&gt; s = 25 * 8 = 200 cm</a:t>
            </a:r>
          </a:p>
          <a:p>
            <a:r>
              <a:rPr lang="en-US" sz="1100" b="0" i="0" u="none" strike="noStrike" cap="none" dirty="0">
                <a:solidFill>
                  <a:srgbClr val="000000"/>
                </a:solidFill>
                <a:effectLst/>
                <a:latin typeface="Arial"/>
                <a:ea typeface="Arial"/>
                <a:cs typeface="Arial"/>
                <a:sym typeface="Arial"/>
              </a:rPr>
              <a:t>Perimeter of the square = 4 * 200 = 800 cm.</a:t>
            </a:r>
          </a:p>
          <a:p>
            <a:pPr marL="158750" indent="0">
              <a:buNone/>
            </a:pPr>
            <a:endParaRPr dirty="0"/>
          </a:p>
        </p:txBody>
      </p:sp>
    </p:spTree>
    <p:extLst>
      <p:ext uri="{BB962C8B-B14F-4D97-AF65-F5344CB8AC3E}">
        <p14:creationId xmlns:p14="http://schemas.microsoft.com/office/powerpoint/2010/main" val="3688941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58473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Option C</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The circumference of the circle is equal to the </a:t>
            </a:r>
            <a:r>
              <a:rPr lang="en-US" sz="1100" b="0" i="0" u="none" strike="noStrike" cap="none" dirty="0" err="1">
                <a:solidFill>
                  <a:srgbClr val="000000"/>
                </a:solidFill>
                <a:effectLst/>
                <a:latin typeface="Arial"/>
                <a:ea typeface="Arial"/>
                <a:cs typeface="Arial"/>
                <a:sym typeface="Arial"/>
              </a:rPr>
              <a:t>permeter</a:t>
            </a:r>
            <a:r>
              <a:rPr lang="en-US" sz="1100" b="0" i="0" u="none" strike="noStrike" cap="none" dirty="0">
                <a:solidFill>
                  <a:srgbClr val="000000"/>
                </a:solidFill>
                <a:effectLst/>
                <a:latin typeface="Arial"/>
                <a:ea typeface="Arial"/>
                <a:cs typeface="Arial"/>
                <a:sym typeface="Arial"/>
              </a:rPr>
              <a:t> of the rectangle. </a:t>
            </a:r>
          </a:p>
          <a:p>
            <a:r>
              <a:rPr lang="en-US" sz="1100" b="0" i="0" u="none" strike="noStrike" cap="none" dirty="0">
                <a:solidFill>
                  <a:srgbClr val="000000"/>
                </a:solidFill>
                <a:effectLst/>
                <a:latin typeface="Arial"/>
                <a:ea typeface="Arial"/>
                <a:cs typeface="Arial"/>
                <a:sym typeface="Arial"/>
              </a:rPr>
              <a:t>Let l = 6x and b = 5x 2(6x + 5x) = 2 * 22/7 * 3.5 </a:t>
            </a:r>
          </a:p>
          <a:p>
            <a:r>
              <a:rPr lang="en-US" sz="1100" b="0" i="0" u="none" strike="noStrike" cap="none" dirty="0">
                <a:solidFill>
                  <a:srgbClr val="000000"/>
                </a:solidFill>
                <a:effectLst/>
                <a:latin typeface="Arial"/>
                <a:ea typeface="Arial"/>
                <a:cs typeface="Arial"/>
                <a:sym typeface="Arial"/>
              </a:rPr>
              <a:t> =&gt;  x = 1 </a:t>
            </a:r>
          </a:p>
          <a:p>
            <a:r>
              <a:rPr lang="en-US" sz="1100" b="0" i="0" u="none" strike="noStrike" cap="none" dirty="0">
                <a:solidFill>
                  <a:srgbClr val="000000"/>
                </a:solidFill>
                <a:effectLst/>
                <a:latin typeface="Arial"/>
                <a:ea typeface="Arial"/>
                <a:cs typeface="Arial"/>
                <a:sym typeface="Arial"/>
              </a:rPr>
              <a:t>Therefore l = 6 cm and b = 5 cm Area of the rectangle = 6 * 5 = 30 cm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br>
              <a:rPr lang="en-US" dirty="0"/>
            </a:br>
            <a:endParaRPr dirty="0"/>
          </a:p>
        </p:txBody>
      </p:sp>
    </p:spTree>
    <p:extLst>
      <p:ext uri="{BB962C8B-B14F-4D97-AF65-F5344CB8AC3E}">
        <p14:creationId xmlns:p14="http://schemas.microsoft.com/office/powerpoint/2010/main" val="3600143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829836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E</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Let the length and the breadth of the rectangle be l cm and b cm respectively. Let the side of the square be a cm. </a:t>
            </a:r>
          </a:p>
          <a:p>
            <a:r>
              <a:rPr lang="en-US" sz="1100" b="0" i="0" u="none" strike="noStrike" cap="none" dirty="0">
                <a:solidFill>
                  <a:srgbClr val="000000"/>
                </a:solidFill>
                <a:effectLst/>
                <a:latin typeface="Arial"/>
                <a:ea typeface="Arial"/>
                <a:cs typeface="Arial"/>
                <a:sym typeface="Arial"/>
              </a:rPr>
              <a:t>a2 = 4096 = 2</a:t>
            </a:r>
            <a:r>
              <a:rPr lang="en-US" sz="1100" b="0" i="0" u="none" strike="noStrike" cap="none" baseline="30000" dirty="0">
                <a:solidFill>
                  <a:srgbClr val="000000"/>
                </a:solidFill>
                <a:effectLst/>
                <a:latin typeface="Arial"/>
                <a:ea typeface="Arial"/>
                <a:cs typeface="Arial"/>
                <a:sym typeface="Arial"/>
              </a:rPr>
              <a:t>12</a:t>
            </a:r>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a = (2</a:t>
            </a:r>
            <a:r>
              <a:rPr lang="en-US" sz="1100" b="0" i="0" u="none" strike="noStrike" cap="none" baseline="30000" dirty="0">
                <a:solidFill>
                  <a:srgbClr val="000000"/>
                </a:solidFill>
                <a:effectLst/>
                <a:latin typeface="Arial"/>
                <a:ea typeface="Arial"/>
                <a:cs typeface="Arial"/>
                <a:sym typeface="Arial"/>
              </a:rPr>
              <a:t>12</a:t>
            </a:r>
            <a:r>
              <a:rPr lang="en-US" sz="1100" b="0" i="0" u="none" strike="noStrike" cap="none" dirty="0">
                <a:solidFill>
                  <a:srgbClr val="000000"/>
                </a:solidFill>
                <a:effectLst/>
                <a:latin typeface="Arial"/>
                <a:ea typeface="Arial"/>
                <a:cs typeface="Arial"/>
                <a:sym typeface="Arial"/>
              </a:rPr>
              <a:t>)</a:t>
            </a:r>
            <a:r>
              <a:rPr lang="en-US" sz="1100" b="0" i="0" u="none" strike="noStrike" cap="none" baseline="30000" dirty="0">
                <a:solidFill>
                  <a:srgbClr val="000000"/>
                </a:solidFill>
                <a:effectLst/>
                <a:latin typeface="Arial"/>
                <a:ea typeface="Arial"/>
                <a:cs typeface="Arial"/>
                <a:sym typeface="Arial"/>
              </a:rPr>
              <a:t>1/2</a:t>
            </a:r>
            <a:r>
              <a:rPr lang="en-US" sz="1100" b="0" i="0" u="none" strike="noStrike" cap="none" dirty="0">
                <a:solidFill>
                  <a:srgbClr val="000000"/>
                </a:solidFill>
                <a:effectLst/>
                <a:latin typeface="Arial"/>
                <a:ea typeface="Arial"/>
                <a:cs typeface="Arial"/>
                <a:sym typeface="Arial"/>
              </a:rPr>
              <a:t> = 2</a:t>
            </a:r>
            <a:r>
              <a:rPr lang="en-US" sz="1100" b="0" i="0" u="none" strike="noStrike" cap="none" baseline="30000" dirty="0">
                <a:solidFill>
                  <a:srgbClr val="000000"/>
                </a:solidFill>
                <a:effectLst/>
                <a:latin typeface="Arial"/>
                <a:ea typeface="Arial"/>
                <a:cs typeface="Arial"/>
                <a:sym typeface="Arial"/>
              </a:rPr>
              <a:t>6</a:t>
            </a:r>
            <a:r>
              <a:rPr lang="en-US" sz="1100" b="0" i="0" u="none" strike="noStrike" cap="none" dirty="0">
                <a:solidFill>
                  <a:srgbClr val="000000"/>
                </a:solidFill>
                <a:effectLst/>
                <a:latin typeface="Arial"/>
                <a:ea typeface="Arial"/>
                <a:cs typeface="Arial"/>
                <a:sym typeface="Arial"/>
              </a:rPr>
              <a:t> = 64 </a:t>
            </a:r>
          </a:p>
          <a:p>
            <a:r>
              <a:rPr lang="en-US" sz="1100" b="0" i="0" u="none" strike="noStrike" cap="none" dirty="0">
                <a:solidFill>
                  <a:srgbClr val="000000"/>
                </a:solidFill>
                <a:effectLst/>
                <a:latin typeface="Arial"/>
                <a:ea typeface="Arial"/>
                <a:cs typeface="Arial"/>
                <a:sym typeface="Arial"/>
              </a:rPr>
              <a:t>L = 2a and b = a - 24 </a:t>
            </a:r>
          </a:p>
          <a:p>
            <a:r>
              <a:rPr lang="en-US" sz="1100" b="0" i="0" u="none" strike="noStrike" cap="none" dirty="0">
                <a:solidFill>
                  <a:srgbClr val="000000"/>
                </a:solidFill>
                <a:effectLst/>
                <a:latin typeface="Arial"/>
                <a:ea typeface="Arial"/>
                <a:cs typeface="Arial"/>
                <a:sym typeface="Arial"/>
              </a:rPr>
              <a:t>b : l = a - 24 : 2a = 40 : 128 = 5 : 16</a:t>
            </a:r>
          </a:p>
          <a:p>
            <a:br>
              <a:rPr lang="en-US" dirty="0"/>
            </a:br>
            <a:endParaRPr dirty="0"/>
          </a:p>
        </p:txBody>
      </p:sp>
    </p:spTree>
    <p:extLst>
      <p:ext uri="{BB962C8B-B14F-4D97-AF65-F5344CB8AC3E}">
        <p14:creationId xmlns:p14="http://schemas.microsoft.com/office/powerpoint/2010/main" val="3917963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28952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is the template for slides with an image and a bullet list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 Option D</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Let the side of the square be a cm. Let the length and the breadth of the rectangle be l cm and b cm respectively. </a:t>
            </a:r>
          </a:p>
          <a:p>
            <a:r>
              <a:rPr lang="en-US" sz="1100" b="0" i="0" u="none" strike="noStrike" cap="none" dirty="0">
                <a:solidFill>
                  <a:srgbClr val="000000"/>
                </a:solidFill>
                <a:effectLst/>
                <a:latin typeface="Arial"/>
                <a:ea typeface="Arial"/>
                <a:cs typeface="Arial"/>
                <a:sym typeface="Arial"/>
              </a:rPr>
              <a:t>4a = 2(l + b) </a:t>
            </a:r>
          </a:p>
          <a:p>
            <a:r>
              <a:rPr lang="en-US" sz="1100" b="0" i="0" u="none" strike="noStrike" cap="none" dirty="0">
                <a:solidFill>
                  <a:srgbClr val="000000"/>
                </a:solidFill>
                <a:effectLst/>
                <a:latin typeface="Arial"/>
                <a:ea typeface="Arial"/>
                <a:cs typeface="Arial"/>
                <a:sym typeface="Arial"/>
              </a:rPr>
              <a:t>2a = l + b </a:t>
            </a:r>
          </a:p>
          <a:p>
            <a:r>
              <a:rPr lang="en-US" sz="1100" b="0" i="0" u="none" strike="noStrike" cap="none" dirty="0">
                <a:solidFill>
                  <a:srgbClr val="000000"/>
                </a:solidFill>
                <a:effectLst/>
                <a:latin typeface="Arial"/>
                <a:ea typeface="Arial"/>
                <a:cs typeface="Arial"/>
                <a:sym typeface="Arial"/>
              </a:rPr>
              <a:t>l . b = 480 </a:t>
            </a:r>
          </a:p>
          <a:p>
            <a:r>
              <a:rPr lang="en-US" sz="1100" b="0" i="0" u="none" strike="noStrike" cap="none" dirty="0">
                <a:solidFill>
                  <a:srgbClr val="000000"/>
                </a:solidFill>
                <a:effectLst/>
                <a:latin typeface="Arial"/>
                <a:ea typeface="Arial"/>
                <a:cs typeface="Arial"/>
                <a:sym typeface="Arial"/>
              </a:rPr>
              <a:t>We cannot find ( l + b) only with the help of l . b. Therefore a cannot be found . </a:t>
            </a:r>
          </a:p>
          <a:p>
            <a:r>
              <a:rPr lang="en-US" sz="1100" b="0" i="0" u="none" strike="noStrike" cap="none" dirty="0">
                <a:solidFill>
                  <a:srgbClr val="000000"/>
                </a:solidFill>
                <a:effectLst/>
                <a:latin typeface="Arial"/>
                <a:ea typeface="Arial"/>
                <a:cs typeface="Arial"/>
                <a:sym typeface="Arial"/>
              </a:rPr>
              <a:t>Area of the square cannot be found.</a:t>
            </a:r>
          </a:p>
          <a:p>
            <a:br>
              <a:rPr lang="en-US" dirty="0"/>
            </a:br>
            <a:br>
              <a:rPr lang="en-US" dirty="0"/>
            </a:br>
            <a:endParaRPr dirty="0"/>
          </a:p>
        </p:txBody>
      </p:sp>
    </p:spTree>
    <p:extLst>
      <p:ext uri="{BB962C8B-B14F-4D97-AF65-F5344CB8AC3E}">
        <p14:creationId xmlns:p14="http://schemas.microsoft.com/office/powerpoint/2010/main" val="16906144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54511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C</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the four walls = 2h(l + b)</a:t>
            </a:r>
          </a:p>
          <a:p>
            <a:r>
              <a:rPr lang="en-US" sz="1100" b="0" i="0" u="none" strike="noStrike" cap="none" dirty="0">
                <a:solidFill>
                  <a:srgbClr val="000000"/>
                </a:solidFill>
                <a:effectLst/>
                <a:latin typeface="Arial"/>
                <a:ea typeface="Arial"/>
                <a:cs typeface="Arial"/>
                <a:sym typeface="Arial"/>
              </a:rPr>
              <a:t>Since there are doors and windows, area of the walls = 2 * 12 (15 + 25) - (6 * 3) - 3(4 * 3) = 906 </a:t>
            </a:r>
            <a:r>
              <a:rPr lang="en-US" sz="1100" b="0" i="0" u="none" strike="noStrike" cap="none" dirty="0" err="1">
                <a:solidFill>
                  <a:srgbClr val="000000"/>
                </a:solidFill>
                <a:effectLst/>
                <a:latin typeface="Arial"/>
                <a:ea typeface="Arial"/>
                <a:cs typeface="Arial"/>
                <a:sym typeface="Arial"/>
              </a:rPr>
              <a:t>sq.ft</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Total cost = 906 * 5 = Rs. 4530</a:t>
            </a:r>
          </a:p>
          <a:p>
            <a:br>
              <a:rPr lang="en-US" dirty="0"/>
            </a:br>
            <a:br>
              <a:rPr lang="en-US" dirty="0"/>
            </a:br>
            <a:br>
              <a:rPr lang="en-US" dirty="0"/>
            </a:br>
            <a:endParaRPr dirty="0"/>
          </a:p>
        </p:txBody>
      </p:sp>
    </p:spTree>
    <p:extLst>
      <p:ext uri="{BB962C8B-B14F-4D97-AF65-F5344CB8AC3E}">
        <p14:creationId xmlns:p14="http://schemas.microsoft.com/office/powerpoint/2010/main" val="1732029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412957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solution, Given, diameter = 28cm, so radius = 28/2 = 14cm</a:t>
            </a:r>
          </a:p>
          <a:p>
            <a:r>
              <a:rPr lang="en-US" sz="1100" b="0" i="0" u="none" strike="noStrike" cap="none" dirty="0">
                <a:solidFill>
                  <a:srgbClr val="000000"/>
                </a:solidFill>
                <a:effectLst/>
                <a:latin typeface="Arial"/>
                <a:ea typeface="Arial"/>
                <a:cs typeface="Arial"/>
                <a:sym typeface="Arial"/>
              </a:rPr>
              <a:t>and height = 15cm</a:t>
            </a:r>
          </a:p>
          <a:p>
            <a:r>
              <a:rPr lang="en-US" sz="1100" b="0" i="0" u="none" strike="noStrike" cap="none" dirty="0">
                <a:solidFill>
                  <a:srgbClr val="000000"/>
                </a:solidFill>
                <a:effectLst/>
                <a:latin typeface="Arial"/>
                <a:ea typeface="Arial"/>
                <a:cs typeface="Arial"/>
                <a:sym typeface="Arial"/>
              </a:rPr>
              <a:t>By the formula of total surface are, we know;</a:t>
            </a:r>
          </a:p>
          <a:p>
            <a:r>
              <a:rPr lang="en-US" sz="1100" b="0" i="0" u="none" strike="noStrike" cap="none" dirty="0">
                <a:solidFill>
                  <a:srgbClr val="000000"/>
                </a:solidFill>
                <a:effectLst/>
                <a:latin typeface="Arial"/>
                <a:ea typeface="Arial"/>
                <a:cs typeface="Arial"/>
                <a:sym typeface="Arial"/>
              </a:rPr>
              <a:t>TSA = 2πr (h + r) = 2x 22/7 x 14 x (15 + 14)</a:t>
            </a:r>
          </a:p>
          <a:p>
            <a:r>
              <a:rPr lang="en-US" sz="1100" b="0" i="0" u="none" strike="noStrike" cap="none" dirty="0">
                <a:solidFill>
                  <a:srgbClr val="000000"/>
                </a:solidFill>
                <a:effectLst/>
                <a:latin typeface="Arial"/>
                <a:ea typeface="Arial"/>
                <a:cs typeface="Arial"/>
                <a:sym typeface="Arial"/>
              </a:rPr>
              <a:t>TSA = 2 x 22 x 2 x 29</a:t>
            </a:r>
          </a:p>
          <a:p>
            <a:r>
              <a:rPr lang="en-US" sz="1100" b="0" i="0" u="none" strike="noStrike" cap="none" dirty="0">
                <a:solidFill>
                  <a:srgbClr val="000000"/>
                </a:solidFill>
                <a:effectLst/>
                <a:latin typeface="Arial"/>
                <a:ea typeface="Arial"/>
                <a:cs typeface="Arial"/>
                <a:sym typeface="Arial"/>
              </a:rPr>
              <a:t>TSA = 2552 sq.cm</a:t>
            </a:r>
          </a:p>
          <a:p>
            <a:r>
              <a:rPr lang="en-US" sz="1100" b="0" i="0" u="none" strike="noStrike" cap="none" dirty="0">
                <a:solidFill>
                  <a:srgbClr val="000000"/>
                </a:solidFill>
                <a:effectLst/>
                <a:latin typeface="Arial"/>
                <a:ea typeface="Arial"/>
                <a:cs typeface="Arial"/>
                <a:sym typeface="Arial"/>
              </a:rPr>
              <a:t>Hence, the total surface area of container is 2552 sq.cm.</a:t>
            </a:r>
          </a:p>
          <a:p>
            <a:pPr marL="158750" indent="0">
              <a:buNone/>
            </a:pPr>
            <a:br>
              <a:rPr lang="en-US" dirty="0"/>
            </a:br>
            <a:br>
              <a:rPr lang="en-US" dirty="0"/>
            </a:br>
            <a:endParaRPr dirty="0"/>
          </a:p>
        </p:txBody>
      </p:sp>
    </p:spTree>
    <p:extLst>
      <p:ext uri="{BB962C8B-B14F-4D97-AF65-F5344CB8AC3E}">
        <p14:creationId xmlns:p14="http://schemas.microsoft.com/office/powerpoint/2010/main" val="3912413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467821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Total surface area of aquarium = 2πr (h + r)= 2 x 22/7 x 7 x 20 = 880 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Total cost of painting the container = 2.5 × 880 = Rs. 2200</a:t>
            </a:r>
          </a:p>
          <a:p>
            <a:br>
              <a:rPr lang="en-US" dirty="0"/>
            </a:br>
            <a:br>
              <a:rPr lang="en-US" dirty="0"/>
            </a:br>
            <a:br>
              <a:rPr lang="en-US" dirty="0"/>
            </a:br>
            <a:endParaRPr dirty="0"/>
          </a:p>
        </p:txBody>
      </p:sp>
    </p:spTree>
    <p:extLst>
      <p:ext uri="{BB962C8B-B14F-4D97-AF65-F5344CB8AC3E}">
        <p14:creationId xmlns:p14="http://schemas.microsoft.com/office/powerpoint/2010/main" val="2419936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628616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sz="1100" b="0" i="0" u="none" strike="noStrike" cap="none" dirty="0">
                <a:solidFill>
                  <a:srgbClr val="000000"/>
                </a:solidFill>
                <a:effectLst/>
                <a:latin typeface="Arial"/>
                <a:ea typeface="Arial"/>
                <a:cs typeface="Arial"/>
                <a:sym typeface="Arial"/>
              </a:rPr>
              <a:t>For 1st hemisphere, r = 7 cm</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TSA -1 = 3 </a:t>
            </a:r>
            <a:r>
              <a:rPr lang="el-GR" sz="1100" b="0" i="0" u="none" strike="noStrike" cap="none" dirty="0">
                <a:solidFill>
                  <a:srgbClr val="000000"/>
                </a:solidFill>
                <a:effectLst/>
                <a:latin typeface="Arial"/>
                <a:ea typeface="Arial"/>
                <a:cs typeface="Arial"/>
                <a:sym typeface="Arial"/>
              </a:rPr>
              <a:t>π </a:t>
            </a:r>
            <a:r>
              <a:rPr lang="en-IN" sz="1100" b="0" i="0" u="none" strike="noStrike" cap="none" dirty="0">
                <a:solidFill>
                  <a:srgbClr val="000000"/>
                </a:solidFill>
                <a:effectLst/>
                <a:latin typeface="Arial"/>
                <a:ea typeface="Arial"/>
                <a:cs typeface="Arial"/>
                <a:sym typeface="Arial"/>
              </a:rPr>
              <a:t>r </a:t>
            </a:r>
            <a:r>
              <a:rPr lang="en-IN" sz="1100" b="0" i="0" u="none" strike="noStrike" cap="none" baseline="30000" dirty="0">
                <a:solidFill>
                  <a:srgbClr val="000000"/>
                </a:solidFill>
                <a:effectLst/>
                <a:latin typeface="Arial"/>
                <a:ea typeface="Arial"/>
                <a:cs typeface="Arial"/>
                <a:sym typeface="Arial"/>
              </a:rPr>
              <a:t>2</a:t>
            </a:r>
            <a:br>
              <a:rPr lang="en-IN" sz="1100" b="0" i="0" u="none" strike="noStrike" cap="none" dirty="0">
                <a:solidFill>
                  <a:srgbClr val="000000"/>
                </a:solidFill>
                <a:effectLst/>
                <a:latin typeface="Arial"/>
                <a:ea typeface="Arial"/>
                <a:cs typeface="Arial"/>
                <a:sym typeface="Arial"/>
              </a:rPr>
            </a:br>
            <a:r>
              <a:rPr lang="en-IN" sz="1100" b="0" i="0" u="none" strike="noStrike" cap="none" dirty="0">
                <a:solidFill>
                  <a:srgbClr val="000000"/>
                </a:solidFill>
                <a:effectLst/>
                <a:latin typeface="Arial"/>
                <a:ea typeface="Arial"/>
                <a:cs typeface="Arial"/>
                <a:sym typeface="Arial"/>
              </a:rPr>
              <a:t>⇒ = 3 x </a:t>
            </a:r>
            <a:r>
              <a:rPr lang="el-GR" sz="1100" b="0" i="0" u="none" strike="noStrike" cap="none" dirty="0">
                <a:solidFill>
                  <a:srgbClr val="000000"/>
                </a:solidFill>
                <a:effectLst/>
                <a:latin typeface="Arial"/>
                <a:ea typeface="Arial"/>
                <a:cs typeface="Arial"/>
                <a:sym typeface="Arial"/>
              </a:rPr>
              <a:t>π </a:t>
            </a:r>
            <a:r>
              <a:rPr lang="en-IN" sz="1100" b="0" i="0" u="none" strike="noStrike" cap="none" dirty="0">
                <a:solidFill>
                  <a:srgbClr val="000000"/>
                </a:solidFill>
                <a:effectLst/>
                <a:latin typeface="Arial"/>
                <a:ea typeface="Arial"/>
                <a:cs typeface="Arial"/>
                <a:sym typeface="Arial"/>
              </a:rPr>
              <a:t>x 7 </a:t>
            </a:r>
            <a:r>
              <a:rPr lang="en-IN" sz="1100" b="0" i="0" u="none" strike="noStrike" cap="none" baseline="30000" dirty="0">
                <a:solidFill>
                  <a:srgbClr val="000000"/>
                </a:solidFill>
                <a:effectLst/>
                <a:latin typeface="Arial"/>
                <a:ea typeface="Arial"/>
                <a:cs typeface="Arial"/>
                <a:sym typeface="Arial"/>
              </a:rPr>
              <a:t>2</a:t>
            </a:r>
            <a:br>
              <a:rPr lang="en-IN" sz="1100" b="0" i="0" u="none" strike="noStrike" cap="none" dirty="0">
                <a:solidFill>
                  <a:srgbClr val="000000"/>
                </a:solidFill>
                <a:effectLst/>
                <a:latin typeface="Arial"/>
                <a:ea typeface="Arial"/>
                <a:cs typeface="Arial"/>
                <a:sym typeface="Arial"/>
              </a:rPr>
            </a:br>
            <a:r>
              <a:rPr lang="en-IN" dirty="0">
                <a:effectLst/>
              </a:rPr>
              <a:t>TSA-1 3 </a:t>
            </a:r>
            <a:r>
              <a:rPr lang="el-GR" dirty="0">
                <a:effectLst/>
              </a:rPr>
              <a:t>π </a:t>
            </a:r>
            <a:r>
              <a:rPr lang="en-IN" dirty="0">
                <a:effectLst/>
              </a:rPr>
              <a:t>x 7</a:t>
            </a:r>
            <a:r>
              <a:rPr lang="en-IN" baseline="30000" dirty="0">
                <a:effectLst/>
              </a:rPr>
              <a:t>2</a:t>
            </a:r>
            <a:r>
              <a:rPr lang="en-IN" dirty="0">
                <a:effectLst/>
              </a:rPr>
              <a:t> 1</a:t>
            </a:r>
            <a:br>
              <a:rPr lang="en-IN" dirty="0">
                <a:effectLst/>
              </a:rPr>
            </a:br>
            <a:r>
              <a:rPr lang="en-IN" dirty="0">
                <a:effectLst/>
              </a:rPr>
              <a:t>-------- = --------- = ----</a:t>
            </a:r>
            <a:br>
              <a:rPr lang="en-IN" dirty="0">
                <a:effectLst/>
              </a:rPr>
            </a:br>
            <a:r>
              <a:rPr lang="en-IN" dirty="0">
                <a:effectLst/>
              </a:rPr>
              <a:t>TSA -2 3</a:t>
            </a:r>
            <a:r>
              <a:rPr lang="el-GR" dirty="0">
                <a:effectLst/>
              </a:rPr>
              <a:t>π </a:t>
            </a:r>
            <a:r>
              <a:rPr lang="en-IN" dirty="0">
                <a:effectLst/>
              </a:rPr>
              <a:t>x 14</a:t>
            </a:r>
            <a:r>
              <a:rPr lang="en-IN" baseline="30000" dirty="0">
                <a:effectLst/>
              </a:rPr>
              <a:t>2</a:t>
            </a:r>
            <a:r>
              <a:rPr lang="en-IN" dirty="0">
                <a:effectLst/>
              </a:rPr>
              <a:t> 4</a:t>
            </a:r>
            <a:r>
              <a:rPr lang="en-IN" sz="1100" b="0" i="0" u="none" strike="noStrike" cap="none" dirty="0">
                <a:solidFill>
                  <a:srgbClr val="000000"/>
                </a:solidFill>
                <a:effectLst/>
                <a:latin typeface="Arial"/>
                <a:ea typeface="Arial"/>
                <a:cs typeface="Arial"/>
                <a:sym typeface="Arial"/>
              </a:rPr>
              <a:t>⇒ S </a:t>
            </a:r>
            <a:r>
              <a:rPr lang="en-IN" sz="1100" b="0" i="0" u="none" strike="noStrike" cap="none" baseline="-25000" dirty="0">
                <a:solidFill>
                  <a:srgbClr val="000000"/>
                </a:solidFill>
                <a:effectLst/>
                <a:latin typeface="Arial"/>
                <a:ea typeface="Arial"/>
                <a:cs typeface="Arial"/>
                <a:sym typeface="Arial"/>
              </a:rPr>
              <a:t>1</a:t>
            </a:r>
            <a:r>
              <a:rPr lang="en-IN" sz="1100" b="0" i="0" u="none" strike="noStrike" cap="none" dirty="0">
                <a:solidFill>
                  <a:srgbClr val="000000"/>
                </a:solidFill>
                <a:effectLst/>
                <a:latin typeface="Arial"/>
                <a:ea typeface="Arial"/>
                <a:cs typeface="Arial"/>
                <a:sym typeface="Arial"/>
              </a:rPr>
              <a:t> : S </a:t>
            </a:r>
            <a:r>
              <a:rPr lang="en-IN" sz="1100" b="0" i="0" u="none" strike="noStrike" cap="none" baseline="-25000" dirty="0">
                <a:solidFill>
                  <a:srgbClr val="000000"/>
                </a:solidFill>
                <a:effectLst/>
                <a:latin typeface="Arial"/>
                <a:ea typeface="Arial"/>
                <a:cs typeface="Arial"/>
                <a:sym typeface="Arial"/>
              </a:rPr>
              <a:t>2</a:t>
            </a:r>
            <a:r>
              <a:rPr lang="en-IN" sz="1100" b="0" i="0" u="none" strike="noStrike" cap="none" dirty="0">
                <a:solidFill>
                  <a:srgbClr val="000000"/>
                </a:solidFill>
                <a:effectLst/>
                <a:latin typeface="Arial"/>
                <a:ea typeface="Arial"/>
                <a:cs typeface="Arial"/>
                <a:sym typeface="Arial"/>
              </a:rPr>
              <a:t> = 1 : 4</a:t>
            </a:r>
            <a:br>
              <a:rPr lang="en-US" dirty="0"/>
            </a:br>
            <a:br>
              <a:rPr lang="en-US" dirty="0"/>
            </a:br>
            <a:br>
              <a:rPr lang="en-US" dirty="0"/>
            </a:br>
            <a:endParaRPr dirty="0"/>
          </a:p>
        </p:txBody>
      </p:sp>
    </p:spTree>
    <p:extLst>
      <p:ext uri="{BB962C8B-B14F-4D97-AF65-F5344CB8AC3E}">
        <p14:creationId xmlns:p14="http://schemas.microsoft.com/office/powerpoint/2010/main" val="1331181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97043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an image and a bullet list</a:t>
            </a:r>
            <a:endParaRPr/>
          </a:p>
        </p:txBody>
      </p:sp>
    </p:spTree>
    <p:extLst>
      <p:ext uri="{BB962C8B-B14F-4D97-AF65-F5344CB8AC3E}">
        <p14:creationId xmlns:p14="http://schemas.microsoft.com/office/powerpoint/2010/main" val="21203590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Let</a:t>
            </a:r>
            <a:r>
              <a:rPr lang="en-US" sz="1100" b="1" i="1" u="none" strike="noStrike" cap="none" dirty="0">
                <a:solidFill>
                  <a:srgbClr val="000000"/>
                </a:solidFill>
                <a:effectLst/>
                <a:latin typeface="Arial"/>
                <a:ea typeface="Arial"/>
                <a:cs typeface="Arial"/>
                <a:sym typeface="Arial"/>
              </a:rPr>
              <a:t> </a:t>
            </a:r>
            <a:r>
              <a:rPr lang="en-US" sz="1100" b="0" i="1" u="none" strike="noStrike" cap="none" dirty="0">
                <a:solidFill>
                  <a:srgbClr val="000000"/>
                </a:solidFill>
                <a:effectLst/>
                <a:latin typeface="Arial"/>
                <a:ea typeface="Arial"/>
                <a:cs typeface="Arial"/>
                <a:sym typeface="Arial"/>
              </a:rPr>
              <a:t>r</a:t>
            </a:r>
            <a:r>
              <a:rPr lang="en-US" sz="1100" b="1" i="1"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and</a:t>
            </a:r>
            <a:r>
              <a:rPr lang="en-US" sz="1100" b="1" i="1" u="none" strike="noStrike" cap="none" dirty="0">
                <a:solidFill>
                  <a:srgbClr val="000000"/>
                </a:solidFill>
                <a:effectLst/>
                <a:latin typeface="Arial"/>
                <a:ea typeface="Arial"/>
                <a:cs typeface="Arial"/>
                <a:sym typeface="Arial"/>
              </a:rPr>
              <a:t> </a:t>
            </a:r>
            <a:r>
              <a:rPr lang="en-US" sz="1100" b="0" i="1" u="none" strike="noStrike" cap="none" dirty="0">
                <a:solidFill>
                  <a:srgbClr val="000000"/>
                </a:solidFill>
                <a:effectLst/>
                <a:latin typeface="Arial"/>
                <a:ea typeface="Arial"/>
                <a:cs typeface="Arial"/>
                <a:sym typeface="Arial"/>
              </a:rPr>
              <a:t>h</a:t>
            </a:r>
            <a:r>
              <a:rPr lang="en-US" sz="1100" b="1" i="1"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be the radius and height of the cylinder respectively.</a:t>
            </a:r>
          </a:p>
          <a:p>
            <a:r>
              <a:rPr lang="en-US" sz="1100" b="0" i="0" u="none" strike="noStrike" cap="none" dirty="0">
                <a:solidFill>
                  <a:srgbClr val="000000"/>
                </a:solidFill>
                <a:effectLst/>
                <a:latin typeface="Arial"/>
                <a:ea typeface="Arial"/>
                <a:cs typeface="Arial"/>
                <a:sym typeface="Arial"/>
              </a:rPr>
              <a:t>Given that, diameter </a:t>
            </a:r>
            <a:r>
              <a:rPr lang="en-US" sz="1100" b="0" i="1" u="none" strike="noStrike" cap="none" dirty="0">
                <a:solidFill>
                  <a:srgbClr val="000000"/>
                </a:solidFill>
                <a:effectLst/>
                <a:latin typeface="Arial"/>
                <a:ea typeface="Arial"/>
                <a:cs typeface="Arial"/>
                <a:sym typeface="Arial"/>
              </a:rPr>
              <a:t>d</a:t>
            </a:r>
            <a:r>
              <a:rPr lang="en-US" sz="1100" b="0" i="0" u="none" strike="noStrike" cap="none" dirty="0">
                <a:solidFill>
                  <a:srgbClr val="000000"/>
                </a:solidFill>
                <a:effectLst/>
                <a:latin typeface="Arial"/>
                <a:ea typeface="Arial"/>
                <a:cs typeface="Arial"/>
                <a:sym typeface="Arial"/>
              </a:rPr>
              <a:t> = 12 cm, radius </a:t>
            </a:r>
            <a:r>
              <a:rPr lang="en-US" sz="1100" b="0" i="1" u="none" strike="noStrike" cap="none" dirty="0">
                <a:solidFill>
                  <a:srgbClr val="000000"/>
                </a:solidFill>
                <a:effectLst/>
                <a:latin typeface="Arial"/>
                <a:ea typeface="Arial"/>
                <a:cs typeface="Arial"/>
                <a:sym typeface="Arial"/>
              </a:rPr>
              <a:t>r</a:t>
            </a:r>
            <a:r>
              <a:rPr lang="en-US" sz="1100" b="0" i="0" u="none" strike="noStrike" cap="none" dirty="0">
                <a:solidFill>
                  <a:srgbClr val="000000"/>
                </a:solidFill>
                <a:effectLst/>
                <a:latin typeface="Arial"/>
                <a:ea typeface="Arial"/>
                <a:cs typeface="Arial"/>
                <a:sym typeface="Arial"/>
              </a:rPr>
              <a:t> = 6 cm</a:t>
            </a:r>
          </a:p>
          <a:p>
            <a:r>
              <a:rPr lang="en-US" sz="1100" b="0" i="0" u="none" strike="noStrike" cap="none" dirty="0">
                <a:solidFill>
                  <a:srgbClr val="000000"/>
                </a:solidFill>
                <a:effectLst/>
                <a:latin typeface="Arial"/>
                <a:ea typeface="Arial"/>
                <a:cs typeface="Arial"/>
                <a:sym typeface="Arial"/>
              </a:rPr>
              <a:t>Total height of the toy is 25 cm</a:t>
            </a:r>
          </a:p>
          <a:p>
            <a:r>
              <a:rPr lang="en-US" sz="1100" b="0" i="0" u="none" strike="noStrike" cap="none" dirty="0">
                <a:solidFill>
                  <a:srgbClr val="000000"/>
                </a:solidFill>
                <a:effectLst/>
                <a:latin typeface="Arial"/>
                <a:ea typeface="Arial"/>
                <a:cs typeface="Arial"/>
                <a:sym typeface="Arial"/>
              </a:rPr>
              <a:t>Therefore, height of the cylindrical portion = 25 − 6 = 19 cm</a:t>
            </a:r>
          </a:p>
          <a:p>
            <a:r>
              <a:rPr lang="en-US" sz="1100" b="0" i="0" u="none" strike="noStrike" cap="none" dirty="0">
                <a:solidFill>
                  <a:srgbClr val="000000"/>
                </a:solidFill>
                <a:effectLst/>
                <a:latin typeface="Arial"/>
                <a:ea typeface="Arial"/>
                <a:cs typeface="Arial"/>
                <a:sym typeface="Arial"/>
              </a:rPr>
              <a:t>T.S.A. of the toy = C.S.A. of the cylinder + C.S.A. of the hemisphere +Base Area of the cylinder</a:t>
            </a:r>
          </a:p>
          <a:p>
            <a:r>
              <a:rPr lang="en-US" sz="1100" b="0" i="0" u="none" strike="noStrike" cap="none" dirty="0">
                <a:solidFill>
                  <a:srgbClr val="000000"/>
                </a:solidFill>
                <a:effectLst/>
                <a:latin typeface="Arial"/>
                <a:ea typeface="Arial"/>
                <a:cs typeface="Arial"/>
                <a:sym typeface="Arial"/>
              </a:rPr>
              <a:t>= 2πrh + 2</a:t>
            </a:r>
            <a:r>
              <a:rPr lang="en-US" sz="1100" b="0" i="1" u="none" strike="noStrike" cap="none" dirty="0">
                <a:solidFill>
                  <a:srgbClr val="000000"/>
                </a:solidFill>
                <a:effectLst/>
                <a:latin typeface="Arial"/>
                <a:ea typeface="Arial"/>
                <a:cs typeface="Arial"/>
                <a:sym typeface="Arial"/>
              </a:rPr>
              <a:t>πr </a:t>
            </a:r>
            <a:r>
              <a:rPr lang="en-US" sz="1100" b="0" i="0" u="none" strike="noStrike" cap="none" baseline="30000" dirty="0">
                <a:solidFill>
                  <a:srgbClr val="000000"/>
                </a:solidFill>
                <a:effectLst/>
                <a:latin typeface="Arial"/>
                <a:ea typeface="Arial"/>
                <a:cs typeface="Arial"/>
                <a:sym typeface="Arial"/>
              </a:rPr>
              <a:t>2</a:t>
            </a:r>
            <a:r>
              <a:rPr lang="en-US" sz="1100" b="0" i="0" u="none" strike="noStrike" cap="none" dirty="0">
                <a:solidFill>
                  <a:srgbClr val="000000"/>
                </a:solidFill>
                <a:effectLst/>
                <a:latin typeface="Arial"/>
                <a:ea typeface="Arial"/>
                <a:cs typeface="Arial"/>
                <a:sym typeface="Arial"/>
              </a:rPr>
              <a:t> + </a:t>
            </a:r>
            <a:r>
              <a:rPr lang="en-US" sz="1100" b="0" i="1" u="none" strike="noStrike" cap="none" dirty="0">
                <a:solidFill>
                  <a:srgbClr val="000000"/>
                </a:solidFill>
                <a:effectLst/>
                <a:latin typeface="Arial"/>
                <a:ea typeface="Arial"/>
                <a:cs typeface="Arial"/>
                <a:sym typeface="Arial"/>
              </a:rPr>
              <a:t>πr </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r>
              <a:rPr lang="en-US" sz="1100" b="0" i="1" u="none" strike="noStrike" cap="none" dirty="0">
                <a:solidFill>
                  <a:srgbClr val="000000"/>
                </a:solidFill>
                <a:effectLst/>
                <a:latin typeface="Arial"/>
                <a:ea typeface="Arial"/>
                <a:cs typeface="Arial"/>
                <a:sym typeface="Arial"/>
              </a:rPr>
              <a:t>= πr </a:t>
            </a:r>
            <a:r>
              <a:rPr lang="en-US" sz="1100" b="0" i="0" u="none" strike="noStrike" cap="none" dirty="0">
                <a:solidFill>
                  <a:srgbClr val="000000"/>
                </a:solidFill>
                <a:effectLst/>
                <a:latin typeface="Arial"/>
                <a:ea typeface="Arial"/>
                <a:cs typeface="Arial"/>
                <a:sym typeface="Arial"/>
              </a:rPr>
              <a:t>(2</a:t>
            </a:r>
            <a:r>
              <a:rPr lang="en-US" sz="1100" b="0" i="1" u="none" strike="noStrike" cap="none" dirty="0">
                <a:solidFill>
                  <a:srgbClr val="000000"/>
                </a:solidFill>
                <a:effectLst/>
                <a:latin typeface="Arial"/>
                <a:ea typeface="Arial"/>
                <a:cs typeface="Arial"/>
                <a:sym typeface="Arial"/>
              </a:rPr>
              <a:t>h </a:t>
            </a:r>
            <a:r>
              <a:rPr lang="en-US" sz="1100" b="0" i="0" u="none" strike="noStrike" cap="none" dirty="0">
                <a:solidFill>
                  <a:srgbClr val="000000"/>
                </a:solidFill>
                <a:effectLst/>
                <a:latin typeface="Arial"/>
                <a:ea typeface="Arial"/>
                <a:cs typeface="Arial"/>
                <a:sym typeface="Arial"/>
              </a:rPr>
              <a:t>+</a:t>
            </a:r>
            <a:r>
              <a:rPr lang="en-US" sz="1100" b="0" i="1"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3</a:t>
            </a:r>
            <a:r>
              <a:rPr lang="en-US" sz="1100" b="0" i="1" u="none" strike="noStrike" cap="none" dirty="0">
                <a:solidFill>
                  <a:srgbClr val="000000"/>
                </a:solidFill>
                <a:effectLst/>
                <a:latin typeface="Arial"/>
                <a:ea typeface="Arial"/>
                <a:cs typeface="Arial"/>
                <a:sym typeface="Arial"/>
              </a:rPr>
              <a:t>r</a:t>
            </a:r>
            <a:r>
              <a:rPr lang="en-US" sz="1100" b="0" i="0" u="none" strike="noStrike" cap="none" dirty="0">
                <a:solidFill>
                  <a:srgbClr val="000000"/>
                </a:solidFill>
                <a:effectLst/>
                <a:latin typeface="Arial"/>
                <a:ea typeface="Arial"/>
                <a:cs typeface="Arial"/>
                <a:sym typeface="Arial"/>
              </a:rPr>
              <a:t>)</a:t>
            </a:r>
            <a:r>
              <a:rPr lang="en-US" sz="1100" b="0" i="1" u="none" strike="noStrike" cap="none"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sq. units</a:t>
            </a:r>
          </a:p>
          <a:p>
            <a:r>
              <a:rPr lang="en-US" sz="1100" b="0" i="0" u="none" strike="noStrike" cap="none" dirty="0">
                <a:solidFill>
                  <a:srgbClr val="000000"/>
                </a:solidFill>
                <a:effectLst/>
                <a:latin typeface="Arial"/>
                <a:ea typeface="Arial"/>
                <a:cs typeface="Arial"/>
                <a:sym typeface="Arial"/>
              </a:rPr>
              <a:t>= (22/7) × 6 × (38 + 18)</a:t>
            </a:r>
          </a:p>
          <a:p>
            <a:r>
              <a:rPr lang="en-US" sz="1100" b="0" i="0" u="none" strike="noStrike" cap="none" dirty="0">
                <a:solidFill>
                  <a:srgbClr val="000000"/>
                </a:solidFill>
                <a:effectLst/>
                <a:latin typeface="Arial"/>
                <a:ea typeface="Arial"/>
                <a:cs typeface="Arial"/>
                <a:sym typeface="Arial"/>
              </a:rPr>
              <a:t>= (22/7) × 6 ×56 = 1056</a:t>
            </a:r>
          </a:p>
          <a:p>
            <a:r>
              <a:rPr lang="en-US" sz="1100" b="0" i="0" u="none" strike="noStrike" cap="none" dirty="0">
                <a:solidFill>
                  <a:srgbClr val="000000"/>
                </a:solidFill>
                <a:effectLst/>
                <a:latin typeface="Arial"/>
                <a:ea typeface="Arial"/>
                <a:cs typeface="Arial"/>
                <a:sym typeface="Arial"/>
              </a:rPr>
              <a:t>Therefore, T.S.A. of the toy is 1056 cm</a:t>
            </a:r>
            <a:r>
              <a:rPr lang="en-US" sz="1100" b="0" i="0" u="none" strike="noStrike" cap="none" baseline="30000" dirty="0">
                <a:solidFill>
                  <a:srgbClr val="000000"/>
                </a:solidFill>
                <a:effectLst/>
                <a:latin typeface="Arial"/>
                <a:ea typeface="Arial"/>
                <a:cs typeface="Arial"/>
                <a:sym typeface="Arial"/>
              </a:rPr>
              <a:t>2</a:t>
            </a:r>
            <a:endParaRPr lang="en-US" sz="1100" b="0" i="0" u="none" strike="noStrike" cap="none" dirty="0">
              <a:solidFill>
                <a:srgbClr val="000000"/>
              </a:solidFill>
              <a:effectLst/>
              <a:latin typeface="Arial"/>
              <a:ea typeface="Arial"/>
              <a:cs typeface="Arial"/>
              <a:sym typeface="Arial"/>
            </a:endParaRPr>
          </a:p>
          <a:p>
            <a:br>
              <a:rPr lang="en-US" dirty="0"/>
            </a:br>
            <a:br>
              <a:rPr lang="en-US" dirty="0"/>
            </a:br>
            <a:br>
              <a:rPr lang="en-US" dirty="0"/>
            </a:br>
            <a:endParaRPr dirty="0"/>
          </a:p>
        </p:txBody>
      </p:sp>
    </p:spTree>
    <p:extLst>
      <p:ext uri="{BB962C8B-B14F-4D97-AF65-F5344CB8AC3E}">
        <p14:creationId xmlns:p14="http://schemas.microsoft.com/office/powerpoint/2010/main" val="596187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3986554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Answer: Option C</a:t>
            </a:r>
          </a:p>
          <a:p>
            <a:r>
              <a:rPr lang="en-US" sz="1100" b="0" i="0" u="none" strike="noStrike" cap="none" dirty="0">
                <a:solidFill>
                  <a:srgbClr val="000000"/>
                </a:solidFill>
                <a:effectLst/>
                <a:latin typeface="Arial"/>
                <a:ea typeface="Arial"/>
                <a:cs typeface="Arial"/>
                <a:sym typeface="Arial"/>
              </a:rPr>
              <a:t>Explanation:</a:t>
            </a:r>
          </a:p>
          <a:p>
            <a:r>
              <a:rPr lang="en-US" sz="1100" b="0" i="0" u="none" strike="noStrike" cap="none" dirty="0">
                <a:solidFill>
                  <a:srgbClr val="000000"/>
                </a:solidFill>
                <a:effectLst/>
                <a:latin typeface="Arial"/>
                <a:ea typeface="Arial"/>
                <a:cs typeface="Arial"/>
                <a:sym typeface="Arial"/>
              </a:rPr>
              <a:t>Area of the four walls = 2h(l + b)</a:t>
            </a:r>
          </a:p>
          <a:p>
            <a:r>
              <a:rPr lang="en-US" sz="1100" b="0" i="0" u="none" strike="noStrike" cap="none" dirty="0">
                <a:solidFill>
                  <a:srgbClr val="000000"/>
                </a:solidFill>
                <a:effectLst/>
                <a:latin typeface="Arial"/>
                <a:ea typeface="Arial"/>
                <a:cs typeface="Arial"/>
                <a:sym typeface="Arial"/>
              </a:rPr>
              <a:t>Since there are doors and windows, area of the walls = 2 * 12 (15 + 25) - (6 * 3) - 3(4 * 3) = 906 </a:t>
            </a:r>
            <a:r>
              <a:rPr lang="en-US" sz="1100" b="0" i="0" u="none" strike="noStrike" cap="none" dirty="0" err="1">
                <a:solidFill>
                  <a:srgbClr val="000000"/>
                </a:solidFill>
                <a:effectLst/>
                <a:latin typeface="Arial"/>
                <a:ea typeface="Arial"/>
                <a:cs typeface="Arial"/>
                <a:sym typeface="Arial"/>
              </a:rPr>
              <a:t>sq.ft</a:t>
            </a:r>
            <a:r>
              <a:rPr lang="en-US" sz="1100" b="0" i="0" u="none" strike="noStrike" cap="none" dirty="0">
                <a:solidFill>
                  <a:srgbClr val="000000"/>
                </a:solidFill>
                <a:effectLst/>
                <a:latin typeface="Arial"/>
                <a:ea typeface="Arial"/>
                <a:cs typeface="Arial"/>
                <a:sym typeface="Arial"/>
              </a:rPr>
              <a:t>.</a:t>
            </a:r>
          </a:p>
          <a:p>
            <a:r>
              <a:rPr lang="en-US" sz="1100" b="0" i="0" u="none" strike="noStrike" cap="none" dirty="0">
                <a:solidFill>
                  <a:srgbClr val="000000"/>
                </a:solidFill>
                <a:effectLst/>
                <a:latin typeface="Arial"/>
                <a:ea typeface="Arial"/>
                <a:cs typeface="Arial"/>
                <a:sym typeface="Arial"/>
              </a:rPr>
              <a:t>Total cost = 906 * 5 = Rs. 4530</a:t>
            </a:r>
          </a:p>
          <a:p>
            <a:br>
              <a:rPr lang="en-US" dirty="0"/>
            </a:br>
            <a:br>
              <a:rPr lang="en-US" dirty="0"/>
            </a:br>
            <a:br>
              <a:rPr lang="en-US" dirty="0"/>
            </a:br>
            <a:endParaRPr dirty="0"/>
          </a:p>
        </p:txBody>
      </p:sp>
    </p:spTree>
    <p:extLst>
      <p:ext uri="{BB962C8B-B14F-4D97-AF65-F5344CB8AC3E}">
        <p14:creationId xmlns:p14="http://schemas.microsoft.com/office/powerpoint/2010/main" val="1987729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53606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68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983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2462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222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70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3" name="Picture 2">
            <a:extLst>
              <a:ext uri="{FF2B5EF4-FFF2-40B4-BE49-F238E27FC236}">
                <a16:creationId xmlns:a16="http://schemas.microsoft.com/office/drawing/2014/main" id="{D977AE4B-07D1-4A1D-A06B-7613F41E06FB}"/>
              </a:ext>
            </a:extLst>
          </p:cNvPr>
          <p:cNvPicPr>
            <a:picLocks noChangeAspect="1"/>
          </p:cNvPicPr>
          <p:nvPr/>
        </p:nvPicPr>
        <p:blipFill rotWithShape="1">
          <a:blip r:embed="rId5"/>
          <a:srcRect t="76049" b="2162"/>
          <a:stretch/>
        </p:blipFill>
        <p:spPr>
          <a:xfrm>
            <a:off x="1035719" y="1081594"/>
            <a:ext cx="7071360" cy="3356300"/>
          </a:xfrm>
          <a:prstGeom prst="rect">
            <a:avLst/>
          </a:prstGeom>
        </p:spPr>
      </p:pic>
    </p:spTree>
    <p:extLst>
      <p:ext uri="{BB962C8B-B14F-4D97-AF65-F5344CB8AC3E}">
        <p14:creationId xmlns:p14="http://schemas.microsoft.com/office/powerpoint/2010/main" val="20790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4" name="Picture 3">
            <a:extLst>
              <a:ext uri="{FF2B5EF4-FFF2-40B4-BE49-F238E27FC236}">
                <a16:creationId xmlns:a16="http://schemas.microsoft.com/office/drawing/2014/main" id="{E9890D90-8FA9-46AA-8F50-E7AA6153432D}"/>
              </a:ext>
            </a:extLst>
          </p:cNvPr>
          <p:cNvPicPr>
            <a:picLocks noChangeAspect="1"/>
          </p:cNvPicPr>
          <p:nvPr/>
        </p:nvPicPr>
        <p:blipFill rotWithShape="1">
          <a:blip r:embed="rId5"/>
          <a:srcRect b="64444"/>
          <a:stretch/>
        </p:blipFill>
        <p:spPr>
          <a:xfrm>
            <a:off x="1168400" y="1089763"/>
            <a:ext cx="6217920" cy="3277011"/>
          </a:xfrm>
          <a:prstGeom prst="rect">
            <a:avLst/>
          </a:prstGeom>
        </p:spPr>
      </p:pic>
    </p:spTree>
    <p:extLst>
      <p:ext uri="{BB962C8B-B14F-4D97-AF65-F5344CB8AC3E}">
        <p14:creationId xmlns:p14="http://schemas.microsoft.com/office/powerpoint/2010/main" val="119770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4" name="Picture 3">
            <a:extLst>
              <a:ext uri="{FF2B5EF4-FFF2-40B4-BE49-F238E27FC236}">
                <a16:creationId xmlns:a16="http://schemas.microsoft.com/office/drawing/2014/main" id="{E9890D90-8FA9-46AA-8F50-E7AA6153432D}"/>
              </a:ext>
            </a:extLst>
          </p:cNvPr>
          <p:cNvPicPr>
            <a:picLocks noChangeAspect="1"/>
          </p:cNvPicPr>
          <p:nvPr/>
        </p:nvPicPr>
        <p:blipFill rotWithShape="1">
          <a:blip r:embed="rId5"/>
          <a:srcRect t="34765" b="37580"/>
          <a:stretch/>
        </p:blipFill>
        <p:spPr>
          <a:xfrm>
            <a:off x="1325959" y="1302073"/>
            <a:ext cx="6490880" cy="2944807"/>
          </a:xfrm>
          <a:prstGeom prst="rect">
            <a:avLst/>
          </a:prstGeom>
        </p:spPr>
      </p:pic>
    </p:spTree>
    <p:extLst>
      <p:ext uri="{BB962C8B-B14F-4D97-AF65-F5344CB8AC3E}">
        <p14:creationId xmlns:p14="http://schemas.microsoft.com/office/powerpoint/2010/main" val="127975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4" name="Picture 3">
            <a:extLst>
              <a:ext uri="{FF2B5EF4-FFF2-40B4-BE49-F238E27FC236}">
                <a16:creationId xmlns:a16="http://schemas.microsoft.com/office/drawing/2014/main" id="{E9890D90-8FA9-46AA-8F50-E7AA6153432D}"/>
              </a:ext>
            </a:extLst>
          </p:cNvPr>
          <p:cNvPicPr>
            <a:picLocks noChangeAspect="1"/>
          </p:cNvPicPr>
          <p:nvPr/>
        </p:nvPicPr>
        <p:blipFill rotWithShape="1">
          <a:blip r:embed="rId5"/>
          <a:srcRect l="4953" t="61629" r="482" b="1259"/>
          <a:stretch/>
        </p:blipFill>
        <p:spPr>
          <a:xfrm>
            <a:off x="904240" y="1010474"/>
            <a:ext cx="6939280" cy="3356300"/>
          </a:xfrm>
          <a:prstGeom prst="rect">
            <a:avLst/>
          </a:prstGeom>
        </p:spPr>
      </p:pic>
    </p:spTree>
    <p:extLst>
      <p:ext uri="{BB962C8B-B14F-4D97-AF65-F5344CB8AC3E}">
        <p14:creationId xmlns:p14="http://schemas.microsoft.com/office/powerpoint/2010/main" val="335970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01:</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Find the area of trapezium whose parallel sides are 20 cm and 18 cm long, and the distance between them is 15 cm.</a:t>
            </a:r>
          </a:p>
          <a:p>
            <a:pPr>
              <a:lnSpc>
                <a:spcPct val="150000"/>
              </a:lnSpc>
            </a:pPr>
            <a:r>
              <a:rPr lang="en-US" sz="1800" dirty="0"/>
              <a:t>A. 225 cm</a:t>
            </a:r>
            <a:r>
              <a:rPr lang="en-US" sz="1800" baseline="30000" dirty="0"/>
              <a:t>2</a:t>
            </a:r>
            <a:endParaRPr lang="en-US" sz="1800" dirty="0"/>
          </a:p>
          <a:p>
            <a:pPr>
              <a:lnSpc>
                <a:spcPct val="150000"/>
              </a:lnSpc>
            </a:pPr>
            <a:r>
              <a:rPr lang="en-US" sz="1800" dirty="0"/>
              <a:t>B. 275 cm</a:t>
            </a:r>
            <a:r>
              <a:rPr lang="en-US" sz="1800" baseline="30000" dirty="0"/>
              <a:t>2</a:t>
            </a:r>
            <a:endParaRPr lang="en-US" sz="1800" dirty="0"/>
          </a:p>
          <a:p>
            <a:pPr>
              <a:lnSpc>
                <a:spcPct val="150000"/>
              </a:lnSpc>
            </a:pPr>
            <a:r>
              <a:rPr lang="en-US" sz="1800" dirty="0"/>
              <a:t>C. 285 cm</a:t>
            </a:r>
            <a:r>
              <a:rPr lang="en-US" sz="1800" baseline="30000" dirty="0"/>
              <a:t>2</a:t>
            </a:r>
            <a:endParaRPr lang="en-US" sz="1800" dirty="0"/>
          </a:p>
          <a:p>
            <a:pPr>
              <a:lnSpc>
                <a:spcPct val="150000"/>
              </a:lnSpc>
            </a:pPr>
            <a:r>
              <a:rPr lang="en-US" sz="1800" dirty="0"/>
              <a:t>D. 315 cm</a:t>
            </a:r>
            <a:r>
              <a:rPr lang="en-US" sz="1800" baseline="30000" dirty="0"/>
              <a:t>2</a:t>
            </a:r>
            <a:endParaRPr lang="en-US" sz="1800" dirty="0"/>
          </a:p>
          <a:p>
            <a:pPr>
              <a:lnSpc>
                <a:spcPct val="150000"/>
              </a:lnSpc>
            </a:pPr>
            <a:r>
              <a:rPr lang="en-US" sz="1800" dirty="0"/>
              <a:t>E. None of these</a:t>
            </a:r>
          </a:p>
          <a:p>
            <a:pPr defTabSz="973138">
              <a:lnSpc>
                <a:spcPct val="150000"/>
              </a:lnSpc>
              <a:tabLst>
                <a:tab pos="6816725" algn="l"/>
              </a:tabLst>
            </a:pPr>
            <a:r>
              <a:rPr lang="en-US" sz="1800" b="1" dirty="0"/>
              <a:t>                                                                                                           Answer: C</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213835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a:t>Answer: Option C</a:t>
            </a:r>
          </a:p>
          <a:p>
            <a:r>
              <a:rPr lang="en-US"/>
              <a:t>Explanation:</a:t>
            </a:r>
          </a:p>
          <a:p>
            <a:r>
              <a:rPr lang="en-US"/>
              <a:t>Area of a trapezium = 1/2 (sum of parallel sides) * (perpendicular distance between them) = 1/2 (20 + 18) * (15) = 285 cm</a:t>
            </a:r>
            <a:r>
              <a:rPr lang="en-US" baseline="30000"/>
              <a:t>2</a:t>
            </a:r>
            <a:endParaRPr lang="en-US" dirty="0"/>
          </a:p>
        </p:txBody>
      </p:sp>
    </p:spTree>
    <p:extLst>
      <p:ext uri="{BB962C8B-B14F-4D97-AF65-F5344CB8AC3E}">
        <p14:creationId xmlns:p14="http://schemas.microsoft.com/office/powerpoint/2010/main" val="224088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02:</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Find the area of a parallelogram with base 24 cm and height 16 cm.</a:t>
            </a:r>
          </a:p>
          <a:p>
            <a:pPr>
              <a:lnSpc>
                <a:spcPct val="150000"/>
              </a:lnSpc>
            </a:pPr>
            <a:r>
              <a:rPr lang="en-US" sz="1800" dirty="0"/>
              <a:t>A. 262 cm</a:t>
            </a:r>
            <a:r>
              <a:rPr lang="en-US" sz="1800" baseline="30000" dirty="0"/>
              <a:t>2</a:t>
            </a:r>
            <a:endParaRPr lang="en-US" sz="1800" dirty="0"/>
          </a:p>
          <a:p>
            <a:pPr>
              <a:lnSpc>
                <a:spcPct val="150000"/>
              </a:lnSpc>
            </a:pPr>
            <a:r>
              <a:rPr lang="en-US" sz="1800" dirty="0"/>
              <a:t>B. 384 cm</a:t>
            </a:r>
            <a:r>
              <a:rPr lang="en-US" sz="1800" baseline="30000" dirty="0"/>
              <a:t>2</a:t>
            </a:r>
            <a:endParaRPr lang="en-US" sz="1800" dirty="0"/>
          </a:p>
          <a:p>
            <a:pPr>
              <a:lnSpc>
                <a:spcPct val="150000"/>
              </a:lnSpc>
            </a:pPr>
            <a:r>
              <a:rPr lang="en-US" sz="1800" dirty="0"/>
              <a:t>C. 192 cm</a:t>
            </a:r>
            <a:r>
              <a:rPr lang="en-US" sz="1800" baseline="30000" dirty="0"/>
              <a:t>2</a:t>
            </a:r>
            <a:endParaRPr lang="en-US" sz="1800" dirty="0"/>
          </a:p>
          <a:p>
            <a:pPr>
              <a:lnSpc>
                <a:spcPct val="150000"/>
              </a:lnSpc>
            </a:pPr>
            <a:r>
              <a:rPr lang="en-US" sz="1800" dirty="0"/>
              <a:t>D. 131 cm</a:t>
            </a:r>
            <a:r>
              <a:rPr lang="en-US" sz="1800" baseline="30000" dirty="0"/>
              <a:t>2</a:t>
            </a:r>
            <a:endParaRPr lang="en-US" sz="1800" dirty="0"/>
          </a:p>
          <a:p>
            <a:pPr>
              <a:lnSpc>
                <a:spcPct val="150000"/>
              </a:lnSpc>
            </a:pPr>
            <a:r>
              <a:rPr lang="en-US" sz="1800" dirty="0"/>
              <a:t>E. None of these</a:t>
            </a:r>
          </a:p>
          <a:p>
            <a:pPr>
              <a:lnSpc>
                <a:spcPct val="150000"/>
              </a:lnSpc>
            </a:pPr>
            <a:endParaRPr lang="en-US" sz="1800" b="1" dirty="0"/>
          </a:p>
          <a:p>
            <a:pPr defTabSz="973138">
              <a:lnSpc>
                <a:spcPct val="150000"/>
              </a:lnSpc>
              <a:tabLst>
                <a:tab pos="6816725" algn="l"/>
              </a:tabLst>
            </a:pPr>
            <a:r>
              <a:rPr lang="en-US" sz="1800" b="1" dirty="0"/>
              <a:t>                                                                                                           Answer: B</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42894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7" end="7"/>
                                            </p:txEl>
                                          </p:spTgt>
                                        </p:tgtEl>
                                        <p:attrNameLst>
                                          <p:attrName>style.visibility</p:attrName>
                                        </p:attrNameLst>
                                      </p:cBhvr>
                                      <p:to>
                                        <p:strVal val="visible"/>
                                      </p:to>
                                    </p:set>
                                    <p:animEffect transition="in" filter="fade">
                                      <p:cBhvr>
                                        <p:cTn id="29" dur="500"/>
                                        <p:tgtEl>
                                          <p:spTgt spid="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a:t>Answer: Option B</a:t>
            </a:r>
          </a:p>
          <a:p>
            <a:r>
              <a:rPr lang="en-US"/>
              <a:t>Explanation:</a:t>
            </a:r>
          </a:p>
          <a:p>
            <a:r>
              <a:rPr lang="en-US"/>
              <a:t>Area of a parallelogram=bh = 24*16 =384 cm</a:t>
            </a:r>
            <a:r>
              <a:rPr lang="en-US" baseline="30000"/>
              <a:t>2</a:t>
            </a:r>
            <a:endParaRPr lang="en-US" dirty="0"/>
          </a:p>
        </p:txBody>
      </p:sp>
    </p:spTree>
    <p:extLst>
      <p:ext uri="{BB962C8B-B14F-4D97-AF65-F5344CB8AC3E}">
        <p14:creationId xmlns:p14="http://schemas.microsoft.com/office/powerpoint/2010/main" val="1663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03:</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A horse is tethered by a rope 10 m long at a point. Find the area of the region where it can graze (π = 3.14 )</a:t>
            </a:r>
          </a:p>
          <a:p>
            <a:pPr>
              <a:lnSpc>
                <a:spcPct val="150000"/>
              </a:lnSpc>
            </a:pPr>
            <a:r>
              <a:rPr lang="en-US" sz="1800" dirty="0"/>
              <a:t>A. 314 cm</a:t>
            </a:r>
            <a:r>
              <a:rPr lang="en-US" sz="1800" baseline="30000" dirty="0"/>
              <a:t>2</a:t>
            </a:r>
            <a:endParaRPr lang="en-US" sz="1800" dirty="0"/>
          </a:p>
          <a:p>
            <a:pPr>
              <a:lnSpc>
                <a:spcPct val="150000"/>
              </a:lnSpc>
            </a:pPr>
            <a:r>
              <a:rPr lang="en-US" sz="1800" dirty="0"/>
              <a:t>B. 31.4 cm</a:t>
            </a:r>
            <a:r>
              <a:rPr lang="en-US" sz="1800" baseline="30000" dirty="0"/>
              <a:t>2</a:t>
            </a:r>
            <a:endParaRPr lang="en-US" sz="1800" dirty="0"/>
          </a:p>
          <a:p>
            <a:pPr>
              <a:lnSpc>
                <a:spcPct val="150000"/>
              </a:lnSpc>
            </a:pPr>
            <a:r>
              <a:rPr lang="en-US" sz="1800" dirty="0"/>
              <a:t>C. 314 m</a:t>
            </a:r>
            <a:r>
              <a:rPr lang="en-US" sz="1800" baseline="30000" dirty="0"/>
              <a:t>2</a:t>
            </a:r>
            <a:endParaRPr lang="en-US" sz="1800" dirty="0"/>
          </a:p>
          <a:p>
            <a:pPr>
              <a:lnSpc>
                <a:spcPct val="150000"/>
              </a:lnSpc>
            </a:pPr>
            <a:r>
              <a:rPr lang="en-US" sz="1800" dirty="0"/>
              <a:t>D. 31.4 m</a:t>
            </a:r>
            <a:r>
              <a:rPr lang="en-US" sz="1800" baseline="30000" dirty="0"/>
              <a:t>2</a:t>
            </a:r>
            <a:endParaRPr lang="en-US" sz="1800" dirty="0"/>
          </a:p>
          <a:p>
            <a:pPr>
              <a:lnSpc>
                <a:spcPct val="150000"/>
              </a:lnSpc>
            </a:pPr>
            <a:endParaRPr lang="en-US" sz="1800" b="1" dirty="0"/>
          </a:p>
          <a:p>
            <a:pPr defTabSz="973138">
              <a:lnSpc>
                <a:spcPct val="150000"/>
              </a:lnSpc>
              <a:tabLst>
                <a:tab pos="6816725" algn="l"/>
              </a:tabLst>
            </a:pPr>
            <a:r>
              <a:rPr lang="en-US" sz="1800" b="1" dirty="0"/>
              <a:t>                                                                                                           Answer: A</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388630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6" end="6"/>
                                            </p:txEl>
                                          </p:spTgt>
                                        </p:tgtEl>
                                        <p:attrNameLst>
                                          <p:attrName>style.visibility</p:attrName>
                                        </p:attrNameLst>
                                      </p:cBhvr>
                                      <p:to>
                                        <p:strVal val="visible"/>
                                      </p:to>
                                    </p:set>
                                    <p:animEffect transition="in" filter="fade">
                                      <p:cBhvr>
                                        <p:cTn id="26"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Answer: Option A</a:t>
            </a:r>
          </a:p>
          <a:p>
            <a:r>
              <a:rPr lang="en-US" dirty="0"/>
              <a:t>The area of the region the horse can graze is circular with a radius equal to the length of the rope.</a:t>
            </a:r>
          </a:p>
          <a:p>
            <a:r>
              <a:rPr lang="en-US" dirty="0"/>
              <a:t>Area of the circle is πr²</a:t>
            </a:r>
            <a:br>
              <a:rPr lang="en-US" dirty="0"/>
            </a:br>
            <a:r>
              <a:rPr lang="en-US" dirty="0"/>
              <a:t>= 3.14 × 10²</a:t>
            </a:r>
            <a:br>
              <a:rPr lang="en-US" dirty="0"/>
            </a:br>
            <a:r>
              <a:rPr lang="en-US" dirty="0"/>
              <a:t>= 3.14 × 100</a:t>
            </a:r>
            <a:br>
              <a:rPr lang="en-US" dirty="0"/>
            </a:br>
            <a:r>
              <a:rPr lang="en-US" dirty="0"/>
              <a:t>=314</a:t>
            </a:r>
            <a:br>
              <a:rPr lang="en-US" dirty="0"/>
            </a:br>
            <a:r>
              <a:rPr lang="en-US" dirty="0"/>
              <a:t>Hence the area of the region the horse can graze is 314cm²</a:t>
            </a:r>
          </a:p>
        </p:txBody>
      </p:sp>
    </p:spTree>
    <p:extLst>
      <p:ext uri="{BB962C8B-B14F-4D97-AF65-F5344CB8AC3E}">
        <p14:creationId xmlns:p14="http://schemas.microsoft.com/office/powerpoint/2010/main" val="331546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Introduction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190261"/>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a:p>
            <a:pPr algn="ctr"/>
            <a:br>
              <a:rPr lang="en-US" sz="1800" dirty="0"/>
            </a:br>
            <a:r>
              <a:rPr lang="en-US" sz="5400" b="1" dirty="0"/>
              <a:t>MENSURATION</a:t>
            </a:r>
            <a:endParaRPr sz="5400" b="1" dirty="0">
              <a:latin typeface="Roboto Light"/>
              <a:ea typeface="Roboto Light"/>
              <a:cs typeface="Roboto Light"/>
              <a:sym typeface="Roboto Light"/>
            </a:endParaRPr>
          </a:p>
        </p:txBody>
      </p:sp>
    </p:spTree>
    <p:extLst>
      <p:ext uri="{BB962C8B-B14F-4D97-AF65-F5344CB8AC3E}">
        <p14:creationId xmlns:p14="http://schemas.microsoft.com/office/powerpoint/2010/main" val="223795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animEffect transition="in" filter="fade">
                                      <p:cBhvr>
                                        <p:cTn id="7"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04:</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length of a room exceeds the breadth by 22 </a:t>
            </a:r>
            <a:r>
              <a:rPr lang="en-US" sz="1800" dirty="0" err="1"/>
              <a:t>metres</a:t>
            </a:r>
            <a:r>
              <a:rPr lang="en-US" sz="1800" dirty="0"/>
              <a:t>. If both the length and the breadth are increased by 1 meter, then the area of the room is increased by 11 sq. m. Find the length and the breadth of the room.</a:t>
            </a:r>
          </a:p>
          <a:p>
            <a:pPr>
              <a:lnSpc>
                <a:spcPct val="150000"/>
              </a:lnSpc>
            </a:pPr>
            <a:r>
              <a:rPr lang="en-US" sz="1800" dirty="0"/>
              <a:t>A. 3m and 2 m</a:t>
            </a:r>
          </a:p>
          <a:p>
            <a:pPr>
              <a:lnSpc>
                <a:spcPct val="150000"/>
              </a:lnSpc>
            </a:pPr>
            <a:r>
              <a:rPr lang="en-US" sz="1800" dirty="0"/>
              <a:t>B. 2m and 7m</a:t>
            </a:r>
          </a:p>
          <a:p>
            <a:pPr>
              <a:lnSpc>
                <a:spcPct val="150000"/>
              </a:lnSpc>
            </a:pPr>
            <a:r>
              <a:rPr lang="en-US" sz="1800" dirty="0"/>
              <a:t>C. 7m and 9m</a:t>
            </a:r>
          </a:p>
          <a:p>
            <a:pPr>
              <a:lnSpc>
                <a:spcPct val="150000"/>
              </a:lnSpc>
            </a:pPr>
            <a:r>
              <a:rPr lang="en-US" sz="1800" dirty="0"/>
              <a:t>D. 6m and 4m</a:t>
            </a:r>
          </a:p>
          <a:p>
            <a:pPr defTabSz="973138">
              <a:lnSpc>
                <a:spcPct val="150000"/>
              </a:lnSpc>
              <a:tabLst>
                <a:tab pos="6816725" algn="l"/>
              </a:tabLst>
            </a:pPr>
            <a:r>
              <a:rPr lang="en-US" sz="1800" b="1" dirty="0"/>
              <a:t>                                                                                                           Answer: D</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275012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5" end="5"/>
                                            </p:txEl>
                                          </p:spTgt>
                                        </p:tgtEl>
                                        <p:attrNameLst>
                                          <p:attrName>style.visibility</p:attrName>
                                        </p:attrNameLst>
                                      </p:cBhvr>
                                      <p:to>
                                        <p:strVal val="visible"/>
                                      </p:to>
                                    </p:set>
                                    <p:animEffect transition="in" filter="fade">
                                      <p:cBhvr>
                                        <p:cTn id="26" dur="500"/>
                                        <p:tgtEl>
                                          <p:spTgt spid="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Solution: D. Let the breadth of the room is x meter. Then,</a:t>
            </a:r>
          </a:p>
          <a:p>
            <a:r>
              <a:rPr lang="en-US" dirty="0"/>
              <a:t>length of room = x+ 2 (given) and</a:t>
            </a:r>
            <a:br>
              <a:rPr lang="en-US" dirty="0"/>
            </a:br>
            <a:r>
              <a:rPr lang="en-US" dirty="0"/>
              <a:t>area of room =  (x+2) x </a:t>
            </a:r>
            <a:r>
              <a:rPr lang="en-US" dirty="0" err="1"/>
              <a:t>sq</a:t>
            </a:r>
            <a:r>
              <a:rPr lang="en-US" dirty="0"/>
              <a:t>  meter</a:t>
            </a:r>
          </a:p>
          <a:p>
            <a:r>
              <a:rPr lang="en-US" dirty="0"/>
              <a:t>If length and breadth increased 1 meter,</a:t>
            </a:r>
            <a:br>
              <a:rPr lang="en-US" dirty="0"/>
            </a:br>
            <a:r>
              <a:rPr lang="en-US" dirty="0"/>
              <a:t>length = (x+2) + 1 = x + 3 meter and breadth = x + 1 meter</a:t>
            </a:r>
            <a:br>
              <a:rPr lang="en-US" dirty="0"/>
            </a:br>
            <a:r>
              <a:rPr lang="en-US" dirty="0"/>
              <a:t>Then area of new room = ( x + 3) (x + 1)  </a:t>
            </a:r>
            <a:r>
              <a:rPr lang="en-US" dirty="0" err="1"/>
              <a:t>sq</a:t>
            </a:r>
            <a:r>
              <a:rPr lang="en-US" dirty="0"/>
              <a:t> m</a:t>
            </a:r>
          </a:p>
          <a:p>
            <a:r>
              <a:rPr lang="en-US" dirty="0"/>
              <a:t>As per given in question</a:t>
            </a:r>
          </a:p>
          <a:p>
            <a:r>
              <a:rPr lang="en-US" dirty="0"/>
              <a:t>( x + 3) (x + 1) –  (x+2)x = 11</a:t>
            </a:r>
          </a:p>
          <a:p>
            <a:r>
              <a:rPr lang="en-US" dirty="0"/>
              <a:t>= x² + 4x + 3 – x² -2x  = 11</a:t>
            </a:r>
          </a:p>
          <a:p>
            <a:r>
              <a:rPr lang="en-US" dirty="0"/>
              <a:t>= 2x = 8</a:t>
            </a:r>
          </a:p>
          <a:p>
            <a:r>
              <a:rPr lang="en-US" dirty="0"/>
              <a:t>x = 4</a:t>
            </a:r>
          </a:p>
          <a:p>
            <a:r>
              <a:rPr lang="en-US" dirty="0"/>
              <a:t>So breadth of room = 4</a:t>
            </a:r>
          </a:p>
          <a:p>
            <a:r>
              <a:rPr lang="en-US" dirty="0"/>
              <a:t>And length of room = 4 + 2 = 6</a:t>
            </a:r>
          </a:p>
        </p:txBody>
      </p:sp>
    </p:spTree>
    <p:extLst>
      <p:ext uri="{BB962C8B-B14F-4D97-AF65-F5344CB8AC3E}">
        <p14:creationId xmlns:p14="http://schemas.microsoft.com/office/powerpoint/2010/main" val="310069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05:</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length of a rectangular plot is thrice its breadth. If the area of the rectangular plot is 867 </a:t>
            </a:r>
            <a:r>
              <a:rPr lang="en-US" sz="1800" dirty="0" err="1"/>
              <a:t>sq</a:t>
            </a:r>
            <a:r>
              <a:rPr lang="en-US" sz="1800" dirty="0"/>
              <a:t> m, then what is the breadth of the rectangular plot?</a:t>
            </a:r>
          </a:p>
          <a:p>
            <a:pPr>
              <a:lnSpc>
                <a:spcPct val="150000"/>
              </a:lnSpc>
            </a:pPr>
            <a:r>
              <a:rPr lang="en-US" sz="1800" dirty="0"/>
              <a:t>A. 8.5 m</a:t>
            </a:r>
          </a:p>
          <a:p>
            <a:pPr>
              <a:lnSpc>
                <a:spcPct val="150000"/>
              </a:lnSpc>
            </a:pPr>
            <a:r>
              <a:rPr lang="en-US" sz="1800" dirty="0"/>
              <a:t>B. 17 m</a:t>
            </a:r>
          </a:p>
          <a:p>
            <a:pPr>
              <a:lnSpc>
                <a:spcPct val="150000"/>
              </a:lnSpc>
            </a:pPr>
            <a:r>
              <a:rPr lang="en-US" sz="1800" dirty="0"/>
              <a:t>C. 34 m</a:t>
            </a:r>
          </a:p>
          <a:p>
            <a:pPr>
              <a:lnSpc>
                <a:spcPct val="150000"/>
              </a:lnSpc>
            </a:pPr>
            <a:r>
              <a:rPr lang="en-US" sz="1800" dirty="0"/>
              <a:t>D. 51 m</a:t>
            </a:r>
          </a:p>
          <a:p>
            <a:pPr>
              <a:lnSpc>
                <a:spcPct val="150000"/>
              </a:lnSpc>
            </a:pPr>
            <a:r>
              <a:rPr lang="en-US" sz="1800" dirty="0"/>
              <a:t>E. None of these</a:t>
            </a:r>
          </a:p>
          <a:p>
            <a:pPr defTabSz="973138">
              <a:lnSpc>
                <a:spcPct val="150000"/>
              </a:lnSpc>
              <a:tabLst>
                <a:tab pos="6816725" algn="l"/>
              </a:tabLst>
            </a:pPr>
            <a:r>
              <a:rPr lang="en-US" sz="1800" dirty="0"/>
              <a:t>                                                                                                           </a:t>
            </a:r>
            <a:r>
              <a:rPr lang="en-US" sz="1800" b="1" dirty="0"/>
              <a:t>Answer: B</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414953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Explanation:</a:t>
            </a:r>
          </a:p>
          <a:p>
            <a:r>
              <a:rPr lang="en-US" dirty="0"/>
              <a:t>Let the breadth of the plot be b m.</a:t>
            </a:r>
          </a:p>
          <a:p>
            <a:r>
              <a:rPr lang="en-US" dirty="0"/>
              <a:t>Length of the plot = 3 b m</a:t>
            </a:r>
          </a:p>
          <a:p>
            <a:r>
              <a:rPr lang="en-US" dirty="0"/>
              <a:t>(3b)(b) = 867</a:t>
            </a:r>
          </a:p>
          <a:p>
            <a:r>
              <a:rPr lang="en-US" dirty="0"/>
              <a:t>3b</a:t>
            </a:r>
            <a:r>
              <a:rPr lang="en-US" baseline="30000" dirty="0"/>
              <a:t>2</a:t>
            </a:r>
            <a:r>
              <a:rPr lang="en-US" dirty="0"/>
              <a:t> = 867 </a:t>
            </a:r>
          </a:p>
          <a:p>
            <a:r>
              <a:rPr lang="en-US" dirty="0"/>
              <a:t>b</a:t>
            </a:r>
            <a:r>
              <a:rPr lang="en-US" baseline="30000" dirty="0"/>
              <a:t>2</a:t>
            </a:r>
            <a:r>
              <a:rPr lang="en-US" dirty="0"/>
              <a:t> = 289 = 17</a:t>
            </a:r>
            <a:r>
              <a:rPr lang="en-US" baseline="30000" dirty="0"/>
              <a:t>2</a:t>
            </a:r>
            <a:r>
              <a:rPr lang="en-US" dirty="0"/>
              <a:t> (b &gt; 0)</a:t>
            </a:r>
          </a:p>
          <a:p>
            <a:r>
              <a:rPr lang="en-US" dirty="0"/>
              <a:t>b = 17 m.</a:t>
            </a:r>
          </a:p>
        </p:txBody>
      </p:sp>
    </p:spTree>
    <p:extLst>
      <p:ext uri="{BB962C8B-B14F-4D97-AF65-F5344CB8AC3E}">
        <p14:creationId xmlns:p14="http://schemas.microsoft.com/office/powerpoint/2010/main" val="309890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06:</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area of a square is equal to five times the area of a rectangle of dimensions 125 cm * 64 cm. What is the perimeter of the square?</a:t>
            </a:r>
          </a:p>
          <a:p>
            <a:pPr>
              <a:lnSpc>
                <a:spcPct val="150000"/>
              </a:lnSpc>
            </a:pPr>
            <a:r>
              <a:rPr lang="en-US" sz="1800" dirty="0"/>
              <a:t>A. 600 m</a:t>
            </a:r>
          </a:p>
          <a:p>
            <a:pPr>
              <a:lnSpc>
                <a:spcPct val="150000"/>
              </a:lnSpc>
            </a:pPr>
            <a:r>
              <a:rPr lang="en-US" sz="1800" dirty="0"/>
              <a:t>B. 800 m</a:t>
            </a:r>
          </a:p>
          <a:p>
            <a:pPr>
              <a:lnSpc>
                <a:spcPct val="150000"/>
              </a:lnSpc>
            </a:pPr>
            <a:r>
              <a:rPr lang="en-US" sz="1800" dirty="0"/>
              <a:t>C. 400 m</a:t>
            </a:r>
          </a:p>
          <a:p>
            <a:pPr>
              <a:lnSpc>
                <a:spcPct val="150000"/>
              </a:lnSpc>
            </a:pPr>
            <a:r>
              <a:rPr lang="en-US" sz="1800" dirty="0"/>
              <a:t>D. 1000 m</a:t>
            </a:r>
          </a:p>
          <a:p>
            <a:pPr>
              <a:lnSpc>
                <a:spcPct val="150000"/>
              </a:lnSpc>
            </a:pPr>
            <a:r>
              <a:rPr lang="en-US" sz="1800" dirty="0"/>
              <a:t>E. None of these</a:t>
            </a:r>
          </a:p>
          <a:p>
            <a:pPr defTabSz="973138">
              <a:lnSpc>
                <a:spcPct val="150000"/>
              </a:lnSpc>
              <a:tabLst>
                <a:tab pos="6816725" algn="l"/>
              </a:tabLst>
            </a:pPr>
            <a:r>
              <a:rPr lang="en-US" sz="1800" dirty="0"/>
              <a:t>                                                                                                           </a:t>
            </a:r>
            <a:r>
              <a:rPr lang="en-US" sz="1800" b="1" dirty="0"/>
              <a:t>Answer: B</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9867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Answer: Option B</a:t>
            </a:r>
          </a:p>
          <a:p>
            <a:r>
              <a:rPr lang="en-US" dirty="0"/>
              <a:t>Explanation:</a:t>
            </a:r>
          </a:p>
          <a:p>
            <a:r>
              <a:rPr lang="en-US" dirty="0"/>
              <a:t>Area of the square = s * s = 5(125 * 64)</a:t>
            </a:r>
          </a:p>
          <a:p>
            <a:r>
              <a:rPr lang="en-US" dirty="0"/>
              <a:t>=&gt; s = 25 * 8 = 200 cm</a:t>
            </a:r>
          </a:p>
          <a:p>
            <a:r>
              <a:rPr lang="en-US" dirty="0"/>
              <a:t>Perimeter of the square = 4 * 200 = 800 cm.</a:t>
            </a:r>
          </a:p>
        </p:txBody>
      </p:sp>
    </p:spTree>
    <p:extLst>
      <p:ext uri="{BB962C8B-B14F-4D97-AF65-F5344CB8AC3E}">
        <p14:creationId xmlns:p14="http://schemas.microsoft.com/office/powerpoint/2010/main" val="221044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07:</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A wire in the form of a circle of radius 3.5 m is bent in the form of a </a:t>
            </a:r>
            <a:r>
              <a:rPr lang="en-US" sz="1800" dirty="0" err="1"/>
              <a:t>rectangule</a:t>
            </a:r>
            <a:r>
              <a:rPr lang="en-US" sz="1800" dirty="0"/>
              <a:t>, whose length and breadth are in the ratio of 6 : 5. What is the area of the rectangle?</a:t>
            </a:r>
          </a:p>
          <a:p>
            <a:pPr>
              <a:lnSpc>
                <a:spcPct val="150000"/>
              </a:lnSpc>
            </a:pPr>
            <a:r>
              <a:rPr lang="en-US" sz="1800" dirty="0"/>
              <a:t>A. 60 cm</a:t>
            </a:r>
            <a:r>
              <a:rPr lang="en-US" sz="1800" baseline="30000" dirty="0"/>
              <a:t>2</a:t>
            </a:r>
            <a:endParaRPr lang="en-US" sz="1800" dirty="0"/>
          </a:p>
          <a:p>
            <a:pPr>
              <a:lnSpc>
                <a:spcPct val="150000"/>
              </a:lnSpc>
            </a:pPr>
            <a:r>
              <a:rPr lang="en-US" sz="1800" dirty="0"/>
              <a:t>B. 40 cm</a:t>
            </a:r>
            <a:r>
              <a:rPr lang="en-US" sz="1800" baseline="30000" dirty="0"/>
              <a:t>2</a:t>
            </a:r>
            <a:endParaRPr lang="en-US" sz="1800" dirty="0"/>
          </a:p>
          <a:p>
            <a:pPr>
              <a:lnSpc>
                <a:spcPct val="150000"/>
              </a:lnSpc>
            </a:pPr>
            <a:r>
              <a:rPr lang="en-US" sz="1800" dirty="0"/>
              <a:t>C. 30 cm</a:t>
            </a:r>
            <a:r>
              <a:rPr lang="en-US" sz="1800" baseline="30000" dirty="0"/>
              <a:t>2</a:t>
            </a:r>
            <a:endParaRPr lang="en-US" sz="1800" dirty="0"/>
          </a:p>
          <a:p>
            <a:pPr>
              <a:lnSpc>
                <a:spcPct val="150000"/>
              </a:lnSpc>
            </a:pPr>
            <a:r>
              <a:rPr lang="en-US" sz="1800" dirty="0"/>
              <a:t>D. 15 cm</a:t>
            </a:r>
            <a:r>
              <a:rPr lang="en-US" sz="1800" baseline="30000" dirty="0"/>
              <a:t>2</a:t>
            </a:r>
            <a:endParaRPr lang="en-US" sz="1800" dirty="0"/>
          </a:p>
          <a:p>
            <a:pPr>
              <a:lnSpc>
                <a:spcPct val="150000"/>
              </a:lnSpc>
            </a:pPr>
            <a:r>
              <a:rPr lang="en-US" sz="1800" dirty="0"/>
              <a:t>E. None of these</a:t>
            </a:r>
          </a:p>
          <a:p>
            <a:pPr defTabSz="973138">
              <a:lnSpc>
                <a:spcPct val="150000"/>
              </a:lnSpc>
              <a:tabLst>
                <a:tab pos="6816725" algn="l"/>
              </a:tabLst>
            </a:pPr>
            <a:r>
              <a:rPr lang="en-US" sz="1800" dirty="0"/>
              <a:t>                                                                                                           </a:t>
            </a:r>
            <a:r>
              <a:rPr lang="en-US" sz="1800" b="1" dirty="0"/>
              <a:t>Answer: C</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13264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Option C</a:t>
            </a:r>
          </a:p>
          <a:p>
            <a:r>
              <a:rPr lang="en-US" dirty="0"/>
              <a:t>Explanation:</a:t>
            </a:r>
          </a:p>
          <a:p>
            <a:r>
              <a:rPr lang="en-US" dirty="0"/>
              <a:t>The circumference of the circle is equal to the </a:t>
            </a:r>
            <a:r>
              <a:rPr lang="en-US" dirty="0" err="1"/>
              <a:t>permeter</a:t>
            </a:r>
            <a:r>
              <a:rPr lang="en-US" dirty="0"/>
              <a:t> of the rectangle. </a:t>
            </a:r>
          </a:p>
          <a:p>
            <a:r>
              <a:rPr lang="en-US" dirty="0"/>
              <a:t>Let l = 6x and b = 5x 2(6x + 5x) = 2 * 22/7 * 3.5 </a:t>
            </a:r>
          </a:p>
          <a:p>
            <a:r>
              <a:rPr lang="en-US" dirty="0"/>
              <a:t> =&gt;  x = 1 </a:t>
            </a:r>
          </a:p>
          <a:p>
            <a:r>
              <a:rPr lang="en-US" dirty="0"/>
              <a:t>Therefore l = 6 cm and b = 5 cm Area of the rectangle = 6 * 5 = 30 cm</a:t>
            </a:r>
            <a:r>
              <a:rPr lang="en-US" baseline="30000" dirty="0"/>
              <a:t>2</a:t>
            </a:r>
            <a:endParaRPr lang="en-US" dirty="0"/>
          </a:p>
          <a:p>
            <a:br>
              <a:rPr lang="en-US" dirty="0"/>
            </a:br>
            <a:endParaRPr lang="en-US" dirty="0"/>
          </a:p>
        </p:txBody>
      </p:sp>
    </p:spTree>
    <p:extLst>
      <p:ext uri="{BB962C8B-B14F-4D97-AF65-F5344CB8AC3E}">
        <p14:creationId xmlns:p14="http://schemas.microsoft.com/office/powerpoint/2010/main" val="314075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08:</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area of a square is 4096 </a:t>
            </a:r>
            <a:r>
              <a:rPr lang="en-US" sz="1800" dirty="0" err="1"/>
              <a:t>sq</a:t>
            </a:r>
            <a:r>
              <a:rPr lang="en-US" sz="1800" dirty="0"/>
              <a:t> cm. Find the ratio of the breadth and the length of a rectangle whose length is twice the side of the square and breadth is 24 cm less than the side of the square.</a:t>
            </a:r>
          </a:p>
          <a:p>
            <a:pPr>
              <a:lnSpc>
                <a:spcPct val="150000"/>
              </a:lnSpc>
            </a:pPr>
            <a:r>
              <a:rPr lang="en-US" sz="1800" dirty="0"/>
              <a:t>A. 18 : 5</a:t>
            </a:r>
          </a:p>
          <a:p>
            <a:pPr>
              <a:lnSpc>
                <a:spcPct val="150000"/>
              </a:lnSpc>
            </a:pPr>
            <a:r>
              <a:rPr lang="en-US" sz="1800" dirty="0"/>
              <a:t>B. 7 : 16</a:t>
            </a:r>
          </a:p>
          <a:p>
            <a:pPr>
              <a:lnSpc>
                <a:spcPct val="150000"/>
              </a:lnSpc>
            </a:pPr>
            <a:r>
              <a:rPr lang="en-US" sz="1800" dirty="0"/>
              <a:t>C. 5 : 14</a:t>
            </a:r>
          </a:p>
          <a:p>
            <a:pPr>
              <a:lnSpc>
                <a:spcPct val="150000"/>
              </a:lnSpc>
            </a:pPr>
            <a:r>
              <a:rPr lang="en-US" sz="1800" dirty="0"/>
              <a:t>D. 5 : 16</a:t>
            </a:r>
          </a:p>
          <a:p>
            <a:pPr defTabSz="973138">
              <a:lnSpc>
                <a:spcPct val="150000"/>
              </a:lnSpc>
              <a:tabLst>
                <a:tab pos="6816725" algn="l"/>
              </a:tabLst>
            </a:pPr>
            <a:r>
              <a:rPr lang="en-US" sz="1800" dirty="0"/>
              <a:t>                                                                                                           </a:t>
            </a:r>
            <a:r>
              <a:rPr lang="en-US" sz="1800" b="1" dirty="0"/>
              <a:t>Answer: D</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259438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5" end="5"/>
                                            </p:txEl>
                                          </p:spTgt>
                                        </p:tgtEl>
                                        <p:attrNameLst>
                                          <p:attrName>style.visibility</p:attrName>
                                        </p:attrNameLst>
                                      </p:cBhvr>
                                      <p:to>
                                        <p:strVal val="visible"/>
                                      </p:to>
                                    </p:set>
                                    <p:animEffect transition="in" filter="fade">
                                      <p:cBhvr>
                                        <p:cTn id="26" dur="500"/>
                                        <p:tgtEl>
                                          <p:spTgt spid="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Answer: Option E</a:t>
            </a:r>
          </a:p>
          <a:p>
            <a:r>
              <a:rPr lang="en-US" dirty="0"/>
              <a:t>Explanation:</a:t>
            </a:r>
          </a:p>
          <a:p>
            <a:r>
              <a:rPr lang="en-US" dirty="0"/>
              <a:t>Let the length and the breadth of the rectangle be l cm and b cm respectively. Let the side of the square be a cm. </a:t>
            </a:r>
          </a:p>
          <a:p>
            <a:r>
              <a:rPr lang="en-US" dirty="0"/>
              <a:t>a2 = 4096 = 2</a:t>
            </a:r>
            <a:r>
              <a:rPr lang="en-US" baseline="30000" dirty="0"/>
              <a:t>12</a:t>
            </a:r>
            <a:r>
              <a:rPr lang="en-US" dirty="0"/>
              <a:t> </a:t>
            </a:r>
          </a:p>
          <a:p>
            <a:r>
              <a:rPr lang="en-US" dirty="0"/>
              <a:t>a = (2</a:t>
            </a:r>
            <a:r>
              <a:rPr lang="en-US" baseline="30000" dirty="0"/>
              <a:t>12</a:t>
            </a:r>
            <a:r>
              <a:rPr lang="en-US" dirty="0"/>
              <a:t>)</a:t>
            </a:r>
            <a:r>
              <a:rPr lang="en-US" baseline="30000" dirty="0"/>
              <a:t>1/2</a:t>
            </a:r>
            <a:r>
              <a:rPr lang="en-US" dirty="0"/>
              <a:t> = 2</a:t>
            </a:r>
            <a:r>
              <a:rPr lang="en-US" baseline="30000" dirty="0"/>
              <a:t>6</a:t>
            </a:r>
            <a:r>
              <a:rPr lang="en-US" dirty="0"/>
              <a:t> = 64 </a:t>
            </a:r>
          </a:p>
          <a:p>
            <a:r>
              <a:rPr lang="en-US" dirty="0"/>
              <a:t>L = 2a and b = a - 24 </a:t>
            </a:r>
          </a:p>
          <a:p>
            <a:r>
              <a:rPr lang="en-US" dirty="0"/>
              <a:t>b : l = a - 24 : 2a = 40 : 128 = 5 : 16</a:t>
            </a:r>
          </a:p>
        </p:txBody>
      </p:sp>
    </p:spTree>
    <p:extLst>
      <p:ext uri="{BB962C8B-B14F-4D97-AF65-F5344CB8AC3E}">
        <p14:creationId xmlns:p14="http://schemas.microsoft.com/office/powerpoint/2010/main" val="336415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Introduction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48043"/>
            <a:ext cx="8487599" cy="2762977"/>
          </a:xfrm>
          <a:prstGeom prst="rect">
            <a:avLst/>
          </a:prstGeom>
          <a:noFill/>
          <a:ln>
            <a:noFill/>
          </a:ln>
        </p:spPr>
        <p:txBody>
          <a:bodyPr spcFirstLastPara="1" wrap="square" lIns="0" tIns="0" rIns="0" bIns="0" anchor="t" anchorCtr="0">
            <a:noAutofit/>
          </a:bodyPr>
          <a:lstStyle/>
          <a:p>
            <a:pPr marL="285750" indent="-285750">
              <a:lnSpc>
                <a:spcPct val="150000"/>
              </a:lnSpc>
              <a:buFont typeface="Arial" panose="020B0604020202020204" pitchFamily="34" charset="0"/>
              <a:buChar char="•"/>
            </a:pPr>
            <a:r>
              <a:rPr lang="en-US" sz="1800" dirty="0"/>
              <a:t>Mensuration is a topic in Geometry which is a branch of mathematics. deals with length, area and volume of different kinds of shape- both 2D and 3D.</a:t>
            </a:r>
          </a:p>
          <a:p>
            <a:pPr marL="285750" indent="-285750">
              <a:lnSpc>
                <a:spcPct val="150000"/>
              </a:lnSpc>
              <a:buFont typeface="Arial" panose="020B0604020202020204" pitchFamily="34" charset="0"/>
              <a:buChar char="•"/>
            </a:pPr>
            <a:r>
              <a:rPr lang="en-US" sz="1800" dirty="0"/>
              <a:t>A 2D shapes have no depth or height; they have two dimensions- length and breadth. For 2D shapes, we measure area (A) and perimeter (P).</a:t>
            </a:r>
          </a:p>
          <a:p>
            <a:pPr marL="285750" indent="-285750">
              <a:lnSpc>
                <a:spcPct val="150000"/>
              </a:lnSpc>
              <a:buFont typeface="Arial" panose="020B0604020202020204" pitchFamily="34" charset="0"/>
              <a:buChar char="•"/>
            </a:pPr>
            <a:r>
              <a:rPr lang="en-US" sz="1800" dirty="0"/>
              <a:t>A 3D shape have three dimensions- length, breadth and height/depth.</a:t>
            </a:r>
          </a:p>
          <a:p>
            <a:pPr marL="285750" indent="-285750">
              <a:lnSpc>
                <a:spcPct val="150000"/>
              </a:lnSpc>
              <a:buFont typeface="Arial" panose="020B0604020202020204" pitchFamily="34" charset="0"/>
              <a:buChar char="•"/>
            </a:pPr>
            <a:r>
              <a:rPr lang="en-US" sz="1800" dirty="0"/>
              <a:t>For 3D shapes we measure Volume (V), Curved Surface Area (CSA), Lateral Surface Area (LSA) and Total Surface Area (TSA).</a:t>
            </a:r>
          </a:p>
          <a:p>
            <a:pPr marL="285750" indent="-285750">
              <a:lnSpc>
                <a:spcPct val="150000"/>
              </a:lnSpc>
              <a:buFont typeface="Arial" panose="020B0604020202020204" pitchFamily="34" charset="0"/>
              <a:buChar char="•"/>
            </a:pPr>
            <a:endParaRPr lang="en-US" sz="1800" dirty="0"/>
          </a:p>
          <a:p>
            <a:br>
              <a:rPr lang="en-US" sz="1800" dirty="0"/>
            </a:br>
            <a:endParaRPr sz="1800" dirty="0">
              <a:latin typeface="Roboto Light"/>
              <a:ea typeface="Roboto Light"/>
              <a:cs typeface="Roboto Light"/>
              <a:sym typeface="Robot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09:</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parameter of a square is double the perimeter of a rectangle. The area of the rectangle is 480 </a:t>
            </a:r>
            <a:r>
              <a:rPr lang="en-US" sz="1800" dirty="0" err="1"/>
              <a:t>sq</a:t>
            </a:r>
            <a:r>
              <a:rPr lang="en-US" sz="1800" dirty="0"/>
              <a:t> cm. Find the area of the square.</a:t>
            </a:r>
          </a:p>
          <a:p>
            <a:pPr>
              <a:lnSpc>
                <a:spcPct val="150000"/>
              </a:lnSpc>
            </a:pPr>
            <a:r>
              <a:rPr lang="en-US" sz="1800" dirty="0"/>
              <a:t>A. 200 </a:t>
            </a:r>
            <a:r>
              <a:rPr lang="en-US" sz="1800" dirty="0" err="1"/>
              <a:t>sq</a:t>
            </a:r>
            <a:r>
              <a:rPr lang="en-US" sz="1800" dirty="0"/>
              <a:t> cm</a:t>
            </a:r>
          </a:p>
          <a:p>
            <a:pPr>
              <a:lnSpc>
                <a:spcPct val="150000"/>
              </a:lnSpc>
            </a:pPr>
            <a:r>
              <a:rPr lang="en-US" sz="1800" dirty="0"/>
              <a:t>B. 72 </a:t>
            </a:r>
            <a:r>
              <a:rPr lang="en-US" sz="1800" dirty="0" err="1"/>
              <a:t>sq</a:t>
            </a:r>
            <a:r>
              <a:rPr lang="en-US" sz="1800" dirty="0"/>
              <a:t> cm</a:t>
            </a:r>
          </a:p>
          <a:p>
            <a:pPr>
              <a:lnSpc>
                <a:spcPct val="150000"/>
              </a:lnSpc>
            </a:pPr>
            <a:r>
              <a:rPr lang="en-US" sz="1800" dirty="0"/>
              <a:t>C. 162 </a:t>
            </a:r>
            <a:r>
              <a:rPr lang="en-US" sz="1800" dirty="0" err="1"/>
              <a:t>sq</a:t>
            </a:r>
            <a:r>
              <a:rPr lang="en-US" sz="1800" dirty="0"/>
              <a:t> cm</a:t>
            </a:r>
          </a:p>
          <a:p>
            <a:pPr>
              <a:lnSpc>
                <a:spcPct val="150000"/>
              </a:lnSpc>
            </a:pPr>
            <a:r>
              <a:rPr lang="en-US" sz="1800" dirty="0"/>
              <a:t>D. Cannot be determined</a:t>
            </a:r>
          </a:p>
          <a:p>
            <a:pPr>
              <a:lnSpc>
                <a:spcPct val="150000"/>
              </a:lnSpc>
            </a:pPr>
            <a:r>
              <a:rPr lang="en-US" sz="1800" dirty="0"/>
              <a:t>E. None of these</a:t>
            </a:r>
          </a:p>
          <a:p>
            <a:pPr defTabSz="973138">
              <a:lnSpc>
                <a:spcPct val="150000"/>
              </a:lnSpc>
              <a:tabLst>
                <a:tab pos="6816725" algn="l"/>
              </a:tabLst>
            </a:pPr>
            <a:r>
              <a:rPr lang="en-US" sz="1800" dirty="0"/>
              <a:t>                                                                                                           </a:t>
            </a:r>
            <a:r>
              <a:rPr lang="en-US" sz="1800" b="1" dirty="0"/>
              <a:t>Answer: D</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4353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 Option D</a:t>
            </a:r>
          </a:p>
          <a:p>
            <a:r>
              <a:rPr lang="en-US" dirty="0"/>
              <a:t>Explanation:</a:t>
            </a:r>
          </a:p>
          <a:p>
            <a:r>
              <a:rPr lang="en-US" dirty="0"/>
              <a:t>Let the side of the square be a cm. Let the length and the breadth of the rectangle be l cm and b cm respectively. </a:t>
            </a:r>
          </a:p>
          <a:p>
            <a:r>
              <a:rPr lang="en-US" dirty="0"/>
              <a:t>4a = 2(l + b) </a:t>
            </a:r>
          </a:p>
          <a:p>
            <a:r>
              <a:rPr lang="en-US" dirty="0"/>
              <a:t>2a = l + b </a:t>
            </a:r>
          </a:p>
          <a:p>
            <a:r>
              <a:rPr lang="en-US" dirty="0"/>
              <a:t>l . b = 480 </a:t>
            </a:r>
          </a:p>
          <a:p>
            <a:r>
              <a:rPr lang="en-US" dirty="0"/>
              <a:t>We cannot find ( l + b) only with the help of l . b. Therefore a cannot be found . </a:t>
            </a:r>
          </a:p>
          <a:p>
            <a:r>
              <a:rPr lang="en-US" dirty="0"/>
              <a:t>Area of the square cannot be found.</a:t>
            </a:r>
          </a:p>
        </p:txBody>
      </p:sp>
    </p:spTree>
    <p:extLst>
      <p:ext uri="{BB962C8B-B14F-4D97-AF65-F5344CB8AC3E}">
        <p14:creationId xmlns:p14="http://schemas.microsoft.com/office/powerpoint/2010/main" val="220466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10:</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dimensions of a room are 25 feet * 15 feet * 12 feet. What is the cost of white washing the four walls of the room at Rs. 5 per square feet if there is one door of dimensions 6 feet * 3 feet and three windows of dimensions 4 feet * 3 feet each?</a:t>
            </a:r>
          </a:p>
          <a:p>
            <a:pPr>
              <a:lnSpc>
                <a:spcPct val="150000"/>
              </a:lnSpc>
            </a:pPr>
            <a:r>
              <a:rPr lang="en-US" sz="1800" dirty="0"/>
              <a:t>A. </a:t>
            </a:r>
            <a:r>
              <a:rPr lang="fr-FR" sz="1800" dirty="0"/>
              <a:t>Rs. 4800</a:t>
            </a:r>
          </a:p>
          <a:p>
            <a:pPr>
              <a:lnSpc>
                <a:spcPct val="150000"/>
              </a:lnSpc>
            </a:pPr>
            <a:r>
              <a:rPr lang="fr-FR" sz="1800" dirty="0"/>
              <a:t>B. Rs. 3600</a:t>
            </a:r>
          </a:p>
          <a:p>
            <a:pPr>
              <a:lnSpc>
                <a:spcPct val="150000"/>
              </a:lnSpc>
            </a:pPr>
            <a:r>
              <a:rPr lang="fr-FR" sz="1800" dirty="0"/>
              <a:t>C. Rs. 4530</a:t>
            </a:r>
          </a:p>
          <a:p>
            <a:pPr>
              <a:lnSpc>
                <a:spcPct val="150000"/>
              </a:lnSpc>
            </a:pPr>
            <a:r>
              <a:rPr lang="fr-FR" sz="1800" dirty="0"/>
              <a:t>D. Rs. 3560</a:t>
            </a:r>
          </a:p>
          <a:p>
            <a:pPr>
              <a:lnSpc>
                <a:spcPct val="150000"/>
              </a:lnSpc>
              <a:tabLst>
                <a:tab pos="6816725" algn="l"/>
                <a:tab pos="6908800" algn="l"/>
              </a:tabLst>
            </a:pPr>
            <a:r>
              <a:rPr lang="en-US" sz="1800" b="1" dirty="0"/>
              <a:t>                                                                                                           Answer: C</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297857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5" end="5"/>
                                            </p:txEl>
                                          </p:spTgt>
                                        </p:tgtEl>
                                        <p:attrNameLst>
                                          <p:attrName>style.visibility</p:attrName>
                                        </p:attrNameLst>
                                      </p:cBhvr>
                                      <p:to>
                                        <p:strVal val="visible"/>
                                      </p:to>
                                    </p:set>
                                    <p:animEffect transition="in" filter="fade">
                                      <p:cBhvr>
                                        <p:cTn id="26" dur="500"/>
                                        <p:tgtEl>
                                          <p:spTgt spid="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Answer: Option C</a:t>
            </a:r>
          </a:p>
          <a:p>
            <a:r>
              <a:rPr lang="en-US" dirty="0"/>
              <a:t>Explanation:</a:t>
            </a:r>
          </a:p>
          <a:p>
            <a:r>
              <a:rPr lang="en-US" dirty="0"/>
              <a:t>Area of the four walls = 2h(l + b)</a:t>
            </a:r>
          </a:p>
          <a:p>
            <a:r>
              <a:rPr lang="en-US" dirty="0"/>
              <a:t>Since there are doors and windows, area of the walls = 2 * 12 (15 + 25) - (6 * 3) - 3(4 * 3) = 906 </a:t>
            </a:r>
            <a:r>
              <a:rPr lang="en-US" dirty="0" err="1"/>
              <a:t>sq.ft</a:t>
            </a:r>
            <a:r>
              <a:rPr lang="en-US" dirty="0"/>
              <a:t>.</a:t>
            </a:r>
          </a:p>
          <a:p>
            <a:r>
              <a:rPr lang="en-US" dirty="0"/>
              <a:t>Total cost = 906 * 5 = Rs. 4530</a:t>
            </a:r>
          </a:p>
        </p:txBody>
      </p:sp>
    </p:spTree>
    <p:extLst>
      <p:ext uri="{BB962C8B-B14F-4D97-AF65-F5344CB8AC3E}">
        <p14:creationId xmlns:p14="http://schemas.microsoft.com/office/powerpoint/2010/main" val="3438303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11:</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Find the total surface area of a container in cylindrical shape whose diameter is 28cm and height is 15cm.</a:t>
            </a:r>
          </a:p>
          <a:p>
            <a:pPr>
              <a:lnSpc>
                <a:spcPct val="150000"/>
              </a:lnSpc>
            </a:pPr>
            <a:r>
              <a:rPr lang="en-US" sz="1800" dirty="0"/>
              <a:t>A. </a:t>
            </a:r>
            <a:r>
              <a:rPr lang="fr-FR" sz="1800" dirty="0"/>
              <a:t>2552</a:t>
            </a:r>
          </a:p>
          <a:p>
            <a:pPr>
              <a:lnSpc>
                <a:spcPct val="150000"/>
              </a:lnSpc>
            </a:pPr>
            <a:r>
              <a:rPr lang="fr-FR" sz="1800" dirty="0"/>
              <a:t>B. 3644</a:t>
            </a:r>
          </a:p>
          <a:p>
            <a:pPr>
              <a:lnSpc>
                <a:spcPct val="150000"/>
              </a:lnSpc>
            </a:pPr>
            <a:r>
              <a:rPr lang="fr-FR" sz="1800" dirty="0"/>
              <a:t>C. 4536</a:t>
            </a:r>
          </a:p>
          <a:p>
            <a:pPr>
              <a:lnSpc>
                <a:spcPct val="150000"/>
              </a:lnSpc>
            </a:pPr>
            <a:r>
              <a:rPr lang="fr-FR" sz="1800" dirty="0"/>
              <a:t>D. 3562</a:t>
            </a:r>
          </a:p>
          <a:p>
            <a:pPr>
              <a:lnSpc>
                <a:spcPct val="150000"/>
              </a:lnSpc>
            </a:pPr>
            <a:r>
              <a:rPr lang="fr-FR" sz="1800" dirty="0"/>
              <a:t>E. None of these</a:t>
            </a:r>
          </a:p>
          <a:p>
            <a:pPr>
              <a:lnSpc>
                <a:spcPct val="150000"/>
              </a:lnSpc>
              <a:tabLst>
                <a:tab pos="6816725" algn="l"/>
                <a:tab pos="6908800" algn="l"/>
              </a:tabLst>
            </a:pPr>
            <a:r>
              <a:rPr lang="en-US" sz="1800" b="1" dirty="0"/>
              <a:t>                                                                                                           Answer: A</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164744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solution, Given, diameter = 28cm, so radius = 28/2 = 14cm</a:t>
            </a:r>
          </a:p>
          <a:p>
            <a:r>
              <a:rPr lang="en-US" dirty="0"/>
              <a:t>and height = 15cm</a:t>
            </a:r>
          </a:p>
          <a:p>
            <a:r>
              <a:rPr lang="en-US" dirty="0"/>
              <a:t>By the formula of total surface are, we know;</a:t>
            </a:r>
          </a:p>
          <a:p>
            <a:r>
              <a:rPr lang="en-US" dirty="0"/>
              <a:t>TSA = 2πr (h + r) = 2x 22/7 x 14 x (15 + 14)</a:t>
            </a:r>
          </a:p>
          <a:p>
            <a:r>
              <a:rPr lang="en-US" dirty="0"/>
              <a:t>TSA = 2 x 22 x 2 x 29</a:t>
            </a:r>
          </a:p>
          <a:p>
            <a:r>
              <a:rPr lang="en-US" dirty="0"/>
              <a:t>TSA = 2552 sq.cm</a:t>
            </a:r>
          </a:p>
          <a:p>
            <a:r>
              <a:rPr lang="en-US" dirty="0"/>
              <a:t>Hence, the total surface area of container is 2552 sq.cm.</a:t>
            </a:r>
          </a:p>
        </p:txBody>
      </p:sp>
    </p:spTree>
    <p:extLst>
      <p:ext uri="{BB962C8B-B14F-4D97-AF65-F5344CB8AC3E}">
        <p14:creationId xmlns:p14="http://schemas.microsoft.com/office/powerpoint/2010/main" val="654086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12:</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Calculate the cost required to paint a container which is in shape of a right circular cylinder having a base radius of 7 m and height 13 m. If the painting cost of the container is INR 2.5/m</a:t>
            </a:r>
            <a:r>
              <a:rPr lang="en-US" sz="1800" baseline="30000" dirty="0"/>
              <a:t>2</a:t>
            </a:r>
            <a:r>
              <a:rPr lang="en-US" sz="1800" dirty="0"/>
              <a:t>. (Take π = 22/7)</a:t>
            </a:r>
          </a:p>
          <a:p>
            <a:pPr>
              <a:lnSpc>
                <a:spcPct val="150000"/>
              </a:lnSpc>
            </a:pPr>
            <a:r>
              <a:rPr lang="en-US" sz="1800" dirty="0"/>
              <a:t>A. </a:t>
            </a:r>
            <a:r>
              <a:rPr lang="fr-FR" sz="1800" dirty="0"/>
              <a:t>Rs. 4800</a:t>
            </a:r>
          </a:p>
          <a:p>
            <a:pPr>
              <a:lnSpc>
                <a:spcPct val="150000"/>
              </a:lnSpc>
            </a:pPr>
            <a:r>
              <a:rPr lang="fr-FR" sz="1800" dirty="0"/>
              <a:t>B. Rs. 2200</a:t>
            </a:r>
          </a:p>
          <a:p>
            <a:pPr>
              <a:lnSpc>
                <a:spcPct val="150000"/>
              </a:lnSpc>
            </a:pPr>
            <a:r>
              <a:rPr lang="fr-FR" sz="1800" dirty="0"/>
              <a:t>C. Rs. 2530</a:t>
            </a:r>
          </a:p>
          <a:p>
            <a:pPr>
              <a:lnSpc>
                <a:spcPct val="150000"/>
              </a:lnSpc>
            </a:pPr>
            <a:r>
              <a:rPr lang="fr-FR" sz="1800" dirty="0"/>
              <a:t>D. Rs. 3560</a:t>
            </a:r>
          </a:p>
          <a:p>
            <a:pPr>
              <a:lnSpc>
                <a:spcPct val="150000"/>
              </a:lnSpc>
              <a:tabLst>
                <a:tab pos="6816725" algn="l"/>
                <a:tab pos="6908800" algn="l"/>
              </a:tabLst>
            </a:pPr>
            <a:r>
              <a:rPr lang="en-US" sz="1800" b="1" dirty="0"/>
              <a:t>                                                                                                           Answer: B</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225726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5" end="5"/>
                                            </p:txEl>
                                          </p:spTgt>
                                        </p:tgtEl>
                                        <p:attrNameLst>
                                          <p:attrName>style.visibility</p:attrName>
                                        </p:attrNameLst>
                                      </p:cBhvr>
                                      <p:to>
                                        <p:strVal val="visible"/>
                                      </p:to>
                                    </p:set>
                                    <p:animEffect transition="in" filter="fade">
                                      <p:cBhvr>
                                        <p:cTn id="26" dur="500"/>
                                        <p:tgtEl>
                                          <p:spTgt spid="6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Total surface area of aquarium = 2πr (h + r)= 2 x 22/7 x 7 x 20 = 880 m</a:t>
            </a:r>
            <a:r>
              <a:rPr lang="en-US" baseline="30000" dirty="0"/>
              <a:t>2</a:t>
            </a:r>
            <a:endParaRPr lang="en-US" dirty="0"/>
          </a:p>
          <a:p>
            <a:r>
              <a:rPr lang="en-US" dirty="0"/>
              <a:t>Total cost of painting the container = 2.5 × 880 = Rs. 2200</a:t>
            </a:r>
          </a:p>
        </p:txBody>
      </p:sp>
    </p:spTree>
    <p:extLst>
      <p:ext uri="{BB962C8B-B14F-4D97-AF65-F5344CB8AC3E}">
        <p14:creationId xmlns:p14="http://schemas.microsoft.com/office/powerpoint/2010/main" val="4191887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13:</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The radius of hemispherical balloon increase from 7 cm to 14 cm as air is being pumped into it. Find the ratios of the surface areas of the balloon in two cases.</a:t>
            </a:r>
          </a:p>
          <a:p>
            <a:pPr>
              <a:lnSpc>
                <a:spcPct val="150000"/>
              </a:lnSpc>
            </a:pPr>
            <a:r>
              <a:rPr lang="en-US" sz="1800" dirty="0"/>
              <a:t>A. </a:t>
            </a:r>
            <a:r>
              <a:rPr lang="fr-FR" sz="1800" dirty="0"/>
              <a:t>1:5</a:t>
            </a:r>
          </a:p>
          <a:p>
            <a:pPr>
              <a:lnSpc>
                <a:spcPct val="150000"/>
              </a:lnSpc>
            </a:pPr>
            <a:r>
              <a:rPr lang="fr-FR" sz="1800" dirty="0"/>
              <a:t>B. 1:6</a:t>
            </a:r>
          </a:p>
          <a:p>
            <a:pPr>
              <a:lnSpc>
                <a:spcPct val="150000"/>
              </a:lnSpc>
            </a:pPr>
            <a:r>
              <a:rPr lang="fr-FR" sz="1800" dirty="0"/>
              <a:t>C. 1:4</a:t>
            </a:r>
          </a:p>
          <a:p>
            <a:pPr>
              <a:lnSpc>
                <a:spcPct val="150000"/>
              </a:lnSpc>
            </a:pPr>
            <a:r>
              <a:rPr lang="fr-FR" sz="1800" dirty="0"/>
              <a:t>D. 1:3</a:t>
            </a:r>
          </a:p>
          <a:p>
            <a:pPr>
              <a:lnSpc>
                <a:spcPct val="150000"/>
              </a:lnSpc>
            </a:pPr>
            <a:r>
              <a:rPr lang="fr-FR" sz="1800" dirty="0"/>
              <a:t>E. None of these</a:t>
            </a:r>
          </a:p>
          <a:p>
            <a:pPr>
              <a:lnSpc>
                <a:spcPct val="150000"/>
              </a:lnSpc>
              <a:tabLst>
                <a:tab pos="6816725" algn="l"/>
                <a:tab pos="6908800" algn="l"/>
              </a:tabLst>
            </a:pPr>
            <a:r>
              <a:rPr lang="en-US" sz="1800" b="1" dirty="0"/>
              <a:t>                                                                                                           Answer: C</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321844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IN" dirty="0"/>
              <a:t>For 1st hemisphere, r = 7 cm</a:t>
            </a:r>
            <a:br>
              <a:rPr lang="en-IN" dirty="0"/>
            </a:br>
            <a:r>
              <a:rPr lang="en-IN" dirty="0"/>
              <a:t>TSA -1 = 3 </a:t>
            </a:r>
            <a:r>
              <a:rPr lang="el-GR" dirty="0"/>
              <a:t>π </a:t>
            </a:r>
            <a:r>
              <a:rPr lang="en-IN" dirty="0"/>
              <a:t>r </a:t>
            </a:r>
            <a:r>
              <a:rPr lang="en-IN" baseline="30000" dirty="0"/>
              <a:t>2</a:t>
            </a:r>
            <a:br>
              <a:rPr lang="en-IN" dirty="0"/>
            </a:br>
            <a:r>
              <a:rPr lang="en-IN" dirty="0"/>
              <a:t>⇒ = 3 x </a:t>
            </a:r>
            <a:r>
              <a:rPr lang="el-GR" dirty="0"/>
              <a:t>π </a:t>
            </a:r>
            <a:r>
              <a:rPr lang="en-IN" dirty="0"/>
              <a:t>x 7 </a:t>
            </a:r>
            <a:r>
              <a:rPr lang="en-IN" baseline="30000" dirty="0"/>
              <a:t>2</a:t>
            </a:r>
            <a:br>
              <a:rPr lang="en-IN" dirty="0"/>
            </a:br>
            <a:r>
              <a:rPr lang="en-IN" dirty="0"/>
              <a:t>TSA-1 3 </a:t>
            </a:r>
            <a:r>
              <a:rPr lang="el-GR" dirty="0"/>
              <a:t>π </a:t>
            </a:r>
            <a:r>
              <a:rPr lang="en-IN" dirty="0"/>
              <a:t>x 7</a:t>
            </a:r>
            <a:r>
              <a:rPr lang="en-IN" baseline="30000" dirty="0"/>
              <a:t>2</a:t>
            </a:r>
            <a:r>
              <a:rPr lang="en-IN" dirty="0"/>
              <a:t> 1</a:t>
            </a:r>
            <a:br>
              <a:rPr lang="en-IN" dirty="0"/>
            </a:br>
            <a:r>
              <a:rPr lang="en-IN" dirty="0"/>
              <a:t>-------- = --------- = ----</a:t>
            </a:r>
            <a:br>
              <a:rPr lang="en-IN" dirty="0"/>
            </a:br>
            <a:r>
              <a:rPr lang="en-IN" dirty="0"/>
              <a:t>TSA -2 3</a:t>
            </a:r>
            <a:r>
              <a:rPr lang="el-GR" dirty="0"/>
              <a:t>π </a:t>
            </a:r>
            <a:r>
              <a:rPr lang="en-IN" dirty="0"/>
              <a:t>x 14</a:t>
            </a:r>
            <a:r>
              <a:rPr lang="en-IN" baseline="30000" dirty="0"/>
              <a:t>2</a:t>
            </a:r>
            <a:r>
              <a:rPr lang="en-IN" dirty="0"/>
              <a:t> 4⇒ S </a:t>
            </a:r>
            <a:r>
              <a:rPr lang="en-IN" baseline="-25000" dirty="0"/>
              <a:t>1</a:t>
            </a:r>
            <a:r>
              <a:rPr lang="en-IN" dirty="0"/>
              <a:t> : S </a:t>
            </a:r>
            <a:r>
              <a:rPr lang="en-IN" baseline="-25000" dirty="0"/>
              <a:t>2</a:t>
            </a:r>
            <a:r>
              <a:rPr lang="en-IN" dirty="0"/>
              <a:t> = 1 : 4</a:t>
            </a:r>
            <a:endParaRPr lang="en-US" dirty="0"/>
          </a:p>
        </p:txBody>
      </p:sp>
    </p:spTree>
    <p:extLst>
      <p:ext uri="{BB962C8B-B14F-4D97-AF65-F5344CB8AC3E}">
        <p14:creationId xmlns:p14="http://schemas.microsoft.com/office/powerpoint/2010/main" val="132113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Important terms</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r>
              <a:rPr lang="en-US" sz="1800" dirty="0"/>
              <a:t>Area (A) – The surface occupied by a given closed shape is called its area. It is represented A and is measured in unit square- m2/ cm2. One square unit is actually the area occupied by a square of side one unit.</a:t>
            </a:r>
          </a:p>
          <a:p>
            <a:pPr>
              <a:lnSpc>
                <a:spcPct val="150000"/>
              </a:lnSpc>
            </a:pPr>
            <a:r>
              <a:rPr lang="en-US" sz="1800" dirty="0"/>
              <a:t>Perimeter (P) – The length of the boundary of a figure is called its perimeter. It is represented by P and is measures in cm/ m.</a:t>
            </a:r>
          </a:p>
          <a:p>
            <a:pPr>
              <a:lnSpc>
                <a:spcPct val="150000"/>
              </a:lnSpc>
            </a:pPr>
            <a:r>
              <a:rPr lang="en-US" sz="1800" dirty="0"/>
              <a:t>Volume (V) – The space that is contained in a three-dimensional shape is called its volume. It is represented by V and is measured in cm3/ m3.  One cubic unit is the volume occupied by a cube of side one unit.</a:t>
            </a:r>
          </a:p>
          <a:p>
            <a:pPr>
              <a:lnSpc>
                <a:spcPct val="150000"/>
              </a:lnSpc>
            </a:pPr>
            <a:endParaRPr lang="en-US" sz="1800" dirty="0"/>
          </a:p>
        </p:txBody>
      </p:sp>
    </p:spTree>
    <p:extLst>
      <p:ext uri="{BB962C8B-B14F-4D97-AF65-F5344CB8AC3E}">
        <p14:creationId xmlns:p14="http://schemas.microsoft.com/office/powerpoint/2010/main" val="37186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14:</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A toy is in the shape of a cylinder surmounted by a hemisphere. The height of the toy is 25 cm. Find the total surface area of the toy if its common diameter is 12 cm.</a:t>
            </a:r>
          </a:p>
          <a:p>
            <a:pPr>
              <a:lnSpc>
                <a:spcPct val="150000"/>
              </a:lnSpc>
            </a:pPr>
            <a:r>
              <a:rPr lang="en-US" sz="1800" dirty="0"/>
              <a:t>A. </a:t>
            </a:r>
            <a:r>
              <a:rPr lang="fr-FR" sz="1800" dirty="0"/>
              <a:t>1800</a:t>
            </a:r>
          </a:p>
          <a:p>
            <a:pPr>
              <a:lnSpc>
                <a:spcPct val="150000"/>
              </a:lnSpc>
            </a:pPr>
            <a:r>
              <a:rPr lang="fr-FR" sz="1800" dirty="0"/>
              <a:t>B. 1056</a:t>
            </a:r>
          </a:p>
          <a:p>
            <a:pPr>
              <a:lnSpc>
                <a:spcPct val="150000"/>
              </a:lnSpc>
            </a:pPr>
            <a:r>
              <a:rPr lang="fr-FR" sz="1800" dirty="0"/>
              <a:t>C. 1230</a:t>
            </a:r>
          </a:p>
          <a:p>
            <a:pPr>
              <a:lnSpc>
                <a:spcPct val="150000"/>
              </a:lnSpc>
            </a:pPr>
            <a:r>
              <a:rPr lang="fr-FR" sz="1800" dirty="0"/>
              <a:t>D. 1560</a:t>
            </a:r>
          </a:p>
          <a:p>
            <a:pPr>
              <a:lnSpc>
                <a:spcPct val="150000"/>
              </a:lnSpc>
            </a:pPr>
            <a:endParaRPr lang="fr-FR" sz="1800" dirty="0"/>
          </a:p>
          <a:p>
            <a:pPr>
              <a:lnSpc>
                <a:spcPct val="150000"/>
              </a:lnSpc>
              <a:tabLst>
                <a:tab pos="6816725" algn="l"/>
                <a:tab pos="6908800" algn="l"/>
              </a:tabLst>
            </a:pPr>
            <a:r>
              <a:rPr lang="en-US" sz="1800" b="1" dirty="0"/>
              <a:t>                                                                                                           Answer: B</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337010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xEl>
                                              <p:pRg st="4" end="4"/>
                                            </p:txEl>
                                          </p:spTgt>
                                        </p:tgtEl>
                                        <p:attrNameLst>
                                          <p:attrName>style.visibility</p:attrName>
                                        </p:attrNameLst>
                                      </p:cBhvr>
                                      <p:to>
                                        <p:strVal val="visible"/>
                                      </p:to>
                                    </p:set>
                                    <p:animEffect transition="in" filter="fade">
                                      <p:cBhvr>
                                        <p:cTn id="21" dur="500"/>
                                        <p:tgtEl>
                                          <p:spTgt spid="6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xEl>
                                              <p:pRg st="6" end="6"/>
                                            </p:txEl>
                                          </p:spTgt>
                                        </p:tgtEl>
                                        <p:attrNameLst>
                                          <p:attrName>style.visibility</p:attrName>
                                        </p:attrNameLst>
                                      </p:cBhvr>
                                      <p:to>
                                        <p:strVal val="visible"/>
                                      </p:to>
                                    </p:set>
                                    <p:animEffect transition="in" filter="fade">
                                      <p:cBhvr>
                                        <p:cTn id="26" dur="500"/>
                                        <p:tgtEl>
                                          <p:spTgt spid="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Let</a:t>
            </a:r>
            <a:r>
              <a:rPr lang="en-US" b="1" i="1" dirty="0"/>
              <a:t> </a:t>
            </a:r>
            <a:r>
              <a:rPr lang="en-US" i="1" dirty="0"/>
              <a:t>r</a:t>
            </a:r>
            <a:r>
              <a:rPr lang="en-US" b="1" i="1" dirty="0"/>
              <a:t> </a:t>
            </a:r>
            <a:r>
              <a:rPr lang="en-US" dirty="0"/>
              <a:t>and</a:t>
            </a:r>
            <a:r>
              <a:rPr lang="en-US" b="1" i="1" dirty="0"/>
              <a:t> </a:t>
            </a:r>
            <a:r>
              <a:rPr lang="en-US" i="1" dirty="0"/>
              <a:t>h</a:t>
            </a:r>
            <a:r>
              <a:rPr lang="en-US" b="1" i="1" dirty="0"/>
              <a:t> </a:t>
            </a:r>
            <a:r>
              <a:rPr lang="en-US" dirty="0"/>
              <a:t>be the radius and height of the cylinder respectively.</a:t>
            </a:r>
          </a:p>
          <a:p>
            <a:r>
              <a:rPr lang="en-US" dirty="0"/>
              <a:t>Given that, diameter </a:t>
            </a:r>
            <a:r>
              <a:rPr lang="en-US" i="1" dirty="0"/>
              <a:t>d</a:t>
            </a:r>
            <a:r>
              <a:rPr lang="en-US" dirty="0"/>
              <a:t> = 12 cm, radius </a:t>
            </a:r>
            <a:r>
              <a:rPr lang="en-US" i="1" dirty="0"/>
              <a:t>r</a:t>
            </a:r>
            <a:r>
              <a:rPr lang="en-US" dirty="0"/>
              <a:t> = 6 cm</a:t>
            </a:r>
          </a:p>
          <a:p>
            <a:r>
              <a:rPr lang="en-US" dirty="0"/>
              <a:t>Total height of the toy is 25 cm</a:t>
            </a:r>
          </a:p>
          <a:p>
            <a:r>
              <a:rPr lang="en-US" dirty="0"/>
              <a:t>Therefore, height of the cylindrical portion = 25 − 6 = 19 cm</a:t>
            </a:r>
          </a:p>
          <a:p>
            <a:r>
              <a:rPr lang="en-US" dirty="0"/>
              <a:t>T.S.A. of the toy = C.S.A. of the cylinder + C.S.A. of the hemisphere +Base Area of the cylinder</a:t>
            </a:r>
          </a:p>
          <a:p>
            <a:r>
              <a:rPr lang="en-US" dirty="0"/>
              <a:t>= 2πrh + 2</a:t>
            </a:r>
            <a:r>
              <a:rPr lang="en-US" i="1" dirty="0"/>
              <a:t>πr </a:t>
            </a:r>
            <a:r>
              <a:rPr lang="en-US" baseline="30000" dirty="0"/>
              <a:t>2</a:t>
            </a:r>
            <a:r>
              <a:rPr lang="en-US" dirty="0"/>
              <a:t> + </a:t>
            </a:r>
            <a:r>
              <a:rPr lang="en-US" i="1" dirty="0"/>
              <a:t>πr </a:t>
            </a:r>
            <a:r>
              <a:rPr lang="en-US" baseline="30000" dirty="0"/>
              <a:t>2</a:t>
            </a:r>
            <a:endParaRPr lang="en-US" dirty="0"/>
          </a:p>
          <a:p>
            <a:r>
              <a:rPr lang="en-US" i="1" dirty="0"/>
              <a:t>= πr </a:t>
            </a:r>
            <a:r>
              <a:rPr lang="en-US" dirty="0"/>
              <a:t>(2</a:t>
            </a:r>
            <a:r>
              <a:rPr lang="en-US" i="1" dirty="0"/>
              <a:t>h </a:t>
            </a:r>
            <a:r>
              <a:rPr lang="en-US" dirty="0"/>
              <a:t>+</a:t>
            </a:r>
            <a:r>
              <a:rPr lang="en-US" i="1" dirty="0"/>
              <a:t> </a:t>
            </a:r>
            <a:r>
              <a:rPr lang="en-US" dirty="0"/>
              <a:t>3</a:t>
            </a:r>
            <a:r>
              <a:rPr lang="en-US" i="1" dirty="0"/>
              <a:t>r</a:t>
            </a:r>
            <a:r>
              <a:rPr lang="en-US" dirty="0"/>
              <a:t>)</a:t>
            </a:r>
            <a:r>
              <a:rPr lang="en-US" i="1" dirty="0"/>
              <a:t>  </a:t>
            </a:r>
            <a:r>
              <a:rPr lang="en-US" dirty="0"/>
              <a:t>sq. units</a:t>
            </a:r>
          </a:p>
          <a:p>
            <a:r>
              <a:rPr lang="en-US" dirty="0"/>
              <a:t>= (22/7) × 6 × (38 + 18)</a:t>
            </a:r>
          </a:p>
          <a:p>
            <a:r>
              <a:rPr lang="en-US" dirty="0"/>
              <a:t>= (22/7) × 6 ×56 = 1056</a:t>
            </a:r>
          </a:p>
          <a:p>
            <a:r>
              <a:rPr lang="en-US" dirty="0"/>
              <a:t>Therefore, T.S.A. of the toy is 1056 cm</a:t>
            </a:r>
            <a:r>
              <a:rPr lang="en-US" baseline="30000" dirty="0"/>
              <a:t>2</a:t>
            </a:r>
            <a:endParaRPr lang="en-US" dirty="0"/>
          </a:p>
        </p:txBody>
      </p:sp>
    </p:spTree>
    <p:extLst>
      <p:ext uri="{BB962C8B-B14F-4D97-AF65-F5344CB8AC3E}">
        <p14:creationId xmlns:p14="http://schemas.microsoft.com/office/powerpoint/2010/main" val="690859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78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Question 15:</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pPr>
              <a:lnSpc>
                <a:spcPct val="150000"/>
              </a:lnSpc>
            </a:pPr>
            <a:r>
              <a:rPr lang="en-US" sz="1800" dirty="0"/>
              <a:t>A funnel consists of a frustum of a cone attached to a cylindrical portion</a:t>
            </a:r>
            <a:r>
              <a:rPr lang="en-US" sz="1800" b="1" dirty="0"/>
              <a:t> </a:t>
            </a:r>
            <a:r>
              <a:rPr lang="en-US" sz="1800" dirty="0"/>
              <a:t>12 cm long attached at the bottom. If the total height be 20 cm, diameter of the cylindrical portion be 12 cm and the diameter of the top of the funnel be 24 cm. Find the outer surface area of the funnel.</a:t>
            </a:r>
          </a:p>
          <a:p>
            <a:pPr>
              <a:lnSpc>
                <a:spcPct val="150000"/>
              </a:lnSpc>
            </a:pPr>
            <a:r>
              <a:rPr lang="en-US" sz="1800" dirty="0"/>
              <a:t>A. </a:t>
            </a:r>
            <a:r>
              <a:rPr lang="fr-FR" sz="1800" dirty="0"/>
              <a:t>Rs. 4800</a:t>
            </a:r>
          </a:p>
          <a:p>
            <a:pPr>
              <a:lnSpc>
                <a:spcPct val="150000"/>
              </a:lnSpc>
              <a:tabLst>
                <a:tab pos="6816725" algn="l"/>
              </a:tabLst>
            </a:pPr>
            <a:r>
              <a:rPr lang="fr-FR" sz="1800" dirty="0"/>
              <a:t>B. Rs. 3600</a:t>
            </a:r>
          </a:p>
          <a:p>
            <a:pPr>
              <a:lnSpc>
                <a:spcPct val="150000"/>
              </a:lnSpc>
            </a:pPr>
            <a:r>
              <a:rPr lang="fr-FR" sz="1800" dirty="0"/>
              <a:t>C. Rs. 4530</a:t>
            </a:r>
          </a:p>
          <a:p>
            <a:pPr defTabSz="922338">
              <a:lnSpc>
                <a:spcPct val="150000"/>
              </a:lnSpc>
              <a:tabLst>
                <a:tab pos="6816725" algn="l"/>
              </a:tabLst>
            </a:pPr>
            <a:r>
              <a:rPr lang="fr-FR" sz="1800" dirty="0"/>
              <a:t>                                                                                           </a:t>
            </a:r>
            <a:r>
              <a:rPr lang="en-US" sz="1800" b="1" dirty="0"/>
              <a:t>                Answer: C</a:t>
            </a:r>
          </a:p>
          <a:p>
            <a:pPr>
              <a:lnSpc>
                <a:spcPct val="150000"/>
              </a:lnSpc>
            </a:pPr>
            <a:r>
              <a:rPr lang="en-US" dirty="0"/>
              <a:t> </a:t>
            </a:r>
            <a:endParaRPr lang="en-US" sz="1800" dirty="0"/>
          </a:p>
          <a:p>
            <a:pPr>
              <a:lnSpc>
                <a:spcPct val="150000"/>
              </a:lnSpc>
            </a:pPr>
            <a:r>
              <a:rPr lang="en-US" sz="1800" dirty="0"/>
              <a:t>   </a:t>
            </a:r>
          </a:p>
        </p:txBody>
      </p:sp>
    </p:spTree>
    <p:extLst>
      <p:ext uri="{BB962C8B-B14F-4D97-AF65-F5344CB8AC3E}">
        <p14:creationId xmlns:p14="http://schemas.microsoft.com/office/powerpoint/2010/main" val="138314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Explanation:</a:t>
            </a:r>
            <a:endParaRPr sz="2000" b="1" dirty="0">
              <a:solidFill>
                <a:schemeClr val="lt1"/>
              </a:solidFill>
              <a:latin typeface="Roboto"/>
              <a:ea typeface="Roboto"/>
              <a:cs typeface="Roboto"/>
              <a:sym typeface="Roboto"/>
            </a:endParaRPr>
          </a:p>
        </p:txBody>
      </p:sp>
      <p:sp>
        <p:nvSpPr>
          <p:cNvPr id="61" name="Google Shape;61;p14"/>
          <p:cNvSpPr txBox="1"/>
          <p:nvPr/>
        </p:nvSpPr>
        <p:spPr>
          <a:xfrm>
            <a:off x="327600" y="1078523"/>
            <a:ext cx="8487599" cy="3178517"/>
          </a:xfrm>
          <a:prstGeom prst="rect">
            <a:avLst/>
          </a:prstGeom>
          <a:noFill/>
          <a:ln>
            <a:noFill/>
          </a:ln>
        </p:spPr>
        <p:txBody>
          <a:bodyPr spcFirstLastPara="1" wrap="square" lIns="0" tIns="0" rIns="0" bIns="0" anchor="t" anchorCtr="0">
            <a:noAutofit/>
          </a:bodyPr>
          <a:lstStyle/>
          <a:p>
            <a:r>
              <a:rPr lang="en-US" dirty="0"/>
              <a:t>Answer: Option C</a:t>
            </a:r>
          </a:p>
          <a:p>
            <a:r>
              <a:rPr lang="en-US" dirty="0"/>
              <a:t>Explanation:</a:t>
            </a:r>
          </a:p>
          <a:p>
            <a:r>
              <a:rPr lang="en-US" dirty="0"/>
              <a:t>Area of the four walls = 2h(l + b)</a:t>
            </a:r>
          </a:p>
          <a:p>
            <a:r>
              <a:rPr lang="en-US" dirty="0"/>
              <a:t>Since there are doors and windows, area of the walls = 2 * 12 (15 + 25) - (6 * 3) - 3(4 * 3) = 906 </a:t>
            </a:r>
            <a:r>
              <a:rPr lang="en-US" dirty="0" err="1"/>
              <a:t>sq.ft</a:t>
            </a:r>
            <a:r>
              <a:rPr lang="en-US" dirty="0"/>
              <a:t>.</a:t>
            </a:r>
          </a:p>
          <a:p>
            <a:r>
              <a:rPr lang="en-US" dirty="0"/>
              <a:t>Total cost = 906 * 5 = Rs. 4530</a:t>
            </a:r>
          </a:p>
        </p:txBody>
      </p:sp>
    </p:spTree>
    <p:extLst>
      <p:ext uri="{BB962C8B-B14F-4D97-AF65-F5344CB8AC3E}">
        <p14:creationId xmlns:p14="http://schemas.microsoft.com/office/powerpoint/2010/main" val="48793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Important terms</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r>
              <a:rPr lang="en-US" sz="1800" dirty="0"/>
              <a:t>Curved Surface Area (CSA) – In solid shapes where there is a curved surface, like a sphere or cylinder, the total area of these curved surfaces is the Curved Surface </a:t>
            </a:r>
            <a:r>
              <a:rPr lang="en-US" sz="1800" dirty="0" err="1"/>
              <a:t>Area.It</a:t>
            </a:r>
            <a:r>
              <a:rPr lang="en-US" sz="1800" dirty="0"/>
              <a:t> is measured in m2 or cm2.</a:t>
            </a:r>
          </a:p>
          <a:p>
            <a:pPr>
              <a:lnSpc>
                <a:spcPct val="150000"/>
              </a:lnSpc>
            </a:pPr>
            <a:r>
              <a:rPr lang="en-US" sz="1800" dirty="0"/>
              <a:t>Lateral Surface Area (LSA) – The total area of all the lateral surfaces of a given figure is called its Lateral Surface Area. Lateral Surfaces are those surfaces that surround the object. It is measured in m2 or cm2.</a:t>
            </a:r>
          </a:p>
          <a:p>
            <a:pPr>
              <a:lnSpc>
                <a:spcPct val="150000"/>
              </a:lnSpc>
            </a:pPr>
            <a:endParaRPr lang="en-US" sz="1800" dirty="0"/>
          </a:p>
        </p:txBody>
      </p:sp>
    </p:spTree>
    <p:extLst>
      <p:ext uri="{BB962C8B-B14F-4D97-AF65-F5344CB8AC3E}">
        <p14:creationId xmlns:p14="http://schemas.microsoft.com/office/powerpoint/2010/main" val="334180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Important terms</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r>
              <a:rPr lang="en-US" sz="1800" dirty="0"/>
              <a:t>Total Surface Area (TSA) – The sum of the total area of all the surfaces in a closed shape is called its Total Surface Area. For example, in a cuboid when we add the area of all the six surfaces we get its Total Surface </a:t>
            </a:r>
            <a:r>
              <a:rPr lang="en-US" sz="1800" dirty="0" err="1"/>
              <a:t>Area.It</a:t>
            </a:r>
            <a:r>
              <a:rPr lang="en-US" sz="1800" dirty="0"/>
              <a:t> is measured in m2 or cm2.</a:t>
            </a:r>
          </a:p>
          <a:p>
            <a:pPr>
              <a:lnSpc>
                <a:spcPct val="150000"/>
              </a:lnSpc>
            </a:pPr>
            <a:endParaRPr lang="en-US" sz="1800" dirty="0"/>
          </a:p>
        </p:txBody>
      </p:sp>
    </p:spTree>
    <p:extLst>
      <p:ext uri="{BB962C8B-B14F-4D97-AF65-F5344CB8AC3E}">
        <p14:creationId xmlns:p14="http://schemas.microsoft.com/office/powerpoint/2010/main" val="291675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3" name="Picture 2">
            <a:extLst>
              <a:ext uri="{FF2B5EF4-FFF2-40B4-BE49-F238E27FC236}">
                <a16:creationId xmlns:a16="http://schemas.microsoft.com/office/drawing/2014/main" id="{033FEF5D-1A2F-4D2D-B2D4-721F1EC1DB2A}"/>
              </a:ext>
            </a:extLst>
          </p:cNvPr>
          <p:cNvPicPr>
            <a:picLocks noChangeAspect="1"/>
          </p:cNvPicPr>
          <p:nvPr/>
        </p:nvPicPr>
        <p:blipFill rotWithShape="1">
          <a:blip r:embed="rId5"/>
          <a:srcRect b="75455"/>
          <a:stretch/>
        </p:blipFill>
        <p:spPr>
          <a:xfrm>
            <a:off x="848760" y="1151145"/>
            <a:ext cx="7055720" cy="3215629"/>
          </a:xfrm>
          <a:prstGeom prst="rect">
            <a:avLst/>
          </a:prstGeom>
        </p:spPr>
      </p:pic>
    </p:spTree>
    <p:extLst>
      <p:ext uri="{BB962C8B-B14F-4D97-AF65-F5344CB8AC3E}">
        <p14:creationId xmlns:p14="http://schemas.microsoft.com/office/powerpoint/2010/main" val="90633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69760" y="1073027"/>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4" name="Picture 3">
            <a:extLst>
              <a:ext uri="{FF2B5EF4-FFF2-40B4-BE49-F238E27FC236}">
                <a16:creationId xmlns:a16="http://schemas.microsoft.com/office/drawing/2014/main" id="{815F7ABB-C3DC-48D7-9877-2DCCF60649C1}"/>
              </a:ext>
            </a:extLst>
          </p:cNvPr>
          <p:cNvPicPr>
            <a:picLocks noChangeAspect="1"/>
          </p:cNvPicPr>
          <p:nvPr/>
        </p:nvPicPr>
        <p:blipFill rotWithShape="1">
          <a:blip r:embed="rId5"/>
          <a:srcRect t="24099" b="45679"/>
          <a:stretch/>
        </p:blipFill>
        <p:spPr>
          <a:xfrm>
            <a:off x="863600" y="1148080"/>
            <a:ext cx="6695440" cy="3302000"/>
          </a:xfrm>
          <a:prstGeom prst="rect">
            <a:avLst/>
          </a:prstGeom>
        </p:spPr>
      </p:pic>
    </p:spTree>
    <p:extLst>
      <p:ext uri="{BB962C8B-B14F-4D97-AF65-F5344CB8AC3E}">
        <p14:creationId xmlns:p14="http://schemas.microsoft.com/office/powerpoint/2010/main" val="96293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58" name="Google Shape;58;p1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b="1" dirty="0">
                <a:solidFill>
                  <a:schemeClr val="lt1"/>
                </a:solidFill>
                <a:latin typeface="Roboto"/>
                <a:ea typeface="Roboto"/>
                <a:cs typeface="Roboto"/>
                <a:sym typeface="Roboto"/>
              </a:rPr>
              <a:t>Formulae</a:t>
            </a:r>
            <a:r>
              <a:rPr lang="en-GB" sz="2000" dirty="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61" name="Google Shape;61;p14"/>
          <p:cNvSpPr txBox="1"/>
          <p:nvPr/>
        </p:nvSpPr>
        <p:spPr>
          <a:xfrm>
            <a:off x="327600" y="1010474"/>
            <a:ext cx="8487599" cy="2762977"/>
          </a:xfrm>
          <a:prstGeom prst="rect">
            <a:avLst/>
          </a:prstGeom>
          <a:noFill/>
          <a:ln>
            <a:noFill/>
          </a:ln>
        </p:spPr>
        <p:txBody>
          <a:bodyPr spcFirstLastPara="1" wrap="square" lIns="0" tIns="0" rIns="0" bIns="0" anchor="t" anchorCtr="0">
            <a:noAutofit/>
          </a:bodyPr>
          <a:lstStyle/>
          <a:p>
            <a:pPr>
              <a:lnSpc>
                <a:spcPct val="150000"/>
              </a:lnSpc>
            </a:pPr>
            <a:endParaRPr lang="en-US" sz="1800" dirty="0"/>
          </a:p>
        </p:txBody>
      </p:sp>
      <p:pic>
        <p:nvPicPr>
          <p:cNvPr id="4" name="Picture 3">
            <a:extLst>
              <a:ext uri="{FF2B5EF4-FFF2-40B4-BE49-F238E27FC236}">
                <a16:creationId xmlns:a16="http://schemas.microsoft.com/office/drawing/2014/main" id="{4EE92A01-07DC-4CD7-8754-241B4891E440}"/>
              </a:ext>
            </a:extLst>
          </p:cNvPr>
          <p:cNvPicPr>
            <a:picLocks noChangeAspect="1"/>
          </p:cNvPicPr>
          <p:nvPr/>
        </p:nvPicPr>
        <p:blipFill rotWithShape="1">
          <a:blip r:embed="rId5"/>
          <a:srcRect t="53402" b="23481"/>
          <a:stretch/>
        </p:blipFill>
        <p:spPr>
          <a:xfrm>
            <a:off x="894080" y="1020633"/>
            <a:ext cx="6786880" cy="3399399"/>
          </a:xfrm>
          <a:prstGeom prst="rect">
            <a:avLst/>
          </a:prstGeom>
        </p:spPr>
      </p:pic>
    </p:spTree>
    <p:extLst>
      <p:ext uri="{BB962C8B-B14F-4D97-AF65-F5344CB8AC3E}">
        <p14:creationId xmlns:p14="http://schemas.microsoft.com/office/powerpoint/2010/main" val="15067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9D24B93-8F5E-4C2D-80A6-96FCB1C1CA73}"/>
</file>

<file path=customXml/itemProps2.xml><?xml version="1.0" encoding="utf-8"?>
<ds:datastoreItem xmlns:ds="http://schemas.openxmlformats.org/officeDocument/2006/customXml" ds:itemID="{B0612C8C-BDFF-472B-A833-DB90046F6FA5}"/>
</file>

<file path=customXml/itemProps3.xml><?xml version="1.0" encoding="utf-8"?>
<ds:datastoreItem xmlns:ds="http://schemas.openxmlformats.org/officeDocument/2006/customXml" ds:itemID="{E6F94C1C-33DA-4039-9E14-9BA365A24B78}"/>
</file>

<file path=docProps/app.xml><?xml version="1.0" encoding="utf-8"?>
<Properties xmlns="http://schemas.openxmlformats.org/officeDocument/2006/extended-properties" xmlns:vt="http://schemas.openxmlformats.org/officeDocument/2006/docPropsVTypes">
  <TotalTime>654</TotalTime>
  <Words>3526</Words>
  <Application>Microsoft Office PowerPoint</Application>
  <PresentationFormat>On-screen Show (16:9)</PresentationFormat>
  <Paragraphs>367</Paragraphs>
  <Slides>43</Slides>
  <Notes>43</Notes>
  <HiddenSlides>15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Roboto Light</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Megala</dc:creator>
  <cp:lastModifiedBy>Megala Ekambaram</cp:lastModifiedBy>
  <cp:revision>40</cp:revision>
  <dcterms:modified xsi:type="dcterms:W3CDTF">2019-11-30T03:20:46Z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