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10695"/>
            <a:ext cx="3111962" cy="103010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9675" y="233550"/>
            <a:ext cx="724573" cy="7667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110695"/>
            <a:ext cx="3111962" cy="103010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675" y="233550"/>
            <a:ext cx="724573" cy="7667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33549"/>
            <a:ext cx="3528060" cy="475615"/>
          </a:xfrm>
          <a:custGeom>
            <a:avLst/>
            <a:gdLst/>
            <a:ahLst/>
            <a:cxnLst/>
            <a:rect l="l" t="t" r="r" b="b"/>
            <a:pathLst>
              <a:path w="3528060" h="475615">
                <a:moveTo>
                  <a:pt x="3290399" y="475199"/>
                </a:moveTo>
                <a:lnTo>
                  <a:pt x="0" y="475199"/>
                </a:lnTo>
                <a:lnTo>
                  <a:pt x="0" y="0"/>
                </a:lnTo>
                <a:lnTo>
                  <a:pt x="3290399" y="0"/>
                </a:lnTo>
                <a:lnTo>
                  <a:pt x="3527999" y="237599"/>
                </a:lnTo>
                <a:lnTo>
                  <a:pt x="3290399" y="475199"/>
                </a:lnTo>
                <a:close/>
              </a:path>
            </a:pathLst>
          </a:custGeom>
          <a:solidFill>
            <a:srgbClr val="5F1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5300" y="2189526"/>
            <a:ext cx="21133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900" y="984423"/>
            <a:ext cx="8514199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550" y="389250"/>
            <a:ext cx="3527998" cy="4280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04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3385"/>
            <a:ext cx="805370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Ratio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profits of </a:t>
            </a:r>
            <a:r>
              <a:rPr sz="1400" spc="-40" dirty="0">
                <a:latin typeface="Arial MT"/>
                <a:cs typeface="Arial MT"/>
              </a:rPr>
              <a:t>P,Q,R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5:8:9. What is their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investment </a:t>
            </a:r>
            <a:r>
              <a:rPr sz="1400" dirty="0">
                <a:latin typeface="Arial MT"/>
                <a:cs typeface="Arial MT"/>
              </a:rPr>
              <a:t>ratio,</a:t>
            </a:r>
            <a:r>
              <a:rPr sz="1400" spc="-5" dirty="0">
                <a:latin typeface="Arial MT"/>
                <a:cs typeface="Arial MT"/>
              </a:rPr>
              <a:t> if their investment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period is 2:5:8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respectively.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100:64:45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150:50:60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120:25:55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100:25:60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125" y="1267155"/>
            <a:ext cx="2039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Investment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975" y="1762280"/>
          <a:ext cx="3625215" cy="154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545"/>
                        </a:lnSpc>
                        <a:tabLst>
                          <a:tab pos="36131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545"/>
                        </a:lnSpc>
                        <a:tabLst>
                          <a:tab pos="613410" algn="l"/>
                          <a:tab pos="95821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Q	:	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Profit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34480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633095" algn="l"/>
                          <a:tab pos="97790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	:	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39370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654685" algn="l"/>
                          <a:tab pos="99949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	:	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595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5/2</a:t>
                      </a:r>
                      <a:r>
                        <a:rPr sz="14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95"/>
                        </a:lnSpc>
                        <a:spcBef>
                          <a:spcPts val="844"/>
                        </a:spcBef>
                        <a:tabLst>
                          <a:tab pos="460375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8/5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400" spc="3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9/8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LCM=40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8729" y="3523438"/>
            <a:ext cx="18345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Investment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=100:64:45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05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18451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Ajay and vijay’s investment is in </a:t>
            </a:r>
            <a:r>
              <a:rPr sz="1400" dirty="0">
                <a:latin typeface="Arial MT"/>
                <a:cs typeface="Arial MT"/>
              </a:rPr>
              <a:t>ratio </a:t>
            </a:r>
            <a:r>
              <a:rPr sz="1400" spc="-5" dirty="0">
                <a:latin typeface="Arial MT"/>
                <a:cs typeface="Arial MT"/>
              </a:rPr>
              <a:t>5:2. Ajay gets Rs.3420 as profit after donating 10% of total profit 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orphanage.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What is vijay’s </a:t>
            </a:r>
            <a:r>
              <a:rPr sz="1400" dirty="0">
                <a:latin typeface="Arial MT"/>
                <a:cs typeface="Arial MT"/>
              </a:rPr>
              <a:t>share?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Rs.1500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Rs.1598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Rs.1368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Rs.1422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725" y="1267155"/>
            <a:ext cx="843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59" algn="l"/>
                <a:tab pos="711835" algn="l"/>
              </a:tabLst>
            </a:pPr>
            <a:r>
              <a:rPr sz="1400" dirty="0">
                <a:latin typeface="Arial MT"/>
                <a:cs typeface="Arial MT"/>
              </a:rPr>
              <a:t>A	:	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235" y="1732738"/>
            <a:ext cx="4387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Profit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113" y="1732738"/>
            <a:ext cx="863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  <a:tab pos="751205" algn="l"/>
              </a:tabLst>
            </a:pPr>
            <a:r>
              <a:rPr sz="1400" dirty="0">
                <a:latin typeface="Arial MT"/>
                <a:cs typeface="Arial MT"/>
              </a:rPr>
              <a:t>5	:	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456" y="2180413"/>
            <a:ext cx="2074545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A=5/7*Total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</a:t>
            </a:r>
            <a:endParaRPr sz="1400">
              <a:latin typeface="Arial MT"/>
              <a:cs typeface="Arial MT"/>
            </a:endParaRPr>
          </a:p>
          <a:p>
            <a:pPr marL="187960" marR="5080" indent="-175895">
              <a:lnSpc>
                <a:spcPct val="209800"/>
              </a:lnSpc>
            </a:pPr>
            <a:r>
              <a:rPr sz="1400" spc="-15" dirty="0">
                <a:latin typeface="Arial MT"/>
                <a:cs typeface="Arial MT"/>
              </a:rPr>
              <a:t>A=3420=5/7*Total </a:t>
            </a:r>
            <a:r>
              <a:rPr sz="1400" spc="-5" dirty="0">
                <a:latin typeface="Arial MT"/>
                <a:cs typeface="Arial MT"/>
              </a:rPr>
              <a:t>profit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A=684*7=Total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V=2/7*684*7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Rs.1368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06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21182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65" dirty="0">
                <a:latin typeface="Arial MT"/>
                <a:cs typeface="Arial MT"/>
              </a:rPr>
              <a:t>P,Q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R start a </a:t>
            </a:r>
            <a:r>
              <a:rPr sz="1400" spc="-5" dirty="0">
                <a:latin typeface="Arial MT"/>
                <a:cs typeface="Arial MT"/>
              </a:rPr>
              <a:t>hotel. </a:t>
            </a:r>
            <a:r>
              <a:rPr sz="1400" dirty="0">
                <a:latin typeface="Arial MT"/>
                <a:cs typeface="Arial MT"/>
              </a:rPr>
              <a:t>Q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R </a:t>
            </a:r>
            <a:r>
              <a:rPr sz="1400" spc="-5" dirty="0">
                <a:latin typeface="Arial MT"/>
                <a:cs typeface="Arial MT"/>
              </a:rPr>
              <a:t>invest equally but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invests one-fifth of the total investment amount. 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getting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 of </a:t>
            </a:r>
            <a:r>
              <a:rPr sz="1400" dirty="0">
                <a:latin typeface="Arial MT"/>
                <a:cs typeface="Arial MT"/>
              </a:rPr>
              <a:t>rs.225000,</a:t>
            </a:r>
            <a:r>
              <a:rPr sz="1400" spc="-5" dirty="0">
                <a:latin typeface="Arial MT"/>
                <a:cs typeface="Arial MT"/>
              </a:rPr>
              <a:t> how </a:t>
            </a:r>
            <a:r>
              <a:rPr sz="1400" dirty="0">
                <a:latin typeface="Arial MT"/>
                <a:cs typeface="Arial MT"/>
              </a:rPr>
              <a:t>much</a:t>
            </a:r>
            <a:r>
              <a:rPr sz="1400" spc="-5" dirty="0">
                <a:latin typeface="Arial MT"/>
                <a:cs typeface="Arial MT"/>
              </a:rPr>
              <a:t> would be </a:t>
            </a:r>
            <a:r>
              <a:rPr sz="1400" spc="-10" dirty="0">
                <a:latin typeface="Arial MT"/>
                <a:cs typeface="Arial MT"/>
              </a:rPr>
              <a:t>difference</a:t>
            </a:r>
            <a:r>
              <a:rPr sz="1400" spc="-5" dirty="0">
                <a:latin typeface="Arial MT"/>
                <a:cs typeface="Arial MT"/>
              </a:rPr>
              <a:t> between profit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Pand 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Rs.10,000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Rs.9000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Rs.8000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Rs.7000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476" y="1267155"/>
            <a:ext cx="257302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P=1/5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(2250000)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7791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P=45000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</a:t>
            </a:r>
            <a:endParaRPr sz="1400">
              <a:latin typeface="Arial MT"/>
              <a:cs typeface="Arial MT"/>
            </a:endParaRPr>
          </a:p>
          <a:p>
            <a:pPr marL="209550" marR="5080" indent="48895">
              <a:lnSpc>
                <a:spcPct val="209800"/>
              </a:lnSpc>
              <a:tabLst>
                <a:tab pos="1108075" algn="l"/>
              </a:tabLst>
            </a:pPr>
            <a:r>
              <a:rPr sz="1400" spc="-5" dirty="0">
                <a:latin typeface="Arial MT"/>
                <a:cs typeface="Arial MT"/>
              </a:rPr>
              <a:t>Invest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225000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	</a:t>
            </a:r>
            <a:r>
              <a:rPr sz="1400" spc="-5" dirty="0">
                <a:latin typeface="Arial MT"/>
                <a:cs typeface="Arial MT"/>
              </a:rPr>
              <a:t>45000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=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1,80,000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=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1,80,000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Rs.90,000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07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193405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Q start a cafe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a capital </a:t>
            </a:r>
            <a:r>
              <a:rPr sz="1400" spc="-5" dirty="0">
                <a:latin typeface="Arial MT"/>
                <a:cs typeface="Arial MT"/>
              </a:rPr>
              <a:t>of Rs.20,000 and Rs.40,000 </a:t>
            </a:r>
            <a:r>
              <a:rPr sz="1400" spc="-10" dirty="0">
                <a:latin typeface="Arial MT"/>
                <a:cs typeface="Arial MT"/>
              </a:rPr>
              <a:t>respectively. </a:t>
            </a:r>
            <a:r>
              <a:rPr sz="1400" spc="-5" dirty="0">
                <a:latin typeface="Arial MT"/>
                <a:cs typeface="Arial MT"/>
              </a:rPr>
              <a:t>After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20" dirty="0">
                <a:latin typeface="Arial MT"/>
                <a:cs typeface="Arial MT"/>
              </a:rPr>
              <a:t>year, </a:t>
            </a:r>
            <a:r>
              <a:rPr sz="1400" spc="-5" dirty="0">
                <a:latin typeface="Arial MT"/>
                <a:cs typeface="Arial MT"/>
              </a:rPr>
              <a:t>out of the profit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Rs.15,000,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gets his </a:t>
            </a:r>
            <a:r>
              <a:rPr sz="1400" dirty="0">
                <a:latin typeface="Arial MT"/>
                <a:cs typeface="Arial MT"/>
              </a:rPr>
              <a:t>share </a:t>
            </a:r>
            <a:r>
              <a:rPr sz="1400" spc="-5" dirty="0">
                <a:latin typeface="Arial MT"/>
                <a:cs typeface="Arial MT"/>
              </a:rPr>
              <a:t>of profit plus </a:t>
            </a:r>
            <a:r>
              <a:rPr sz="1400" dirty="0">
                <a:latin typeface="Arial MT"/>
                <a:cs typeface="Arial MT"/>
              </a:rPr>
              <a:t>some money </a:t>
            </a:r>
            <a:r>
              <a:rPr sz="1400" spc="-5" dirty="0">
                <a:latin typeface="Arial MT"/>
                <a:cs typeface="Arial MT"/>
              </a:rPr>
              <a:t>as his </a:t>
            </a:r>
            <a:r>
              <a:rPr sz="1400" spc="-15" dirty="0">
                <a:latin typeface="Arial MT"/>
                <a:cs typeface="Arial MT"/>
              </a:rPr>
              <a:t>salary. </a:t>
            </a:r>
            <a:r>
              <a:rPr sz="1400" spc="-5" dirty="0">
                <a:latin typeface="Arial MT"/>
                <a:cs typeface="Arial MT"/>
              </a:rPr>
              <a:t>In total if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gets Rs.7000, what is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salary</a:t>
            </a:r>
            <a:r>
              <a:rPr sz="1400" spc="-5" dirty="0">
                <a:latin typeface="Arial MT"/>
                <a:cs typeface="Arial MT"/>
              </a:rPr>
              <a:t> amount he </a:t>
            </a:r>
            <a:r>
              <a:rPr sz="1400" dirty="0">
                <a:latin typeface="Arial MT"/>
                <a:cs typeface="Arial MT"/>
              </a:rPr>
              <a:t>received?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Rs.1500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Rs.3000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Rs.2500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Rs.2000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753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r>
              <a:rPr sz="2000" i="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07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324" y="126715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76" y="1267155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1267155"/>
            <a:ext cx="163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Q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626" y="1732738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20,000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374" y="1732738"/>
            <a:ext cx="963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40,000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737" y="2180413"/>
            <a:ext cx="2107565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1:2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398780">
              <a:lnSpc>
                <a:spcPct val="100000"/>
              </a:lnSpc>
            </a:pPr>
            <a:r>
              <a:rPr sz="1400" spc="-25" dirty="0">
                <a:latin typeface="Arial MT"/>
                <a:cs typeface="Arial MT"/>
              </a:rPr>
              <a:t>P=⅓*15000=5000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</a:t>
            </a:r>
            <a:endParaRPr sz="1400">
              <a:latin typeface="Arial MT"/>
              <a:cs typeface="Arial MT"/>
            </a:endParaRPr>
          </a:p>
          <a:p>
            <a:pPr marL="61594" marR="367030" indent="337185">
              <a:lnSpc>
                <a:spcPct val="209800"/>
              </a:lnSpc>
            </a:pPr>
            <a:r>
              <a:rPr sz="1400" spc="-5" dirty="0">
                <a:latin typeface="Arial MT"/>
                <a:cs typeface="Arial MT"/>
              </a:rPr>
              <a:t>7000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7000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5000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sal=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Rs.2000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08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776922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Rs.15000 were invested by Ram and Shyam together to </a:t>
            </a:r>
            <a:r>
              <a:rPr sz="1400" dirty="0">
                <a:latin typeface="Arial MT"/>
                <a:cs typeface="Arial MT"/>
              </a:rPr>
              <a:t>start a small </a:t>
            </a:r>
            <a:r>
              <a:rPr sz="1400" spc="-5" dirty="0">
                <a:latin typeface="Arial MT"/>
                <a:cs typeface="Arial MT"/>
              </a:rPr>
              <a:t>business. They got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profit 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Rs.2000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 the end of the </a:t>
            </a:r>
            <a:r>
              <a:rPr sz="1400" spc="-20" dirty="0">
                <a:latin typeface="Arial MT"/>
                <a:cs typeface="Arial MT"/>
              </a:rPr>
              <a:t>year.</a:t>
            </a:r>
            <a:r>
              <a:rPr sz="1400" spc="-5" dirty="0">
                <a:latin typeface="Arial MT"/>
                <a:cs typeface="Arial MT"/>
              </a:rPr>
              <a:t> Shyam took his profit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of Rs.600. How </a:t>
            </a:r>
            <a:r>
              <a:rPr sz="1400" dirty="0">
                <a:latin typeface="Arial MT"/>
                <a:cs typeface="Arial MT"/>
              </a:rPr>
              <a:t>much</a:t>
            </a:r>
            <a:r>
              <a:rPr sz="1400" spc="-5" dirty="0">
                <a:latin typeface="Arial MT"/>
                <a:cs typeface="Arial MT"/>
              </a:rPr>
              <a:t> did Ram Invest?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Rs.20,000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Rs.10,000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Rs.10,500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Rs.25,000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753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r>
              <a:rPr sz="2000" i="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08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324" y="1267155"/>
            <a:ext cx="400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795" y="1267155"/>
            <a:ext cx="844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</a:tabLst>
            </a:pPr>
            <a:r>
              <a:rPr sz="1400" dirty="0">
                <a:latin typeface="Arial MT"/>
                <a:cs typeface="Arial MT"/>
              </a:rPr>
              <a:t>:	shyam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734" y="1732738"/>
            <a:ext cx="150939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  <a:tabLst>
                <a:tab pos="1281430" algn="l"/>
              </a:tabLst>
            </a:pP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5" dirty="0">
                <a:latin typeface="Arial MT"/>
                <a:cs typeface="Arial MT"/>
              </a:rPr>
              <a:t> 12	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=1400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5378" y="1732738"/>
            <a:ext cx="509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375" y="2628088"/>
            <a:ext cx="4139565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14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14/14+6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Total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14/20*1500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10500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10695"/>
            <a:ext cx="3111962" cy="10301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9675" y="233550"/>
            <a:ext cx="724573" cy="7667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7599" y="708750"/>
            <a:ext cx="7384415" cy="3418840"/>
          </a:xfrm>
          <a:custGeom>
            <a:avLst/>
            <a:gdLst/>
            <a:ahLst/>
            <a:cxnLst/>
            <a:rect l="l" t="t" r="r" b="b"/>
            <a:pathLst>
              <a:path w="7384415" h="3418840">
                <a:moveTo>
                  <a:pt x="0" y="0"/>
                </a:moveTo>
                <a:lnTo>
                  <a:pt x="7384199" y="0"/>
                </a:lnTo>
                <a:lnTo>
                  <a:pt x="7384199" y="3418499"/>
                </a:lnTo>
                <a:lnTo>
                  <a:pt x="0" y="341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5124" y="1851456"/>
            <a:ext cx="153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PARTNERSHIP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09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25119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Arun </a:t>
            </a:r>
            <a:r>
              <a:rPr sz="1400" dirty="0">
                <a:latin typeface="Arial MT"/>
                <a:cs typeface="Arial MT"/>
              </a:rPr>
              <a:t>started a </a:t>
            </a:r>
            <a:r>
              <a:rPr sz="1400" spc="-5" dirty="0">
                <a:latin typeface="Arial MT"/>
                <a:cs typeface="Arial MT"/>
              </a:rPr>
              <a:t>business investing Rs.45,000 after </a:t>
            </a:r>
            <a:r>
              <a:rPr sz="1400" dirty="0">
                <a:latin typeface="Arial MT"/>
                <a:cs typeface="Arial MT"/>
              </a:rPr>
              <a:t>8 months vani </a:t>
            </a:r>
            <a:r>
              <a:rPr sz="1400" spc="-5" dirty="0">
                <a:latin typeface="Arial MT"/>
                <a:cs typeface="Arial MT"/>
              </a:rPr>
              <a:t>joined him with </a:t>
            </a:r>
            <a:r>
              <a:rPr sz="1400" dirty="0">
                <a:latin typeface="Arial MT"/>
                <a:cs typeface="Arial MT"/>
              </a:rPr>
              <a:t>a capital </a:t>
            </a:r>
            <a:r>
              <a:rPr sz="1400" spc="-5" dirty="0">
                <a:latin typeface="Arial MT"/>
                <a:cs typeface="Arial MT"/>
              </a:rPr>
              <a:t>of Rs.52,000 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end of two </a:t>
            </a:r>
            <a:r>
              <a:rPr sz="1400" spc="-20" dirty="0">
                <a:latin typeface="Arial MT"/>
                <a:cs typeface="Arial MT"/>
              </a:rPr>
              <a:t>year,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total profit was Rs.56165. What is the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of the profit of </a:t>
            </a:r>
            <a:r>
              <a:rPr sz="1400" dirty="0">
                <a:latin typeface="Arial MT"/>
                <a:cs typeface="Arial MT"/>
              </a:rPr>
              <a:t>vani?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21450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24440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27635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317650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324" y="1267155"/>
            <a:ext cx="400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Arun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76" y="1267155"/>
            <a:ext cx="677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105" dirty="0">
                <a:latin typeface="Arial MT"/>
                <a:cs typeface="Arial MT"/>
              </a:rPr>
              <a:t>V</a:t>
            </a:r>
            <a:r>
              <a:rPr sz="1400" spc="-5" dirty="0">
                <a:latin typeface="Arial MT"/>
                <a:cs typeface="Arial MT"/>
              </a:rPr>
              <a:t>ani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125" y="1732738"/>
            <a:ext cx="2188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  <a:tab pos="1413510" algn="l"/>
              </a:tabLst>
            </a:pPr>
            <a:r>
              <a:rPr sz="1400" spc="-5" dirty="0">
                <a:latin typeface="Arial MT"/>
                <a:cs typeface="Arial MT"/>
              </a:rPr>
              <a:t>45000*2</a:t>
            </a:r>
            <a:r>
              <a:rPr sz="1400" dirty="0">
                <a:latin typeface="Arial MT"/>
                <a:cs typeface="Arial MT"/>
              </a:rPr>
              <a:t>4	:	</a:t>
            </a:r>
            <a:r>
              <a:rPr sz="1400" spc="-5" dirty="0">
                <a:latin typeface="Arial MT"/>
                <a:cs typeface="Arial MT"/>
              </a:rPr>
              <a:t>52000*16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737" y="21804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5827" y="2180413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400" dirty="0">
                <a:latin typeface="Arial MT"/>
                <a:cs typeface="Arial MT"/>
              </a:rPr>
              <a:t>:	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3484" y="2628088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45*3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7121" y="2628088"/>
            <a:ext cx="16789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  <a:tab pos="1022985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52*</a:t>
            </a:r>
            <a:r>
              <a:rPr sz="1400" dirty="0">
                <a:latin typeface="Arial MT"/>
                <a:cs typeface="Arial MT"/>
              </a:rPr>
              <a:t>2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	</a:t>
            </a:r>
            <a:r>
              <a:rPr sz="1400" spc="-5" dirty="0">
                <a:latin typeface="Arial MT"/>
                <a:cs typeface="Arial MT"/>
              </a:rPr>
              <a:t>135:104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125" y="3075763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235*104=24440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3500" y="4237263"/>
            <a:ext cx="897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347709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A,B,C </a:t>
            </a:r>
            <a:r>
              <a:rPr sz="1400" dirty="0">
                <a:latin typeface="Arial MT"/>
                <a:cs typeface="Arial MT"/>
              </a:rPr>
              <a:t>started a </a:t>
            </a:r>
            <a:r>
              <a:rPr sz="1400" spc="-5" dirty="0">
                <a:latin typeface="Arial MT"/>
                <a:cs typeface="Arial MT"/>
              </a:rPr>
              <a:t>business by investing Rs.1,20,000,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Rs.1,35,000 and Rs.1,50,000. Find the </a:t>
            </a:r>
            <a:r>
              <a:rPr sz="1400" dirty="0">
                <a:latin typeface="Arial MT"/>
                <a:cs typeface="Arial MT"/>
              </a:rPr>
              <a:t>share </a:t>
            </a:r>
            <a:r>
              <a:rPr sz="1400" spc="-5" dirty="0">
                <a:latin typeface="Arial MT"/>
                <a:cs typeface="Arial MT"/>
              </a:rPr>
              <a:t>of each,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annual profit Rs.56,700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16800:18900:21000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17520:19000:22000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17400:21000:18000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18000:15500:24000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5183" y="1296698"/>
          <a:ext cx="3232785" cy="156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08">
                <a:tc>
                  <a:txBody>
                    <a:bodyPr/>
                    <a:lstStyle/>
                    <a:p>
                      <a:pPr marR="99695" algn="r">
                        <a:lnSpc>
                          <a:spcPts val="1545"/>
                        </a:lnSpc>
                        <a:tabLst>
                          <a:tab pos="30543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545"/>
                        </a:lnSpc>
                        <a:tabLst>
                          <a:tab pos="70866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B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28"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956944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12000*1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90805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135000*1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150000*1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887094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120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887094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135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marR="102235" algn="r">
                        <a:lnSpc>
                          <a:spcPts val="1595"/>
                        </a:lnSpc>
                        <a:spcBef>
                          <a:spcPts val="844"/>
                        </a:spcBef>
                        <a:tabLst>
                          <a:tab pos="78803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595"/>
                        </a:lnSpc>
                        <a:spcBef>
                          <a:spcPts val="844"/>
                        </a:spcBef>
                        <a:tabLst>
                          <a:tab pos="73850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1595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4725" y="3075763"/>
            <a:ext cx="1266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56700/27=2100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5981" y="3075763"/>
            <a:ext cx="2837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(8:9:10)*2100=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16800:18900:21000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3500" y="4237263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Answer:B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18388"/>
            <a:ext cx="776732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Anil, </a:t>
            </a:r>
            <a:r>
              <a:rPr sz="1400" dirty="0">
                <a:latin typeface="Arial MT"/>
                <a:cs typeface="Arial MT"/>
              </a:rPr>
              <a:t>mukesh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ritesh started a </a:t>
            </a:r>
            <a:r>
              <a:rPr sz="1400" spc="-5" dirty="0">
                <a:latin typeface="Arial MT"/>
                <a:cs typeface="Arial MT"/>
              </a:rPr>
              <a:t>business by investing Rs.1,25,000, Rs.1,50,000 and Rs.1,75,000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respectively, </a:t>
            </a:r>
            <a:r>
              <a:rPr sz="1400" spc="-5" dirty="0">
                <a:latin typeface="Arial MT"/>
                <a:cs typeface="Arial MT"/>
              </a:rPr>
              <a:t>out of an annual profit 93600 what will be 50% of </a:t>
            </a:r>
            <a:r>
              <a:rPr sz="1400" dirty="0">
                <a:latin typeface="Arial MT"/>
                <a:cs typeface="Arial MT"/>
              </a:rPr>
              <a:t>mukesh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in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73025">
              <a:lnSpc>
                <a:spcPts val="1664"/>
              </a:lnSpc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36400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ts val="1650"/>
              </a:lnSpc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31200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ts val="1650"/>
              </a:lnSpc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32500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ts val="1664"/>
              </a:lnSpc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15600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753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r>
              <a:rPr sz="2000" i="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324" y="1267155"/>
            <a:ext cx="1484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  <a:tab pos="848994" algn="l"/>
              </a:tabLst>
            </a:pPr>
            <a:r>
              <a:rPr sz="1400" spc="-5" dirty="0">
                <a:latin typeface="Arial MT"/>
                <a:cs typeface="Arial MT"/>
              </a:rPr>
              <a:t>Ani</a:t>
            </a:r>
            <a:r>
              <a:rPr sz="1400" dirty="0">
                <a:latin typeface="Arial MT"/>
                <a:cs typeface="Arial MT"/>
              </a:rPr>
              <a:t>l	:	Mukesh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9549" y="1267155"/>
            <a:ext cx="11042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Ritesh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: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1,75,000*12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231" y="1732738"/>
            <a:ext cx="984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1,25,000*12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8951" y="1732738"/>
            <a:ext cx="1229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1,50,000*12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4982" y="2180413"/>
            <a:ext cx="103378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125:150:175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R="56515" algn="ct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5:6:7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6/18*93600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=31200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12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599" y="999450"/>
            <a:ext cx="7384415" cy="3145155"/>
          </a:xfrm>
          <a:custGeom>
            <a:avLst/>
            <a:gdLst/>
            <a:ahLst/>
            <a:cxnLst/>
            <a:rect l="l" t="t" r="r" b="b"/>
            <a:pathLst>
              <a:path w="7384415" h="3145154">
                <a:moveTo>
                  <a:pt x="0" y="0"/>
                </a:moveTo>
                <a:lnTo>
                  <a:pt x="7384199" y="0"/>
                </a:lnTo>
                <a:lnTo>
                  <a:pt x="7384199" y="3144599"/>
                </a:lnTo>
                <a:lnTo>
                  <a:pt x="0" y="314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00" y="1053297"/>
            <a:ext cx="7327900" cy="1841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sz="1400" spc="-5" dirty="0">
                <a:latin typeface="Arial MT"/>
                <a:cs typeface="Arial MT"/>
              </a:rPr>
              <a:t>A,B and </a:t>
            </a:r>
            <a:r>
              <a:rPr sz="1400" dirty="0">
                <a:latin typeface="Arial MT"/>
                <a:cs typeface="Arial MT"/>
              </a:rPr>
              <a:t>C </a:t>
            </a:r>
            <a:r>
              <a:rPr sz="1400" spc="-5" dirty="0">
                <a:latin typeface="Arial MT"/>
                <a:cs typeface="Arial MT"/>
              </a:rPr>
              <a:t>enters in to partnership with investments of Rs.75,000, Rs.60,000 and Rs.40,000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respectively. </a:t>
            </a:r>
            <a:r>
              <a:rPr sz="1400" spc="-5" dirty="0">
                <a:latin typeface="Arial MT"/>
                <a:cs typeface="Arial MT"/>
              </a:rPr>
              <a:t>After </a:t>
            </a:r>
            <a:r>
              <a:rPr sz="1400" dirty="0">
                <a:latin typeface="Arial MT"/>
                <a:cs typeface="Arial MT"/>
              </a:rPr>
              <a:t>3 years </a:t>
            </a:r>
            <a:r>
              <a:rPr sz="1400" spc="-5" dirty="0">
                <a:latin typeface="Arial MT"/>
                <a:cs typeface="Arial MT"/>
              </a:rPr>
              <a:t>of operation, the partnership earned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net profit of Rs.26250. What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of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 is the profit?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10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6000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5000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8000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None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3500" y="4237263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Answer:A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0862" y="1041905"/>
          <a:ext cx="3134360" cy="159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05">
                <a:tc>
                  <a:txBody>
                    <a:bodyPr/>
                    <a:lstStyle/>
                    <a:p>
                      <a:pPr marL="417830">
                        <a:lnSpc>
                          <a:spcPts val="1545"/>
                        </a:lnSpc>
                        <a:tabLst>
                          <a:tab pos="111760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545"/>
                        </a:lnSpc>
                        <a:tabLst>
                          <a:tab pos="75819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B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103886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75000*36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95758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60000*3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40000*36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919"/>
                        </a:spcBef>
                        <a:tabLst>
                          <a:tab pos="100965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75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919"/>
                        </a:spcBef>
                        <a:tabLst>
                          <a:tab pos="887094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60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80">
                <a:tc>
                  <a:txBody>
                    <a:bodyPr/>
                    <a:lstStyle/>
                    <a:p>
                      <a:pPr marL="417830">
                        <a:lnSpc>
                          <a:spcPts val="1595"/>
                        </a:lnSpc>
                        <a:spcBef>
                          <a:spcPts val="919"/>
                        </a:spcBef>
                        <a:tabLst>
                          <a:tab pos="100965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15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595"/>
                        </a:lnSpc>
                        <a:spcBef>
                          <a:spcPts val="919"/>
                        </a:spcBef>
                        <a:tabLst>
                          <a:tab pos="837565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595"/>
                        </a:lnSpc>
                        <a:spcBef>
                          <a:spcPts val="91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92418" y="2872913"/>
            <a:ext cx="1483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8/35*26,250=6000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900" y="984423"/>
            <a:ext cx="7272020" cy="1841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sz="1400" spc="-5" dirty="0">
                <a:latin typeface="Arial MT"/>
                <a:cs typeface="Arial MT"/>
              </a:rPr>
              <a:t>Arun </a:t>
            </a:r>
            <a:r>
              <a:rPr sz="1400" dirty="0">
                <a:latin typeface="Arial MT"/>
                <a:cs typeface="Arial MT"/>
              </a:rPr>
              <a:t>started a </a:t>
            </a:r>
            <a:r>
              <a:rPr sz="1400" spc="-5" dirty="0">
                <a:latin typeface="Arial MT"/>
                <a:cs typeface="Arial MT"/>
              </a:rPr>
              <a:t>business investing Rs.32,000 after </a:t>
            </a:r>
            <a:r>
              <a:rPr sz="1400" dirty="0">
                <a:latin typeface="Arial MT"/>
                <a:cs typeface="Arial MT"/>
              </a:rPr>
              <a:t>5 months, </a:t>
            </a:r>
            <a:r>
              <a:rPr sz="1400" spc="-5" dirty="0">
                <a:latin typeface="Arial MT"/>
                <a:cs typeface="Arial MT"/>
              </a:rPr>
              <a:t>Bala joined him with </a:t>
            </a:r>
            <a:r>
              <a:rPr sz="1400" dirty="0">
                <a:latin typeface="Arial MT"/>
                <a:cs typeface="Arial MT"/>
              </a:rPr>
              <a:t>a capital </a:t>
            </a:r>
            <a:r>
              <a:rPr sz="1400" spc="-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Rs.22,000 at the end of the </a:t>
            </a:r>
            <a:r>
              <a:rPr sz="1400" spc="-20" dirty="0">
                <a:latin typeface="Arial MT"/>
                <a:cs typeface="Arial MT"/>
              </a:rPr>
              <a:t>year. </a:t>
            </a:r>
            <a:r>
              <a:rPr sz="1400" spc="-5" dirty="0">
                <a:latin typeface="Arial MT"/>
                <a:cs typeface="Arial MT"/>
              </a:rPr>
              <a:t>The total profit was Rs.16,409. What is the </a:t>
            </a:r>
            <a:r>
              <a:rPr sz="1400" spc="-10" dirty="0">
                <a:latin typeface="Arial MT"/>
                <a:cs typeface="Arial MT"/>
              </a:rPr>
              <a:t>difference </a:t>
            </a:r>
            <a:r>
              <a:rPr sz="1400" spc="-5" dirty="0">
                <a:latin typeface="Arial MT"/>
                <a:cs typeface="Arial MT"/>
              </a:rPr>
              <a:t> between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shares</a:t>
            </a:r>
            <a:r>
              <a:rPr sz="1400" spc="-5" dirty="0">
                <a:latin typeface="Arial MT"/>
                <a:cs typeface="Arial MT"/>
              </a:rPr>
              <a:t> of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Arun and Bala?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10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Rs.5284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</a:t>
            </a:r>
            <a:r>
              <a:rPr sz="1400" spc="-20" dirty="0">
                <a:latin typeface="Arial MT"/>
                <a:cs typeface="Arial MT"/>
              </a:rPr>
              <a:t>RS.11712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Rs.10182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Rs.7015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0750" y="4099025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Answer:D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499" y="1012363"/>
            <a:ext cx="400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Arun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911" y="101236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270" y="10123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Bala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300" y="1472738"/>
            <a:ext cx="786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32000*12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752" y="1472738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110" y="1472738"/>
            <a:ext cx="687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22000*7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912" y="1939463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32*6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2799" y="193946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4408" y="1939463"/>
            <a:ext cx="378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1*7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9162" y="2406188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192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2912" y="2406188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4520" y="2406188"/>
            <a:ext cx="1529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1400" spc="-5" dirty="0">
                <a:latin typeface="Arial MT"/>
                <a:cs typeface="Arial MT"/>
              </a:rPr>
              <a:t>7</a:t>
            </a:r>
            <a:r>
              <a:rPr sz="1400" dirty="0">
                <a:latin typeface="Arial MT"/>
                <a:cs typeface="Arial MT"/>
              </a:rPr>
              <a:t>7	(192-77)=</a:t>
            </a:r>
            <a:r>
              <a:rPr sz="1400" spc="-10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663" y="2872913"/>
            <a:ext cx="171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115/269*16409=7015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28" y="295890"/>
            <a:ext cx="967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Concept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980" y="1218388"/>
            <a:ext cx="638175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Formula: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94043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Ratio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Ratio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Ex: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sz="1400" spc="-35" dirty="0">
                <a:latin typeface="Arial MT"/>
                <a:cs typeface="Arial MT"/>
              </a:rPr>
              <a:t>(A’s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Investment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A’s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Time)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(B’s </a:t>
            </a:r>
            <a:r>
              <a:rPr sz="1400" spc="-5" dirty="0">
                <a:latin typeface="Arial MT"/>
                <a:cs typeface="Arial MT"/>
              </a:rPr>
              <a:t>Investment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B’s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Time)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A’s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B’s</a:t>
            </a:r>
            <a:r>
              <a:rPr sz="1400" spc="-5" dirty="0">
                <a:latin typeface="Arial MT"/>
                <a:cs typeface="Arial MT"/>
              </a:rPr>
              <a:t> profit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14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900" y="984423"/>
            <a:ext cx="7324725" cy="1841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sz="1400" spc="-5" dirty="0">
                <a:latin typeface="Arial MT"/>
                <a:cs typeface="Arial MT"/>
              </a:rPr>
              <a:t>Adhi and Bala </a:t>
            </a:r>
            <a:r>
              <a:rPr sz="1400" dirty="0">
                <a:latin typeface="Arial MT"/>
                <a:cs typeface="Arial MT"/>
              </a:rPr>
              <a:t>started a </a:t>
            </a:r>
            <a:r>
              <a:rPr sz="1400" spc="-5" dirty="0">
                <a:latin typeface="Arial MT"/>
                <a:cs typeface="Arial MT"/>
              </a:rPr>
              <a:t>business investing Rs.42,000 and Rs.57,000 </a:t>
            </a:r>
            <a:r>
              <a:rPr sz="1400" spc="-15" dirty="0">
                <a:latin typeface="Arial MT"/>
                <a:cs typeface="Arial MT"/>
              </a:rPr>
              <a:t>Respectively, </a:t>
            </a:r>
            <a:r>
              <a:rPr sz="1400" spc="-5" dirty="0">
                <a:latin typeface="Arial MT"/>
                <a:cs typeface="Arial MT"/>
              </a:rPr>
              <a:t>But bala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left the business after </a:t>
            </a:r>
            <a:r>
              <a:rPr sz="1400" dirty="0">
                <a:latin typeface="Arial MT"/>
                <a:cs typeface="Arial MT"/>
              </a:rPr>
              <a:t>8 months. </a:t>
            </a:r>
            <a:r>
              <a:rPr sz="1400" spc="-5" dirty="0">
                <a:latin typeface="Arial MT"/>
                <a:cs typeface="Arial MT"/>
              </a:rPr>
              <a:t>Find the </a:t>
            </a:r>
            <a:r>
              <a:rPr sz="1400" spc="-10" dirty="0">
                <a:latin typeface="Arial MT"/>
                <a:cs typeface="Arial MT"/>
              </a:rPr>
              <a:t>difference </a:t>
            </a:r>
            <a:r>
              <a:rPr sz="1400" spc="-5" dirty="0">
                <a:latin typeface="Arial MT"/>
                <a:cs typeface="Arial MT"/>
              </a:rPr>
              <a:t>between the </a:t>
            </a:r>
            <a:r>
              <a:rPr sz="1400" dirty="0">
                <a:latin typeface="Arial MT"/>
                <a:cs typeface="Arial MT"/>
              </a:rPr>
              <a:t>shares </a:t>
            </a:r>
            <a:r>
              <a:rPr sz="1400" spc="-5" dirty="0">
                <a:latin typeface="Arial MT"/>
                <a:cs typeface="Arial MT"/>
              </a:rPr>
              <a:t>of profits of Adhi 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Bala,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 the total profit at the 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 </a:t>
            </a:r>
            <a:r>
              <a:rPr sz="1400" dirty="0">
                <a:latin typeface="Arial MT"/>
                <a:cs typeface="Arial MT"/>
              </a:rPr>
              <a:t>year</a:t>
            </a:r>
            <a:r>
              <a:rPr sz="1400" spc="-5" dirty="0">
                <a:latin typeface="Arial MT"/>
                <a:cs typeface="Arial MT"/>
              </a:rPr>
              <a:t> was Rs.26,000?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10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Rs.1200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Rs.1400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Rs.1600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Rs.1300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525" y="4255513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Answer:D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599" y="999450"/>
            <a:ext cx="8394065" cy="3145155"/>
          </a:xfrm>
          <a:custGeom>
            <a:avLst/>
            <a:gdLst/>
            <a:ahLst/>
            <a:cxnLst/>
            <a:rect l="l" t="t" r="r" b="b"/>
            <a:pathLst>
              <a:path w="8394065" h="3145154">
                <a:moveTo>
                  <a:pt x="0" y="0"/>
                </a:moveTo>
                <a:lnTo>
                  <a:pt x="8393999" y="0"/>
                </a:lnTo>
                <a:lnTo>
                  <a:pt x="8393999" y="3144599"/>
                </a:lnTo>
                <a:lnTo>
                  <a:pt x="0" y="314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6499" y="979637"/>
            <a:ext cx="380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Adhi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954" y="979637"/>
            <a:ext cx="774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Bala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104" y="1398737"/>
            <a:ext cx="786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42000*12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9557" y="1398737"/>
            <a:ext cx="1032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57000*8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608" y="181783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7277" y="1817838"/>
            <a:ext cx="139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702310" algn="l"/>
              </a:tabLst>
            </a:pP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9	(21-9=2)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107" y="2236938"/>
            <a:ext cx="10375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=2/40*26000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=1300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900" y="984423"/>
            <a:ext cx="7310120" cy="1841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75"/>
              </a:spcBef>
            </a:pPr>
            <a:r>
              <a:rPr sz="1400" spc="-5" dirty="0">
                <a:latin typeface="Arial MT"/>
                <a:cs typeface="Arial MT"/>
              </a:rPr>
              <a:t>Nikita and Nishita enters to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partnership by investing Rs.50,000 and Rs.40,000 </a:t>
            </a:r>
            <a:r>
              <a:rPr sz="1400" spc="-10" dirty="0">
                <a:latin typeface="Arial MT"/>
                <a:cs typeface="Arial MT"/>
              </a:rPr>
              <a:t>respectively.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They agreed to </a:t>
            </a:r>
            <a:r>
              <a:rPr sz="1400" dirty="0">
                <a:latin typeface="Arial MT"/>
                <a:cs typeface="Arial MT"/>
              </a:rPr>
              <a:t>share </a:t>
            </a:r>
            <a:r>
              <a:rPr sz="1400" spc="-5" dirty="0">
                <a:latin typeface="Arial MT"/>
                <a:cs typeface="Arial MT"/>
              </a:rPr>
              <a:t>the profit in the </a:t>
            </a:r>
            <a:r>
              <a:rPr sz="1400" dirty="0">
                <a:latin typeface="Arial MT"/>
                <a:cs typeface="Arial MT"/>
              </a:rPr>
              <a:t>ratio </a:t>
            </a:r>
            <a:r>
              <a:rPr sz="1400" spc="-5" dirty="0">
                <a:latin typeface="Arial MT"/>
                <a:cs typeface="Arial MT"/>
              </a:rPr>
              <a:t>of their </a:t>
            </a:r>
            <a:r>
              <a:rPr sz="1400" dirty="0">
                <a:latin typeface="Arial MT"/>
                <a:cs typeface="Arial MT"/>
              </a:rPr>
              <a:t>capitals. </a:t>
            </a:r>
            <a:r>
              <a:rPr sz="1400" spc="-5" dirty="0">
                <a:latin typeface="Arial MT"/>
                <a:cs typeface="Arial MT"/>
              </a:rPr>
              <a:t>Find out the </a:t>
            </a:r>
            <a:r>
              <a:rPr sz="1400" dirty="0">
                <a:latin typeface="Arial MT"/>
                <a:cs typeface="Arial MT"/>
              </a:rPr>
              <a:t>share </a:t>
            </a:r>
            <a:r>
              <a:rPr sz="1400" spc="-5" dirty="0">
                <a:latin typeface="Arial MT"/>
                <a:cs typeface="Arial MT"/>
              </a:rPr>
              <a:t>of Nikita when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 business is Rs.22,500 after </a:t>
            </a:r>
            <a:r>
              <a:rPr sz="1400" spc="-20" dirty="0">
                <a:latin typeface="Arial MT"/>
                <a:cs typeface="Arial MT"/>
              </a:rPr>
              <a:t>year.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10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1500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9500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10500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12500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3500" y="4237263"/>
            <a:ext cx="8553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Answer:D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499" y="1120313"/>
            <a:ext cx="11868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0">
              <a:lnSpc>
                <a:spcPts val="1650"/>
              </a:lnSpc>
              <a:spcBef>
                <a:spcPts val="180"/>
              </a:spcBef>
              <a:tabLst>
                <a:tab pos="1123950" algn="l"/>
              </a:tabLst>
            </a:pPr>
            <a:r>
              <a:rPr sz="1400" spc="-5" dirty="0">
                <a:latin typeface="Arial MT"/>
                <a:cs typeface="Arial MT"/>
              </a:rPr>
              <a:t>Nikita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50,00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5" dirty="0">
                <a:latin typeface="Arial MT"/>
                <a:cs typeface="Arial MT"/>
              </a:rPr>
              <a:t> 1</a:t>
            </a:r>
            <a:r>
              <a:rPr sz="1400" dirty="0">
                <a:latin typeface="Arial MT"/>
                <a:cs typeface="Arial MT"/>
              </a:rPr>
              <a:t>2	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300" y="1120313"/>
            <a:ext cx="10261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Nishita  40,000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699" y="1748963"/>
            <a:ext cx="108648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1400" dirty="0">
                <a:latin typeface="Arial MT"/>
                <a:cs typeface="Arial MT"/>
              </a:rPr>
              <a:t>5	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=5/9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22,500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2148" y="17489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3699" y="2587163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=12,500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300" y="2189526"/>
            <a:ext cx="208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4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01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400" y="1053935"/>
            <a:ext cx="818070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Q </a:t>
            </a:r>
            <a:r>
              <a:rPr sz="1400" spc="-5" dirty="0">
                <a:latin typeface="Arial MT"/>
                <a:cs typeface="Arial MT"/>
              </a:rPr>
              <a:t>jointly buy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hotel,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invests </a:t>
            </a:r>
            <a:r>
              <a:rPr sz="1400" dirty="0">
                <a:latin typeface="Arial MT"/>
                <a:cs typeface="Arial MT"/>
              </a:rPr>
              <a:t>6 </a:t>
            </a:r>
            <a:r>
              <a:rPr sz="1400" spc="-5" dirty="0">
                <a:latin typeface="Arial MT"/>
                <a:cs typeface="Arial MT"/>
              </a:rPr>
              <a:t>times the investment of Q, On </a:t>
            </a:r>
            <a:r>
              <a:rPr sz="1400" dirty="0">
                <a:latin typeface="Arial MT"/>
                <a:cs typeface="Arial MT"/>
              </a:rPr>
              <a:t>receiving </a:t>
            </a:r>
            <a:r>
              <a:rPr sz="1400" spc="-5" dirty="0">
                <a:latin typeface="Arial MT"/>
                <a:cs typeface="Arial MT"/>
              </a:rPr>
              <a:t>profit of Rs.84000. What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spc="-15" dirty="0">
                <a:latin typeface="Arial MT"/>
                <a:cs typeface="Arial MT"/>
              </a:rPr>
              <a:t>P’s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in it?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Rs.10000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Rs.12000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Rs.14000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Rs.16000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679" y="1267155"/>
            <a:ext cx="2914015" cy="204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P=6Q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---&gt;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P/Q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6/1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---&gt;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P:Q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6:1</a:t>
            </a:r>
            <a:endParaRPr sz="1400">
              <a:latin typeface="Arial MT"/>
              <a:cs typeface="Arial MT"/>
            </a:endParaRPr>
          </a:p>
          <a:p>
            <a:pPr marL="125095" marR="1029969">
              <a:lnSpc>
                <a:spcPct val="209800"/>
              </a:lnSpc>
              <a:spcBef>
                <a:spcPts val="140"/>
              </a:spcBef>
            </a:pPr>
            <a:r>
              <a:rPr sz="1400" spc="-15" dirty="0">
                <a:latin typeface="Arial MT"/>
                <a:cs typeface="Arial MT"/>
              </a:rPr>
              <a:t>P’s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share=6/7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84000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P’s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share=Rs.72000</a:t>
            </a:r>
            <a:endParaRPr sz="1400">
              <a:latin typeface="Arial MT"/>
              <a:cs typeface="Arial MT"/>
            </a:endParaRPr>
          </a:p>
          <a:p>
            <a:pPr marL="125095" marR="1122680" indent="-113030">
              <a:lnSpc>
                <a:spcPct val="209800"/>
              </a:lnSpc>
            </a:pPr>
            <a:r>
              <a:rPr sz="1400" spc="-15" dirty="0">
                <a:latin typeface="Arial MT"/>
                <a:cs typeface="Arial MT"/>
              </a:rPr>
              <a:t>Q’s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share=1/7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84000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Q’s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share=Rs.12000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02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09879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Rohit </a:t>
            </a:r>
            <a:r>
              <a:rPr sz="1400" dirty="0">
                <a:latin typeface="Arial MT"/>
                <a:cs typeface="Arial MT"/>
              </a:rPr>
              <a:t>starts a </a:t>
            </a:r>
            <a:r>
              <a:rPr sz="1400" spc="-5" dirty="0">
                <a:latin typeface="Arial MT"/>
                <a:cs typeface="Arial MT"/>
              </a:rPr>
              <a:t>travel agency by investing Rs.40,000. After </a:t>
            </a:r>
            <a:r>
              <a:rPr sz="1400" dirty="0">
                <a:latin typeface="Arial MT"/>
                <a:cs typeface="Arial MT"/>
              </a:rPr>
              <a:t>4 months </a:t>
            </a:r>
            <a:r>
              <a:rPr sz="1400" spc="-5" dirty="0">
                <a:latin typeface="Arial MT"/>
                <a:cs typeface="Arial MT"/>
              </a:rPr>
              <a:t>Raj joins the </a:t>
            </a:r>
            <a:r>
              <a:rPr sz="1400" spc="-20" dirty="0">
                <a:latin typeface="Arial MT"/>
                <a:cs typeface="Arial MT"/>
              </a:rPr>
              <a:t>agency. </a:t>
            </a:r>
            <a:r>
              <a:rPr sz="1400" spc="-5" dirty="0">
                <a:latin typeface="Arial MT"/>
                <a:cs typeface="Arial MT"/>
              </a:rPr>
              <a:t>Raj invests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Rs.50,000. What will be profit </a:t>
            </a:r>
            <a:r>
              <a:rPr sz="1400" dirty="0">
                <a:latin typeface="Arial MT"/>
                <a:cs typeface="Arial MT"/>
              </a:rPr>
              <a:t>share</a:t>
            </a:r>
            <a:r>
              <a:rPr sz="1400" spc="-5" dirty="0">
                <a:latin typeface="Arial MT"/>
                <a:cs typeface="Arial MT"/>
              </a:rPr>
              <a:t> of Raj if they earn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5" dirty="0">
                <a:latin typeface="Arial MT"/>
                <a:cs typeface="Arial MT"/>
              </a:rPr>
              <a:t> total of Rs.1,87,000 as profit in the entire </a:t>
            </a:r>
            <a:r>
              <a:rPr sz="1400" spc="-20" dirty="0">
                <a:latin typeface="Arial MT"/>
                <a:cs typeface="Arial MT"/>
              </a:rPr>
              <a:t>year.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A.	90,000</a:t>
            </a:r>
            <a:endParaRPr sz="14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B.	85,000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C.	80,000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D.	95,000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324" y="1267155"/>
            <a:ext cx="440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Rohit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925" y="1267155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324" y="1267155"/>
            <a:ext cx="292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Raj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729" y="1732738"/>
            <a:ext cx="4124325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  <a:tabLst>
                <a:tab pos="2426335" algn="l"/>
                <a:tab pos="2919095" algn="l"/>
              </a:tabLst>
            </a:pPr>
            <a:r>
              <a:rPr sz="1400" spc="-5" dirty="0">
                <a:latin typeface="Arial MT"/>
                <a:cs typeface="Arial MT"/>
              </a:rPr>
              <a:t>40,000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5" dirty="0">
                <a:latin typeface="Arial MT"/>
                <a:cs typeface="Arial MT"/>
              </a:rPr>
              <a:t> 12	</a:t>
            </a:r>
            <a:r>
              <a:rPr sz="1400" dirty="0">
                <a:latin typeface="Arial MT"/>
                <a:cs typeface="Arial MT"/>
              </a:rPr>
              <a:t>:	</a:t>
            </a:r>
            <a:r>
              <a:rPr sz="1400" spc="-5" dirty="0">
                <a:latin typeface="Arial MT"/>
                <a:cs typeface="Arial MT"/>
              </a:rPr>
              <a:t>50,000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Profit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Rohit:Profit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Raj=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48,000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4,00,000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48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=&gt;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6:5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20" dirty="0">
                <a:latin typeface="Arial MT"/>
                <a:cs typeface="Arial MT"/>
              </a:rPr>
              <a:t>Raj=5/11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17000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85,000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5" dirty="0">
                <a:solidFill>
                  <a:srgbClr val="FFFFFF"/>
                </a:solidFill>
                <a:latin typeface="Roboto"/>
                <a:cs typeface="Roboto"/>
              </a:rPr>
              <a:t>Question:</a:t>
            </a:r>
            <a:r>
              <a:rPr sz="2000" i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Roboto"/>
                <a:cs typeface="Roboto"/>
              </a:rPr>
              <a:t>03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098"/>
            <a:ext cx="8152765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 </a:t>
            </a:r>
            <a:r>
              <a:rPr sz="1400" spc="-5" dirty="0">
                <a:latin typeface="Arial MT"/>
                <a:cs typeface="Arial MT"/>
              </a:rPr>
              <a:t>Invests Rs.4000 in </a:t>
            </a:r>
            <a:r>
              <a:rPr sz="1400" dirty="0">
                <a:latin typeface="Arial MT"/>
                <a:cs typeface="Arial MT"/>
              </a:rPr>
              <a:t>coaching classes. </a:t>
            </a:r>
            <a:r>
              <a:rPr sz="1400" spc="-5" dirty="0">
                <a:latin typeface="Arial MT"/>
                <a:cs typeface="Arial MT"/>
              </a:rPr>
              <a:t>After </a:t>
            </a:r>
            <a:r>
              <a:rPr sz="1400" dirty="0">
                <a:latin typeface="Arial MT"/>
                <a:cs typeface="Arial MT"/>
              </a:rPr>
              <a:t>3 months N comes </a:t>
            </a:r>
            <a:r>
              <a:rPr sz="1400" spc="-5" dirty="0">
                <a:latin typeface="Arial MT"/>
                <a:cs typeface="Arial MT"/>
              </a:rPr>
              <a:t>along with Rs.8000. </a:t>
            </a:r>
            <a:r>
              <a:rPr sz="1400" dirty="0">
                <a:latin typeface="Arial MT"/>
                <a:cs typeface="Arial MT"/>
              </a:rPr>
              <a:t>P comes </a:t>
            </a:r>
            <a:r>
              <a:rPr sz="1400" spc="-5" dirty="0">
                <a:latin typeface="Arial MT"/>
                <a:cs typeface="Arial MT"/>
              </a:rPr>
              <a:t>in with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Rs.20,000. The </a:t>
            </a:r>
            <a:r>
              <a:rPr sz="1400" dirty="0">
                <a:latin typeface="Arial MT"/>
                <a:cs typeface="Arial MT"/>
              </a:rPr>
              <a:t>classes </a:t>
            </a:r>
            <a:r>
              <a:rPr sz="1400" spc="-5" dirty="0">
                <a:latin typeface="Arial MT"/>
                <a:cs typeface="Arial MT"/>
              </a:rPr>
              <a:t>earn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profit of Rs.1,12,000 at the end of the </a:t>
            </a:r>
            <a:r>
              <a:rPr sz="1400" spc="-20" dirty="0">
                <a:latin typeface="Arial MT"/>
                <a:cs typeface="Arial MT"/>
              </a:rPr>
              <a:t>year. </a:t>
            </a:r>
            <a:r>
              <a:rPr sz="1400" spc="-5" dirty="0">
                <a:latin typeface="Arial MT"/>
                <a:cs typeface="Arial MT"/>
              </a:rPr>
              <a:t>If profits of </a:t>
            </a:r>
            <a:r>
              <a:rPr sz="1400" dirty="0">
                <a:latin typeface="Arial MT"/>
                <a:cs typeface="Arial MT"/>
              </a:rPr>
              <a:t>M, N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are 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ratio</a:t>
            </a:r>
            <a:r>
              <a:rPr sz="1400" spc="-5" dirty="0">
                <a:latin typeface="Arial MT"/>
                <a:cs typeface="Arial MT"/>
              </a:rPr>
              <a:t> of 6:9:5 </a:t>
            </a:r>
            <a:r>
              <a:rPr sz="1400" spc="-10" dirty="0">
                <a:latin typeface="Arial MT"/>
                <a:cs typeface="Arial MT"/>
              </a:rPr>
              <a:t>respectively.</a:t>
            </a:r>
            <a:r>
              <a:rPr sz="1400" spc="-5" dirty="0">
                <a:latin typeface="Arial MT"/>
                <a:cs typeface="Arial MT"/>
              </a:rPr>
              <a:t> For how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5" dirty="0">
                <a:latin typeface="Arial MT"/>
                <a:cs typeface="Arial MT"/>
              </a:rPr>
              <a:t> was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469900" indent="-39687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3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endParaRPr sz="1400">
              <a:latin typeface="Arial MT"/>
              <a:cs typeface="Arial MT"/>
            </a:endParaRPr>
          </a:p>
          <a:p>
            <a:pPr marL="469900" indent="-396875">
              <a:lnSpc>
                <a:spcPct val="100000"/>
              </a:lnSpc>
              <a:spcBef>
                <a:spcPts val="27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6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endParaRPr sz="1400">
              <a:latin typeface="Arial MT"/>
              <a:cs typeface="Arial MT"/>
            </a:endParaRPr>
          </a:p>
          <a:p>
            <a:pPr marL="469900" indent="-406400">
              <a:lnSpc>
                <a:spcPct val="100000"/>
              </a:lnSpc>
              <a:spcBef>
                <a:spcPts val="27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5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endParaRPr sz="1400">
              <a:latin typeface="Arial MT"/>
              <a:cs typeface="Arial MT"/>
            </a:endParaRPr>
          </a:p>
          <a:p>
            <a:pPr marL="469900" indent="-406400">
              <a:lnSpc>
                <a:spcPct val="100000"/>
              </a:lnSpc>
              <a:spcBef>
                <a:spcPts val="27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00" y="295890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solidFill>
                  <a:srgbClr val="FFFFFF"/>
                </a:solidFill>
                <a:latin typeface="Roboto"/>
                <a:cs typeface="Roboto"/>
              </a:rPr>
              <a:t>Explanation:</a:t>
            </a:r>
            <a:endParaRPr sz="20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7274" y="1296698"/>
          <a:ext cx="3089909" cy="2454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08">
                <a:tc>
                  <a:txBody>
                    <a:bodyPr/>
                    <a:lstStyle/>
                    <a:p>
                      <a:pPr marL="488950">
                        <a:lnSpc>
                          <a:spcPts val="1545"/>
                        </a:lnSpc>
                        <a:tabLst>
                          <a:tab pos="104457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545"/>
                        </a:lnSpc>
                        <a:tabLst>
                          <a:tab pos="99377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	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1087755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4000*12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88265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8000*9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: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20,000*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48000=6k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k=8000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20,000T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=5k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15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T=2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7314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F4A31-2A0B-4E5C-9523-9076FEACCAE8}"/>
</file>

<file path=customXml/itemProps2.xml><?xml version="1.0" encoding="utf-8"?>
<ds:datastoreItem xmlns:ds="http://schemas.openxmlformats.org/officeDocument/2006/customXml" ds:itemID="{4FB360B6-7EEE-43D4-B61D-3376485EA887}"/>
</file>

<file path=customXml/itemProps3.xml><?xml version="1.0" encoding="utf-8"?>
<ds:datastoreItem xmlns:ds="http://schemas.openxmlformats.org/officeDocument/2006/customXml" ds:itemID="{A9546CAD-0AED-46CF-979A-CC26AD286B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1549</Words>
  <Application>Microsoft Office PowerPoint</Application>
  <PresentationFormat>On-screen Show (16:9)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MT</vt:lpstr>
      <vt:lpstr>Calibri</vt:lpstr>
      <vt:lpstr>Roboto</vt:lpstr>
      <vt:lpstr>Times New Roman</vt:lpstr>
      <vt:lpstr>Office Theme</vt:lpstr>
      <vt:lpstr>PowerPoint Presentation</vt:lpstr>
      <vt:lpstr>PowerPoint Presentation</vt:lpstr>
      <vt:lpstr>Concept</vt:lpstr>
      <vt:lpstr>Question: 01</vt:lpstr>
      <vt:lpstr>Explanation:</vt:lpstr>
      <vt:lpstr>Question: 02</vt:lpstr>
      <vt:lpstr>Explanation:</vt:lpstr>
      <vt:lpstr>Question: 03</vt:lpstr>
      <vt:lpstr>Explanation:</vt:lpstr>
      <vt:lpstr>Question: 04</vt:lpstr>
      <vt:lpstr>Explanation:</vt:lpstr>
      <vt:lpstr>Question: 05</vt:lpstr>
      <vt:lpstr>Explanation:</vt:lpstr>
      <vt:lpstr>Question: 06</vt:lpstr>
      <vt:lpstr>Explanation:</vt:lpstr>
      <vt:lpstr>Question: 07</vt:lpstr>
      <vt:lpstr>Explanation: 07</vt:lpstr>
      <vt:lpstr>Question: 08</vt:lpstr>
      <vt:lpstr>Explanation: 08</vt:lpstr>
      <vt:lpstr>Question: 09</vt:lpstr>
      <vt:lpstr>Explanation:</vt:lpstr>
      <vt:lpstr>Question: 10</vt:lpstr>
      <vt:lpstr>Explanation:</vt:lpstr>
      <vt:lpstr>Question: 11</vt:lpstr>
      <vt:lpstr>Explanation: 11</vt:lpstr>
      <vt:lpstr>Question: 12</vt:lpstr>
      <vt:lpstr>Explanation:</vt:lpstr>
      <vt:lpstr>Question: 13</vt:lpstr>
      <vt:lpstr>Explanation:</vt:lpstr>
      <vt:lpstr>Question: 14</vt:lpstr>
      <vt:lpstr>Explanation:</vt:lpstr>
      <vt:lpstr>Question: 15</vt:lpstr>
      <vt:lpstr>Explanation: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Partnerships | 2nd Year Basic | Kaviya </dc:title>
  <cp:lastModifiedBy>Dhanya</cp:lastModifiedBy>
  <cp:revision>1</cp:revision>
  <dcterms:created xsi:type="dcterms:W3CDTF">2022-02-09T03:08:28Z</dcterms:created>
  <dcterms:modified xsi:type="dcterms:W3CDTF">2022-02-09T03:12:48Z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0x0101007D94C154A3AB8845B63F82A60355126F</vt:lpwstr>
  </property>
</Properties>
</file>