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obo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slide" Target="slides/slide37.xml"/><Relationship Id="rId47" Type="http://schemas.openxmlformats.org/officeDocument/2006/relationships/font" Target="fonts/Roboto-regular.fntdata"/><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font" Target="fonts/Roboto-boldItalic.fntdata"/><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11" Type="http://schemas.openxmlformats.org/officeDocument/2006/relationships/slide" Target="slides/slide6.xml"/><Relationship Id="rId53" Type="http://schemas.openxmlformats.org/officeDocument/2006/relationships/customXml" Target="../customXml/item3.xml"/><Relationship Id="rId5" Type="http://schemas.openxmlformats.org/officeDocument/2006/relationships/notesMaster" Target="notesMasters/notesMaster1.xml"/><Relationship Id="rId44" Type="http://schemas.openxmlformats.org/officeDocument/2006/relationships/slide" Target="slides/slide39.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52" Type="http://schemas.openxmlformats.org/officeDocument/2006/relationships/customXml" Target="../customXml/item2.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customXml" Target="../customXml/item1.xml"/><Relationship Id="rId3" Type="http://schemas.openxmlformats.org/officeDocument/2006/relationships/presProps" Target="presProp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41" Type="http://schemas.openxmlformats.org/officeDocument/2006/relationships/slide" Target="slides/slide36.xml"/><Relationship Id="rId20" Type="http://schemas.openxmlformats.org/officeDocument/2006/relationships/slide" Target="slides/slide15.xml"/><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font" Target="fonts/Roboto-italic.fntdata"/><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15"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37b148ee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37b148ee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6fbcb5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6fbcb5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1cc398c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1cc398c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1cc398c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cc398c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1cc398c4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1cc398c4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1cc398c44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1cc398c44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1cc398c4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1cc398c4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1cc398c4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1cc398c4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1cc398c44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1cc398c4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1cc398c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1cc398c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1cc398c4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1cc398c4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1cc398c44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1cc398c44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1cc398c44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1cc398c44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1cc398c4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1cc398c4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1cc398c4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1cc398c4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1cc398c4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1cc398c4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1cc398c44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1cc398c44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1cc398c4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1cc398c4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1cc398c4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1cc398c4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1cc398c44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1cc398c44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1cc398c44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1cc398c44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37b148ee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37b148ee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1cc398c44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1cc398c44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1cc398c44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1cc398c44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81cc398c44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1cc398c44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1cc398c44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1cc398c44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81cc398c44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1cc398c44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1cc398c44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1cc398c44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81cc398c44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1cc398c4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81cc398c44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81cc398c44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81cc398c44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81cc398c44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81cc398c44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81cc398c44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1cc54d2b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1cc54d2b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81cc398c44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81cc398c44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826ad4b7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826ad4b7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37b148ee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37b148ee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37b148ee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37b148ee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37b148ee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37b148ee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37b148ee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37b148ee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37b148ee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37b148ee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0" name="Google Shape;130;p2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31" name="Google Shape;131;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a:t>
            </a:r>
            <a:endParaRPr sz="2000">
              <a:solidFill>
                <a:schemeClr val="lt1"/>
              </a:solidFill>
              <a:latin typeface="Roboto"/>
              <a:ea typeface="Roboto"/>
              <a:cs typeface="Roboto"/>
              <a:sym typeface="Roboto"/>
            </a:endParaRPr>
          </a:p>
        </p:txBody>
      </p:sp>
      <p:sp>
        <p:nvSpPr>
          <p:cNvPr id="133" name="Google Shape;133;p22"/>
          <p:cNvSpPr txBox="1"/>
          <p:nvPr/>
        </p:nvSpPr>
        <p:spPr>
          <a:xfrm>
            <a:off x="196025" y="708754"/>
            <a:ext cx="8076900" cy="40368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000"/>
              </a:spcBef>
              <a:spcAft>
                <a:spcPts val="0"/>
              </a:spcAft>
              <a:buNone/>
            </a:pPr>
            <a:r>
              <a:rPr lang="en-GB">
                <a:highlight>
                  <a:schemeClr val="lt1"/>
                </a:highlight>
              </a:rPr>
              <a:t>Permutation of ‘n’ distinct objects taken ‘r’ at time where a particular object is never taken is  n-1Pr . Here, one particular object (out of n given objects) is never taken. So, find the no. of ways in which r places can be filled with (n – 1) distinct objects, the no. of arrangement is n-1Pr.</a:t>
            </a:r>
            <a:endParaRPr>
              <a:highlight>
                <a:schemeClr val="lt1"/>
              </a:highlight>
            </a:endParaRPr>
          </a:p>
          <a:p>
            <a:pPr indent="0" lvl="0" marL="0" rtl="0" algn="l">
              <a:lnSpc>
                <a:spcPct val="115000"/>
              </a:lnSpc>
              <a:spcBef>
                <a:spcPts val="1000"/>
              </a:spcBef>
              <a:spcAft>
                <a:spcPts val="0"/>
              </a:spcAft>
              <a:buNone/>
            </a:pPr>
            <a:r>
              <a:rPr lang="en-GB">
                <a:highlight>
                  <a:schemeClr val="lt1"/>
                </a:highlight>
              </a:rPr>
              <a:t>Permutation of ‘n’ different objects, taking ‘r’ at a time, in which two specified objects always occur together is 2! (r – 1) n-2Pr-2 Here, if we leave out two specified objects, then the number of permutations of the remaining (n – 2) objects, taking (r – 2) at a time is n-2Pr-2 . Now, consider two specified objects temporarily as a single object and add to each of these n-2Pr-2 permutations which can be done in (r – 1) ways, the number of permutations becomes (r – 1) n-2Pr-2 . But the two </a:t>
            </a:r>
            <a:r>
              <a:rPr lang="en-GB">
                <a:highlight>
                  <a:schemeClr val="lt1"/>
                </a:highlight>
              </a:rPr>
              <a:t>specific</a:t>
            </a:r>
            <a:r>
              <a:rPr lang="en-GB">
                <a:highlight>
                  <a:schemeClr val="lt1"/>
                </a:highlight>
              </a:rPr>
              <a:t> things can be put together in 2! Ways, the required number of permutations is 2! (r – 1) n-2Pr-2.</a:t>
            </a:r>
            <a:endParaRPr>
              <a:highlight>
                <a:schemeClr val="lt1"/>
              </a:highlight>
            </a:endParaRPr>
          </a:p>
          <a:p>
            <a:pPr indent="0" lvl="0" marL="0" rtl="0" algn="l">
              <a:lnSpc>
                <a:spcPct val="115000"/>
              </a:lnSpc>
              <a:spcBef>
                <a:spcPts val="1000"/>
              </a:spcBef>
              <a:spcAft>
                <a:spcPts val="0"/>
              </a:spcAft>
              <a:buNone/>
            </a:pPr>
            <a:r>
              <a:rPr lang="en-GB">
                <a:highlight>
                  <a:schemeClr val="lt1"/>
                </a:highlight>
              </a:rPr>
              <a:t>Permutation of objects (not all distinct)</a:t>
            </a:r>
            <a:r>
              <a:rPr b="1" lang="en-GB">
                <a:highlight>
                  <a:schemeClr val="lt1"/>
                </a:highlight>
              </a:rPr>
              <a:t>:</a:t>
            </a:r>
            <a:r>
              <a:rPr lang="en-GB">
                <a:highlight>
                  <a:schemeClr val="lt1"/>
                </a:highlight>
              </a:rPr>
              <a:t> we will discuss the permutations of a given number of objects when not all objects are different. The number of mutually distinguishable permutations of ‘n’ things, taken all at a time, of which p are of one kind, q are of second kind, such that p + q = n is (n!/p!q!)</a:t>
            </a:r>
            <a:endParaRPr>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9" name="Google Shape;139;p2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0" name="Google Shape;140;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01</a:t>
            </a:r>
            <a:endParaRPr sz="2000">
              <a:solidFill>
                <a:schemeClr val="lt1"/>
              </a:solidFill>
              <a:latin typeface="Roboto"/>
              <a:ea typeface="Roboto"/>
              <a:cs typeface="Roboto"/>
              <a:sym typeface="Roboto"/>
            </a:endParaRPr>
          </a:p>
        </p:txBody>
      </p:sp>
      <p:sp>
        <p:nvSpPr>
          <p:cNvPr id="142" name="Google Shape;142;p2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How many even numbers of four digits can be formed with the digits 0, 1, 2, 3, 4, 5, 6 and 7; no digit being used more than once?</a:t>
            </a:r>
            <a:endParaRPr>
              <a:highlight>
                <a:schemeClr val="lt1"/>
              </a:highlight>
            </a:endParaRPr>
          </a:p>
          <a:p>
            <a:pPr indent="0" lvl="0" marL="0" rtl="0" algn="l">
              <a:lnSpc>
                <a:spcPct val="115000"/>
              </a:lnSpc>
              <a:spcBef>
                <a:spcPts val="800"/>
              </a:spcBef>
              <a:spcAft>
                <a:spcPts val="0"/>
              </a:spcAft>
              <a:buClr>
                <a:schemeClr val="dk1"/>
              </a:buClr>
              <a:buSzPts val="1100"/>
              <a:buFont typeface="Arial"/>
              <a:buNone/>
            </a:pPr>
            <a:r>
              <a:t/>
            </a:r>
            <a:endParaRPr>
              <a:highlight>
                <a:schemeClr val="lt1"/>
              </a:highlight>
            </a:endParaRPr>
          </a:p>
          <a:p>
            <a:pPr indent="-317500" lvl="0" marL="457200" marR="139700" rtl="0" algn="l">
              <a:lnSpc>
                <a:spcPct val="115000"/>
              </a:lnSpc>
              <a:spcBef>
                <a:spcPts val="800"/>
              </a:spcBef>
              <a:spcAft>
                <a:spcPts val="0"/>
              </a:spcAft>
              <a:buSzPts val="1400"/>
              <a:buAutoNum type="alphaUcPeriod"/>
            </a:pPr>
            <a:r>
              <a:rPr lang="en-GB">
                <a:highlight>
                  <a:schemeClr val="lt1"/>
                </a:highlight>
              </a:rPr>
              <a:t>400</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420</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750</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210</a:t>
            </a:r>
            <a:endParaRPr>
              <a:highlight>
                <a:schemeClr val="lt1"/>
              </a:highlight>
            </a:endParaRPr>
          </a:p>
        </p:txBody>
      </p:sp>
      <p:sp>
        <p:nvSpPr>
          <p:cNvPr id="143" name="Google Shape;143;p2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9" name="Google Shape;149;p2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0" name="Google Shape;150;p2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52" name="Google Shape;152;p24"/>
          <p:cNvSpPr txBox="1"/>
          <p:nvPr/>
        </p:nvSpPr>
        <p:spPr>
          <a:xfrm>
            <a:off x="327600" y="930575"/>
            <a:ext cx="78621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highlight>
                  <a:schemeClr val="lt1"/>
                </a:highlight>
              </a:rPr>
              <a:t>Lets do some basic combination math</a:t>
            </a:r>
            <a:endParaRPr>
              <a:highlight>
                <a:schemeClr val="lt1"/>
              </a:highlight>
            </a:endParaRPr>
          </a:p>
          <a:p>
            <a:pPr indent="0" lvl="0" marL="0" rtl="0" algn="l">
              <a:lnSpc>
                <a:spcPct val="115000"/>
              </a:lnSpc>
              <a:spcBef>
                <a:spcPts val="800"/>
              </a:spcBef>
              <a:spcAft>
                <a:spcPts val="0"/>
              </a:spcAft>
              <a:buClr>
                <a:schemeClr val="dk1"/>
              </a:buClr>
              <a:buSzPts val="1100"/>
              <a:buFont typeface="Arial"/>
              <a:buNone/>
            </a:pPr>
            <a:r>
              <a:rPr lang="en-GB">
                <a:highlight>
                  <a:schemeClr val="lt1"/>
                </a:highlight>
              </a:rPr>
              <a:t>Here no. of digits = 8</a:t>
            </a:r>
            <a:endParaRPr>
              <a:highlight>
                <a:schemeClr val="lt1"/>
              </a:highlight>
            </a:endParaRPr>
          </a:p>
          <a:p>
            <a:pPr indent="0" lvl="0" marL="0" rtl="0" algn="l">
              <a:lnSpc>
                <a:spcPct val="115000"/>
              </a:lnSpc>
              <a:spcBef>
                <a:spcPts val="800"/>
              </a:spcBef>
              <a:spcAft>
                <a:spcPts val="0"/>
              </a:spcAft>
              <a:buClr>
                <a:schemeClr val="dk1"/>
              </a:buClr>
              <a:buSzPts val="1100"/>
              <a:buFont typeface="Arial"/>
              <a:buNone/>
            </a:pPr>
            <a:r>
              <a:rPr lang="en-GB">
                <a:highlight>
                  <a:schemeClr val="lt1"/>
                </a:highlight>
              </a:rPr>
              <a:t>Case – I where ‘0’ occurs at unit place</a:t>
            </a:r>
            <a:endParaRPr>
              <a:highlight>
                <a:schemeClr val="lt1"/>
              </a:highlight>
            </a:endParaRPr>
          </a:p>
          <a:p>
            <a:pPr indent="0" lvl="0" marL="0" rtl="0" algn="l">
              <a:lnSpc>
                <a:spcPct val="115000"/>
              </a:lnSpc>
              <a:spcBef>
                <a:spcPts val="800"/>
              </a:spcBef>
              <a:spcAft>
                <a:spcPts val="0"/>
              </a:spcAft>
              <a:buClr>
                <a:schemeClr val="dk1"/>
              </a:buClr>
              <a:buSzPts val="1100"/>
              <a:buFont typeface="Arial"/>
              <a:buNone/>
            </a:pPr>
            <a:r>
              <a:rPr lang="en-GB">
                <a:highlight>
                  <a:schemeClr val="lt1"/>
                </a:highlight>
              </a:rPr>
              <a:t>Unit place can be filled in 1 way (0) ; Ten’s place can be filled in 7 ways</a:t>
            </a:r>
            <a:endParaRPr>
              <a:highlight>
                <a:schemeClr val="lt1"/>
              </a:highlight>
            </a:endParaRPr>
          </a:p>
          <a:p>
            <a:pPr indent="0" lvl="0" marL="0" rtl="0" algn="l">
              <a:lnSpc>
                <a:spcPct val="115000"/>
              </a:lnSpc>
              <a:spcBef>
                <a:spcPts val="800"/>
              </a:spcBef>
              <a:spcAft>
                <a:spcPts val="0"/>
              </a:spcAft>
              <a:buClr>
                <a:schemeClr val="dk1"/>
              </a:buClr>
              <a:buSzPts val="1100"/>
              <a:buFont typeface="Arial"/>
              <a:buNone/>
            </a:pPr>
            <a:r>
              <a:rPr lang="en-GB">
                <a:highlight>
                  <a:schemeClr val="lt1"/>
                </a:highlight>
              </a:rPr>
              <a:t>Hundred’s place can be filled in 6 ways ; Thousand’s place can be filled in 5 ways ;</a:t>
            </a:r>
            <a:endParaRPr>
              <a:highlight>
                <a:schemeClr val="lt1"/>
              </a:highlight>
            </a:endParaRPr>
          </a:p>
          <a:p>
            <a:pPr indent="0" lvl="0" marL="0" rtl="0" algn="l">
              <a:lnSpc>
                <a:spcPct val="115000"/>
              </a:lnSpc>
              <a:spcBef>
                <a:spcPts val="800"/>
              </a:spcBef>
              <a:spcAft>
                <a:spcPts val="0"/>
              </a:spcAft>
              <a:buClr>
                <a:schemeClr val="dk1"/>
              </a:buClr>
              <a:buSzPts val="1100"/>
              <a:buFont typeface="Arial"/>
              <a:buNone/>
            </a:pPr>
            <a:r>
              <a:rPr lang="en-GB">
                <a:highlight>
                  <a:schemeClr val="lt1"/>
                </a:highlight>
              </a:rPr>
              <a:t>Using fundamental principle of multiplication the required no. = 1×7×6×5= 210;</a:t>
            </a:r>
            <a:endParaRPr>
              <a:highlight>
                <a:schemeClr val="lt1"/>
              </a:highlight>
            </a:endParaRPr>
          </a:p>
          <a:p>
            <a:pPr indent="0" lvl="0" marL="0" rtl="0" algn="l">
              <a:lnSpc>
                <a:spcPct val="115000"/>
              </a:lnSpc>
              <a:spcBef>
                <a:spcPts val="800"/>
              </a:spcBef>
              <a:spcAft>
                <a:spcPts val="0"/>
              </a:spcAft>
              <a:buClr>
                <a:schemeClr val="dk1"/>
              </a:buClr>
              <a:buSzPts val="1100"/>
              <a:buFont typeface="Arial"/>
              <a:buNone/>
            </a:pPr>
            <a:r>
              <a:rPr lang="en-GB">
                <a:highlight>
                  <a:schemeClr val="lt1"/>
                </a:highlight>
              </a:rPr>
              <a:t>Case – II When 0 does not occur at unit place</a:t>
            </a:r>
            <a:endParaRPr>
              <a:highlight>
                <a:schemeClr val="lt1"/>
              </a:highlight>
            </a:endParaRPr>
          </a:p>
          <a:p>
            <a:pPr indent="0" lvl="0" marL="0" rtl="0" algn="l">
              <a:lnSpc>
                <a:spcPct val="115000"/>
              </a:lnSpc>
              <a:spcBef>
                <a:spcPts val="800"/>
              </a:spcBef>
              <a:spcAft>
                <a:spcPts val="800"/>
              </a:spcAft>
              <a:buNone/>
            </a:pPr>
            <a:r>
              <a:rPr lang="en-GB">
                <a:highlight>
                  <a:schemeClr val="lt1"/>
                </a:highlight>
              </a:rPr>
              <a:t>Unit place can be filled in 3 ways (2, 4, 6); Thousand place can be filled in 6 ways; (one of the six digits other than zero); Hundred place can be filled in 6 ways; Ten’s place can be filled in 5 ways. Required number of ways = 3 × 6 × 6 × 5 = 540; Total number of numbers =210 + 540 = 750</a:t>
            </a:r>
            <a:endParaRPr>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8" name="Google Shape;158;p2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9" name="Google Shape;159;p2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02</a:t>
            </a:r>
            <a:endParaRPr sz="2000">
              <a:solidFill>
                <a:schemeClr val="lt1"/>
              </a:solidFill>
              <a:latin typeface="Roboto"/>
              <a:ea typeface="Roboto"/>
              <a:cs typeface="Roboto"/>
              <a:sym typeface="Roboto"/>
            </a:endParaRPr>
          </a:p>
        </p:txBody>
      </p:sp>
      <p:sp>
        <p:nvSpPr>
          <p:cNvPr id="161" name="Google Shape;161;p2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How many numbers of four digits greater than 2,400 can be formed with digits 0, 1, 2, 3, 4, 5 &amp; 6; no digit being repeated in any number?</a:t>
            </a:r>
            <a:endParaRPr>
              <a:highlight>
                <a:schemeClr val="lt1"/>
              </a:highlight>
            </a:endParaRPr>
          </a:p>
          <a:p>
            <a:pPr indent="0" lvl="0" marL="0" rtl="0" algn="l">
              <a:lnSpc>
                <a:spcPct val="115000"/>
              </a:lnSpc>
              <a:spcBef>
                <a:spcPts val="800"/>
              </a:spcBef>
              <a:spcAft>
                <a:spcPts val="0"/>
              </a:spcAft>
              <a:buNone/>
            </a:pPr>
            <a:r>
              <a:t/>
            </a:r>
            <a:endParaRPr>
              <a:highlight>
                <a:schemeClr val="lt1"/>
              </a:highlight>
            </a:endParaRPr>
          </a:p>
          <a:p>
            <a:pPr indent="-317500" lvl="0" marL="457200" marR="139700" rtl="0" algn="l">
              <a:lnSpc>
                <a:spcPct val="115000"/>
              </a:lnSpc>
              <a:spcBef>
                <a:spcPts val="800"/>
              </a:spcBef>
              <a:spcAft>
                <a:spcPts val="0"/>
              </a:spcAft>
              <a:buSzPts val="1400"/>
              <a:buAutoNum type="alphaUcPeriod"/>
            </a:pPr>
            <a:r>
              <a:rPr lang="en-GB">
                <a:highlight>
                  <a:schemeClr val="lt1"/>
                </a:highlight>
              </a:rPr>
              <a:t>140</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480</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540</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1120</a:t>
            </a:r>
            <a:endParaRPr>
              <a:highlight>
                <a:schemeClr val="lt1"/>
              </a:highlight>
            </a:endParaRPr>
          </a:p>
        </p:txBody>
      </p:sp>
      <p:sp>
        <p:nvSpPr>
          <p:cNvPr id="162" name="Google Shape;162;p2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8" name="Google Shape;168;p2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9" name="Google Shape;169;p2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71" name="Google Shape;171;p2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highlight>
                  <a:schemeClr val="lt1"/>
                </a:highlight>
              </a:rPr>
              <a:t>Case – I When 2 occurs at thousand’s place</a:t>
            </a:r>
            <a:endParaRPr>
              <a:highlight>
                <a:schemeClr val="lt1"/>
              </a:highlight>
            </a:endParaRPr>
          </a:p>
          <a:p>
            <a:pPr indent="0" lvl="0" marL="0" rtl="0" algn="l">
              <a:lnSpc>
                <a:spcPct val="115000"/>
              </a:lnSpc>
              <a:spcBef>
                <a:spcPts val="800"/>
              </a:spcBef>
              <a:spcAft>
                <a:spcPts val="0"/>
              </a:spcAft>
              <a:buClr>
                <a:schemeClr val="dk1"/>
              </a:buClr>
              <a:buSzPts val="1100"/>
              <a:buFont typeface="Arial"/>
              <a:buNone/>
            </a:pPr>
            <a:r>
              <a:rPr lang="en-GB">
                <a:highlight>
                  <a:schemeClr val="lt1"/>
                </a:highlight>
              </a:rPr>
              <a:t>Thousand’s place can be filled up by 2 in 1 way. Hundred’s place can be filled up by any of the four digits i.e. 4, 5 and 6 in 3 ways; Ten’s place can be filled in 5 ways ; unit’s place can be filled in 4 ways; using fundamental principle of multiplication, the required number = 1 × 3 × 5 × 4 = 60.</a:t>
            </a:r>
            <a:endParaRPr>
              <a:highlight>
                <a:schemeClr val="lt1"/>
              </a:highlight>
            </a:endParaRPr>
          </a:p>
          <a:p>
            <a:pPr indent="0" lvl="0" marL="0" rtl="0" algn="l">
              <a:lnSpc>
                <a:spcPct val="115000"/>
              </a:lnSpc>
              <a:spcBef>
                <a:spcPts val="800"/>
              </a:spcBef>
              <a:spcAft>
                <a:spcPts val="800"/>
              </a:spcAft>
              <a:buNone/>
            </a:pPr>
            <a:r>
              <a:rPr lang="en-GB">
                <a:highlight>
                  <a:schemeClr val="lt1"/>
                </a:highlight>
              </a:rPr>
              <a:t>Case – II When thousand’s place can be occupied by any of the digits out of 3, 4, 5 and 6; thousand’s place can be filled in 4 ways; Hundred’s place can be filled in 6 ways; Ten’s place can be filled in 5 ways. Unit’s place can be filled in 4 ways. Hence, the total number of ways are: 4 x 6 x 5 x 4 = 480. So, the required numbers = 60 + 480 = 540.</a:t>
            </a:r>
            <a:endParaRPr>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7" name="Google Shape;177;p2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78" name="Google Shape;178;p2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03</a:t>
            </a:r>
            <a:endParaRPr sz="2000">
              <a:solidFill>
                <a:schemeClr val="lt1"/>
              </a:solidFill>
              <a:latin typeface="Roboto"/>
              <a:ea typeface="Roboto"/>
              <a:cs typeface="Roboto"/>
              <a:sym typeface="Roboto"/>
            </a:endParaRPr>
          </a:p>
        </p:txBody>
      </p:sp>
      <p:sp>
        <p:nvSpPr>
          <p:cNvPr id="180" name="Google Shape;180;p2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chemeClr val="lt1"/>
                </a:highlight>
              </a:rPr>
              <a:t>There are 20 books of which 4 are single volume and the other are books of 8, 2 and 6 volumes respectively. In how many ways can all these books be arranged on a shelf so that volumes of the same book are not separated?</a:t>
            </a:r>
            <a:endParaRPr>
              <a:solidFill>
                <a:schemeClr val="dk1"/>
              </a:solidFill>
              <a:highlight>
                <a:schemeClr val="lt1"/>
              </a:highlight>
            </a:endParaRPr>
          </a:p>
          <a:p>
            <a:pPr indent="0" lvl="0" marL="0" rtl="0" algn="l">
              <a:lnSpc>
                <a:spcPct val="115000"/>
              </a:lnSpc>
              <a:spcBef>
                <a:spcPts val="800"/>
              </a:spcBef>
              <a:spcAft>
                <a:spcPts val="0"/>
              </a:spcAft>
              <a:buClr>
                <a:schemeClr val="dk1"/>
              </a:buClr>
              <a:buSzPts val="1100"/>
              <a:buFont typeface="Arial"/>
              <a:buNone/>
            </a:pPr>
            <a:r>
              <a:t/>
            </a:r>
            <a:endParaRPr>
              <a:solidFill>
                <a:schemeClr val="dk1"/>
              </a:solidFill>
              <a:highlight>
                <a:schemeClr val="lt1"/>
              </a:highlight>
            </a:endParaRPr>
          </a:p>
          <a:p>
            <a:pPr indent="-317500" lvl="0" marL="457200" marR="1397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2!3!4!5!</a:t>
            </a:r>
            <a:endParaRPr>
              <a:solidFill>
                <a:schemeClr val="dk1"/>
              </a:solidFill>
              <a:highlight>
                <a:schemeClr val="lt1"/>
              </a:highlight>
            </a:endParaRPr>
          </a:p>
          <a:p>
            <a:pPr indent="-317500" lvl="0" marL="457200" marR="1397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3!4!5!6!</a:t>
            </a:r>
            <a:endParaRPr>
              <a:solidFill>
                <a:schemeClr val="dk1"/>
              </a:solidFill>
              <a:highlight>
                <a:schemeClr val="lt1"/>
              </a:highlight>
            </a:endParaRPr>
          </a:p>
          <a:p>
            <a:pPr indent="-317500" lvl="0" marL="457200" marR="1397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4!5!6!7!</a:t>
            </a:r>
            <a:endParaRPr>
              <a:solidFill>
                <a:schemeClr val="dk1"/>
              </a:solidFill>
              <a:highlight>
                <a:schemeClr val="lt1"/>
              </a:highlight>
            </a:endParaRPr>
          </a:p>
          <a:p>
            <a:pPr indent="-317500" lvl="0" marL="457200" marR="1397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8! 7! 6! 2!</a:t>
            </a:r>
            <a:endParaRPr>
              <a:solidFill>
                <a:schemeClr val="dk1"/>
              </a:solidFill>
              <a:highlight>
                <a:schemeClr val="lt1"/>
              </a:highlight>
            </a:endParaRPr>
          </a:p>
        </p:txBody>
      </p:sp>
      <p:sp>
        <p:nvSpPr>
          <p:cNvPr id="181" name="Google Shape;181;p2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87" name="Google Shape;187;p2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8" name="Google Shape;188;p2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90" name="Google Shape;190;p28"/>
          <p:cNvSpPr txBox="1"/>
          <p:nvPr/>
        </p:nvSpPr>
        <p:spPr>
          <a:xfrm>
            <a:off x="327600" y="930575"/>
            <a:ext cx="7662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chemeClr val="lt1"/>
                </a:highlight>
              </a:rPr>
              <a:t>Here volumes of the same book are not to be separated i.e. all the volumes of the same book are to be kept together.</a:t>
            </a:r>
            <a:endParaRPr>
              <a:solidFill>
                <a:schemeClr val="dk1"/>
              </a:solidFill>
              <a:highlight>
                <a:schemeClr val="lt1"/>
              </a:highlight>
            </a:endParaRPr>
          </a:p>
          <a:p>
            <a:pPr indent="0" lvl="0" marL="0" rtl="0" algn="l">
              <a:lnSpc>
                <a:spcPct val="115000"/>
              </a:lnSpc>
              <a:spcBef>
                <a:spcPts val="0"/>
              </a:spcBef>
              <a:spcAft>
                <a:spcPts val="0"/>
              </a:spcAft>
              <a:buNone/>
            </a:pPr>
            <a:r>
              <a:rPr lang="en-GB">
                <a:solidFill>
                  <a:schemeClr val="dk1"/>
                </a:solidFill>
                <a:highlight>
                  <a:schemeClr val="lt1"/>
                </a:highlight>
              </a:rPr>
              <a:t>Regarding all volumes of the same book as one book, we have only 4 + 1 + 1 + 1 = 7 books. These 7 books can be arranged in 7! ways. Volumes of book having 6 volumes can be arranged in 6! Ways.</a:t>
            </a:r>
            <a:endParaRPr>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chemeClr val="lt1"/>
                </a:highlight>
              </a:rPr>
              <a:t>Volumes of book having 8 volumes can be arranged in 8! ways.</a:t>
            </a:r>
            <a:endParaRPr>
              <a:solidFill>
                <a:schemeClr val="dk1"/>
              </a:solidFill>
              <a:highlight>
                <a:schemeClr val="lt1"/>
              </a:highlight>
            </a:endParaRPr>
          </a:p>
          <a:p>
            <a:pPr indent="0" lvl="0" marL="0" rtl="0" algn="l">
              <a:lnSpc>
                <a:spcPct val="115000"/>
              </a:lnSpc>
              <a:spcBef>
                <a:spcPts val="0"/>
              </a:spcBef>
              <a:spcAft>
                <a:spcPts val="0"/>
              </a:spcAft>
              <a:buNone/>
            </a:pPr>
            <a:r>
              <a:rPr lang="en-GB">
                <a:solidFill>
                  <a:schemeClr val="dk1"/>
                </a:solidFill>
                <a:highlight>
                  <a:schemeClr val="lt1"/>
                </a:highlight>
              </a:rPr>
              <a:t>Volumes of book having 2 volumes can be arranged in 2! ways. </a:t>
            </a:r>
            <a:endParaRPr>
              <a:solidFill>
                <a:schemeClr val="dk1"/>
              </a:solidFill>
              <a:highlight>
                <a:schemeClr val="lt1"/>
              </a:highlight>
            </a:endParaRPr>
          </a:p>
          <a:p>
            <a:pPr indent="0" lvl="0" marL="0" rtl="0" algn="l">
              <a:lnSpc>
                <a:spcPct val="115000"/>
              </a:lnSpc>
              <a:spcBef>
                <a:spcPts val="0"/>
              </a:spcBef>
              <a:spcAft>
                <a:spcPts val="0"/>
              </a:spcAft>
              <a:buNone/>
            </a:pPr>
            <a:r>
              <a:rPr lang="en-GB">
                <a:solidFill>
                  <a:schemeClr val="dk1"/>
                </a:solidFill>
                <a:highlight>
                  <a:schemeClr val="lt1"/>
                </a:highlight>
              </a:rPr>
              <a:t>∴ Required number = 7! 8! 6! 2!.</a:t>
            </a:r>
            <a:endParaRPr>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96" name="Google Shape;196;p2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97" name="Google Shape;197;p2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04</a:t>
            </a:r>
            <a:endParaRPr sz="2000">
              <a:solidFill>
                <a:schemeClr val="lt1"/>
              </a:solidFill>
              <a:latin typeface="Roboto"/>
              <a:ea typeface="Roboto"/>
              <a:cs typeface="Roboto"/>
              <a:sym typeface="Roboto"/>
            </a:endParaRPr>
          </a:p>
        </p:txBody>
      </p:sp>
      <p:sp>
        <p:nvSpPr>
          <p:cNvPr id="199" name="Google Shape;199;p2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chemeClr val="lt1"/>
                </a:highlight>
              </a:rPr>
              <a:t>A round table conference is to be held among 25 delegates from 25 countries. In how many ways can they be seated if two particular delegates are always to sit together?</a:t>
            </a:r>
            <a:endParaRPr>
              <a:solidFill>
                <a:schemeClr val="dk1"/>
              </a:solidFill>
              <a:highlight>
                <a:schemeClr val="lt1"/>
              </a:highlight>
            </a:endParaRPr>
          </a:p>
          <a:p>
            <a:pPr indent="0" lvl="0" marL="0" rtl="0" algn="l">
              <a:lnSpc>
                <a:spcPct val="115000"/>
              </a:lnSpc>
              <a:spcBef>
                <a:spcPts val="800"/>
              </a:spcBef>
              <a:spcAft>
                <a:spcPts val="0"/>
              </a:spcAft>
              <a:buClr>
                <a:schemeClr val="dk1"/>
              </a:buClr>
              <a:buSzPts val="1100"/>
              <a:buFont typeface="Arial"/>
              <a:buNone/>
            </a:pPr>
            <a:r>
              <a:t/>
            </a:r>
            <a:endParaRPr>
              <a:solidFill>
                <a:schemeClr val="dk1"/>
              </a:solidFill>
              <a:highlight>
                <a:schemeClr val="lt1"/>
              </a:highlight>
            </a:endParaRPr>
          </a:p>
          <a:p>
            <a:pPr indent="-317500" lvl="0" marL="457200" marR="1397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23!</a:t>
            </a:r>
            <a:endParaRPr>
              <a:solidFill>
                <a:schemeClr val="dk1"/>
              </a:solidFill>
              <a:highlight>
                <a:schemeClr val="lt1"/>
              </a:highlight>
            </a:endParaRPr>
          </a:p>
          <a:p>
            <a:pPr indent="-317500" lvl="0" marL="457200" marR="1397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2! ×23!</a:t>
            </a:r>
            <a:endParaRPr>
              <a:solidFill>
                <a:schemeClr val="dk1"/>
              </a:solidFill>
              <a:highlight>
                <a:schemeClr val="lt1"/>
              </a:highlight>
            </a:endParaRPr>
          </a:p>
          <a:p>
            <a:pPr indent="-317500" lvl="0" marL="457200" marR="1397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3! ×23!</a:t>
            </a:r>
            <a:endParaRPr>
              <a:solidFill>
                <a:schemeClr val="dk1"/>
              </a:solidFill>
              <a:highlight>
                <a:schemeClr val="lt1"/>
              </a:highlight>
            </a:endParaRPr>
          </a:p>
          <a:p>
            <a:pPr indent="-317500" lvl="0" marL="457200" marR="1397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None of these</a:t>
            </a:r>
            <a:endParaRPr>
              <a:solidFill>
                <a:schemeClr val="dk1"/>
              </a:solidFill>
              <a:highlight>
                <a:schemeClr val="lt1"/>
              </a:highlight>
            </a:endParaRPr>
          </a:p>
        </p:txBody>
      </p:sp>
      <p:sp>
        <p:nvSpPr>
          <p:cNvPr id="200" name="Google Shape;200;p2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06" name="Google Shape;206;p3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07" name="Google Shape;207;p3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09" name="Google Shape;209;p3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Treating 2 particular delegates who are to sit together as one person, we have only 24 persons. These 24 persons can be seated at a round table in 23! Ways. But 2 particular persons can be arranged among themselves in  2! ways. ∴ Required no =2!×23!</a:t>
            </a:r>
            <a:endParaRPr>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15" name="Google Shape;215;p3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16" name="Google Shape;216;p3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05</a:t>
            </a:r>
            <a:endParaRPr sz="2000">
              <a:solidFill>
                <a:schemeClr val="lt1"/>
              </a:solidFill>
              <a:latin typeface="Roboto"/>
              <a:ea typeface="Roboto"/>
              <a:cs typeface="Roboto"/>
              <a:sym typeface="Roboto"/>
            </a:endParaRPr>
          </a:p>
        </p:txBody>
      </p:sp>
      <p:sp>
        <p:nvSpPr>
          <p:cNvPr id="218" name="Google Shape;218;p3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chemeClr val="lt1"/>
                </a:highlight>
              </a:rPr>
              <a:t>Given 5 line segments of lengths 2, 3, 4, 5, 6 and 7 units. Then the number of triangles that can be formed by joining these lines is</a:t>
            </a:r>
            <a:endParaRPr>
              <a:solidFill>
                <a:schemeClr val="dk1"/>
              </a:solidFill>
              <a:highlight>
                <a:schemeClr val="lt1"/>
              </a:highlight>
            </a:endParaRPr>
          </a:p>
          <a:p>
            <a:pPr indent="0" lvl="0" marL="0" rtl="0" algn="l">
              <a:lnSpc>
                <a:spcPct val="115000"/>
              </a:lnSpc>
              <a:spcBef>
                <a:spcPts val="800"/>
              </a:spcBef>
              <a:spcAft>
                <a:spcPts val="0"/>
              </a:spcAft>
              <a:buClr>
                <a:schemeClr val="dk1"/>
              </a:buClr>
              <a:buSzPts val="1100"/>
              <a:buFont typeface="Arial"/>
              <a:buNone/>
            </a:pPr>
            <a:r>
              <a:t/>
            </a:r>
            <a:endParaRPr>
              <a:solidFill>
                <a:schemeClr val="dk1"/>
              </a:solidFill>
              <a:highlight>
                <a:schemeClr val="lt1"/>
              </a:highlight>
            </a:endParaRPr>
          </a:p>
          <a:p>
            <a:pPr indent="-317500" lvl="0" marL="457200" marR="139700" rtl="0" algn="l">
              <a:lnSpc>
                <a:spcPct val="115000"/>
              </a:lnSpc>
              <a:spcBef>
                <a:spcPts val="800"/>
              </a:spcBef>
              <a:spcAft>
                <a:spcPts val="0"/>
              </a:spcAft>
              <a:buClr>
                <a:schemeClr val="dk1"/>
              </a:buClr>
              <a:buSzPts val="1400"/>
              <a:buAutoNum type="alphaUcPeriod"/>
            </a:pPr>
            <a:r>
              <a:rPr lang="en-GB">
                <a:solidFill>
                  <a:schemeClr val="dk1"/>
                </a:solidFill>
                <a:highlight>
                  <a:schemeClr val="lt1"/>
                </a:highlight>
              </a:rPr>
              <a:t>6C3</a:t>
            </a:r>
            <a:endParaRPr>
              <a:solidFill>
                <a:schemeClr val="dk1"/>
              </a:solidFill>
              <a:highlight>
                <a:schemeClr val="lt1"/>
              </a:highlight>
            </a:endParaRPr>
          </a:p>
          <a:p>
            <a:pPr indent="-317500" lvl="0" marL="457200" marR="1397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6C3 - 7</a:t>
            </a:r>
            <a:endParaRPr>
              <a:solidFill>
                <a:schemeClr val="dk1"/>
              </a:solidFill>
              <a:highlight>
                <a:schemeClr val="lt1"/>
              </a:highlight>
            </a:endParaRPr>
          </a:p>
          <a:p>
            <a:pPr indent="-317500" lvl="0" marL="457200" marR="1397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6C3 - 5</a:t>
            </a:r>
            <a:endParaRPr>
              <a:solidFill>
                <a:schemeClr val="dk1"/>
              </a:solidFill>
              <a:highlight>
                <a:schemeClr val="lt1"/>
              </a:highlight>
            </a:endParaRPr>
          </a:p>
          <a:p>
            <a:pPr indent="-317500" lvl="0" marL="457200" marR="139700" rtl="0" algn="l">
              <a:lnSpc>
                <a:spcPct val="115000"/>
              </a:lnSpc>
              <a:spcBef>
                <a:spcPts val="0"/>
              </a:spcBef>
              <a:spcAft>
                <a:spcPts val="0"/>
              </a:spcAft>
              <a:buClr>
                <a:schemeClr val="dk1"/>
              </a:buClr>
              <a:buSzPts val="1400"/>
              <a:buAutoNum type="alphaUcPeriod"/>
            </a:pPr>
            <a:r>
              <a:rPr lang="en-GB">
                <a:solidFill>
                  <a:schemeClr val="dk1"/>
                </a:solidFill>
                <a:highlight>
                  <a:schemeClr val="lt1"/>
                </a:highlight>
              </a:rPr>
              <a:t>6C3 - 1</a:t>
            </a:r>
            <a:endParaRPr>
              <a:solidFill>
                <a:schemeClr val="dk1"/>
              </a:solidFill>
              <a:highlight>
                <a:schemeClr val="lt1"/>
              </a:highlight>
            </a:endParaRPr>
          </a:p>
        </p:txBody>
      </p:sp>
      <p:sp>
        <p:nvSpPr>
          <p:cNvPr id="219" name="Google Shape;219;p3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57" name="Google Shape;57;p1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58" name="Google Shape;58;p1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Topic Name</a:t>
            </a:r>
            <a:endParaRPr sz="2000">
              <a:solidFill>
                <a:schemeClr val="lt1"/>
              </a:solidFill>
              <a:latin typeface="Roboto"/>
              <a:ea typeface="Roboto"/>
              <a:cs typeface="Roboto"/>
              <a:sym typeface="Roboto"/>
            </a:endParaRPr>
          </a:p>
        </p:txBody>
      </p:sp>
      <p:sp>
        <p:nvSpPr>
          <p:cNvPr id="59" name="Google Shape;59;p1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800"/>
              </a:spcAft>
              <a:buNone/>
            </a:pPr>
            <a:r>
              <a:t/>
            </a:r>
            <a:endParaRPr b="1" sz="2400"/>
          </a:p>
        </p:txBody>
      </p:sp>
      <p:pic>
        <p:nvPicPr>
          <p:cNvPr id="60" name="Google Shape;60;p14"/>
          <p:cNvPicPr preferRelativeResize="0"/>
          <p:nvPr/>
        </p:nvPicPr>
        <p:blipFill rotWithShape="1">
          <a:blip r:embed="rId5">
            <a:alphaModFix/>
          </a:blip>
          <a:srcRect b="14295" l="0" r="0" t="0"/>
          <a:stretch/>
        </p:blipFill>
        <p:spPr>
          <a:xfrm>
            <a:off x="1808425" y="1231200"/>
            <a:ext cx="5153249" cy="2305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p:tgtEl>
                                          <p:spTgt spid="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25" name="Google Shape;225;p3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26" name="Google Shape;226;p3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28" name="Google Shape;228;p3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chemeClr val="lt1"/>
                </a:highlight>
              </a:rPr>
              <a:t>We know that in any triangle the sum of two sides is always greater than the third side. ∴ the triangle will not be formed if we select segments of lengths (2, 3, 5) , (2, 3, 6), (2,3,7), (3,4,7),(2,4,7), (2,5,7) and (2, 4, 6). Hence number of triangles formed = 6C3 - 7</a:t>
            </a:r>
            <a:endParaRPr>
              <a:solidFill>
                <a:schemeClr val="dk1"/>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34" name="Google Shape;234;p3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35" name="Google Shape;235;p3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06</a:t>
            </a:r>
            <a:endParaRPr sz="2000">
              <a:solidFill>
                <a:schemeClr val="lt1"/>
              </a:solidFill>
              <a:latin typeface="Roboto"/>
              <a:ea typeface="Roboto"/>
              <a:cs typeface="Roboto"/>
              <a:sym typeface="Roboto"/>
            </a:endParaRPr>
          </a:p>
        </p:txBody>
      </p:sp>
      <p:sp>
        <p:nvSpPr>
          <p:cNvPr id="237" name="Google Shape;237;p3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Find the number of divisors of 43200.</a:t>
            </a:r>
            <a:endParaRPr>
              <a:highlight>
                <a:schemeClr val="lt1"/>
              </a:highlight>
            </a:endParaRPr>
          </a:p>
          <a:p>
            <a:pPr indent="0" lvl="0" marL="0" rtl="0" algn="l">
              <a:lnSpc>
                <a:spcPct val="115000"/>
              </a:lnSpc>
              <a:spcBef>
                <a:spcPts val="800"/>
              </a:spcBef>
              <a:spcAft>
                <a:spcPts val="0"/>
              </a:spcAft>
              <a:buClr>
                <a:schemeClr val="dk1"/>
              </a:buClr>
              <a:buSzPts val="1100"/>
              <a:buFont typeface="Arial"/>
              <a:buNone/>
            </a:pPr>
            <a:r>
              <a:t/>
            </a:r>
            <a:endParaRPr>
              <a:highlight>
                <a:schemeClr val="lt1"/>
              </a:highlight>
            </a:endParaRPr>
          </a:p>
          <a:p>
            <a:pPr indent="-317500" lvl="0" marL="457200" marR="139700" rtl="0" algn="l">
              <a:lnSpc>
                <a:spcPct val="115000"/>
              </a:lnSpc>
              <a:spcBef>
                <a:spcPts val="800"/>
              </a:spcBef>
              <a:spcAft>
                <a:spcPts val="0"/>
              </a:spcAft>
              <a:buSzPts val="1400"/>
              <a:buAutoNum type="alphaUcPeriod"/>
            </a:pPr>
            <a:r>
              <a:rPr lang="en-GB">
                <a:highlight>
                  <a:schemeClr val="lt1"/>
                </a:highlight>
              </a:rPr>
              <a:t>48</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60</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72</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84</a:t>
            </a:r>
            <a:endParaRPr>
              <a:highlight>
                <a:schemeClr val="lt1"/>
              </a:highlight>
            </a:endParaRPr>
          </a:p>
        </p:txBody>
      </p:sp>
      <p:sp>
        <p:nvSpPr>
          <p:cNvPr id="238" name="Google Shape;238;p3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44" name="Google Shape;244;p3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45" name="Google Shape;245;p3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47" name="Google Shape;247;p3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highlight>
                  <a:schemeClr val="lt1"/>
                </a:highlight>
              </a:rPr>
              <a:t>If a number N = ax . by . cz then no of divisors = (x+1)(y+1)(z+1)</a:t>
            </a:r>
            <a:endParaRPr>
              <a:highlight>
                <a:schemeClr val="lt1"/>
              </a:highlight>
            </a:endParaRPr>
          </a:p>
          <a:p>
            <a:pPr indent="0" lvl="0" marL="0" rtl="0" algn="l">
              <a:lnSpc>
                <a:spcPct val="115000"/>
              </a:lnSpc>
              <a:spcBef>
                <a:spcPts val="0"/>
              </a:spcBef>
              <a:spcAft>
                <a:spcPts val="0"/>
              </a:spcAft>
              <a:buNone/>
            </a:pPr>
            <a:r>
              <a:rPr lang="en-GB">
                <a:highlight>
                  <a:schemeClr val="lt1"/>
                </a:highlight>
              </a:rPr>
              <a:t>Here 43,200 = 26 × 33 × 52</a:t>
            </a:r>
            <a:endParaRPr>
              <a:highlight>
                <a:schemeClr val="lt1"/>
              </a:highlight>
            </a:endParaRPr>
          </a:p>
          <a:p>
            <a:pPr indent="0" lvl="0" marL="0" rtl="0" algn="l">
              <a:lnSpc>
                <a:spcPct val="115000"/>
              </a:lnSpc>
              <a:spcBef>
                <a:spcPts val="0"/>
              </a:spcBef>
              <a:spcAft>
                <a:spcPts val="0"/>
              </a:spcAft>
              <a:buNone/>
            </a:pPr>
            <a:r>
              <a:rPr lang="en-GB">
                <a:highlight>
                  <a:schemeClr val="lt1"/>
                </a:highlight>
              </a:rPr>
              <a:t>∴ Number of Divisors = (6 + 1)(3 + 1)(2 + 1) = 84</a:t>
            </a:r>
            <a:endParaRPr>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53" name="Google Shape;253;p3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54" name="Google Shape;254;p3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07</a:t>
            </a:r>
            <a:endParaRPr sz="2000">
              <a:solidFill>
                <a:schemeClr val="lt1"/>
              </a:solidFill>
              <a:latin typeface="Roboto"/>
              <a:ea typeface="Roboto"/>
              <a:cs typeface="Roboto"/>
              <a:sym typeface="Roboto"/>
            </a:endParaRPr>
          </a:p>
        </p:txBody>
      </p:sp>
      <p:sp>
        <p:nvSpPr>
          <p:cNvPr id="256" name="Google Shape;256;p3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A gentleman has 5 friends to invite. In how many ways can he send invitation cards to them if he has four servants to carry the cards?</a:t>
            </a:r>
            <a:endParaRPr>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16</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64</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1024</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1458</a:t>
            </a:r>
            <a:endParaRPr>
              <a:highlight>
                <a:schemeClr val="lt1"/>
              </a:highlight>
            </a:endParaRPr>
          </a:p>
        </p:txBody>
      </p:sp>
      <p:sp>
        <p:nvSpPr>
          <p:cNvPr id="257" name="Google Shape;257;p3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63" name="Google Shape;263;p3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64" name="Google Shape;264;p3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07</a:t>
            </a:r>
            <a:endParaRPr sz="2000">
              <a:solidFill>
                <a:schemeClr val="lt1"/>
              </a:solidFill>
              <a:latin typeface="Roboto"/>
              <a:ea typeface="Roboto"/>
              <a:cs typeface="Roboto"/>
              <a:sym typeface="Roboto"/>
            </a:endParaRPr>
          </a:p>
        </p:txBody>
      </p:sp>
      <p:sp>
        <p:nvSpPr>
          <p:cNvPr id="266" name="Google Shape;266;p3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Here each card can be carried by any of the four servants.∴ Required number = 4 × 4 × 4 × 4 × 4 = 4^5 = 1024.</a:t>
            </a:r>
            <a:endParaRPr>
              <a:highlight>
                <a:schemeClr val="lt1"/>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72" name="Google Shape;272;p3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73" name="Google Shape;273;p3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08</a:t>
            </a:r>
            <a:endParaRPr sz="2000">
              <a:solidFill>
                <a:schemeClr val="lt1"/>
              </a:solidFill>
              <a:latin typeface="Roboto"/>
              <a:ea typeface="Roboto"/>
              <a:cs typeface="Roboto"/>
              <a:sym typeface="Roboto"/>
            </a:endParaRPr>
          </a:p>
        </p:txBody>
      </p:sp>
      <p:sp>
        <p:nvSpPr>
          <p:cNvPr id="275" name="Google Shape;275;p3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rgbClr val="F8F8F8"/>
                </a:highlight>
              </a:rPr>
              <a:t>In how many ways can 5 boys and 5 girls can be seated in a row so that boys and girls are placed alternately?</a:t>
            </a:r>
            <a:endParaRPr>
              <a:highlight>
                <a:srgbClr val="F8F8F8"/>
              </a:highlight>
            </a:endParaRPr>
          </a:p>
          <a:p>
            <a:pPr indent="0" lvl="0" marL="0" rtl="0" algn="l">
              <a:spcBef>
                <a:spcPts val="0"/>
              </a:spcBef>
              <a:spcAft>
                <a:spcPts val="0"/>
              </a:spcAft>
              <a:buClr>
                <a:schemeClr val="dk1"/>
              </a:buClr>
              <a:buSzPts val="1100"/>
              <a:buFont typeface="Arial"/>
              <a:buNone/>
            </a:pPr>
            <a:r>
              <a:t/>
            </a:r>
            <a:endParaRPr>
              <a:highlight>
                <a:srgbClr val="F8F8F8"/>
              </a:highlight>
            </a:endParaRPr>
          </a:p>
          <a:p>
            <a:pPr indent="-317500" lvl="0" marL="457200" marR="139700" rtl="0" algn="l">
              <a:lnSpc>
                <a:spcPct val="168750"/>
              </a:lnSpc>
              <a:spcBef>
                <a:spcPts val="0"/>
              </a:spcBef>
              <a:spcAft>
                <a:spcPts val="0"/>
              </a:spcAft>
              <a:buSzPts val="1400"/>
              <a:buAutoNum type="alphaUcPeriod"/>
            </a:pPr>
            <a:r>
              <a:rPr lang="en-GB">
                <a:highlight>
                  <a:srgbClr val="F8F8F8"/>
                </a:highlight>
              </a:rPr>
              <a:t>5!</a:t>
            </a:r>
            <a:endParaRPr>
              <a:highlight>
                <a:srgbClr val="F8F8F8"/>
              </a:highlight>
            </a:endParaRPr>
          </a:p>
          <a:p>
            <a:pPr indent="-317500" lvl="0" marL="457200" marR="139700" rtl="0" algn="l">
              <a:lnSpc>
                <a:spcPct val="168750"/>
              </a:lnSpc>
              <a:spcBef>
                <a:spcPts val="0"/>
              </a:spcBef>
              <a:spcAft>
                <a:spcPts val="0"/>
              </a:spcAft>
              <a:buSzPts val="1400"/>
              <a:buAutoNum type="alphaUcPeriod"/>
            </a:pPr>
            <a:r>
              <a:rPr lang="en-GB">
                <a:highlight>
                  <a:srgbClr val="F8F8F8"/>
                </a:highlight>
              </a:rPr>
              <a:t>5!×2!</a:t>
            </a:r>
            <a:endParaRPr>
              <a:highlight>
                <a:srgbClr val="F8F8F8"/>
              </a:highlight>
            </a:endParaRPr>
          </a:p>
          <a:p>
            <a:pPr indent="-317500" lvl="0" marL="457200" marR="139700" rtl="0" algn="l">
              <a:lnSpc>
                <a:spcPct val="168750"/>
              </a:lnSpc>
              <a:spcBef>
                <a:spcPts val="0"/>
              </a:spcBef>
              <a:spcAft>
                <a:spcPts val="0"/>
              </a:spcAft>
              <a:buSzPts val="1400"/>
              <a:buAutoNum type="alphaUcPeriod"/>
            </a:pPr>
            <a:r>
              <a:rPr lang="en-GB">
                <a:highlight>
                  <a:srgbClr val="F8F8F8"/>
                </a:highlight>
              </a:rPr>
              <a:t>2×5! × 5!</a:t>
            </a:r>
            <a:endParaRPr>
              <a:highlight>
                <a:srgbClr val="F8F8F8"/>
              </a:highlight>
            </a:endParaRPr>
          </a:p>
          <a:p>
            <a:pPr indent="-317500" lvl="0" marL="457200" marR="139700" rtl="0" algn="l">
              <a:lnSpc>
                <a:spcPct val="168750"/>
              </a:lnSpc>
              <a:spcBef>
                <a:spcPts val="0"/>
              </a:spcBef>
              <a:spcAft>
                <a:spcPts val="0"/>
              </a:spcAft>
              <a:buSzPts val="1400"/>
              <a:buAutoNum type="alphaUcPeriod"/>
            </a:pPr>
            <a:r>
              <a:rPr lang="en-GB">
                <a:highlight>
                  <a:srgbClr val="F8F8F8"/>
                </a:highlight>
              </a:rPr>
              <a:t>None of these</a:t>
            </a:r>
            <a:endParaRPr>
              <a:highlight>
                <a:srgbClr val="F8F8F8"/>
              </a:highlight>
            </a:endParaRPr>
          </a:p>
        </p:txBody>
      </p:sp>
      <p:sp>
        <p:nvSpPr>
          <p:cNvPr id="276" name="Google Shape;276;p3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82" name="Google Shape;282;p3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83" name="Google Shape;283;p3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08</a:t>
            </a:r>
            <a:endParaRPr sz="2000">
              <a:solidFill>
                <a:schemeClr val="lt1"/>
              </a:solidFill>
              <a:latin typeface="Roboto"/>
              <a:ea typeface="Roboto"/>
              <a:cs typeface="Roboto"/>
              <a:sym typeface="Roboto"/>
            </a:endParaRPr>
          </a:p>
        </p:txBody>
      </p:sp>
      <p:sp>
        <p:nvSpPr>
          <p:cNvPr id="285" name="Google Shape;285;p38"/>
          <p:cNvSpPr txBox="1"/>
          <p:nvPr/>
        </p:nvSpPr>
        <p:spPr>
          <a:xfrm>
            <a:off x="327600" y="8543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The 5 boys and 5 girls can be seated in 5!5! ways. There are further two cases when the arrangement starts with boy or girl. Thus the required number of arrangements is 2 × 5!×5!</a:t>
            </a:r>
            <a:endParaRPr>
              <a:highlight>
                <a:schemeClr val="lt1"/>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3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91" name="Google Shape;291;p3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92" name="Google Shape;292;p3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09</a:t>
            </a:r>
            <a:endParaRPr sz="2000">
              <a:solidFill>
                <a:schemeClr val="lt1"/>
              </a:solidFill>
              <a:latin typeface="Roboto"/>
              <a:ea typeface="Roboto"/>
              <a:cs typeface="Roboto"/>
              <a:sym typeface="Roboto"/>
            </a:endParaRPr>
          </a:p>
        </p:txBody>
      </p:sp>
      <p:sp>
        <p:nvSpPr>
          <p:cNvPr id="294" name="Google Shape;294;p3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Find the sum of all the 4 digit numbers that can be formed with the digits 3, 4, 4 and 2.</a:t>
            </a:r>
            <a:endParaRPr>
              <a:highlight>
                <a:schemeClr val="lt1"/>
              </a:highlight>
            </a:endParaRPr>
          </a:p>
          <a:p>
            <a:pPr indent="0" lvl="0" marL="0" rtl="0" algn="l">
              <a:lnSpc>
                <a:spcPct val="115000"/>
              </a:lnSpc>
              <a:spcBef>
                <a:spcPts val="800"/>
              </a:spcBef>
              <a:spcAft>
                <a:spcPts val="0"/>
              </a:spcAft>
              <a:buClr>
                <a:schemeClr val="dk1"/>
              </a:buClr>
              <a:buSzPts val="1100"/>
              <a:buFont typeface="Arial"/>
              <a:buNone/>
            </a:pPr>
            <a:r>
              <a:t/>
            </a:r>
            <a:endParaRPr>
              <a:highlight>
                <a:schemeClr val="lt1"/>
              </a:highlight>
            </a:endParaRPr>
          </a:p>
          <a:p>
            <a:pPr indent="-317500" lvl="0" marL="457200" marR="139700" rtl="0" algn="l">
              <a:lnSpc>
                <a:spcPct val="115000"/>
              </a:lnSpc>
              <a:spcBef>
                <a:spcPts val="800"/>
              </a:spcBef>
              <a:spcAft>
                <a:spcPts val="0"/>
              </a:spcAft>
              <a:buSzPts val="1400"/>
              <a:buAutoNum type="alphaUcPeriod"/>
            </a:pPr>
            <a:r>
              <a:rPr lang="en-GB">
                <a:highlight>
                  <a:schemeClr val="lt1"/>
                </a:highlight>
              </a:rPr>
              <a:t>43339</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43999</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43329</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None of these</a:t>
            </a:r>
            <a:endParaRPr>
              <a:highlight>
                <a:schemeClr val="lt1"/>
              </a:highlight>
            </a:endParaRPr>
          </a:p>
        </p:txBody>
      </p:sp>
      <p:sp>
        <p:nvSpPr>
          <p:cNvPr id="295" name="Google Shape;295;p3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01" name="Google Shape;301;p4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02" name="Google Shape;302;p4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04" name="Google Shape;304;p4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highlight>
                  <a:schemeClr val="lt1"/>
                </a:highlight>
              </a:rPr>
              <a:t>Here each of the digits 2 and 3 will occur at unit, tens, hundred and thousand place ( 3P3/2!) = 3 times. Digit 4 will occur at each place = 6 times;</a:t>
            </a:r>
            <a:endParaRPr>
              <a:highlight>
                <a:schemeClr val="lt1"/>
              </a:highlight>
            </a:endParaRPr>
          </a:p>
          <a:p>
            <a:pPr indent="0" lvl="0" marL="0" rtl="0" algn="l">
              <a:lnSpc>
                <a:spcPct val="115000"/>
              </a:lnSpc>
              <a:spcBef>
                <a:spcPts val="0"/>
              </a:spcBef>
              <a:spcAft>
                <a:spcPts val="0"/>
              </a:spcAft>
              <a:buNone/>
            </a:pPr>
            <a:r>
              <a:rPr lang="en-GB">
                <a:highlight>
                  <a:schemeClr val="lt1"/>
                </a:highlight>
              </a:rPr>
              <a:t>∴ Sum of digits at unit, tens,</a:t>
            </a:r>
            <a:endParaRPr>
              <a:highlight>
                <a:schemeClr val="lt1"/>
              </a:highlight>
            </a:endParaRPr>
          </a:p>
          <a:p>
            <a:pPr indent="0" lvl="0" marL="0" rtl="0" algn="l">
              <a:lnSpc>
                <a:spcPct val="115000"/>
              </a:lnSpc>
              <a:spcBef>
                <a:spcPts val="0"/>
              </a:spcBef>
              <a:spcAft>
                <a:spcPts val="0"/>
              </a:spcAft>
              <a:buNone/>
            </a:pPr>
            <a:r>
              <a:rPr lang="en-GB">
                <a:highlight>
                  <a:schemeClr val="lt1"/>
                </a:highlight>
              </a:rPr>
              <a:t> hundred and thousand place = 3 × 3 + 6 × 4 + 3 × 2 =39. </a:t>
            </a:r>
            <a:endParaRPr>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GB">
                <a:highlight>
                  <a:schemeClr val="lt1"/>
                </a:highlight>
              </a:rPr>
              <a:t>Sum of numbers formed =</a:t>
            </a:r>
            <a:endParaRPr>
              <a:highlight>
                <a:schemeClr val="lt1"/>
              </a:highlight>
            </a:endParaRPr>
          </a:p>
          <a:p>
            <a:pPr indent="0" lvl="0" marL="0" rtl="0" algn="l">
              <a:lnSpc>
                <a:spcPct val="115000"/>
              </a:lnSpc>
              <a:spcBef>
                <a:spcPts val="0"/>
              </a:spcBef>
              <a:spcAft>
                <a:spcPts val="0"/>
              </a:spcAft>
              <a:buNone/>
            </a:pPr>
            <a:r>
              <a:rPr lang="en-GB">
                <a:highlight>
                  <a:schemeClr val="lt1"/>
                </a:highlight>
              </a:rPr>
              <a:t>= 39 × 103 + 39× 102 + 39 × 101 + 39 × 100 = 43329</a:t>
            </a:r>
            <a:endParaRPr>
              <a:highlight>
                <a:schemeClr val="lt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0" name="Google Shape;310;p4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11" name="Google Shape;311;p4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10</a:t>
            </a:r>
            <a:endParaRPr sz="2000">
              <a:solidFill>
                <a:schemeClr val="lt1"/>
              </a:solidFill>
              <a:latin typeface="Roboto"/>
              <a:ea typeface="Roboto"/>
              <a:cs typeface="Roboto"/>
              <a:sym typeface="Roboto"/>
            </a:endParaRPr>
          </a:p>
        </p:txBody>
      </p:sp>
      <p:sp>
        <p:nvSpPr>
          <p:cNvPr id="313" name="Google Shape;313;p4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The number of straight lines that can be drawn out of 12 points of which 8 are collinear is</a:t>
            </a:r>
            <a:endParaRPr>
              <a:highlight>
                <a:schemeClr val="lt1"/>
              </a:highlight>
            </a:endParaRPr>
          </a:p>
          <a:p>
            <a:pPr indent="0" lvl="0" marL="0" rtl="0" algn="l">
              <a:lnSpc>
                <a:spcPct val="115000"/>
              </a:lnSpc>
              <a:spcBef>
                <a:spcPts val="800"/>
              </a:spcBef>
              <a:spcAft>
                <a:spcPts val="0"/>
              </a:spcAft>
              <a:buClr>
                <a:schemeClr val="dk1"/>
              </a:buClr>
              <a:buSzPts val="1100"/>
              <a:buFont typeface="Arial"/>
              <a:buNone/>
            </a:pPr>
            <a:r>
              <a:t/>
            </a:r>
            <a:endParaRPr>
              <a:highlight>
                <a:schemeClr val="lt1"/>
              </a:highlight>
            </a:endParaRPr>
          </a:p>
          <a:p>
            <a:pPr indent="-317500" lvl="0" marL="457200" marR="139700" rtl="0" algn="l">
              <a:lnSpc>
                <a:spcPct val="115000"/>
              </a:lnSpc>
              <a:spcBef>
                <a:spcPts val="800"/>
              </a:spcBef>
              <a:spcAft>
                <a:spcPts val="0"/>
              </a:spcAft>
              <a:buSzPts val="1400"/>
              <a:buAutoNum type="alphaUcPeriod"/>
            </a:pPr>
            <a:r>
              <a:rPr lang="en-GB">
                <a:highlight>
                  <a:schemeClr val="lt1"/>
                </a:highlight>
              </a:rPr>
              <a:t>39</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29</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49</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59</a:t>
            </a:r>
            <a:endParaRPr>
              <a:highlight>
                <a:schemeClr val="lt1"/>
              </a:highlight>
            </a:endParaRPr>
          </a:p>
        </p:txBody>
      </p:sp>
      <p:sp>
        <p:nvSpPr>
          <p:cNvPr id="314" name="Google Shape;314;p4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6" name="Google Shape;66;p1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67" name="Google Shape;67;p1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Topic Name</a:t>
            </a:r>
            <a:endParaRPr sz="2000">
              <a:solidFill>
                <a:schemeClr val="lt1"/>
              </a:solidFill>
              <a:latin typeface="Roboto"/>
              <a:ea typeface="Roboto"/>
              <a:cs typeface="Roboto"/>
              <a:sym typeface="Roboto"/>
            </a:endParaRPr>
          </a:p>
        </p:txBody>
      </p:sp>
      <p:sp>
        <p:nvSpPr>
          <p:cNvPr id="68" name="Google Shape;68;p15"/>
          <p:cNvSpPr txBox="1"/>
          <p:nvPr/>
        </p:nvSpPr>
        <p:spPr>
          <a:xfrm>
            <a:off x="-275125" y="1000350"/>
            <a:ext cx="7384200" cy="1925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0"/>
              </a:spcAft>
              <a:buNone/>
            </a:pPr>
            <a:r>
              <a:rPr lang="en-GB"/>
              <a:t>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800"/>
              </a:spcAft>
              <a:buNone/>
            </a:pPr>
            <a:r>
              <a:rPr lang="en-GB"/>
              <a:t>					 </a:t>
            </a:r>
            <a:r>
              <a:rPr b="1" lang="en-GB" sz="2400"/>
              <a:t>Permutations And Combinations</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p:tgtEl>
                                          <p:spTgt spid="6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4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0" name="Google Shape;320;p4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21" name="Google Shape;321;p4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23" name="Google Shape;323;p4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The required number of lines= 12C2 – 8C2 + 1 = 1 + 66 – 28 = 39</a:t>
            </a:r>
            <a:endParaRPr>
              <a:highlight>
                <a:schemeClr val="lt1"/>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9" name="Google Shape;329;p4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0" name="Google Shape;330;p4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11</a:t>
            </a:r>
            <a:endParaRPr sz="2000">
              <a:solidFill>
                <a:schemeClr val="lt1"/>
              </a:solidFill>
              <a:latin typeface="Roboto"/>
              <a:ea typeface="Roboto"/>
              <a:cs typeface="Roboto"/>
              <a:sym typeface="Roboto"/>
            </a:endParaRPr>
          </a:p>
        </p:txBody>
      </p:sp>
      <p:sp>
        <p:nvSpPr>
          <p:cNvPr id="332" name="Google Shape;332;p4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A box contains three white balls, four black balls and three red balls. The number of ways in which three balls can be drawn from the box so that at least one of the balls is black is</a:t>
            </a:r>
            <a:endParaRPr>
              <a:highlight>
                <a:schemeClr val="lt1"/>
              </a:highlight>
            </a:endParaRPr>
          </a:p>
          <a:p>
            <a:pPr indent="0" lvl="0" marL="0" rtl="0" algn="l">
              <a:lnSpc>
                <a:spcPct val="115000"/>
              </a:lnSpc>
              <a:spcBef>
                <a:spcPts val="800"/>
              </a:spcBef>
              <a:spcAft>
                <a:spcPts val="0"/>
              </a:spcAft>
              <a:buClr>
                <a:schemeClr val="dk1"/>
              </a:buClr>
              <a:buSzPts val="1100"/>
              <a:buFont typeface="Arial"/>
              <a:buNone/>
            </a:pPr>
            <a:r>
              <a:t/>
            </a:r>
            <a:endParaRPr>
              <a:highlight>
                <a:schemeClr val="lt1"/>
              </a:highlight>
            </a:endParaRPr>
          </a:p>
          <a:p>
            <a:pPr indent="-317500" lvl="0" marL="457200" marR="139700" rtl="0" algn="l">
              <a:lnSpc>
                <a:spcPct val="115000"/>
              </a:lnSpc>
              <a:spcBef>
                <a:spcPts val="800"/>
              </a:spcBef>
              <a:spcAft>
                <a:spcPts val="0"/>
              </a:spcAft>
              <a:buSzPts val="1400"/>
              <a:buAutoNum type="alphaUcPeriod"/>
            </a:pPr>
            <a:r>
              <a:rPr lang="en-GB">
                <a:highlight>
                  <a:schemeClr val="lt1"/>
                </a:highlight>
              </a:rPr>
              <a:t>50</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100</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150</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200</a:t>
            </a:r>
            <a:endParaRPr>
              <a:highlight>
                <a:schemeClr val="lt1"/>
              </a:highlight>
            </a:endParaRPr>
          </a:p>
        </p:txBody>
      </p:sp>
      <p:sp>
        <p:nvSpPr>
          <p:cNvPr id="333" name="Google Shape;333;p4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4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9" name="Google Shape;339;p4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0" name="Google Shape;340;p4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11</a:t>
            </a:r>
            <a:endParaRPr sz="2000">
              <a:solidFill>
                <a:schemeClr val="lt1"/>
              </a:solidFill>
              <a:latin typeface="Roboto"/>
              <a:ea typeface="Roboto"/>
              <a:cs typeface="Roboto"/>
              <a:sym typeface="Roboto"/>
            </a:endParaRPr>
          </a:p>
        </p:txBody>
      </p:sp>
      <p:sp>
        <p:nvSpPr>
          <p:cNvPr id="342" name="Google Shape;342;p4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highlight>
                  <a:schemeClr val="lt1"/>
                </a:highlight>
              </a:rPr>
              <a:t>The required number of ways</a:t>
            </a:r>
            <a:endParaRPr>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GB">
                <a:highlight>
                  <a:schemeClr val="lt1"/>
                </a:highlight>
              </a:rPr>
              <a:t>(a) 1 black and 2 others = 4C1.6C2 = 4 × 15 = 60</a:t>
            </a:r>
            <a:endParaRPr>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GB">
                <a:highlight>
                  <a:schemeClr val="lt1"/>
                </a:highlight>
              </a:rPr>
              <a:t>(b) 2 black and 1 other = 4C2.6C1 = 6 × 6 = 36</a:t>
            </a:r>
            <a:endParaRPr>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GB">
                <a:highlight>
                  <a:schemeClr val="lt1"/>
                </a:highlight>
              </a:rPr>
              <a:t>(c) All the three black = 4C3 = 4</a:t>
            </a:r>
            <a:endParaRPr>
              <a:highlight>
                <a:schemeClr val="lt1"/>
              </a:highlight>
            </a:endParaRPr>
          </a:p>
          <a:p>
            <a:pPr indent="0" lvl="0" marL="0" rtl="0" algn="l">
              <a:lnSpc>
                <a:spcPct val="115000"/>
              </a:lnSpc>
              <a:spcBef>
                <a:spcPts val="0"/>
              </a:spcBef>
              <a:spcAft>
                <a:spcPts val="0"/>
              </a:spcAft>
              <a:buNone/>
            </a:pPr>
            <a:r>
              <a:rPr lang="en-GB">
                <a:highlight>
                  <a:schemeClr val="lt1"/>
                </a:highlight>
              </a:rPr>
              <a:t>Total =60 + 36 + 4 = 100</a:t>
            </a:r>
            <a:endParaRPr>
              <a:highlight>
                <a:schemeClr val="lt1"/>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48" name="Google Shape;348;p4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9" name="Google Shape;349;p4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12</a:t>
            </a:r>
            <a:endParaRPr sz="2000">
              <a:solidFill>
                <a:schemeClr val="lt1"/>
              </a:solidFill>
              <a:latin typeface="Roboto"/>
              <a:ea typeface="Roboto"/>
              <a:cs typeface="Roboto"/>
              <a:sym typeface="Roboto"/>
            </a:endParaRPr>
          </a:p>
        </p:txBody>
      </p:sp>
      <p:sp>
        <p:nvSpPr>
          <p:cNvPr id="351" name="Google Shape;351;p4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In how many ways can you rearrange the word JUMBLE such that the rearranged word starts with a vowel?</a:t>
            </a:r>
            <a:endParaRPr>
              <a:highlight>
                <a:schemeClr val="lt1"/>
              </a:highlight>
            </a:endParaRPr>
          </a:p>
          <a:p>
            <a:pPr indent="0" lvl="0" marL="0" rtl="0" algn="l">
              <a:lnSpc>
                <a:spcPct val="115000"/>
              </a:lnSpc>
              <a:spcBef>
                <a:spcPts val="800"/>
              </a:spcBef>
              <a:spcAft>
                <a:spcPts val="0"/>
              </a:spcAft>
              <a:buClr>
                <a:schemeClr val="dk1"/>
              </a:buClr>
              <a:buSzPts val="1100"/>
              <a:buFont typeface="Arial"/>
              <a:buNone/>
            </a:pPr>
            <a:r>
              <a:t/>
            </a:r>
            <a:endParaRPr>
              <a:highlight>
                <a:schemeClr val="lt1"/>
              </a:highlight>
            </a:endParaRPr>
          </a:p>
          <a:p>
            <a:pPr indent="-317500" lvl="0" marL="457200" marR="139700" rtl="0" algn="l">
              <a:lnSpc>
                <a:spcPct val="115000"/>
              </a:lnSpc>
              <a:spcBef>
                <a:spcPts val="800"/>
              </a:spcBef>
              <a:spcAft>
                <a:spcPts val="0"/>
              </a:spcAft>
              <a:buSzPts val="1400"/>
              <a:buAutoNum type="alphaUcPeriod"/>
            </a:pPr>
            <a:r>
              <a:rPr lang="en-GB">
                <a:highlight>
                  <a:schemeClr val="lt1"/>
                </a:highlight>
              </a:rPr>
              <a:t>120</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240</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360</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60</a:t>
            </a:r>
            <a:endParaRPr>
              <a:highlight>
                <a:schemeClr val="lt1"/>
              </a:highlight>
            </a:endParaRPr>
          </a:p>
        </p:txBody>
      </p:sp>
      <p:sp>
        <p:nvSpPr>
          <p:cNvPr id="352" name="Google Shape;352;p4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t>
            </a:r>
            <a:r>
              <a:rPr lang="en-GB"/>
              <a:t>B</a:t>
            </a:r>
            <a:r>
              <a:rPr b="1" lang="en-GB"/>
              <a:t>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4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8" name="Google Shape;358;p4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9" name="Google Shape;359;p4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61" name="Google Shape;361;p4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JUMBLE is a six-lettered word. Since the rearranged word has to start with a vowel, the first letter can be either U or E. The balance 5 letters can be arranged in 5P5 or 5! ways. Total number of words = 2 × 5! = 240.</a:t>
            </a:r>
            <a:endParaRPr>
              <a:highlight>
                <a:schemeClr val="lt1"/>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67" name="Google Shape;367;p4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68" name="Google Shape;368;p4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13</a:t>
            </a:r>
            <a:endParaRPr sz="2000">
              <a:solidFill>
                <a:schemeClr val="lt1"/>
              </a:solidFill>
              <a:latin typeface="Roboto"/>
              <a:ea typeface="Roboto"/>
              <a:cs typeface="Roboto"/>
              <a:sym typeface="Roboto"/>
            </a:endParaRPr>
          </a:p>
        </p:txBody>
      </p:sp>
      <p:sp>
        <p:nvSpPr>
          <p:cNvPr id="370" name="Google Shape;370;p4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In an examination, a candidate is required to pass all five different subjects. The number of ways he can fail is:</a:t>
            </a:r>
            <a:endParaRPr>
              <a:highlight>
                <a:schemeClr val="lt1"/>
              </a:highlight>
            </a:endParaRPr>
          </a:p>
          <a:p>
            <a:pPr indent="0" lvl="0" marL="0" rtl="0" algn="l">
              <a:lnSpc>
                <a:spcPct val="115000"/>
              </a:lnSpc>
              <a:spcBef>
                <a:spcPts val="800"/>
              </a:spcBef>
              <a:spcAft>
                <a:spcPts val="0"/>
              </a:spcAft>
              <a:buClr>
                <a:schemeClr val="dk1"/>
              </a:buClr>
              <a:buSzPts val="1100"/>
              <a:buFont typeface="Arial"/>
              <a:buNone/>
            </a:pPr>
            <a:r>
              <a:t/>
            </a:r>
            <a:endParaRPr>
              <a:highlight>
                <a:schemeClr val="lt1"/>
              </a:highlight>
            </a:endParaRPr>
          </a:p>
          <a:p>
            <a:pPr indent="-317500" lvl="0" marL="457200" marR="139700" rtl="0" algn="l">
              <a:lnSpc>
                <a:spcPct val="115000"/>
              </a:lnSpc>
              <a:spcBef>
                <a:spcPts val="800"/>
              </a:spcBef>
              <a:spcAft>
                <a:spcPts val="0"/>
              </a:spcAft>
              <a:buSzPts val="1400"/>
              <a:buAutoNum type="alphaUcPeriod"/>
            </a:pPr>
            <a:r>
              <a:rPr lang="en-GB">
                <a:highlight>
                  <a:schemeClr val="lt1"/>
                </a:highlight>
              </a:rPr>
              <a:t>32</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31</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30</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29</a:t>
            </a:r>
            <a:endParaRPr>
              <a:highlight>
                <a:schemeClr val="lt1"/>
              </a:highlight>
            </a:endParaRPr>
          </a:p>
        </p:txBody>
      </p:sp>
      <p:sp>
        <p:nvSpPr>
          <p:cNvPr id="371" name="Google Shape;371;p4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4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77" name="Google Shape;377;p4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78" name="Google Shape;378;p4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80" name="Google Shape;380;p4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The candidate will fail if he fails either in 1 or 2 or 3 or 4 or 5 subjects,</a:t>
            </a:r>
            <a:endParaRPr>
              <a:highlight>
                <a:schemeClr val="lt1"/>
              </a:highlight>
            </a:endParaRPr>
          </a:p>
          <a:p>
            <a:pPr indent="0" lvl="0" marL="0" rtl="0" algn="l">
              <a:lnSpc>
                <a:spcPct val="115000"/>
              </a:lnSpc>
              <a:spcBef>
                <a:spcPts val="0"/>
              </a:spcBef>
              <a:spcAft>
                <a:spcPts val="0"/>
              </a:spcAft>
              <a:buNone/>
            </a:pPr>
            <a:r>
              <a:rPr lang="en-GB">
                <a:highlight>
                  <a:schemeClr val="lt1"/>
                </a:highlight>
              </a:rPr>
              <a:t>∴ Required number of ways 5C1 + 5C2 + 5C3 + 5C4 + 5C5 = 31</a:t>
            </a:r>
            <a:endParaRPr>
              <a:highlight>
                <a:schemeClr val="lt1"/>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4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86" name="Google Shape;386;p4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87" name="Google Shape;387;p4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14</a:t>
            </a:r>
            <a:endParaRPr sz="2000">
              <a:solidFill>
                <a:schemeClr val="lt1"/>
              </a:solidFill>
              <a:latin typeface="Roboto"/>
              <a:ea typeface="Roboto"/>
              <a:cs typeface="Roboto"/>
              <a:sym typeface="Roboto"/>
            </a:endParaRPr>
          </a:p>
        </p:txBody>
      </p:sp>
      <p:sp>
        <p:nvSpPr>
          <p:cNvPr id="389" name="Google Shape;389;p4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Nine chairs are numbered 1 to 9. Three women and four men wish to occupy one chair each. First the women chose the chairs from amongst the chair marked 1 to 5; and then the men select the chairs from amongst the remaining. The number of possible arrangements is</a:t>
            </a:r>
            <a:endParaRPr>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5C3 × 4C2</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5C2 × 4P3</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5C3 × 6C4</a:t>
            </a:r>
            <a:endParaRPr>
              <a:highlight>
                <a:schemeClr val="lt1"/>
              </a:highlight>
            </a:endParaRPr>
          </a:p>
          <a:p>
            <a:pPr indent="-317500" lvl="0" marL="457200" marR="139700" rtl="0" algn="l">
              <a:lnSpc>
                <a:spcPct val="115000"/>
              </a:lnSpc>
              <a:spcBef>
                <a:spcPts val="0"/>
              </a:spcBef>
              <a:spcAft>
                <a:spcPts val="0"/>
              </a:spcAft>
              <a:buSzPts val="1400"/>
              <a:buAutoNum type="alphaUcPeriod"/>
            </a:pPr>
            <a:r>
              <a:rPr lang="en-GB">
                <a:highlight>
                  <a:schemeClr val="lt1"/>
                </a:highlight>
              </a:rPr>
              <a:t>None of these</a:t>
            </a:r>
            <a:endParaRPr>
              <a:highlight>
                <a:schemeClr val="lt1"/>
              </a:highlight>
            </a:endParaRPr>
          </a:p>
        </p:txBody>
      </p:sp>
      <p:sp>
        <p:nvSpPr>
          <p:cNvPr id="390" name="Google Shape;390;p4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5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96" name="Google Shape;396;p5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97" name="Google Shape;397;p5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99" name="Google Shape;399;p50"/>
          <p:cNvSpPr txBox="1"/>
          <p:nvPr/>
        </p:nvSpPr>
        <p:spPr>
          <a:xfrm>
            <a:off x="327600" y="999450"/>
            <a:ext cx="8394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Women can select 3 chairs from chairs numbered 1 to 5 in 5C3 ways and remaining 6 chairs can be selected by 4 men in 6C4 ways. Hence the required number of ways = 5C3 × 6C4.</a:t>
            </a:r>
            <a:endParaRPr>
              <a:highlight>
                <a:schemeClr val="lt1"/>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405" name="Google Shape;405;p5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406" name="Google Shape;406;p5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15</a:t>
            </a:r>
            <a:endParaRPr sz="2000">
              <a:solidFill>
                <a:schemeClr val="lt1"/>
              </a:solidFill>
              <a:latin typeface="Roboto"/>
              <a:ea typeface="Roboto"/>
              <a:cs typeface="Roboto"/>
              <a:sym typeface="Roboto"/>
            </a:endParaRPr>
          </a:p>
        </p:txBody>
      </p:sp>
      <p:sp>
        <p:nvSpPr>
          <p:cNvPr id="408" name="Google Shape;408;p5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In how many different ways can the letters of the word 'CORPORATION' be arranged so that the vowels always come together?</a:t>
            </a:r>
            <a:endParaRPr>
              <a:highlight>
                <a:schemeClr val="lt1"/>
              </a:highlight>
            </a:endParaRPr>
          </a:p>
          <a:p>
            <a:pPr indent="0" lvl="0" marL="0" rtl="0" algn="l">
              <a:lnSpc>
                <a:spcPct val="115000"/>
              </a:lnSpc>
              <a:spcBef>
                <a:spcPts val="800"/>
              </a:spcBef>
              <a:spcAft>
                <a:spcPts val="0"/>
              </a:spcAft>
              <a:buNone/>
            </a:pPr>
            <a:r>
              <a:t/>
            </a:r>
            <a:endParaRPr>
              <a:highlight>
                <a:schemeClr val="lt1"/>
              </a:highlight>
            </a:endParaRPr>
          </a:p>
          <a:p>
            <a:pPr indent="0" lvl="0" marL="0" rtl="0" algn="l">
              <a:lnSpc>
                <a:spcPct val="115000"/>
              </a:lnSpc>
              <a:spcBef>
                <a:spcPts val="800"/>
              </a:spcBef>
              <a:spcAft>
                <a:spcPts val="0"/>
              </a:spcAft>
              <a:buNone/>
            </a:pPr>
            <a:r>
              <a:rPr lang="en-GB">
                <a:highlight>
                  <a:schemeClr val="lt1"/>
                </a:highlight>
              </a:rPr>
              <a:t>A.	810</a:t>
            </a:r>
            <a:endParaRPr>
              <a:highlight>
                <a:schemeClr val="lt1"/>
              </a:highlight>
            </a:endParaRPr>
          </a:p>
          <a:p>
            <a:pPr indent="0" lvl="0" marL="0" rtl="0" algn="l">
              <a:lnSpc>
                <a:spcPct val="115000"/>
              </a:lnSpc>
              <a:spcBef>
                <a:spcPts val="0"/>
              </a:spcBef>
              <a:spcAft>
                <a:spcPts val="0"/>
              </a:spcAft>
              <a:buNone/>
            </a:pPr>
            <a:r>
              <a:rPr lang="en-GB">
                <a:highlight>
                  <a:schemeClr val="lt1"/>
                </a:highlight>
              </a:rPr>
              <a:t>B.	1440</a:t>
            </a:r>
            <a:endParaRPr>
              <a:highlight>
                <a:schemeClr val="lt1"/>
              </a:highlight>
            </a:endParaRPr>
          </a:p>
          <a:p>
            <a:pPr indent="0" lvl="0" marL="0" rtl="0" algn="l">
              <a:lnSpc>
                <a:spcPct val="115000"/>
              </a:lnSpc>
              <a:spcBef>
                <a:spcPts val="0"/>
              </a:spcBef>
              <a:spcAft>
                <a:spcPts val="0"/>
              </a:spcAft>
              <a:buNone/>
            </a:pPr>
            <a:r>
              <a:rPr lang="en-GB">
                <a:highlight>
                  <a:schemeClr val="lt1"/>
                </a:highlight>
              </a:rPr>
              <a:t>C.	2880</a:t>
            </a:r>
            <a:endParaRPr>
              <a:highlight>
                <a:schemeClr val="lt1"/>
              </a:highlight>
            </a:endParaRPr>
          </a:p>
          <a:p>
            <a:pPr indent="0" lvl="0" marL="0" rtl="0" algn="l">
              <a:lnSpc>
                <a:spcPct val="115000"/>
              </a:lnSpc>
              <a:spcBef>
                <a:spcPts val="0"/>
              </a:spcBef>
              <a:spcAft>
                <a:spcPts val="0"/>
              </a:spcAft>
              <a:buNone/>
            </a:pPr>
            <a:r>
              <a:rPr lang="en-GB">
                <a:highlight>
                  <a:schemeClr val="lt1"/>
                </a:highlight>
              </a:rPr>
              <a:t>D.	50400</a:t>
            </a:r>
            <a:endParaRPr>
              <a:highlight>
                <a:schemeClr val="lt1"/>
              </a:highlight>
            </a:endParaRPr>
          </a:p>
          <a:p>
            <a:pPr indent="0" lvl="0" marL="0" rtl="0" algn="l">
              <a:lnSpc>
                <a:spcPct val="115000"/>
              </a:lnSpc>
              <a:spcBef>
                <a:spcPts val="0"/>
              </a:spcBef>
              <a:spcAft>
                <a:spcPts val="800"/>
              </a:spcAft>
              <a:buNone/>
            </a:pPr>
            <a:r>
              <a:t/>
            </a:r>
            <a:endParaRPr>
              <a:highlight>
                <a:schemeClr val="lt1"/>
              </a:highlight>
            </a:endParaRPr>
          </a:p>
        </p:txBody>
      </p:sp>
      <p:sp>
        <p:nvSpPr>
          <p:cNvPr id="409" name="Google Shape;409;p5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4" name="Google Shape;74;p1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75" name="Google Shape;75;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a:t>
            </a:r>
            <a:endParaRPr sz="2000">
              <a:solidFill>
                <a:schemeClr val="lt1"/>
              </a:solidFill>
              <a:latin typeface="Roboto"/>
              <a:ea typeface="Roboto"/>
              <a:cs typeface="Roboto"/>
              <a:sym typeface="Roboto"/>
            </a:endParaRPr>
          </a:p>
        </p:txBody>
      </p:sp>
      <p:sp>
        <p:nvSpPr>
          <p:cNvPr id="77" name="Google Shape;77;p16"/>
          <p:cNvSpPr txBox="1"/>
          <p:nvPr/>
        </p:nvSpPr>
        <p:spPr>
          <a:xfrm>
            <a:off x="327600" y="819679"/>
            <a:ext cx="8076900" cy="40368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400"/>
              </a:spcBef>
              <a:spcAft>
                <a:spcPts val="0"/>
              </a:spcAft>
              <a:buNone/>
            </a:pPr>
            <a:r>
              <a:rPr b="1" lang="en-GB">
                <a:highlight>
                  <a:schemeClr val="lt1"/>
                </a:highlight>
              </a:rPr>
              <a:t>Permutation:</a:t>
            </a:r>
            <a:endParaRPr b="1">
              <a:highlight>
                <a:schemeClr val="lt1"/>
              </a:highlight>
            </a:endParaRPr>
          </a:p>
          <a:p>
            <a:pPr indent="0" lvl="0" marL="0" rtl="0" algn="l">
              <a:lnSpc>
                <a:spcPct val="115000"/>
              </a:lnSpc>
              <a:spcBef>
                <a:spcPts val="1400"/>
              </a:spcBef>
              <a:spcAft>
                <a:spcPts val="0"/>
              </a:spcAft>
              <a:buNone/>
            </a:pPr>
            <a:r>
              <a:rPr lang="en-GB">
                <a:highlight>
                  <a:schemeClr val="lt1"/>
                </a:highlight>
              </a:rPr>
              <a:t>permutation as different ways of arranging some or all the members of a set in a specific order. It implies all the possible arrangement or rearrangement of the given set, into distinguishable order.</a:t>
            </a:r>
            <a:endParaRPr>
              <a:highlight>
                <a:schemeClr val="lt1"/>
              </a:highlight>
            </a:endParaRPr>
          </a:p>
          <a:p>
            <a:pPr indent="0" lvl="0" marL="0" rtl="0" algn="l">
              <a:lnSpc>
                <a:spcPct val="115000"/>
              </a:lnSpc>
              <a:spcBef>
                <a:spcPts val="400"/>
              </a:spcBef>
              <a:spcAft>
                <a:spcPts val="0"/>
              </a:spcAft>
              <a:buNone/>
            </a:pPr>
            <a:r>
              <a:rPr b="1" lang="en-GB">
                <a:highlight>
                  <a:schemeClr val="lt1"/>
                </a:highlight>
              </a:rPr>
              <a:t>For example,</a:t>
            </a:r>
            <a:r>
              <a:rPr lang="en-GB">
                <a:highlight>
                  <a:schemeClr val="lt1"/>
                </a:highlight>
              </a:rPr>
              <a:t> All possible permutation created with letters x, y, z –</a:t>
            </a:r>
            <a:endParaRPr>
              <a:highlight>
                <a:schemeClr val="lt1"/>
              </a:highlight>
            </a:endParaRPr>
          </a:p>
          <a:p>
            <a:pPr indent="-317500" lvl="0" marL="457200" rtl="0" algn="l">
              <a:lnSpc>
                <a:spcPct val="115000"/>
              </a:lnSpc>
              <a:spcBef>
                <a:spcPts val="3100"/>
              </a:spcBef>
              <a:spcAft>
                <a:spcPts val="0"/>
              </a:spcAft>
              <a:buClr>
                <a:srgbClr val="000000"/>
              </a:buClr>
              <a:buSzPts val="1400"/>
              <a:buFont typeface="Arial"/>
              <a:buChar char="●"/>
            </a:pPr>
            <a:r>
              <a:rPr lang="en-GB">
                <a:highlight>
                  <a:schemeClr val="lt1"/>
                </a:highlight>
              </a:rPr>
              <a:t>By taking all three at a time are xyz, xzy, yxz, yzx, zxy, zyx.</a:t>
            </a:r>
            <a:endParaRPr>
              <a:highlight>
                <a:schemeClr val="lt1"/>
              </a:highlight>
            </a:endParaRPr>
          </a:p>
          <a:p>
            <a:pPr indent="0" lvl="0" marL="0" rtl="0" algn="l">
              <a:lnSpc>
                <a:spcPct val="115000"/>
              </a:lnSpc>
              <a:spcBef>
                <a:spcPts val="3100"/>
              </a:spcBef>
              <a:spcAft>
                <a:spcPts val="0"/>
              </a:spcAft>
              <a:buNone/>
            </a:pPr>
            <a:r>
              <a:rPr lang="en-GB">
                <a:highlight>
                  <a:schemeClr val="lt1"/>
                </a:highlight>
              </a:rPr>
              <a:t>Total number of possible permutations of n things, taken r at a time, can be calculated as:</a:t>
            </a:r>
            <a:endParaRPr>
              <a:highlight>
                <a:schemeClr val="lt1"/>
              </a:highlight>
            </a:endParaRPr>
          </a:p>
          <a:p>
            <a:pPr indent="0" lvl="0" marL="0" rtl="0" algn="l">
              <a:lnSpc>
                <a:spcPct val="115000"/>
              </a:lnSpc>
              <a:spcBef>
                <a:spcPts val="3100"/>
              </a:spcBef>
              <a:spcAft>
                <a:spcPts val="0"/>
              </a:spcAft>
              <a:buNone/>
            </a:pPr>
            <a:r>
              <a:rPr lang="en-GB">
                <a:highlight>
                  <a:schemeClr val="lt1"/>
                </a:highlight>
              </a:rPr>
              <a:t>					</a:t>
            </a:r>
            <a:endParaRPr>
              <a:highlight>
                <a:schemeClr val="lt1"/>
              </a:highlight>
            </a:endParaRPr>
          </a:p>
          <a:p>
            <a:pPr indent="0" lvl="0" marL="0" rtl="0" algn="l">
              <a:lnSpc>
                <a:spcPct val="115000"/>
              </a:lnSpc>
              <a:spcBef>
                <a:spcPts val="3100"/>
              </a:spcBef>
              <a:spcAft>
                <a:spcPts val="3100"/>
              </a:spcAft>
              <a:buClr>
                <a:schemeClr val="dk1"/>
              </a:buClr>
              <a:buSzPts val="1100"/>
              <a:buFont typeface="Arial"/>
              <a:buNone/>
            </a:pPr>
            <a:r>
              <a:t/>
            </a:r>
            <a:endParaRPr>
              <a:highlight>
                <a:schemeClr val="lt1"/>
              </a:highlight>
            </a:endParaRPr>
          </a:p>
        </p:txBody>
      </p:sp>
      <p:pic>
        <p:nvPicPr>
          <p:cNvPr id="78" name="Google Shape;78;p16"/>
          <p:cNvPicPr preferRelativeResize="0"/>
          <p:nvPr/>
        </p:nvPicPr>
        <p:blipFill>
          <a:blip r:embed="rId5">
            <a:alphaModFix/>
          </a:blip>
          <a:stretch>
            <a:fillRect/>
          </a:stretch>
        </p:blipFill>
        <p:spPr>
          <a:xfrm>
            <a:off x="3117125" y="3631948"/>
            <a:ext cx="1535950" cy="675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5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415" name="Google Shape;415;p5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416" name="Google Shape;416;p5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418" name="Google Shape;418;p5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In the word 'CORPORATION', we treat the vowels OOAIO as one letter</a:t>
            </a:r>
            <a:endParaRPr>
              <a:highlight>
                <a:schemeClr val="lt1"/>
              </a:highlight>
            </a:endParaRPr>
          </a:p>
          <a:p>
            <a:pPr indent="0" lvl="0" marL="0" rtl="0" algn="l">
              <a:lnSpc>
                <a:spcPct val="115000"/>
              </a:lnSpc>
              <a:spcBef>
                <a:spcPts val="0"/>
              </a:spcBef>
              <a:spcAft>
                <a:spcPts val="0"/>
              </a:spcAft>
              <a:buNone/>
            </a:pPr>
            <a:r>
              <a:rPr lang="en-GB">
                <a:highlight>
                  <a:schemeClr val="lt1"/>
                </a:highlight>
              </a:rPr>
              <a:t>Thus, we have CRPRTN (OOAIO)</a:t>
            </a:r>
            <a:endParaRPr>
              <a:highlight>
                <a:schemeClr val="lt1"/>
              </a:highlight>
            </a:endParaRPr>
          </a:p>
          <a:p>
            <a:pPr indent="0" lvl="0" marL="0" rtl="0" algn="l">
              <a:lnSpc>
                <a:spcPct val="115000"/>
              </a:lnSpc>
              <a:spcBef>
                <a:spcPts val="0"/>
              </a:spcBef>
              <a:spcAft>
                <a:spcPts val="0"/>
              </a:spcAft>
              <a:buNone/>
            </a:pPr>
            <a:r>
              <a:rPr lang="en-GB">
                <a:highlight>
                  <a:schemeClr val="lt1"/>
                </a:highlight>
              </a:rPr>
              <a:t>This has 7 (6 + 1) letters of which R occurs 2 times and the rest are different.</a:t>
            </a:r>
            <a:endParaRPr>
              <a:highlight>
                <a:schemeClr val="lt1"/>
              </a:highlight>
            </a:endParaRPr>
          </a:p>
          <a:p>
            <a:pPr indent="0" lvl="0" marL="0" rtl="0" algn="l">
              <a:lnSpc>
                <a:spcPct val="115000"/>
              </a:lnSpc>
              <a:spcBef>
                <a:spcPts val="0"/>
              </a:spcBef>
              <a:spcAft>
                <a:spcPts val="0"/>
              </a:spcAft>
              <a:buNone/>
            </a:pPr>
            <a:r>
              <a:rPr lang="en-GB">
                <a:highlight>
                  <a:schemeClr val="lt1"/>
                </a:highlight>
              </a:rPr>
              <a:t>Number of ways arranging these letters = 7!/2! =2520</a:t>
            </a:r>
            <a:endParaRPr>
              <a:highlight>
                <a:schemeClr val="lt1"/>
              </a:highlight>
            </a:endParaRPr>
          </a:p>
          <a:p>
            <a:pPr indent="0" lvl="0" marL="0" rtl="0" algn="l">
              <a:lnSpc>
                <a:spcPct val="115000"/>
              </a:lnSpc>
              <a:spcBef>
                <a:spcPts val="0"/>
              </a:spcBef>
              <a:spcAft>
                <a:spcPts val="0"/>
              </a:spcAft>
              <a:buNone/>
            </a:pPr>
            <a:r>
              <a:rPr lang="en-GB">
                <a:highlight>
                  <a:schemeClr val="lt1"/>
                </a:highlight>
              </a:rPr>
              <a:t>Now, 5 vowels in which O occurs 3 times and the rest are different, can be arranged</a:t>
            </a:r>
            <a:endParaRPr>
              <a:highlight>
                <a:schemeClr val="lt1"/>
              </a:highlight>
            </a:endParaRPr>
          </a:p>
          <a:p>
            <a:pPr indent="0" lvl="0" marL="0" rtl="0" algn="l">
              <a:lnSpc>
                <a:spcPct val="115000"/>
              </a:lnSpc>
              <a:spcBef>
                <a:spcPts val="0"/>
              </a:spcBef>
              <a:spcAft>
                <a:spcPts val="0"/>
              </a:spcAft>
              <a:buNone/>
            </a:pPr>
            <a:r>
              <a:rPr lang="en-GB">
                <a:highlight>
                  <a:schemeClr val="lt1"/>
                </a:highlight>
              </a:rPr>
              <a:t>i</a:t>
            </a:r>
            <a:r>
              <a:rPr lang="en-GB">
                <a:highlight>
                  <a:schemeClr val="lt1"/>
                </a:highlight>
              </a:rPr>
              <a:t>n 5!/3! = 20 ways</a:t>
            </a:r>
            <a:endParaRPr>
              <a:highlight>
                <a:schemeClr val="lt1"/>
              </a:highlight>
            </a:endParaRPr>
          </a:p>
          <a:p>
            <a:pPr indent="0" lvl="0" marL="0" rtl="0" algn="l">
              <a:lnSpc>
                <a:spcPct val="115000"/>
              </a:lnSpc>
              <a:spcBef>
                <a:spcPts val="0"/>
              </a:spcBef>
              <a:spcAft>
                <a:spcPts val="0"/>
              </a:spcAft>
              <a:buNone/>
            </a:pPr>
            <a:r>
              <a:rPr lang="en-GB">
                <a:highlight>
                  <a:schemeClr val="lt1"/>
                </a:highlight>
              </a:rPr>
              <a:t>Required number of ways = (2520 x 20) = 50400.</a:t>
            </a:r>
            <a:endParaRPr>
              <a:highlight>
                <a:schemeClr val="lt1"/>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p5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424" name="Google Shape;424;p5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425" name="Google Shape;425;p5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457200" lvl="0" marL="2743200" rtl="0" algn="l">
              <a:spcBef>
                <a:spcPts val="0"/>
              </a:spcBef>
              <a:spcAft>
                <a:spcPts val="0"/>
              </a:spcAft>
              <a:buClr>
                <a:schemeClr val="dk1"/>
              </a:buClr>
              <a:buSzPts val="1100"/>
              <a:buFont typeface="Arial"/>
              <a:buNone/>
            </a:pPr>
            <a:r>
              <a:rPr i="1" lang="en-GB" sz="2800"/>
              <a:t>THANK YOU</a:t>
            </a:r>
            <a:endParaRPr i="1" sz="2800"/>
          </a:p>
          <a:p>
            <a:pPr indent="0" lvl="0" marL="0" rtl="0" algn="l">
              <a:spcBef>
                <a:spcPts val="0"/>
              </a:spcBef>
              <a:spcAft>
                <a:spcPts val="0"/>
              </a:spcAft>
              <a:buNone/>
            </a:pPr>
            <a:r>
              <a:t/>
            </a:r>
            <a:endParaRPr i="1"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84" name="Google Shape;84;p1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85" name="Google Shape;85;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a:t>
            </a:r>
            <a:endParaRPr sz="2000">
              <a:solidFill>
                <a:schemeClr val="lt1"/>
              </a:solidFill>
              <a:latin typeface="Roboto"/>
              <a:ea typeface="Roboto"/>
              <a:cs typeface="Roboto"/>
              <a:sym typeface="Roboto"/>
            </a:endParaRPr>
          </a:p>
        </p:txBody>
      </p:sp>
      <p:sp>
        <p:nvSpPr>
          <p:cNvPr id="87" name="Google Shape;87;p17"/>
          <p:cNvSpPr txBox="1"/>
          <p:nvPr/>
        </p:nvSpPr>
        <p:spPr>
          <a:xfrm>
            <a:off x="327600" y="819679"/>
            <a:ext cx="8076900" cy="40368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400"/>
              </a:spcBef>
              <a:spcAft>
                <a:spcPts val="0"/>
              </a:spcAft>
              <a:buNone/>
            </a:pPr>
            <a:r>
              <a:rPr b="1" lang="en-GB">
                <a:solidFill>
                  <a:srgbClr val="222222"/>
                </a:solidFill>
              </a:rPr>
              <a:t>Combination :</a:t>
            </a:r>
            <a:endParaRPr b="1">
              <a:solidFill>
                <a:srgbClr val="222222"/>
              </a:solidFill>
            </a:endParaRPr>
          </a:p>
          <a:p>
            <a:pPr indent="0" lvl="0" marL="0" rtl="0" algn="l">
              <a:lnSpc>
                <a:spcPct val="115000"/>
              </a:lnSpc>
              <a:spcBef>
                <a:spcPts val="400"/>
              </a:spcBef>
              <a:spcAft>
                <a:spcPts val="0"/>
              </a:spcAft>
              <a:buNone/>
            </a:pPr>
            <a:r>
              <a:rPr lang="en-GB">
                <a:solidFill>
                  <a:srgbClr val="222222"/>
                </a:solidFill>
              </a:rPr>
              <a:t>The combination as the different ways, of selecting a group, by taking some or all the members of a set, without the following order.</a:t>
            </a:r>
            <a:endParaRPr>
              <a:solidFill>
                <a:srgbClr val="222222"/>
              </a:solidFill>
            </a:endParaRPr>
          </a:p>
          <a:p>
            <a:pPr indent="0" lvl="0" marL="0" rtl="0" algn="l">
              <a:lnSpc>
                <a:spcPct val="115000"/>
              </a:lnSpc>
              <a:spcBef>
                <a:spcPts val="3100"/>
              </a:spcBef>
              <a:spcAft>
                <a:spcPts val="0"/>
              </a:spcAft>
              <a:buNone/>
            </a:pPr>
            <a:r>
              <a:rPr b="1" lang="en-GB">
                <a:solidFill>
                  <a:srgbClr val="222222"/>
                </a:solidFill>
              </a:rPr>
              <a:t>For example,</a:t>
            </a:r>
            <a:r>
              <a:rPr lang="en-GB">
                <a:solidFill>
                  <a:srgbClr val="222222"/>
                </a:solidFill>
              </a:rPr>
              <a:t> All possible combinations chosen with letter m, n, o –</a:t>
            </a:r>
            <a:endParaRPr>
              <a:solidFill>
                <a:srgbClr val="222222"/>
              </a:solidFill>
            </a:endParaRPr>
          </a:p>
          <a:p>
            <a:pPr indent="-317500" lvl="0" marL="457200" rtl="0" algn="l">
              <a:lnSpc>
                <a:spcPct val="115000"/>
              </a:lnSpc>
              <a:spcBef>
                <a:spcPts val="3100"/>
              </a:spcBef>
              <a:spcAft>
                <a:spcPts val="0"/>
              </a:spcAft>
              <a:buClr>
                <a:srgbClr val="222222"/>
              </a:buClr>
              <a:buSzPts val="1400"/>
              <a:buFont typeface="Arial"/>
              <a:buChar char="●"/>
            </a:pPr>
            <a:r>
              <a:rPr lang="en-GB">
                <a:solidFill>
                  <a:srgbClr val="222222"/>
                </a:solidFill>
              </a:rPr>
              <a:t>When three out of three letters are to be selected, then the only combination is mno</a:t>
            </a:r>
            <a:endParaRPr>
              <a:solidFill>
                <a:srgbClr val="222222"/>
              </a:solidFill>
            </a:endParaRPr>
          </a:p>
          <a:p>
            <a:pPr indent="-317500" lvl="0" marL="457200" rtl="0" algn="l">
              <a:lnSpc>
                <a:spcPct val="115000"/>
              </a:lnSpc>
              <a:spcBef>
                <a:spcPts val="0"/>
              </a:spcBef>
              <a:spcAft>
                <a:spcPts val="0"/>
              </a:spcAft>
              <a:buClr>
                <a:srgbClr val="222222"/>
              </a:buClr>
              <a:buSzPts val="1400"/>
              <a:buFont typeface="Arial"/>
              <a:buChar char="●"/>
            </a:pPr>
            <a:r>
              <a:rPr lang="en-GB">
                <a:solidFill>
                  <a:srgbClr val="222222"/>
                </a:solidFill>
              </a:rPr>
              <a:t>When two out of three letters are to be selected, then the possible combinations are mn, no, om.</a:t>
            </a:r>
            <a:endParaRPr>
              <a:solidFill>
                <a:srgbClr val="222222"/>
              </a:solidFill>
            </a:endParaRPr>
          </a:p>
          <a:p>
            <a:pPr indent="0" lvl="0" marL="0" rtl="0" algn="l">
              <a:lnSpc>
                <a:spcPct val="115000"/>
              </a:lnSpc>
              <a:spcBef>
                <a:spcPts val="3100"/>
              </a:spcBef>
              <a:spcAft>
                <a:spcPts val="3100"/>
              </a:spcAft>
              <a:buNone/>
            </a:pPr>
            <a:r>
              <a:t/>
            </a:r>
            <a:endParaRPr>
              <a:solidFill>
                <a:srgbClr val="222222"/>
              </a:solidFill>
            </a:endParaRPr>
          </a:p>
        </p:txBody>
      </p:sp>
      <p:pic>
        <p:nvPicPr>
          <p:cNvPr id="88" name="Google Shape;88;p17"/>
          <p:cNvPicPr preferRelativeResize="0"/>
          <p:nvPr/>
        </p:nvPicPr>
        <p:blipFill>
          <a:blip r:embed="rId5">
            <a:alphaModFix/>
          </a:blip>
          <a:stretch>
            <a:fillRect/>
          </a:stretch>
        </p:blipFill>
        <p:spPr>
          <a:xfrm>
            <a:off x="2986650" y="3540775"/>
            <a:ext cx="1738200" cy="611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94" name="Google Shape;94;p1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95" name="Google Shape;95;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a:t>
            </a:r>
            <a:endParaRPr sz="2000">
              <a:solidFill>
                <a:schemeClr val="lt1"/>
              </a:solidFill>
              <a:latin typeface="Roboto"/>
              <a:ea typeface="Roboto"/>
              <a:cs typeface="Roboto"/>
              <a:sym typeface="Roboto"/>
            </a:endParaRPr>
          </a:p>
        </p:txBody>
      </p:sp>
      <p:sp>
        <p:nvSpPr>
          <p:cNvPr id="97" name="Google Shape;97;p18"/>
          <p:cNvSpPr txBox="1"/>
          <p:nvPr/>
        </p:nvSpPr>
        <p:spPr>
          <a:xfrm>
            <a:off x="267775" y="1000354"/>
            <a:ext cx="8076900" cy="40368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GB">
                <a:highlight>
                  <a:schemeClr val="lt1"/>
                </a:highlight>
              </a:rPr>
              <a:t> Illustration 1:</a:t>
            </a:r>
            <a:r>
              <a:rPr lang="en-GB">
                <a:highlight>
                  <a:schemeClr val="lt1"/>
                </a:highlight>
              </a:rPr>
              <a:t> In a class, there are 15 boys and 10 girls. The teacher wants to select one boy and one girl, so as to represent the class in a function. In how many ways can the teacher make the selection?</a:t>
            </a:r>
            <a:endParaRPr>
              <a:highlight>
                <a:schemeClr val="lt1"/>
              </a:highlight>
            </a:endParaRPr>
          </a:p>
          <a:p>
            <a:pPr indent="0" lvl="0" marL="0" rtl="0" algn="l">
              <a:lnSpc>
                <a:spcPct val="115000"/>
              </a:lnSpc>
              <a:spcBef>
                <a:spcPts val="3100"/>
              </a:spcBef>
              <a:spcAft>
                <a:spcPts val="0"/>
              </a:spcAft>
              <a:buNone/>
            </a:pPr>
            <a:r>
              <a:rPr lang="en-GB">
                <a:highlight>
                  <a:schemeClr val="lt1"/>
                </a:highlight>
              </a:rPr>
              <a:t>Sol: Here the teacher has to perform two jobs:</a:t>
            </a:r>
            <a:endParaRPr>
              <a:highlight>
                <a:schemeClr val="lt1"/>
              </a:highlight>
            </a:endParaRPr>
          </a:p>
          <a:p>
            <a:pPr indent="-317500" lvl="0" marL="457200" rtl="0" algn="l">
              <a:lnSpc>
                <a:spcPct val="115000"/>
              </a:lnSpc>
              <a:spcBef>
                <a:spcPts val="800"/>
              </a:spcBef>
              <a:spcAft>
                <a:spcPts val="0"/>
              </a:spcAft>
              <a:buClr>
                <a:srgbClr val="000000"/>
              </a:buClr>
              <a:buSzPts val="1400"/>
              <a:buAutoNum type="romanLcPeriod"/>
            </a:pPr>
            <a:r>
              <a:rPr lang="en-GB">
                <a:highlight>
                  <a:schemeClr val="lt1"/>
                </a:highlight>
              </a:rPr>
              <a:t>Selecting a boy among 15 boys</a:t>
            </a:r>
            <a:endParaRPr>
              <a:highlight>
                <a:schemeClr val="lt1"/>
              </a:highlight>
            </a:endParaRPr>
          </a:p>
          <a:p>
            <a:pPr indent="-317500" lvl="0" marL="457200" rtl="0" algn="l">
              <a:lnSpc>
                <a:spcPct val="115000"/>
              </a:lnSpc>
              <a:spcBef>
                <a:spcPts val="0"/>
              </a:spcBef>
              <a:spcAft>
                <a:spcPts val="0"/>
              </a:spcAft>
              <a:buClr>
                <a:srgbClr val="000000"/>
              </a:buClr>
              <a:buSzPts val="1400"/>
              <a:buAutoNum type="romanLcPeriod"/>
            </a:pPr>
            <a:r>
              <a:rPr lang="en-GB">
                <a:highlight>
                  <a:schemeClr val="lt1"/>
                </a:highlight>
              </a:rPr>
              <a:t>Selecting a girl among 10 girls.</a:t>
            </a:r>
            <a:endParaRPr>
              <a:highlight>
                <a:schemeClr val="lt1"/>
              </a:highlight>
            </a:endParaRPr>
          </a:p>
          <a:p>
            <a:pPr indent="0" lvl="0" marL="0" rtl="0" algn="l">
              <a:lnSpc>
                <a:spcPct val="115000"/>
              </a:lnSpc>
              <a:spcBef>
                <a:spcPts val="1600"/>
              </a:spcBef>
              <a:spcAft>
                <a:spcPts val="0"/>
              </a:spcAft>
              <a:buNone/>
            </a:pPr>
            <a:r>
              <a:rPr lang="en-GB">
                <a:highlight>
                  <a:schemeClr val="lt1"/>
                </a:highlight>
              </a:rPr>
              <a:t>The first task can be done in 15 ways and the second in 10 ways. By the fundamental principle of multiplication, the total number of ways is: 15 × 10 = 150.</a:t>
            </a:r>
            <a:endParaRPr>
              <a:highlight>
                <a:schemeClr val="lt1"/>
              </a:highlight>
            </a:endParaRPr>
          </a:p>
          <a:p>
            <a:pPr indent="0" lvl="0" marL="0" rtl="0" algn="l">
              <a:lnSpc>
                <a:spcPct val="115000"/>
              </a:lnSpc>
              <a:spcBef>
                <a:spcPts val="1600"/>
              </a:spcBef>
              <a:spcAft>
                <a:spcPts val="0"/>
              </a:spcAft>
              <a:buNone/>
            </a:pPr>
            <a:r>
              <a:rPr b="1" lang="en-GB">
                <a:highlight>
                  <a:schemeClr val="lt1"/>
                </a:highlight>
              </a:rPr>
              <a:t>                                                                                                                               </a:t>
            </a:r>
            <a:endParaRPr b="1">
              <a:highlight>
                <a:schemeClr val="lt1"/>
              </a:highlight>
            </a:endParaRPr>
          </a:p>
          <a:p>
            <a:pPr indent="0" lvl="0" marL="0" rtl="0" algn="l">
              <a:lnSpc>
                <a:spcPct val="115000"/>
              </a:lnSpc>
              <a:spcBef>
                <a:spcPts val="1600"/>
              </a:spcBef>
              <a:spcAft>
                <a:spcPts val="0"/>
              </a:spcAft>
              <a:buNone/>
            </a:pPr>
            <a:r>
              <a:rPr lang="en-GB">
                <a:highlight>
                  <a:schemeClr val="lt1"/>
                </a:highlight>
              </a:rPr>
              <a:t>        </a:t>
            </a:r>
            <a:endParaRPr>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3" name="Google Shape;103;p1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04" name="Google Shape;104;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a:t>
            </a:r>
            <a:endParaRPr sz="2000">
              <a:solidFill>
                <a:schemeClr val="lt1"/>
              </a:solidFill>
              <a:latin typeface="Roboto"/>
              <a:ea typeface="Roboto"/>
              <a:cs typeface="Roboto"/>
              <a:sym typeface="Roboto"/>
            </a:endParaRPr>
          </a:p>
        </p:txBody>
      </p:sp>
      <p:sp>
        <p:nvSpPr>
          <p:cNvPr id="106" name="Google Shape;106;p19"/>
          <p:cNvSpPr txBox="1"/>
          <p:nvPr/>
        </p:nvSpPr>
        <p:spPr>
          <a:xfrm>
            <a:off x="219950" y="903404"/>
            <a:ext cx="8076900" cy="40368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b="1" lang="en-GB">
                <a:highlight>
                  <a:schemeClr val="lt1"/>
                </a:highlight>
              </a:rPr>
              <a:t>Illustration 2: </a:t>
            </a:r>
            <a:r>
              <a:rPr lang="en-GB">
                <a:highlight>
                  <a:schemeClr val="lt1"/>
                </a:highlight>
              </a:rPr>
              <a:t>In a class, there are 15 boys and 10 girls. The teacher wants to select a boy or a girl so as to represent the class in a function. In how many ways can the teacher make the selection?</a:t>
            </a:r>
            <a:endParaRPr>
              <a:highlight>
                <a:schemeClr val="lt1"/>
              </a:highlight>
            </a:endParaRPr>
          </a:p>
          <a:p>
            <a:pPr indent="0" lvl="0" marL="0" rtl="0" algn="l">
              <a:lnSpc>
                <a:spcPct val="150000"/>
              </a:lnSpc>
              <a:spcBef>
                <a:spcPts val="800"/>
              </a:spcBef>
              <a:spcAft>
                <a:spcPts val="0"/>
              </a:spcAft>
              <a:buNone/>
            </a:pPr>
            <a:r>
              <a:rPr lang="en-GB">
                <a:highlight>
                  <a:schemeClr val="lt1"/>
                </a:highlight>
              </a:rPr>
              <a:t>Sol: Here the teacher has to perform either of the following two jobs.</a:t>
            </a:r>
            <a:endParaRPr>
              <a:highlight>
                <a:schemeClr val="lt1"/>
              </a:highlight>
            </a:endParaRPr>
          </a:p>
          <a:p>
            <a:pPr indent="-317500" lvl="0" marL="457200" rtl="0" algn="l">
              <a:lnSpc>
                <a:spcPct val="150000"/>
              </a:lnSpc>
              <a:spcBef>
                <a:spcPts val="800"/>
              </a:spcBef>
              <a:spcAft>
                <a:spcPts val="0"/>
              </a:spcAft>
              <a:buClr>
                <a:srgbClr val="000000"/>
              </a:buClr>
              <a:buSzPts val="1400"/>
              <a:buAutoNum type="romanLcPeriod"/>
            </a:pPr>
            <a:r>
              <a:rPr lang="en-GB">
                <a:highlight>
                  <a:schemeClr val="lt1"/>
                </a:highlight>
              </a:rPr>
              <a:t>Selecting a boy among 15 boys or</a:t>
            </a:r>
            <a:endParaRPr>
              <a:highlight>
                <a:schemeClr val="lt1"/>
              </a:highlight>
            </a:endParaRPr>
          </a:p>
          <a:p>
            <a:pPr indent="-317500" lvl="0" marL="457200" rtl="0" algn="l">
              <a:lnSpc>
                <a:spcPct val="150000"/>
              </a:lnSpc>
              <a:spcBef>
                <a:spcPts val="0"/>
              </a:spcBef>
              <a:spcAft>
                <a:spcPts val="0"/>
              </a:spcAft>
              <a:buClr>
                <a:srgbClr val="000000"/>
              </a:buClr>
              <a:buSzPts val="1400"/>
              <a:buAutoNum type="romanLcPeriod"/>
            </a:pPr>
            <a:r>
              <a:rPr lang="en-GB">
                <a:highlight>
                  <a:schemeClr val="lt1"/>
                </a:highlight>
              </a:rPr>
              <a:t>Selecting a girl among 10 girls.</a:t>
            </a:r>
            <a:endParaRPr>
              <a:highlight>
                <a:schemeClr val="lt1"/>
              </a:highlight>
            </a:endParaRPr>
          </a:p>
          <a:p>
            <a:pPr indent="0" lvl="0" marL="0" rtl="0" algn="l">
              <a:lnSpc>
                <a:spcPct val="150000"/>
              </a:lnSpc>
              <a:spcBef>
                <a:spcPts val="800"/>
              </a:spcBef>
              <a:spcAft>
                <a:spcPts val="0"/>
              </a:spcAft>
              <a:buNone/>
            </a:pPr>
            <a:r>
              <a:rPr lang="en-GB">
                <a:highlight>
                  <a:schemeClr val="lt1"/>
                </a:highlight>
              </a:rPr>
              <a:t>The first task can be accomplished in 15 ways and the second in 10 ways. By fundamental principle of addition, either of the two jobs can be accomplished in: 15 + 10 = 25 ways. Hence, the teacher can make the selection of either a boy or a girl in 25 ways.</a:t>
            </a:r>
            <a:endParaRPr>
              <a:highlight>
                <a:schemeClr val="lt1"/>
              </a:highlight>
            </a:endParaRPr>
          </a:p>
          <a:p>
            <a:pPr indent="0" lvl="0" marL="0" rtl="0" algn="l">
              <a:lnSpc>
                <a:spcPct val="150000"/>
              </a:lnSpc>
              <a:spcBef>
                <a:spcPts val="1000"/>
              </a:spcBef>
              <a:spcAft>
                <a:spcPts val="0"/>
              </a:spcAft>
              <a:buNone/>
            </a:pPr>
            <a:r>
              <a:t/>
            </a:r>
            <a:endParaRPr b="1">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2" name="Google Shape;112;p2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13" name="Google Shape;113;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a:t>
            </a:r>
            <a:endParaRPr sz="2000">
              <a:solidFill>
                <a:schemeClr val="lt1"/>
              </a:solidFill>
              <a:latin typeface="Roboto"/>
              <a:ea typeface="Roboto"/>
              <a:cs typeface="Roboto"/>
              <a:sym typeface="Roboto"/>
            </a:endParaRPr>
          </a:p>
        </p:txBody>
      </p:sp>
      <p:sp>
        <p:nvSpPr>
          <p:cNvPr id="115" name="Google Shape;115;p20"/>
          <p:cNvSpPr txBox="1"/>
          <p:nvPr/>
        </p:nvSpPr>
        <p:spPr>
          <a:xfrm>
            <a:off x="184075" y="771829"/>
            <a:ext cx="8076900" cy="40368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GB">
                <a:highlight>
                  <a:schemeClr val="lt1"/>
                </a:highlight>
              </a:rPr>
              <a:t>Illustration 3:</a:t>
            </a:r>
            <a:r>
              <a:rPr lang="en-GB">
                <a:highlight>
                  <a:schemeClr val="lt1"/>
                </a:highlight>
              </a:rPr>
              <a:t> In how many ways can 3 non- identical rings be worn in 5 fingers ?</a:t>
            </a:r>
            <a:endParaRPr>
              <a:highlight>
                <a:schemeClr val="lt1"/>
              </a:highlight>
            </a:endParaRPr>
          </a:p>
          <a:p>
            <a:pPr indent="0" lvl="0" marL="0" rtl="0" algn="l">
              <a:lnSpc>
                <a:spcPct val="115000"/>
              </a:lnSpc>
              <a:spcBef>
                <a:spcPts val="800"/>
              </a:spcBef>
              <a:spcAft>
                <a:spcPts val="0"/>
              </a:spcAft>
              <a:buNone/>
            </a:pPr>
            <a:r>
              <a:rPr b="1" lang="en-GB">
                <a:highlight>
                  <a:schemeClr val="lt1"/>
                </a:highlight>
              </a:rPr>
              <a:t>Sol.</a:t>
            </a:r>
            <a:r>
              <a:rPr lang="en-GB">
                <a:highlight>
                  <a:schemeClr val="lt1"/>
                </a:highlight>
              </a:rPr>
              <a:t> Such questions in which things are to be distributed amongst someone or something, NOTE that the things to be distributed always comes in the power.</a:t>
            </a:r>
            <a:endParaRPr>
              <a:highlight>
                <a:schemeClr val="lt1"/>
              </a:highlight>
            </a:endParaRPr>
          </a:p>
          <a:p>
            <a:pPr indent="0" lvl="0" marL="0" rtl="0" algn="l">
              <a:lnSpc>
                <a:spcPct val="115000"/>
              </a:lnSpc>
              <a:spcBef>
                <a:spcPts val="800"/>
              </a:spcBef>
              <a:spcAft>
                <a:spcPts val="0"/>
              </a:spcAft>
              <a:buNone/>
            </a:pPr>
            <a:r>
              <a:rPr lang="en-GB">
                <a:highlight>
                  <a:schemeClr val="lt1"/>
                </a:highlight>
              </a:rPr>
              <a:t>So total ways of distributing the rings amongst the 5 fingers will be 5^3.The total ways thus come out to be 125.</a:t>
            </a:r>
            <a:endParaRPr>
              <a:highlight>
                <a:schemeClr val="lt1"/>
              </a:highlight>
            </a:endParaRPr>
          </a:p>
          <a:p>
            <a:pPr indent="0" lvl="0" marL="0" rtl="0" algn="l">
              <a:lnSpc>
                <a:spcPct val="115000"/>
              </a:lnSpc>
              <a:spcBef>
                <a:spcPts val="800"/>
              </a:spcBef>
              <a:spcAft>
                <a:spcPts val="0"/>
              </a:spcAft>
              <a:buNone/>
            </a:pPr>
            <a:r>
              <a:rPr lang="en-GB">
                <a:highlight>
                  <a:schemeClr val="lt1"/>
                </a:highlight>
              </a:rPr>
              <a:t>OR , we can say that there are 5 ways for the first ring, 5 for the second and 5 for the 3rd ring so the total cases would be 5*5*5=125 cases.</a:t>
            </a:r>
            <a:endParaRPr>
              <a:highlight>
                <a:schemeClr val="lt1"/>
              </a:highlight>
            </a:endParaRPr>
          </a:p>
          <a:p>
            <a:pPr indent="0" lvl="0" marL="0" rtl="0" algn="l">
              <a:lnSpc>
                <a:spcPct val="115000"/>
              </a:lnSpc>
              <a:spcBef>
                <a:spcPts val="800"/>
              </a:spcBef>
              <a:spcAft>
                <a:spcPts val="0"/>
              </a:spcAft>
              <a:buNone/>
            </a:pPr>
            <a:r>
              <a:rPr b="1" lang="en-GB">
                <a:highlight>
                  <a:schemeClr val="lt1"/>
                </a:highlight>
              </a:rPr>
              <a:t>Illustration 4:</a:t>
            </a:r>
            <a:r>
              <a:rPr lang="en-GB">
                <a:highlight>
                  <a:schemeClr val="lt1"/>
                </a:highlight>
              </a:rPr>
              <a:t> In how many ways can 4 letters be posted in 3 letter boxes?</a:t>
            </a:r>
            <a:endParaRPr>
              <a:highlight>
                <a:schemeClr val="lt1"/>
              </a:highlight>
            </a:endParaRPr>
          </a:p>
          <a:p>
            <a:pPr indent="0" lvl="0" marL="0" rtl="0" algn="l">
              <a:lnSpc>
                <a:spcPct val="115000"/>
              </a:lnSpc>
              <a:spcBef>
                <a:spcPts val="800"/>
              </a:spcBef>
              <a:spcAft>
                <a:spcPts val="0"/>
              </a:spcAft>
              <a:buNone/>
            </a:pPr>
            <a:r>
              <a:rPr b="1" lang="en-GB">
                <a:highlight>
                  <a:schemeClr val="lt1"/>
                </a:highlight>
              </a:rPr>
              <a:t>Sol:</a:t>
            </a:r>
            <a:r>
              <a:rPr lang="en-GB">
                <a:highlight>
                  <a:schemeClr val="lt1"/>
                </a:highlight>
              </a:rPr>
              <a:t> Since each letter can be posted in any one of the three letter boxes, so a letter can be posted in 3 ways. So, the total number of ways in which all four letters can be posted = 34 ways. </a:t>
            </a:r>
            <a:endParaRPr>
              <a:highlight>
                <a:schemeClr val="lt1"/>
              </a:highlight>
            </a:endParaRPr>
          </a:p>
          <a:p>
            <a:pPr indent="-317500" lvl="0" marL="457200" rtl="0" algn="l">
              <a:lnSpc>
                <a:spcPct val="115000"/>
              </a:lnSpc>
              <a:spcBef>
                <a:spcPts val="800"/>
              </a:spcBef>
              <a:spcAft>
                <a:spcPts val="0"/>
              </a:spcAft>
              <a:buClr>
                <a:srgbClr val="000000"/>
              </a:buClr>
              <a:buSzPts val="1400"/>
              <a:buChar char="■"/>
            </a:pPr>
            <a:r>
              <a:rPr b="1" lang="en-GB">
                <a:highlight>
                  <a:schemeClr val="lt1"/>
                </a:highlight>
              </a:rPr>
              <a:t>Circular Permutations:</a:t>
            </a:r>
            <a:r>
              <a:rPr lang="en-GB">
                <a:highlight>
                  <a:schemeClr val="lt1"/>
                </a:highlight>
              </a:rPr>
              <a:t> Permutation of n distinct objects along a circle can be done in (n – 1)! ways.</a:t>
            </a:r>
            <a:endParaRPr>
              <a:highlight>
                <a:schemeClr val="lt1"/>
              </a:highlight>
            </a:endParaRPr>
          </a:p>
          <a:p>
            <a:pPr indent="0" lvl="0" marL="0" rtl="0" algn="l">
              <a:lnSpc>
                <a:spcPct val="115000"/>
              </a:lnSpc>
              <a:spcBef>
                <a:spcPts val="800"/>
              </a:spcBef>
              <a:spcAft>
                <a:spcPts val="0"/>
              </a:spcAft>
              <a:buNone/>
            </a:pPr>
            <a:r>
              <a:t/>
            </a:r>
            <a:endParaRPr>
              <a:highlight>
                <a:schemeClr val="lt1"/>
              </a:highlight>
            </a:endParaRPr>
          </a:p>
          <a:p>
            <a:pPr indent="0" lvl="0" marL="0" rtl="0" algn="l">
              <a:lnSpc>
                <a:spcPct val="115000"/>
              </a:lnSpc>
              <a:spcBef>
                <a:spcPts val="800"/>
              </a:spcBef>
              <a:spcAft>
                <a:spcPts val="0"/>
              </a:spcAft>
              <a:buNone/>
            </a:pPr>
            <a:r>
              <a:t/>
            </a:r>
            <a:endParaRPr>
              <a:highlight>
                <a:schemeClr val="lt1"/>
              </a:highlight>
            </a:endParaRPr>
          </a:p>
          <a:p>
            <a:pPr indent="0" lvl="0" marL="0" rtl="0" algn="l">
              <a:lnSpc>
                <a:spcPct val="115000"/>
              </a:lnSpc>
              <a:spcBef>
                <a:spcPts val="1000"/>
              </a:spcBef>
              <a:spcAft>
                <a:spcPts val="0"/>
              </a:spcAft>
              <a:buNone/>
            </a:pPr>
            <a:r>
              <a:t/>
            </a:r>
            <a:endParaRPr b="1">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1" name="Google Shape;121;p2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22" name="Google Shape;122;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a:t>
            </a:r>
            <a:endParaRPr sz="2000">
              <a:solidFill>
                <a:schemeClr val="lt1"/>
              </a:solidFill>
              <a:latin typeface="Roboto"/>
              <a:ea typeface="Roboto"/>
              <a:cs typeface="Roboto"/>
              <a:sym typeface="Roboto"/>
            </a:endParaRPr>
          </a:p>
        </p:txBody>
      </p:sp>
      <p:sp>
        <p:nvSpPr>
          <p:cNvPr id="124" name="Google Shape;124;p21"/>
          <p:cNvSpPr txBox="1"/>
          <p:nvPr/>
        </p:nvSpPr>
        <p:spPr>
          <a:xfrm>
            <a:off x="196025" y="819679"/>
            <a:ext cx="8076900" cy="40368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Permutation along a circle- clockwise and anticlockwise arrangements, are considered alike.</a:t>
            </a:r>
            <a:endParaRPr>
              <a:highlight>
                <a:schemeClr val="lt1"/>
              </a:highlight>
            </a:endParaRPr>
          </a:p>
          <a:p>
            <a:pPr indent="0" lvl="0" marL="0" rtl="0" algn="l">
              <a:lnSpc>
                <a:spcPct val="115000"/>
              </a:lnSpc>
              <a:spcBef>
                <a:spcPts val="800"/>
              </a:spcBef>
              <a:spcAft>
                <a:spcPts val="0"/>
              </a:spcAft>
              <a:buNone/>
            </a:pPr>
            <a:r>
              <a:rPr lang="en-GB">
                <a:highlight>
                  <a:schemeClr val="lt1"/>
                </a:highlight>
              </a:rPr>
              <a:t>The number of permutations of n distinct objects- clockwise and anticlockwise arrangements, is similar = ((n-1)!/2)</a:t>
            </a:r>
            <a:endParaRPr>
              <a:highlight>
                <a:schemeClr val="lt1"/>
              </a:highlight>
            </a:endParaRPr>
          </a:p>
          <a:p>
            <a:pPr indent="-317500" lvl="0" marL="457200" rtl="0" algn="l">
              <a:lnSpc>
                <a:spcPct val="115000"/>
              </a:lnSpc>
              <a:spcBef>
                <a:spcPts val="800"/>
              </a:spcBef>
              <a:spcAft>
                <a:spcPts val="0"/>
              </a:spcAft>
              <a:buClr>
                <a:srgbClr val="000000"/>
              </a:buClr>
              <a:buSzPts val="1400"/>
              <a:buChar char="■"/>
            </a:pPr>
            <a:r>
              <a:rPr lang="en-GB">
                <a:highlight>
                  <a:schemeClr val="lt1"/>
                </a:highlight>
              </a:rPr>
              <a:t>Combinations &amp; Combination Formulas: Each of the different selections made by taking some or all of the number of objects, irrespective of their arrangements, is called a combination.</a:t>
            </a:r>
            <a:endParaRPr>
              <a:highlight>
                <a:schemeClr val="lt1"/>
              </a:highlight>
            </a:endParaRPr>
          </a:p>
          <a:p>
            <a:pPr indent="0" lvl="0" marL="0" rtl="0" algn="l">
              <a:lnSpc>
                <a:spcPct val="115000"/>
              </a:lnSpc>
              <a:spcBef>
                <a:spcPts val="800"/>
              </a:spcBef>
              <a:spcAft>
                <a:spcPts val="0"/>
              </a:spcAft>
              <a:buNone/>
            </a:pPr>
            <a:r>
              <a:rPr b="1" lang="en-GB">
                <a:highlight>
                  <a:schemeClr val="lt1"/>
                </a:highlight>
              </a:rPr>
              <a:t>Illustration 5:</a:t>
            </a:r>
            <a:r>
              <a:rPr lang="en-GB">
                <a:highlight>
                  <a:schemeClr val="lt1"/>
                </a:highlight>
              </a:rPr>
              <a:t> How many four letter words, with or without meaning, can be formed using the letters of the word ‘FATHERLY’ using each letter exactly once (having essentially ‘F’ as one of the letters)?</a:t>
            </a:r>
            <a:endParaRPr>
              <a:highlight>
                <a:schemeClr val="lt1"/>
              </a:highlight>
            </a:endParaRPr>
          </a:p>
          <a:p>
            <a:pPr indent="-317500" lvl="0" marL="457200" rtl="0" algn="l">
              <a:lnSpc>
                <a:spcPct val="115000"/>
              </a:lnSpc>
              <a:spcBef>
                <a:spcPts val="800"/>
              </a:spcBef>
              <a:spcAft>
                <a:spcPts val="0"/>
              </a:spcAft>
              <a:buClr>
                <a:srgbClr val="000000"/>
              </a:buClr>
              <a:buSzPts val="1400"/>
              <a:buAutoNum type="romanLcPeriod"/>
            </a:pPr>
            <a:r>
              <a:rPr lang="en-GB">
                <a:highlight>
                  <a:schemeClr val="lt1"/>
                </a:highlight>
              </a:rPr>
              <a:t>Number of four letter words beginning with ‘F’ = 8-1P4-1 = 7P3</a:t>
            </a:r>
            <a:endParaRPr>
              <a:highlight>
                <a:schemeClr val="lt1"/>
              </a:highlight>
            </a:endParaRPr>
          </a:p>
          <a:p>
            <a:pPr indent="-317500" lvl="0" marL="457200" rtl="0" algn="l">
              <a:lnSpc>
                <a:spcPct val="115000"/>
              </a:lnSpc>
              <a:spcBef>
                <a:spcPts val="0"/>
              </a:spcBef>
              <a:spcAft>
                <a:spcPts val="0"/>
              </a:spcAft>
              <a:buClr>
                <a:srgbClr val="000000"/>
              </a:buClr>
              <a:buSzPts val="1400"/>
              <a:buAutoNum type="romanLcPeriod"/>
            </a:pPr>
            <a:r>
              <a:rPr lang="en-GB">
                <a:highlight>
                  <a:schemeClr val="lt1"/>
                </a:highlight>
              </a:rPr>
              <a:t>Number of four letter words having ‘F’ as 2nd letter = 8-1P4-1= 7P3</a:t>
            </a:r>
            <a:endParaRPr>
              <a:highlight>
                <a:schemeClr val="lt1"/>
              </a:highlight>
            </a:endParaRPr>
          </a:p>
          <a:p>
            <a:pPr indent="-317500" lvl="0" marL="457200" rtl="0" algn="l">
              <a:lnSpc>
                <a:spcPct val="115000"/>
              </a:lnSpc>
              <a:spcBef>
                <a:spcPts val="0"/>
              </a:spcBef>
              <a:spcAft>
                <a:spcPts val="0"/>
              </a:spcAft>
              <a:buClr>
                <a:srgbClr val="000000"/>
              </a:buClr>
              <a:buSzPts val="1400"/>
              <a:buAutoNum type="romanLcPeriod"/>
            </a:pPr>
            <a:r>
              <a:rPr lang="en-GB">
                <a:highlight>
                  <a:schemeClr val="lt1"/>
                </a:highlight>
              </a:rPr>
              <a:t>Number of four letter words having ‘F’ as 3rd letter = 8-1P4-1= 7P3</a:t>
            </a:r>
            <a:endParaRPr>
              <a:highlight>
                <a:schemeClr val="lt1"/>
              </a:highlight>
            </a:endParaRPr>
          </a:p>
          <a:p>
            <a:pPr indent="-317500" lvl="0" marL="457200" rtl="0" algn="l">
              <a:lnSpc>
                <a:spcPct val="115000"/>
              </a:lnSpc>
              <a:spcBef>
                <a:spcPts val="0"/>
              </a:spcBef>
              <a:spcAft>
                <a:spcPts val="0"/>
              </a:spcAft>
              <a:buClr>
                <a:srgbClr val="000000"/>
              </a:buClr>
              <a:buSzPts val="1400"/>
              <a:buAutoNum type="romanLcPeriod"/>
            </a:pPr>
            <a:r>
              <a:rPr lang="en-GB">
                <a:highlight>
                  <a:schemeClr val="lt1"/>
                </a:highlight>
              </a:rPr>
              <a:t>Number of four letter words having ‘F’ as last letter = 8-1P4-1= 7P3</a:t>
            </a:r>
            <a:endParaRPr>
              <a:highlight>
                <a:schemeClr val="lt1"/>
              </a:highlight>
            </a:endParaRPr>
          </a:p>
          <a:p>
            <a:pPr indent="0" lvl="0" marL="0" rtl="0" algn="l">
              <a:lnSpc>
                <a:spcPct val="115000"/>
              </a:lnSpc>
              <a:spcBef>
                <a:spcPts val="800"/>
              </a:spcBef>
              <a:spcAft>
                <a:spcPts val="0"/>
              </a:spcAft>
              <a:buNone/>
            </a:pPr>
            <a:r>
              <a:rPr lang="en-GB">
                <a:highlight>
                  <a:schemeClr val="lt1"/>
                </a:highlight>
              </a:rPr>
              <a:t>Total number of words = 7P3 + 7P3 +7P3 + 7P3 = 4. 7P3</a:t>
            </a:r>
            <a:br>
              <a:rPr lang="en-GB">
                <a:highlight>
                  <a:schemeClr val="lt1"/>
                </a:highlight>
              </a:rPr>
            </a:br>
            <a:endParaRPr>
              <a:highlight>
                <a:schemeClr val="lt1"/>
              </a:highlight>
            </a:endParaRPr>
          </a:p>
          <a:p>
            <a:pPr indent="0" lvl="0" marL="0" rtl="0" algn="l">
              <a:lnSpc>
                <a:spcPct val="115000"/>
              </a:lnSpc>
              <a:spcBef>
                <a:spcPts val="1000"/>
              </a:spcBef>
              <a:spcAft>
                <a:spcPts val="0"/>
              </a:spcAft>
              <a:buNone/>
            </a:pPr>
            <a:r>
              <a:t/>
            </a:r>
            <a:endParaRPr>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94C154A3AB8845B63F82A60355126F" ma:contentTypeVersion="2" ma:contentTypeDescription="Create a new document." ma:contentTypeScope="" ma:versionID="82056ecf6543a72c48eced55a2f4f7eb">
  <xsd:schema xmlns:xsd="http://www.w3.org/2001/XMLSchema" xmlns:xs="http://www.w3.org/2001/XMLSchema" xmlns:p="http://schemas.microsoft.com/office/2006/metadata/properties" xmlns:ns2="b1ae701d-e924-4924-8b38-7b38cc615244" targetNamespace="http://schemas.microsoft.com/office/2006/metadata/properties" ma:root="true" ma:fieldsID="068fbc32eaec0706401a5b5c74ac58c9" ns2:_="">
    <xsd:import namespace="b1ae701d-e924-4924-8b38-7b38cc6152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e701d-e924-4924-8b38-7b38cc6152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CBE399-B38C-411B-A3C7-E4DB2084DD5A}"/>
</file>

<file path=customXml/itemProps2.xml><?xml version="1.0" encoding="utf-8"?>
<ds:datastoreItem xmlns:ds="http://schemas.openxmlformats.org/officeDocument/2006/customXml" ds:itemID="{C72A60AF-06D5-4349-929A-0722D930F174}"/>
</file>

<file path=customXml/itemProps3.xml><?xml version="1.0" encoding="utf-8"?>
<ds:datastoreItem xmlns:ds="http://schemas.openxmlformats.org/officeDocument/2006/customXml" ds:itemID="{538EC2C7-D0F0-4D2A-8710-CA62F4AE825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0x0101007D94C154A3AB8845B63F82A60355126F</vt:lpwstr>
  </property>
</Properties>
</file>