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32.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3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2.xml" ContentType="application/vnd.openxmlformats-officedocument.presentationml.slide+xml"/>
  <Override PartName="/ppt/slides/slide16.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19.xml" ContentType="application/vnd.openxmlformats-officedocument.presentationml.notesSlide+xml"/>
  <Override PartName="/ppt/notesSlides/notesSlide15.xml" ContentType="application/vnd.openxmlformats-officedocument.presentationml.notesSlide+xml"/>
  <Override PartName="/ppt/notesSlides/notesSlide21.xml" ContentType="application/vnd.openxmlformats-officedocument.presentationml.notesSlide+xml"/>
  <Override PartName="/ppt/notesSlides/notesSlide32.xml" ContentType="application/vnd.openxmlformats-officedocument.presentationml.notesSlide+xml"/>
  <Override PartName="/ppt/notesSlides/notesSlide20.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9.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98" r:id="rId3"/>
    <p:sldId id="265" r:id="rId4"/>
    <p:sldId id="268" r:id="rId5"/>
    <p:sldId id="313" r:id="rId6"/>
    <p:sldId id="269" r:id="rId7"/>
    <p:sldId id="314" r:id="rId8"/>
    <p:sldId id="285" r:id="rId9"/>
    <p:sldId id="315" r:id="rId10"/>
    <p:sldId id="286" r:id="rId11"/>
    <p:sldId id="316" r:id="rId12"/>
    <p:sldId id="287" r:id="rId13"/>
    <p:sldId id="317" r:id="rId14"/>
    <p:sldId id="288" r:id="rId15"/>
    <p:sldId id="318" r:id="rId16"/>
    <p:sldId id="291" r:id="rId17"/>
    <p:sldId id="319" r:id="rId18"/>
    <p:sldId id="292" r:id="rId19"/>
    <p:sldId id="320" r:id="rId20"/>
    <p:sldId id="293" r:id="rId21"/>
    <p:sldId id="321" r:id="rId22"/>
    <p:sldId id="294" r:id="rId23"/>
    <p:sldId id="322" r:id="rId24"/>
    <p:sldId id="295" r:id="rId25"/>
    <p:sldId id="323" r:id="rId26"/>
    <p:sldId id="296" r:id="rId27"/>
    <p:sldId id="324" r:id="rId28"/>
    <p:sldId id="297" r:id="rId29"/>
    <p:sldId id="325" r:id="rId30"/>
    <p:sldId id="306" r:id="rId31"/>
    <p:sldId id="326" r:id="rId32"/>
    <p:sldId id="327" r:id="rId33"/>
    <p:sldId id="328"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pos="2208" userDrawn="1">
          <p15:clr>
            <a:srgbClr val="9AA0A6"/>
          </p15:clr>
        </p15:guide>
        <p15:guide id="2" orient="horz" pos="2772" userDrawn="1">
          <p15:clr>
            <a:srgbClr val="9AA0A6"/>
          </p15:clr>
        </p15:guide>
        <p15:guide id="3" orient="horz" pos="828" userDrawn="1">
          <p15:clr>
            <a:srgbClr val="9AA0A6"/>
          </p15:clr>
        </p15:guide>
        <p15:guide id="4" pos="216" userDrawn="1">
          <p15:clr>
            <a:srgbClr val="9AA0A6"/>
          </p15:clr>
        </p15:guide>
        <p15:guide id="5" pos="5553">
          <p15:clr>
            <a:srgbClr val="9AA0A6"/>
          </p15:clr>
        </p15:guide>
        <p15:guide id="6" orient="horz" pos="1140" userDrawn="1">
          <p15:clr>
            <a:srgbClr val="9AA0A6"/>
          </p15:clr>
        </p15:guide>
        <p15:guide id="7" orient="horz" pos="2451">
          <p15:clr>
            <a:srgbClr val="9AA0A6"/>
          </p15:clr>
        </p15:guide>
        <p15:guide id="8" pos="888" userDrawn="1">
          <p15:clr>
            <a:srgbClr val="9AA0A6"/>
          </p15:clr>
        </p15:guide>
        <p15:guide id="9" pos="2856" userDrawn="1">
          <p15:clr>
            <a:srgbClr val="9AA0A6"/>
          </p15:clr>
        </p15:guide>
        <p15:guide id="10" pos="4909">
          <p15:clr>
            <a:srgbClr val="9AA0A6"/>
          </p15:clr>
        </p15:guide>
        <p15:guide id="11" orient="horz" pos="2196"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0280" autoAdjust="0"/>
  </p:normalViewPr>
  <p:slideViewPr>
    <p:cSldViewPr snapToGrid="0">
      <p:cViewPr varScale="1">
        <p:scale>
          <a:sx n="88" d="100"/>
          <a:sy n="88" d="100"/>
        </p:scale>
        <p:origin x="-804" y="-102"/>
      </p:cViewPr>
      <p:guideLst>
        <p:guide orient="horz" pos="2772"/>
        <p:guide orient="horz" pos="828"/>
        <p:guide orient="horz" pos="1140"/>
        <p:guide orient="horz" pos="2451"/>
        <p:guide orient="horz" pos="2196"/>
        <p:guide pos="2208"/>
        <p:guide pos="216"/>
        <p:guide pos="5553"/>
        <p:guide pos="888"/>
        <p:guide pos="2856"/>
        <p:guide pos="4909"/>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 xmlns:p14="http://schemas.microsoft.com/office/powerpoint/2010/main" val="22603581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2542302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 xmlns:p14="http://schemas.microsoft.com/office/powerpoint/2010/main" val="2287224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 xmlns:p14="http://schemas.microsoft.com/office/powerpoint/2010/main" val="2977476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 xmlns:p14="http://schemas.microsoft.com/office/powerpoint/2010/main" val="2977476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 xmlns:p14="http://schemas.microsoft.com/office/powerpoint/2010/main" val="3104990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 xmlns:p14="http://schemas.microsoft.com/office/powerpoint/2010/main" val="3104990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 xmlns:p14="http://schemas.microsoft.com/office/powerpoint/2010/main" val="3098866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dirty="0"/>
              <a:t/>
            </a:r>
            <a:br>
              <a:rPr lang="en-IN" dirty="0"/>
            </a:br>
            <a:endParaRPr lang="en-IN" dirty="0"/>
          </a:p>
        </p:txBody>
      </p:sp>
    </p:spTree>
    <p:extLst>
      <p:ext uri="{BB962C8B-B14F-4D97-AF65-F5344CB8AC3E}">
        <p14:creationId xmlns="" xmlns:p14="http://schemas.microsoft.com/office/powerpoint/2010/main" val="3098866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 xmlns:p14="http://schemas.microsoft.com/office/powerpoint/2010/main" val="36604487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100" b="0" i="0" u="none" strike="noStrike" cap="none" dirty="0" smtClean="0">
                <a:solidFill>
                  <a:srgbClr val="000000"/>
                </a:solidFill>
                <a:latin typeface="Arial"/>
                <a:ea typeface="Arial"/>
                <a:cs typeface="Arial"/>
                <a:sym typeface="Arial"/>
              </a:rPr>
              <a:t>.</a:t>
            </a:r>
            <a:endParaRPr lang="en-IN" dirty="0"/>
          </a:p>
        </p:txBody>
      </p:sp>
    </p:spTree>
    <p:extLst>
      <p:ext uri="{BB962C8B-B14F-4D97-AF65-F5344CB8AC3E}">
        <p14:creationId xmlns="" xmlns:p14="http://schemas.microsoft.com/office/powerpoint/2010/main" val="3660448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 xmlns:p14="http://schemas.microsoft.com/office/powerpoint/2010/main" val="118415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39482318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 xmlns:p14="http://schemas.microsoft.com/office/powerpoint/2010/main" val="1184152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 xmlns:p14="http://schemas.microsoft.com/office/powerpoint/2010/main" val="20215470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 xmlns:p14="http://schemas.microsoft.com/office/powerpoint/2010/main" val="20215470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 xmlns:p14="http://schemas.microsoft.com/office/powerpoint/2010/main" val="1186382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 xmlns:p14="http://schemas.microsoft.com/office/powerpoint/2010/main" val="1186382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 xmlns:p14="http://schemas.microsoft.com/office/powerpoint/2010/main" val="35722842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 xmlns:p14="http://schemas.microsoft.com/office/powerpoint/2010/main" val="35722842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 xmlns:p14="http://schemas.microsoft.com/office/powerpoint/2010/main" val="21697186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 xmlns:p14="http://schemas.microsoft.com/office/powerpoint/2010/main" val="21697186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 xmlns:p14="http://schemas.microsoft.com/office/powerpoint/2010/main" val="3718625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n-IN"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 xmlns:p14="http://schemas.microsoft.com/office/powerpoint/2010/main" val="42133096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 xmlns:p14="http://schemas.microsoft.com/office/powerpoint/2010/main" val="37186256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 xmlns:p14="http://schemas.microsoft.com/office/powerpoint/2010/main" val="3718625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 xmlns:p14="http://schemas.microsoft.com/office/powerpoint/2010/main" val="3104990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n-IN"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 xmlns:p14="http://schemas.microsoft.com/office/powerpoint/2010/main" val="4213309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n-IN"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 xmlns:p14="http://schemas.microsoft.com/office/powerpoint/2010/main" val="3547388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n-IN"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 xmlns:p14="http://schemas.microsoft.com/office/powerpoint/2010/main" val="3547388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n-IN"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 xmlns:p14="http://schemas.microsoft.com/office/powerpoint/2010/main" val="2723099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n-IN"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 xmlns:p14="http://schemas.microsoft.com/office/powerpoint/2010/main" val="272309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 xmlns:p14="http://schemas.microsoft.com/office/powerpoint/2010/main" val="2287224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6" name="Google Shape;1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
    <p:spTree>
      <p:nvGrpSpPr>
        <p:cNvPr id="1" name=""/>
        <p:cNvGrpSpPr/>
        <p:nvPr/>
      </p:nvGrpSpPr>
      <p:grpSpPr>
        <a:xfrm>
          <a:off x="0" y="0"/>
          <a:ext cx="0" cy="0"/>
          <a:chOff x="0" y="0"/>
          <a:chExt cx="0" cy="0"/>
        </a:xfrm>
      </p:grpSpPr>
      <p:pic>
        <p:nvPicPr>
          <p:cNvPr id="10" name="Picture 9" descr="A close up of a logo&#10;&#10;Description generated with high confidence">
            <a:extLst>
              <a:ext uri="{FF2B5EF4-FFF2-40B4-BE49-F238E27FC236}">
                <a16:creationId xmlns="" xmlns:a16="http://schemas.microsoft.com/office/drawing/2014/main" id="{3C25D2A0-CED5-4B52-92AB-FBAEEE271986}"/>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7876800" y="183600"/>
            <a:ext cx="1022401" cy="766801"/>
          </a:xfrm>
          <a:prstGeom prst="rect">
            <a:avLst/>
          </a:prstGeom>
        </p:spPr>
      </p:pic>
      <p:pic>
        <p:nvPicPr>
          <p:cNvPr id="18" name="Picture 17" descr="A picture containing colorful, colored&#10;&#10;Description generated with very high confidence">
            <a:extLst>
              <a:ext uri="{FF2B5EF4-FFF2-40B4-BE49-F238E27FC236}">
                <a16:creationId xmlns="" xmlns:a16="http://schemas.microsoft.com/office/drawing/2014/main" id="{E0D97DB0-BDD7-4C1B-9D80-139ACF9A6022}"/>
              </a:ext>
            </a:extLst>
          </p:cNvPr>
          <p:cNvPicPr>
            <a:picLocks noChangeAspect="1"/>
          </p:cNvPicPr>
          <p:nvPr userDrawn="1"/>
        </p:nvPicPr>
        <p:blipFill rotWithShape="1">
          <a:blip r:embed="rId3">
            <a:extLst>
              <a:ext uri="{28A0092B-C50C-407E-A947-70E740481C1C}">
                <a14:useLocalDpi xmlns="" xmlns:a14="http://schemas.microsoft.com/office/drawing/2010/main" val="0"/>
              </a:ext>
            </a:extLst>
          </a:blip>
          <a:srcRect t="55603" b="37531"/>
          <a:stretch/>
        </p:blipFill>
        <p:spPr>
          <a:xfrm>
            <a:off x="0" y="4849200"/>
            <a:ext cx="9144000" cy="294300"/>
          </a:xfrm>
          <a:prstGeom prst="rect">
            <a:avLst/>
          </a:prstGeom>
        </p:spPr>
      </p:pic>
      <p:sp>
        <p:nvSpPr>
          <p:cNvPr id="13" name="Oval 12">
            <a:extLst>
              <a:ext uri="{FF2B5EF4-FFF2-40B4-BE49-F238E27FC236}">
                <a16:creationId xmlns="" xmlns:a16="http://schemas.microsoft.com/office/drawing/2014/main" id="{464DDAD7-9253-4567-A1F3-65F4B7C61A77}"/>
              </a:ext>
            </a:extLst>
          </p:cNvPr>
          <p:cNvSpPr/>
          <p:nvPr userDrawn="1"/>
        </p:nvSpPr>
        <p:spPr>
          <a:xfrm>
            <a:off x="8946830" y="4943496"/>
            <a:ext cx="57600" cy="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p>
        </p:txBody>
      </p:sp>
      <p:sp>
        <p:nvSpPr>
          <p:cNvPr id="25" name="Oval 24">
            <a:extLst>
              <a:ext uri="{FF2B5EF4-FFF2-40B4-BE49-F238E27FC236}">
                <a16:creationId xmlns="" xmlns:a16="http://schemas.microsoft.com/office/drawing/2014/main" id="{11EC6E10-6AC4-4503-9F03-C632F86B55C7}"/>
              </a:ext>
            </a:extLst>
          </p:cNvPr>
          <p:cNvSpPr/>
          <p:nvPr userDrawn="1"/>
        </p:nvSpPr>
        <p:spPr>
          <a:xfrm>
            <a:off x="8870400" y="4943496"/>
            <a:ext cx="57600" cy="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p>
        </p:txBody>
      </p:sp>
      <p:sp>
        <p:nvSpPr>
          <p:cNvPr id="26" name="Oval 25">
            <a:extLst>
              <a:ext uri="{FF2B5EF4-FFF2-40B4-BE49-F238E27FC236}">
                <a16:creationId xmlns="" xmlns:a16="http://schemas.microsoft.com/office/drawing/2014/main" id="{EEB03500-4568-47CA-AE21-6AA1F318D5E6}"/>
              </a:ext>
            </a:extLst>
          </p:cNvPr>
          <p:cNvSpPr/>
          <p:nvPr userDrawn="1"/>
        </p:nvSpPr>
        <p:spPr>
          <a:xfrm>
            <a:off x="8793970" y="4943496"/>
            <a:ext cx="57600" cy="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p>
        </p:txBody>
      </p:sp>
      <p:sp>
        <p:nvSpPr>
          <p:cNvPr id="27" name="Oval 26">
            <a:extLst>
              <a:ext uri="{FF2B5EF4-FFF2-40B4-BE49-F238E27FC236}">
                <a16:creationId xmlns="" xmlns:a16="http://schemas.microsoft.com/office/drawing/2014/main" id="{4B747C6B-6CFB-4B24-8FFB-DDD7294145F4}"/>
              </a:ext>
            </a:extLst>
          </p:cNvPr>
          <p:cNvSpPr/>
          <p:nvPr userDrawn="1"/>
        </p:nvSpPr>
        <p:spPr>
          <a:xfrm>
            <a:off x="8717540" y="4943496"/>
            <a:ext cx="57600" cy="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p>
        </p:txBody>
      </p:sp>
    </p:spTree>
    <p:extLst>
      <p:ext uri="{BB962C8B-B14F-4D97-AF65-F5344CB8AC3E}">
        <p14:creationId xmlns="" xmlns:p14="http://schemas.microsoft.com/office/powerpoint/2010/main" val="1147816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 id="2147483655" r:id="rId5"/>
    <p:sldLayoutId id="2147483656" r:id="rId6"/>
    <p:sldLayoutId id="2147483657" r:id="rId7"/>
    <p:sldLayoutId id="214748366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51" name="Google Shape;51;p13"/>
          <p:cNvPicPr preferRelativeResize="0"/>
          <p:nvPr/>
        </p:nvPicPr>
        <p:blipFill>
          <a:blip r:embed="rId3">
            <a:alphaModFix/>
          </a:blip>
          <a:stretch>
            <a:fillRect/>
          </a:stretch>
        </p:blipFill>
        <p:spPr>
          <a:xfrm>
            <a:off x="2808000" y="431425"/>
            <a:ext cx="3527998" cy="4280641"/>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143245"/>
            <a:ext cx="4457700" cy="100025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indent="282575"/>
            <a:r>
              <a:rPr lang="en-US" sz="2000" b="1" dirty="0" smtClean="0">
                <a:ln w="6600">
                  <a:solidFill>
                    <a:schemeClr val="accent2"/>
                  </a:solidFill>
                  <a:prstDash val="solid"/>
                </a:ln>
                <a:solidFill>
                  <a:srgbClr val="FFFFFF"/>
                </a:solidFill>
                <a:effectLst>
                  <a:outerShdw dist="38100" dir="2700000" algn="tl" rotWithShape="0">
                    <a:schemeClr val="accent2"/>
                  </a:outerShdw>
                </a:effectLst>
              </a:rPr>
              <a:t>Question 04:</a:t>
            </a:r>
            <a:endParaRPr lang="en-US" sz="20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5" name="TextBox 14">
            <a:extLst>
              <a:ext uri="{FF2B5EF4-FFF2-40B4-BE49-F238E27FC236}">
                <a16:creationId xmlns="" xmlns:a16="http://schemas.microsoft.com/office/drawing/2014/main" id="{9CC8740B-B0B9-4584-9410-5EF2A7338749}"/>
              </a:ext>
            </a:extLst>
          </p:cNvPr>
          <p:cNvSpPr txBox="1"/>
          <p:nvPr/>
        </p:nvSpPr>
        <p:spPr>
          <a:xfrm>
            <a:off x="321129" y="957943"/>
            <a:ext cx="8472164" cy="3693319"/>
          </a:xfrm>
          <a:prstGeom prst="rect">
            <a:avLst/>
          </a:prstGeom>
          <a:noFill/>
        </p:spPr>
        <p:txBody>
          <a:bodyPr wrap="square" rtlCol="0">
            <a:spAutoFit/>
          </a:bodyPr>
          <a:lstStyle/>
          <a:p>
            <a:r>
              <a:rPr lang="en-US" sz="1800" dirty="0" smtClean="0"/>
              <a:t>A player is randomly dealt a sequence of 13 cards from a deck of 52-cards. All sequences of 13 cards are equally likely. In an equivalent model, the cards are chosen and dealt one at a time. When choosing a card, the dealer is equally likely to pick any of the cards that remain in the deck. If you dealt 13 cards, what is the probability that the 13th card is a King?</a:t>
            </a:r>
          </a:p>
          <a:p>
            <a:endParaRPr lang="en-US" sz="1800" dirty="0" smtClean="0">
              <a:solidFill>
                <a:schemeClr val="tx1"/>
              </a:solidFill>
            </a:endParaRPr>
          </a:p>
          <a:p>
            <a:pPr marL="457200" indent="-457200">
              <a:lnSpc>
                <a:spcPct val="150000"/>
              </a:lnSpc>
              <a:buFont typeface="+mj-lt"/>
              <a:buAutoNum type="alphaUcPeriod"/>
            </a:pPr>
            <a:r>
              <a:rPr lang="en-US" sz="1800" dirty="0" smtClean="0">
                <a:solidFill>
                  <a:schemeClr val="tx1"/>
                </a:solidFill>
              </a:rPr>
              <a:t>1/52</a:t>
            </a:r>
          </a:p>
          <a:p>
            <a:pPr marL="457200" indent="-457200">
              <a:lnSpc>
                <a:spcPct val="150000"/>
              </a:lnSpc>
              <a:buFont typeface="+mj-lt"/>
              <a:buAutoNum type="alphaUcPeriod"/>
            </a:pPr>
            <a:r>
              <a:rPr lang="en-US" sz="1800" dirty="0" smtClean="0">
                <a:solidFill>
                  <a:schemeClr val="tx1"/>
                </a:solidFill>
              </a:rPr>
              <a:t>1/26</a:t>
            </a:r>
          </a:p>
          <a:p>
            <a:pPr marL="457200" indent="-457200">
              <a:lnSpc>
                <a:spcPct val="150000"/>
              </a:lnSpc>
              <a:buFont typeface="+mj-lt"/>
              <a:buAutoNum type="alphaUcPeriod"/>
            </a:pPr>
            <a:r>
              <a:rPr lang="en-US" sz="1800" dirty="0" smtClean="0">
                <a:solidFill>
                  <a:schemeClr val="tx1"/>
                </a:solidFill>
              </a:rPr>
              <a:t>1/12</a:t>
            </a:r>
          </a:p>
          <a:p>
            <a:pPr marL="457200" indent="-457200">
              <a:lnSpc>
                <a:spcPct val="150000"/>
              </a:lnSpc>
              <a:buFont typeface="+mj-lt"/>
              <a:buAutoNum type="alphaUcPeriod"/>
            </a:pPr>
            <a:r>
              <a:rPr lang="en-US" sz="1800" dirty="0" smtClean="0">
                <a:solidFill>
                  <a:schemeClr val="tx1"/>
                </a:solidFill>
              </a:rPr>
              <a:t>1/13</a:t>
            </a:r>
          </a:p>
          <a:p>
            <a:r>
              <a:rPr lang="en-US" sz="1800" dirty="0" smtClean="0">
                <a:solidFill>
                  <a:schemeClr val="tx1"/>
                </a:solidFill>
              </a:rPr>
              <a:t>							</a:t>
            </a:r>
            <a:r>
              <a:rPr lang="en-US" sz="1800" b="1" smtClean="0">
                <a:solidFill>
                  <a:schemeClr val="tx1"/>
                </a:solidFill>
              </a:rPr>
              <a:t>Answer: D</a:t>
            </a:r>
            <a:endParaRPr lang="en-IN" sz="1800" b="1" dirty="0">
              <a:solidFill>
                <a:schemeClr val="tx1"/>
              </a:solidFill>
            </a:endParaRPr>
          </a:p>
        </p:txBody>
      </p:sp>
    </p:spTree>
    <p:extLst>
      <p:ext uri="{BB962C8B-B14F-4D97-AF65-F5344CB8AC3E}">
        <p14:creationId xmlns="" xmlns:p14="http://schemas.microsoft.com/office/powerpoint/2010/main" val="20276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143245"/>
            <a:ext cx="4457700" cy="100025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158750" indent="244475">
              <a:buNone/>
            </a:pPr>
            <a:r>
              <a:rPr lang="en-IN" sz="2000" dirty="0" smtClean="0">
                <a:solidFill>
                  <a:schemeClr val="bg1"/>
                </a:solidFill>
              </a:rPr>
              <a:t>Explanation:</a:t>
            </a:r>
            <a:endParaRPr lang="en-IN" sz="2000" dirty="0" smtClean="0"/>
          </a:p>
        </p:txBody>
      </p:sp>
      <p:sp>
        <p:nvSpPr>
          <p:cNvPr id="15" name="TextBox 14">
            <a:extLst>
              <a:ext uri="{FF2B5EF4-FFF2-40B4-BE49-F238E27FC236}">
                <a16:creationId xmlns="" xmlns:a16="http://schemas.microsoft.com/office/drawing/2014/main" id="{9CC8740B-B0B9-4584-9410-5EF2A7338749}"/>
              </a:ext>
            </a:extLst>
          </p:cNvPr>
          <p:cNvSpPr txBox="1"/>
          <p:nvPr/>
        </p:nvSpPr>
        <p:spPr>
          <a:xfrm>
            <a:off x="424543" y="1045029"/>
            <a:ext cx="8512629" cy="1703030"/>
          </a:xfrm>
          <a:prstGeom prst="rect">
            <a:avLst/>
          </a:prstGeom>
          <a:noFill/>
        </p:spPr>
        <p:txBody>
          <a:bodyPr wrap="square" rtlCol="0">
            <a:spAutoFit/>
          </a:bodyPr>
          <a:lstStyle/>
          <a:p>
            <a:pPr>
              <a:lnSpc>
                <a:spcPct val="150000"/>
              </a:lnSpc>
            </a:pPr>
            <a:r>
              <a:rPr lang="en-US" sz="1800" dirty="0" smtClean="0"/>
              <a:t>Since,</a:t>
            </a:r>
          </a:p>
          <a:p>
            <a:pPr>
              <a:lnSpc>
                <a:spcPct val="150000"/>
              </a:lnSpc>
            </a:pPr>
            <a:r>
              <a:rPr lang="en-US" sz="1800" dirty="0" smtClean="0"/>
              <a:t> we are not told anything about the first 12 cards that are dealt, the probability that the 13th card dealt is a King, is the same as the probability that the first card dealt, or in fact any particular card dealt is a King, and this equals: 4/52 = 1/13</a:t>
            </a:r>
          </a:p>
        </p:txBody>
      </p:sp>
    </p:spTree>
    <p:extLst>
      <p:ext uri="{BB962C8B-B14F-4D97-AF65-F5344CB8AC3E}">
        <p14:creationId xmlns="" xmlns:p14="http://schemas.microsoft.com/office/powerpoint/2010/main" val="20276556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6C7713B0-BB37-4E14-B58B-966745BA70C5}"/>
              </a:ext>
            </a:extLst>
          </p:cNvPr>
          <p:cNvSpPr>
            <a:spLocks noGrp="1"/>
          </p:cNvSpPr>
          <p:nvPr>
            <p:ph type="body" idx="1"/>
          </p:nvPr>
        </p:nvSpPr>
        <p:spPr/>
        <p:txBody>
          <a:bodyPr/>
          <a:lstStyle/>
          <a:p>
            <a:pPr marL="114300" indent="0">
              <a:buNone/>
            </a:pPr>
            <a:endParaRPr lang="en-US" dirty="0"/>
          </a:p>
          <a:p>
            <a:pPr marL="114300" indent="0">
              <a:buNone/>
            </a:pPr>
            <a:endParaRPr lang="en-IN" dirty="0"/>
          </a:p>
        </p:txBody>
      </p:sp>
      <p:sp>
        <p:nvSpPr>
          <p:cNvPr id="4" name="Google Shape;70;p15">
            <a:extLst>
              <a:ext uri="{FF2B5EF4-FFF2-40B4-BE49-F238E27FC236}">
                <a16:creationId xmlns="" xmlns:a16="http://schemas.microsoft.com/office/drawing/2014/main" id="{1DD5EB74-9029-47E2-AEA8-9D69AC37C564}"/>
              </a:ext>
            </a:extLst>
          </p:cNvPr>
          <p:cNvSpPr>
            <a:spLocks noGrp="1"/>
          </p:cNvSpPr>
          <p:nvPr>
            <p:ph type="title"/>
          </p:nvPr>
        </p:nvSpPr>
        <p:spPr>
          <a:xfrm>
            <a:off x="0" y="211016"/>
            <a:ext cx="6541477" cy="502418"/>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indent="403225"/>
            <a:r>
              <a:rPr lang="en-US" sz="2000" b="1" dirty="0" smtClean="0">
                <a:ln w="6600">
                  <a:solidFill>
                    <a:schemeClr val="accent2"/>
                  </a:solidFill>
                  <a:prstDash val="solid"/>
                </a:ln>
                <a:solidFill>
                  <a:srgbClr val="FFFFFF"/>
                </a:solidFill>
                <a:effectLst>
                  <a:outerShdw dist="38100" dir="2700000" algn="tl" rotWithShape="0">
                    <a:schemeClr val="accent2"/>
                  </a:outerShdw>
                </a:effectLst>
              </a:rPr>
              <a:t>Question 05:</a:t>
            </a:r>
            <a:endParaRPr lang="en-US" sz="20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9;p15">
            <a:extLst>
              <a:ext uri="{FF2B5EF4-FFF2-40B4-BE49-F238E27FC236}">
                <a16:creationId xmlns="" xmlns:a16="http://schemas.microsoft.com/office/drawing/2014/main" id="{A5BB65EE-33BA-41CA-A19D-465AD4BC7C82}"/>
              </a:ext>
            </a:extLst>
          </p:cNvPr>
          <p:cNvPicPr preferRelativeResize="0"/>
          <p:nvPr/>
        </p:nvPicPr>
        <p:blipFill>
          <a:blip r:embed="rId3">
            <a:alphaModFix/>
          </a:blip>
          <a:stretch>
            <a:fillRect/>
          </a:stretch>
        </p:blipFill>
        <p:spPr>
          <a:xfrm>
            <a:off x="6983604" y="110532"/>
            <a:ext cx="1831460" cy="800147"/>
          </a:xfrm>
          <a:prstGeom prst="rect">
            <a:avLst/>
          </a:prstGeom>
          <a:noFill/>
          <a:ln>
            <a:noFill/>
          </a:ln>
        </p:spPr>
      </p:pic>
      <p:sp>
        <p:nvSpPr>
          <p:cNvPr id="8" name="TextBox 7">
            <a:extLst>
              <a:ext uri="{FF2B5EF4-FFF2-40B4-BE49-F238E27FC236}">
                <a16:creationId xmlns="" xmlns:a16="http://schemas.microsoft.com/office/drawing/2014/main" id="{0F4E6B8A-B903-4260-A890-468717C04A7B}"/>
              </a:ext>
            </a:extLst>
          </p:cNvPr>
          <p:cNvSpPr txBox="1"/>
          <p:nvPr/>
        </p:nvSpPr>
        <p:spPr>
          <a:xfrm>
            <a:off x="422032" y="870857"/>
            <a:ext cx="8393032" cy="3831818"/>
          </a:xfrm>
          <a:prstGeom prst="rect">
            <a:avLst/>
          </a:prstGeom>
          <a:noFill/>
        </p:spPr>
        <p:txBody>
          <a:bodyPr wrap="square" rtlCol="0">
            <a:spAutoFit/>
          </a:bodyPr>
          <a:lstStyle/>
          <a:p>
            <a:pPr>
              <a:lnSpc>
                <a:spcPct val="150000"/>
              </a:lnSpc>
            </a:pPr>
            <a:r>
              <a:rPr lang="en-US" sz="1800" dirty="0" smtClean="0"/>
              <a:t>A fair six-sided die is rolled 6 times. What is the probability of getting all outcomes as unique?</a:t>
            </a:r>
          </a:p>
          <a:p>
            <a:pPr>
              <a:lnSpc>
                <a:spcPct val="150000"/>
              </a:lnSpc>
            </a:pPr>
            <a:endParaRPr lang="en-US" sz="1800" dirty="0" smtClean="0">
              <a:solidFill>
                <a:schemeClr val="tx1"/>
              </a:solidFill>
            </a:endParaRPr>
          </a:p>
          <a:p>
            <a:pPr marL="457200" indent="-457200">
              <a:lnSpc>
                <a:spcPct val="150000"/>
              </a:lnSpc>
              <a:buFont typeface="+mj-lt"/>
              <a:buAutoNum type="alphaUcPeriod"/>
            </a:pPr>
            <a:r>
              <a:rPr lang="en-US" sz="1800" dirty="0" smtClean="0"/>
              <a:t>0.01543</a:t>
            </a:r>
            <a:endParaRPr lang="en-US" sz="1800" dirty="0" smtClean="0">
              <a:solidFill>
                <a:schemeClr val="tx1"/>
              </a:solidFill>
            </a:endParaRPr>
          </a:p>
          <a:p>
            <a:pPr marL="457200" indent="-457200">
              <a:lnSpc>
                <a:spcPct val="150000"/>
              </a:lnSpc>
              <a:buFont typeface="+mj-lt"/>
              <a:buAutoNum type="alphaUcPeriod"/>
            </a:pPr>
            <a:r>
              <a:rPr lang="en-US" sz="1800" dirty="0" smtClean="0"/>
              <a:t>0.01993</a:t>
            </a:r>
            <a:endParaRPr lang="en-US" sz="1800" dirty="0" smtClean="0">
              <a:solidFill>
                <a:schemeClr val="tx1"/>
              </a:solidFill>
            </a:endParaRPr>
          </a:p>
          <a:p>
            <a:pPr marL="457200" indent="-457200">
              <a:lnSpc>
                <a:spcPct val="150000"/>
              </a:lnSpc>
              <a:buFont typeface="+mj-lt"/>
              <a:buAutoNum type="alphaUcPeriod"/>
            </a:pPr>
            <a:r>
              <a:rPr lang="en-US" sz="1800" dirty="0" smtClean="0"/>
              <a:t>0.23148</a:t>
            </a:r>
            <a:endParaRPr lang="en-US" sz="1800" dirty="0" smtClean="0">
              <a:solidFill>
                <a:schemeClr val="tx1"/>
              </a:solidFill>
            </a:endParaRPr>
          </a:p>
          <a:p>
            <a:pPr marL="457200" indent="-457200">
              <a:lnSpc>
                <a:spcPct val="150000"/>
              </a:lnSpc>
              <a:buFont typeface="+mj-lt"/>
              <a:buAutoNum type="alphaUcPeriod"/>
            </a:pPr>
            <a:r>
              <a:rPr lang="en-US" sz="1800" dirty="0" smtClean="0"/>
              <a:t>0.03333</a:t>
            </a:r>
            <a:endParaRPr lang="en-US" sz="1800" dirty="0" smtClean="0">
              <a:solidFill>
                <a:schemeClr val="tx1"/>
              </a:solidFill>
            </a:endParaRPr>
          </a:p>
          <a:p>
            <a:pPr>
              <a:lnSpc>
                <a:spcPct val="150000"/>
              </a:lnSpc>
            </a:pPr>
            <a:r>
              <a:rPr lang="en-US" sz="1800" dirty="0" smtClean="0">
                <a:solidFill>
                  <a:schemeClr val="tx1"/>
                </a:solidFill>
              </a:rPr>
              <a:t>							</a:t>
            </a:r>
            <a:endParaRPr lang="en-US" sz="1800" dirty="0" smtClean="0">
              <a:solidFill>
                <a:schemeClr val="tx1"/>
              </a:solidFill>
            </a:endParaRPr>
          </a:p>
          <a:p>
            <a:pPr>
              <a:lnSpc>
                <a:spcPct val="150000"/>
              </a:lnSpc>
            </a:pPr>
            <a:r>
              <a:rPr lang="en-US" sz="1800" b="1" dirty="0" smtClean="0">
                <a:solidFill>
                  <a:schemeClr val="tx1"/>
                </a:solidFill>
              </a:rPr>
              <a:t>	</a:t>
            </a:r>
            <a:r>
              <a:rPr lang="en-US" sz="1800" b="1" dirty="0" smtClean="0">
                <a:solidFill>
                  <a:schemeClr val="tx1"/>
                </a:solidFill>
              </a:rPr>
              <a:t>						</a:t>
            </a:r>
            <a:r>
              <a:rPr lang="en-US" sz="1800" b="1" dirty="0" smtClean="0">
                <a:solidFill>
                  <a:schemeClr val="tx1"/>
                </a:solidFill>
              </a:rPr>
              <a:t>Answer</a:t>
            </a:r>
            <a:r>
              <a:rPr lang="en-US" sz="1800" b="1" dirty="0" smtClean="0">
                <a:solidFill>
                  <a:schemeClr val="tx1"/>
                </a:solidFill>
              </a:rPr>
              <a:t>: A</a:t>
            </a:r>
            <a:endParaRPr lang="en-IN" sz="1800" b="1" dirty="0">
              <a:solidFill>
                <a:schemeClr val="tx1"/>
              </a:solidFill>
            </a:endParaRPr>
          </a:p>
        </p:txBody>
      </p:sp>
      <p:pic>
        <p:nvPicPr>
          <p:cNvPr id="10" name="Google Shape;68;p15">
            <a:extLst>
              <a:ext uri="{FF2B5EF4-FFF2-40B4-BE49-F238E27FC236}">
                <a16:creationId xmlns="" xmlns:a16="http://schemas.microsoft.com/office/drawing/2014/main" id="{5A452303-9EFD-468C-BC3D-D4C35F07B90E}"/>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 xmlns:p14="http://schemas.microsoft.com/office/powerpoint/2010/main" val="392374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6C7713B0-BB37-4E14-B58B-966745BA70C5}"/>
              </a:ext>
            </a:extLst>
          </p:cNvPr>
          <p:cNvSpPr>
            <a:spLocks noGrp="1"/>
          </p:cNvSpPr>
          <p:nvPr>
            <p:ph type="body" idx="1"/>
          </p:nvPr>
        </p:nvSpPr>
        <p:spPr/>
        <p:txBody>
          <a:bodyPr/>
          <a:lstStyle/>
          <a:p>
            <a:pPr marL="114300" indent="0">
              <a:buNone/>
            </a:pPr>
            <a:endParaRPr lang="en-US" dirty="0"/>
          </a:p>
          <a:p>
            <a:pPr marL="114300" indent="0">
              <a:buNone/>
            </a:pPr>
            <a:endParaRPr lang="en-IN" dirty="0"/>
          </a:p>
        </p:txBody>
      </p:sp>
      <p:sp>
        <p:nvSpPr>
          <p:cNvPr id="4" name="Google Shape;70;p15">
            <a:extLst>
              <a:ext uri="{FF2B5EF4-FFF2-40B4-BE49-F238E27FC236}">
                <a16:creationId xmlns="" xmlns:a16="http://schemas.microsoft.com/office/drawing/2014/main" id="{1DD5EB74-9029-47E2-AEA8-9D69AC37C564}"/>
              </a:ext>
            </a:extLst>
          </p:cNvPr>
          <p:cNvSpPr>
            <a:spLocks noGrp="1"/>
          </p:cNvSpPr>
          <p:nvPr>
            <p:ph type="title"/>
          </p:nvPr>
        </p:nvSpPr>
        <p:spPr>
          <a:xfrm>
            <a:off x="0" y="211016"/>
            <a:ext cx="6541477" cy="502418"/>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49213" indent="233363"/>
            <a:r>
              <a:rPr lang="en-IN" sz="2000" dirty="0" smtClean="0">
                <a:solidFill>
                  <a:schemeClr val="bg1"/>
                </a:solidFill>
              </a:rPr>
              <a:t>Explanation:</a:t>
            </a:r>
            <a:endParaRPr lang="en-IN" sz="2000" dirty="0" smtClean="0"/>
          </a:p>
        </p:txBody>
      </p:sp>
      <p:pic>
        <p:nvPicPr>
          <p:cNvPr id="7" name="Google Shape;69;p15">
            <a:extLst>
              <a:ext uri="{FF2B5EF4-FFF2-40B4-BE49-F238E27FC236}">
                <a16:creationId xmlns="" xmlns:a16="http://schemas.microsoft.com/office/drawing/2014/main" id="{A5BB65EE-33BA-41CA-A19D-465AD4BC7C82}"/>
              </a:ext>
            </a:extLst>
          </p:cNvPr>
          <p:cNvPicPr preferRelativeResize="0"/>
          <p:nvPr/>
        </p:nvPicPr>
        <p:blipFill>
          <a:blip r:embed="rId3">
            <a:alphaModFix/>
          </a:blip>
          <a:stretch>
            <a:fillRect/>
          </a:stretch>
        </p:blipFill>
        <p:spPr>
          <a:xfrm>
            <a:off x="6983604" y="110532"/>
            <a:ext cx="1831460" cy="800147"/>
          </a:xfrm>
          <a:prstGeom prst="rect">
            <a:avLst/>
          </a:prstGeom>
          <a:noFill/>
          <a:ln>
            <a:noFill/>
          </a:ln>
        </p:spPr>
      </p:pic>
      <p:sp>
        <p:nvSpPr>
          <p:cNvPr id="8" name="TextBox 7">
            <a:extLst>
              <a:ext uri="{FF2B5EF4-FFF2-40B4-BE49-F238E27FC236}">
                <a16:creationId xmlns="" xmlns:a16="http://schemas.microsoft.com/office/drawing/2014/main" id="{0F4E6B8A-B903-4260-A890-468717C04A7B}"/>
              </a:ext>
            </a:extLst>
          </p:cNvPr>
          <p:cNvSpPr txBox="1"/>
          <p:nvPr/>
        </p:nvSpPr>
        <p:spPr>
          <a:xfrm>
            <a:off x="326571" y="1016000"/>
            <a:ext cx="8817428" cy="1287532"/>
          </a:xfrm>
          <a:prstGeom prst="rect">
            <a:avLst/>
          </a:prstGeom>
          <a:noFill/>
        </p:spPr>
        <p:txBody>
          <a:bodyPr wrap="square" rtlCol="0">
            <a:spAutoFit/>
          </a:bodyPr>
          <a:lstStyle/>
          <a:p>
            <a:pPr>
              <a:lnSpc>
                <a:spcPct val="150000"/>
              </a:lnSpc>
            </a:pPr>
            <a:r>
              <a:rPr lang="en-US" sz="1800" dirty="0" smtClean="0"/>
              <a:t>For all the outcomes to be unique, we have 6 choices for the first turn, 5 for the second turn, 4 for the third turn and so on</a:t>
            </a:r>
          </a:p>
          <a:p>
            <a:pPr>
              <a:lnSpc>
                <a:spcPct val="150000"/>
              </a:lnSpc>
            </a:pPr>
            <a:r>
              <a:rPr lang="en-US" sz="1800" dirty="0" smtClean="0"/>
              <a:t>Therefore the probability if getting all unique outcomes will be equal to 0.01543</a:t>
            </a:r>
            <a:endParaRPr lang="en-US" sz="1800" dirty="0"/>
          </a:p>
        </p:txBody>
      </p:sp>
      <p:pic>
        <p:nvPicPr>
          <p:cNvPr id="10" name="Google Shape;68;p15">
            <a:extLst>
              <a:ext uri="{FF2B5EF4-FFF2-40B4-BE49-F238E27FC236}">
                <a16:creationId xmlns="" xmlns:a16="http://schemas.microsoft.com/office/drawing/2014/main" id="{5A452303-9EFD-468C-BC3D-D4C35F07B90E}"/>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 xmlns:p14="http://schemas.microsoft.com/office/powerpoint/2010/main" val="39237475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0FE03686-3022-4EAD-8FF7-57FC286E9AD6}"/>
              </a:ext>
            </a:extLst>
          </p:cNvPr>
          <p:cNvSpPr>
            <a:spLocks noGrp="1"/>
          </p:cNvSpPr>
          <p:nvPr>
            <p:ph type="body" idx="1"/>
          </p:nvPr>
        </p:nvSpPr>
        <p:spPr>
          <a:xfrm>
            <a:off x="300814" y="807649"/>
            <a:ext cx="8520600" cy="3949408"/>
          </a:xfrm>
        </p:spPr>
        <p:txBody>
          <a:bodyPr/>
          <a:lstStyle/>
          <a:p>
            <a:pPr marL="114300" indent="0">
              <a:lnSpc>
                <a:spcPct val="150000"/>
              </a:lnSpc>
              <a:buNone/>
            </a:pPr>
            <a:r>
              <a:rPr lang="en-US" dirty="0" smtClean="0">
                <a:solidFill>
                  <a:schemeClr val="tx1"/>
                </a:solidFill>
              </a:rPr>
              <a:t>A jar contains 4 marbles. 3 Red &amp; 1 white. Two marbles are drawn with replacement after each draw. What is the probability that the same color marble is drawn twice?</a:t>
            </a:r>
          </a:p>
          <a:p>
            <a:pPr marL="114300" indent="0">
              <a:lnSpc>
                <a:spcPct val="150000"/>
              </a:lnSpc>
              <a:buNone/>
            </a:pPr>
            <a:endParaRPr lang="en-US" dirty="0" smtClean="0">
              <a:solidFill>
                <a:schemeClr val="tx1"/>
              </a:solidFill>
            </a:endParaRPr>
          </a:p>
          <a:p>
            <a:pPr>
              <a:lnSpc>
                <a:spcPct val="150000"/>
              </a:lnSpc>
              <a:buClrTx/>
              <a:buFont typeface="+mj-lt"/>
              <a:buAutoNum type="alphaUcPeriod"/>
            </a:pPr>
            <a:r>
              <a:rPr lang="en-IN" dirty="0" smtClean="0">
                <a:solidFill>
                  <a:schemeClr val="tx1"/>
                </a:solidFill>
              </a:rPr>
              <a:t>1/2</a:t>
            </a:r>
          </a:p>
          <a:p>
            <a:pPr>
              <a:lnSpc>
                <a:spcPct val="150000"/>
              </a:lnSpc>
              <a:buClrTx/>
              <a:buFont typeface="+mj-lt"/>
              <a:buAutoNum type="alphaUcPeriod"/>
            </a:pPr>
            <a:r>
              <a:rPr lang="en-IN" dirty="0" smtClean="0">
                <a:solidFill>
                  <a:schemeClr val="tx1"/>
                </a:solidFill>
              </a:rPr>
              <a:t>5/8</a:t>
            </a:r>
          </a:p>
          <a:p>
            <a:pPr>
              <a:lnSpc>
                <a:spcPct val="150000"/>
              </a:lnSpc>
              <a:buClrTx/>
              <a:buFont typeface="+mj-lt"/>
              <a:buAutoNum type="alphaUcPeriod"/>
            </a:pPr>
            <a:r>
              <a:rPr lang="en-IN" dirty="0" smtClean="0">
                <a:solidFill>
                  <a:schemeClr val="tx1"/>
                </a:solidFill>
              </a:rPr>
              <a:t>3/8</a:t>
            </a:r>
          </a:p>
          <a:p>
            <a:pPr>
              <a:lnSpc>
                <a:spcPct val="150000"/>
              </a:lnSpc>
              <a:buClrTx/>
              <a:buFont typeface="+mj-lt"/>
              <a:buAutoNum type="alphaUcPeriod"/>
            </a:pPr>
            <a:r>
              <a:rPr lang="en-IN" dirty="0" smtClean="0">
                <a:solidFill>
                  <a:schemeClr val="tx1"/>
                </a:solidFill>
              </a:rPr>
              <a:t>5/16</a:t>
            </a:r>
          </a:p>
          <a:p>
            <a:pPr>
              <a:lnSpc>
                <a:spcPct val="150000"/>
              </a:lnSpc>
              <a:buClrTx/>
              <a:buNone/>
            </a:pPr>
            <a:r>
              <a:rPr lang="en-IN" b="1" dirty="0" smtClean="0">
                <a:solidFill>
                  <a:schemeClr val="tx1"/>
                </a:solidFill>
              </a:rPr>
              <a:t>								Answer: B</a:t>
            </a:r>
          </a:p>
        </p:txBody>
      </p:sp>
      <p:pic>
        <p:nvPicPr>
          <p:cNvPr id="4" name="Google Shape;69;p15">
            <a:extLst>
              <a:ext uri="{FF2B5EF4-FFF2-40B4-BE49-F238E27FC236}">
                <a16:creationId xmlns=""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indent="403225"/>
            <a:r>
              <a:rPr lang="en-US" sz="2000" b="1" dirty="0" smtClean="0">
                <a:ln w="6600">
                  <a:solidFill>
                    <a:schemeClr val="accent2"/>
                  </a:solidFill>
                  <a:prstDash val="solid"/>
                </a:ln>
                <a:solidFill>
                  <a:srgbClr val="FFFFFF"/>
                </a:solidFill>
                <a:effectLst>
                  <a:outerShdw dist="38100" dir="2700000" algn="tl" rotWithShape="0">
                    <a:schemeClr val="accent2"/>
                  </a:outerShdw>
                </a:effectLst>
              </a:rPr>
              <a:t>Question 06:</a:t>
            </a:r>
            <a:endParaRPr lang="en-US" sz="20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a:extLst>
              <a:ext uri="{FF2B5EF4-FFF2-40B4-BE49-F238E27FC236}">
                <a16:creationId xmlns=""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 xmlns:p14="http://schemas.microsoft.com/office/powerpoint/2010/main" val="424984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0FE03686-3022-4EAD-8FF7-57FC286E9AD6}"/>
              </a:ext>
            </a:extLst>
          </p:cNvPr>
          <p:cNvSpPr>
            <a:spLocks noGrp="1"/>
          </p:cNvSpPr>
          <p:nvPr>
            <p:ph type="body" idx="1"/>
          </p:nvPr>
        </p:nvSpPr>
        <p:spPr>
          <a:xfrm>
            <a:off x="311700" y="1047135"/>
            <a:ext cx="8520600" cy="3598607"/>
          </a:xfrm>
        </p:spPr>
        <p:txBody>
          <a:bodyPr/>
          <a:lstStyle/>
          <a:p>
            <a:pPr>
              <a:lnSpc>
                <a:spcPct val="150000"/>
              </a:lnSpc>
              <a:buNone/>
            </a:pPr>
            <a:r>
              <a:rPr lang="en-US" dirty="0" smtClean="0">
                <a:solidFill>
                  <a:schemeClr val="tx1"/>
                </a:solidFill>
              </a:rPr>
              <a:t>If the marbles are of the same color then it will be 3/4 * 3/4 + 1/4 * 1/4 = 5/8.</a:t>
            </a:r>
          </a:p>
        </p:txBody>
      </p:sp>
      <p:pic>
        <p:nvPicPr>
          <p:cNvPr id="4" name="Google Shape;69;p15">
            <a:extLst>
              <a:ext uri="{FF2B5EF4-FFF2-40B4-BE49-F238E27FC236}">
                <a16:creationId xmlns=""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158750" indent="244475"/>
            <a:r>
              <a:rPr lang="en-IN" sz="2000" dirty="0" smtClean="0">
                <a:solidFill>
                  <a:schemeClr val="bg1"/>
                </a:solidFill>
              </a:rPr>
              <a:t>Explanation:</a:t>
            </a:r>
            <a:endParaRPr lang="en-IN" sz="2000" dirty="0" smtClean="0"/>
          </a:p>
        </p:txBody>
      </p:sp>
      <p:pic>
        <p:nvPicPr>
          <p:cNvPr id="7" name="Google Shape;68;p15">
            <a:extLst>
              <a:ext uri="{FF2B5EF4-FFF2-40B4-BE49-F238E27FC236}">
                <a16:creationId xmlns=""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 xmlns:p14="http://schemas.microsoft.com/office/powerpoint/2010/main" val="42498440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0FE03686-3022-4EAD-8FF7-57FC286E9AD6}"/>
              </a:ext>
            </a:extLst>
          </p:cNvPr>
          <p:cNvSpPr>
            <a:spLocks noGrp="1"/>
          </p:cNvSpPr>
          <p:nvPr>
            <p:ph type="body" idx="1"/>
          </p:nvPr>
        </p:nvSpPr>
        <p:spPr>
          <a:xfrm>
            <a:off x="289928" y="947059"/>
            <a:ext cx="8520600" cy="3766456"/>
          </a:xfrm>
        </p:spPr>
        <p:txBody>
          <a:bodyPr/>
          <a:lstStyle/>
          <a:p>
            <a:pPr marL="114300" indent="0">
              <a:buNone/>
            </a:pPr>
            <a:r>
              <a:rPr lang="en-US" dirty="0" smtClean="0">
                <a:solidFill>
                  <a:schemeClr val="tx1"/>
                </a:solidFill>
              </a:rPr>
              <a:t>Jack is having two coins in his hand. Out of the two coins, one is a real coin and the second one is a faulty one with Tails on both sides. He blindfolds himself to choose a random coin and tosses it in the air. The coin falls down with Tails facing upwards. What is the probability that this tail is shown by the faulty coin?</a:t>
            </a:r>
          </a:p>
          <a:p>
            <a:pPr marL="114300" indent="0">
              <a:buNone/>
            </a:pPr>
            <a:endParaRPr lang="en-US" dirty="0" smtClean="0">
              <a:solidFill>
                <a:schemeClr val="tx1"/>
              </a:solidFill>
            </a:endParaRPr>
          </a:p>
          <a:p>
            <a:pPr>
              <a:lnSpc>
                <a:spcPct val="150000"/>
              </a:lnSpc>
              <a:buClrTx/>
              <a:buFont typeface="+mj-lt"/>
              <a:buAutoNum type="alphaUcPeriod"/>
            </a:pPr>
            <a:r>
              <a:rPr lang="en-US" dirty="0" smtClean="0">
                <a:solidFill>
                  <a:schemeClr val="tx1"/>
                </a:solidFill>
              </a:rPr>
              <a:t>1/3</a:t>
            </a:r>
          </a:p>
          <a:p>
            <a:pPr>
              <a:lnSpc>
                <a:spcPct val="150000"/>
              </a:lnSpc>
              <a:buClrTx/>
              <a:buFont typeface="+mj-lt"/>
              <a:buAutoNum type="alphaUcPeriod"/>
            </a:pPr>
            <a:r>
              <a:rPr lang="en-US" dirty="0" smtClean="0">
                <a:solidFill>
                  <a:schemeClr val="tx1"/>
                </a:solidFill>
              </a:rPr>
              <a:t>2/5</a:t>
            </a:r>
          </a:p>
          <a:p>
            <a:pPr>
              <a:lnSpc>
                <a:spcPct val="150000"/>
              </a:lnSpc>
              <a:buClrTx/>
              <a:buFont typeface="+mj-lt"/>
              <a:buAutoNum type="alphaUcPeriod"/>
            </a:pPr>
            <a:r>
              <a:rPr lang="en-US" dirty="0" smtClean="0">
                <a:solidFill>
                  <a:schemeClr val="tx1"/>
                </a:solidFill>
              </a:rPr>
              <a:t>2/3</a:t>
            </a:r>
          </a:p>
          <a:p>
            <a:pPr>
              <a:lnSpc>
                <a:spcPct val="150000"/>
              </a:lnSpc>
              <a:buClrTx/>
              <a:buFont typeface="+mj-lt"/>
              <a:buAutoNum type="alphaUcPeriod"/>
            </a:pPr>
            <a:r>
              <a:rPr lang="en-US" dirty="0" smtClean="0">
                <a:solidFill>
                  <a:schemeClr val="tx1"/>
                </a:solidFill>
              </a:rPr>
              <a:t>1/4</a:t>
            </a:r>
          </a:p>
          <a:p>
            <a:pPr marL="114300" indent="0">
              <a:buNone/>
            </a:pPr>
            <a:r>
              <a:rPr lang="en-US" dirty="0" smtClean="0">
                <a:solidFill>
                  <a:schemeClr val="tx1"/>
                </a:solidFill>
              </a:rPr>
              <a:t> 							</a:t>
            </a:r>
            <a:r>
              <a:rPr lang="en-US" b="1" dirty="0" smtClean="0">
                <a:solidFill>
                  <a:schemeClr val="tx1"/>
                </a:solidFill>
              </a:rPr>
              <a:t>Answer: C</a:t>
            </a:r>
          </a:p>
          <a:p>
            <a:pPr marL="114300" indent="0">
              <a:buNone/>
            </a:pPr>
            <a:endParaRPr lang="en-IN" dirty="0">
              <a:solidFill>
                <a:schemeClr val="tx1"/>
              </a:solidFill>
            </a:endParaRPr>
          </a:p>
          <a:p>
            <a:pPr marL="114300" indent="0">
              <a:buNone/>
            </a:pPr>
            <a:endParaRPr lang="en-IN" dirty="0">
              <a:solidFill>
                <a:schemeClr val="tx1"/>
              </a:solidFill>
            </a:endParaRPr>
          </a:p>
        </p:txBody>
      </p:sp>
      <p:pic>
        <p:nvPicPr>
          <p:cNvPr id="4" name="Google Shape;69;p15">
            <a:extLst>
              <a:ext uri="{FF2B5EF4-FFF2-40B4-BE49-F238E27FC236}">
                <a16:creationId xmlns=""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indent="403225"/>
            <a:r>
              <a:rPr lang="en-US" sz="2000" b="1" dirty="0" smtClean="0">
                <a:ln w="6600">
                  <a:solidFill>
                    <a:schemeClr val="accent2"/>
                  </a:solidFill>
                  <a:prstDash val="solid"/>
                </a:ln>
                <a:solidFill>
                  <a:srgbClr val="FFFFFF"/>
                </a:solidFill>
                <a:effectLst>
                  <a:outerShdw dist="38100" dir="2700000" algn="tl" rotWithShape="0">
                    <a:schemeClr val="accent2"/>
                  </a:outerShdw>
                </a:effectLst>
              </a:rPr>
              <a:t>Question 07:</a:t>
            </a:r>
            <a:endParaRPr lang="en-US" sz="20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a:extLst>
              <a:ext uri="{FF2B5EF4-FFF2-40B4-BE49-F238E27FC236}">
                <a16:creationId xmlns=""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 xmlns:p14="http://schemas.microsoft.com/office/powerpoint/2010/main" val="249451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0FE03686-3022-4EAD-8FF7-57FC286E9AD6}"/>
              </a:ext>
            </a:extLst>
          </p:cNvPr>
          <p:cNvSpPr>
            <a:spLocks noGrp="1"/>
          </p:cNvSpPr>
          <p:nvPr>
            <p:ph type="body" idx="1"/>
          </p:nvPr>
        </p:nvSpPr>
        <p:spPr>
          <a:xfrm>
            <a:off x="311700" y="1091380"/>
            <a:ext cx="8520600" cy="3318387"/>
          </a:xfrm>
        </p:spPr>
        <p:txBody>
          <a:bodyPr/>
          <a:lstStyle/>
          <a:p>
            <a:pPr>
              <a:lnSpc>
                <a:spcPct val="150000"/>
              </a:lnSpc>
              <a:buNone/>
            </a:pPr>
            <a:r>
              <a:rPr lang="en-US" dirty="0" smtClean="0">
                <a:solidFill>
                  <a:schemeClr val="tx1"/>
                </a:solidFill>
              </a:rPr>
              <a:t>We need to find the probability of the coin being faulty given that it showed tails.</a:t>
            </a:r>
          </a:p>
          <a:p>
            <a:pPr>
              <a:lnSpc>
                <a:spcPct val="150000"/>
              </a:lnSpc>
              <a:buNone/>
            </a:pPr>
            <a:r>
              <a:rPr lang="en-US" dirty="0" smtClean="0">
                <a:solidFill>
                  <a:schemeClr val="tx1"/>
                </a:solidFill>
              </a:rPr>
              <a:t>P(Faulty) = 0.5</a:t>
            </a:r>
          </a:p>
          <a:p>
            <a:pPr>
              <a:lnSpc>
                <a:spcPct val="150000"/>
              </a:lnSpc>
              <a:buNone/>
            </a:pPr>
            <a:r>
              <a:rPr lang="en-US" dirty="0" smtClean="0">
                <a:solidFill>
                  <a:schemeClr val="tx1"/>
                </a:solidFill>
              </a:rPr>
              <a:t>P(getting tails) = 3/4</a:t>
            </a:r>
          </a:p>
          <a:p>
            <a:pPr>
              <a:lnSpc>
                <a:spcPct val="150000"/>
              </a:lnSpc>
              <a:buNone/>
            </a:pPr>
            <a:r>
              <a:rPr lang="en-US" dirty="0" smtClean="0">
                <a:solidFill>
                  <a:schemeClr val="tx1"/>
                </a:solidFill>
              </a:rPr>
              <a:t>P(faulty and tails) =0.5*1 = 0.5</a:t>
            </a:r>
          </a:p>
          <a:p>
            <a:pPr>
              <a:lnSpc>
                <a:spcPct val="150000"/>
              </a:lnSpc>
              <a:buNone/>
            </a:pPr>
            <a:r>
              <a:rPr lang="en-US" dirty="0" smtClean="0">
                <a:solidFill>
                  <a:schemeClr val="tx1"/>
                </a:solidFill>
              </a:rPr>
              <a:t>Therefore the probability of coin being faulty given that it showed tails would be</a:t>
            </a:r>
          </a:p>
          <a:p>
            <a:pPr>
              <a:lnSpc>
                <a:spcPct val="150000"/>
              </a:lnSpc>
              <a:buNone/>
            </a:pPr>
            <a:r>
              <a:rPr lang="en-US" dirty="0" smtClean="0">
                <a:solidFill>
                  <a:schemeClr val="tx1"/>
                </a:solidFill>
              </a:rPr>
              <a:t>=2/3</a:t>
            </a:r>
            <a:endParaRPr lang="en-US" dirty="0">
              <a:solidFill>
                <a:schemeClr val="tx1"/>
              </a:solidFill>
            </a:endParaRPr>
          </a:p>
        </p:txBody>
      </p:sp>
      <p:pic>
        <p:nvPicPr>
          <p:cNvPr id="4" name="Google Shape;69;p15">
            <a:extLst>
              <a:ext uri="{FF2B5EF4-FFF2-40B4-BE49-F238E27FC236}">
                <a16:creationId xmlns=""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158750" indent="244475"/>
            <a:r>
              <a:rPr lang="en-IN" sz="2000" dirty="0" smtClean="0">
                <a:solidFill>
                  <a:schemeClr val="bg1"/>
                </a:solidFill>
              </a:rPr>
              <a:t>Explanation:</a:t>
            </a:r>
            <a:endParaRPr lang="en-IN" sz="2000" dirty="0" smtClean="0"/>
          </a:p>
        </p:txBody>
      </p:sp>
      <p:pic>
        <p:nvPicPr>
          <p:cNvPr id="7" name="Google Shape;68;p15">
            <a:extLst>
              <a:ext uri="{FF2B5EF4-FFF2-40B4-BE49-F238E27FC236}">
                <a16:creationId xmlns=""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 xmlns:p14="http://schemas.microsoft.com/office/powerpoint/2010/main" val="24945107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0FE03686-3022-4EAD-8FF7-57FC286E9AD6}"/>
              </a:ext>
            </a:extLst>
          </p:cNvPr>
          <p:cNvSpPr>
            <a:spLocks noGrp="1"/>
          </p:cNvSpPr>
          <p:nvPr>
            <p:ph type="body" idx="1"/>
          </p:nvPr>
        </p:nvSpPr>
        <p:spPr>
          <a:xfrm>
            <a:off x="289928" y="912988"/>
            <a:ext cx="8520600" cy="3303411"/>
          </a:xfrm>
        </p:spPr>
        <p:txBody>
          <a:bodyPr/>
          <a:lstStyle/>
          <a:p>
            <a:pPr>
              <a:lnSpc>
                <a:spcPct val="150000"/>
              </a:lnSpc>
              <a:buNone/>
            </a:pPr>
            <a:r>
              <a:rPr lang="en-US" dirty="0" smtClean="0">
                <a:solidFill>
                  <a:schemeClr val="tx1"/>
                </a:solidFill>
              </a:rPr>
              <a:t>If two fair coins are flipped and at least one of the outcomes is known to be a</a:t>
            </a:r>
          </a:p>
          <a:p>
            <a:pPr>
              <a:lnSpc>
                <a:spcPct val="150000"/>
              </a:lnSpc>
              <a:buNone/>
            </a:pPr>
            <a:r>
              <a:rPr lang="en-US" dirty="0" smtClean="0">
                <a:solidFill>
                  <a:schemeClr val="tx1"/>
                </a:solidFill>
              </a:rPr>
              <a:t>head, what is the probability that both outcomes are heads?</a:t>
            </a:r>
          </a:p>
          <a:p>
            <a:pPr>
              <a:lnSpc>
                <a:spcPct val="150000"/>
              </a:lnSpc>
              <a:buNone/>
            </a:pPr>
            <a:endParaRPr lang="en-US" dirty="0" smtClean="0">
              <a:solidFill>
                <a:schemeClr val="tx1"/>
              </a:solidFill>
            </a:endParaRPr>
          </a:p>
          <a:p>
            <a:pPr>
              <a:lnSpc>
                <a:spcPct val="150000"/>
              </a:lnSpc>
              <a:buClrTx/>
              <a:buFont typeface="+mj-lt"/>
              <a:buAutoNum type="alphaUcPeriod"/>
            </a:pPr>
            <a:r>
              <a:rPr lang="en-US" dirty="0" smtClean="0">
                <a:solidFill>
                  <a:schemeClr val="tx1"/>
                </a:solidFill>
              </a:rPr>
              <a:t>1/2</a:t>
            </a:r>
          </a:p>
          <a:p>
            <a:pPr>
              <a:lnSpc>
                <a:spcPct val="150000"/>
              </a:lnSpc>
              <a:buClrTx/>
              <a:buFont typeface="+mj-lt"/>
              <a:buAutoNum type="alphaUcPeriod"/>
            </a:pPr>
            <a:r>
              <a:rPr lang="en-US" dirty="0" smtClean="0">
                <a:solidFill>
                  <a:schemeClr val="tx1"/>
                </a:solidFill>
              </a:rPr>
              <a:t>1/3</a:t>
            </a:r>
          </a:p>
          <a:p>
            <a:pPr>
              <a:lnSpc>
                <a:spcPct val="150000"/>
              </a:lnSpc>
              <a:buClrTx/>
              <a:buFont typeface="+mj-lt"/>
              <a:buAutoNum type="alphaUcPeriod"/>
            </a:pPr>
            <a:r>
              <a:rPr lang="en-US" dirty="0" smtClean="0">
                <a:solidFill>
                  <a:schemeClr val="tx1"/>
                </a:solidFill>
              </a:rPr>
              <a:t>1/5	</a:t>
            </a:r>
          </a:p>
          <a:p>
            <a:pPr>
              <a:lnSpc>
                <a:spcPct val="150000"/>
              </a:lnSpc>
              <a:buClrTx/>
              <a:buFont typeface="+mj-lt"/>
              <a:buAutoNum type="alphaUcPeriod"/>
            </a:pPr>
            <a:r>
              <a:rPr lang="en-US" dirty="0" smtClean="0">
                <a:solidFill>
                  <a:schemeClr val="tx1"/>
                </a:solidFill>
              </a:rPr>
              <a:t>2/7</a:t>
            </a:r>
          </a:p>
          <a:p>
            <a:pPr>
              <a:lnSpc>
                <a:spcPct val="150000"/>
              </a:lnSpc>
              <a:buClrTx/>
              <a:buNone/>
            </a:pPr>
            <a:r>
              <a:rPr lang="en-US" b="1" dirty="0" smtClean="0">
                <a:solidFill>
                  <a:schemeClr val="tx1"/>
                </a:solidFill>
              </a:rPr>
              <a:t>								</a:t>
            </a:r>
            <a:endParaRPr lang="en-US" b="1" dirty="0" smtClean="0">
              <a:solidFill>
                <a:schemeClr val="tx1"/>
              </a:solidFill>
            </a:endParaRPr>
          </a:p>
          <a:p>
            <a:pPr>
              <a:lnSpc>
                <a:spcPct val="150000"/>
              </a:lnSpc>
              <a:buClrTx/>
              <a:buNone/>
            </a:pPr>
            <a:r>
              <a:rPr lang="en-US" b="1" dirty="0" smtClean="0">
                <a:solidFill>
                  <a:schemeClr val="tx1"/>
                </a:solidFill>
              </a:rPr>
              <a:t>	</a:t>
            </a:r>
            <a:r>
              <a:rPr lang="en-US" b="1" dirty="0" smtClean="0">
                <a:solidFill>
                  <a:schemeClr val="tx1"/>
                </a:solidFill>
              </a:rPr>
              <a:t>							</a:t>
            </a:r>
            <a:r>
              <a:rPr lang="en-IN" b="1" dirty="0" smtClean="0">
                <a:solidFill>
                  <a:schemeClr val="tx1"/>
                </a:solidFill>
              </a:rPr>
              <a:t>Answer</a:t>
            </a:r>
            <a:r>
              <a:rPr lang="en-IN" b="1" dirty="0" smtClean="0">
                <a:solidFill>
                  <a:schemeClr val="tx1"/>
                </a:solidFill>
              </a:rPr>
              <a:t>: B</a:t>
            </a:r>
            <a:endParaRPr lang="en-IN" b="1" dirty="0">
              <a:solidFill>
                <a:schemeClr val="tx1"/>
              </a:solidFill>
            </a:endParaRPr>
          </a:p>
        </p:txBody>
      </p:sp>
      <p:pic>
        <p:nvPicPr>
          <p:cNvPr id="4" name="Google Shape;69;p15">
            <a:extLst>
              <a:ext uri="{FF2B5EF4-FFF2-40B4-BE49-F238E27FC236}">
                <a16:creationId xmlns=""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indent="347663"/>
            <a:r>
              <a:rPr lang="en-US" sz="2000" b="1" dirty="0" smtClean="0">
                <a:ln w="6600">
                  <a:solidFill>
                    <a:schemeClr val="accent2"/>
                  </a:solidFill>
                  <a:prstDash val="solid"/>
                </a:ln>
                <a:solidFill>
                  <a:srgbClr val="FFFFFF"/>
                </a:solidFill>
                <a:effectLst>
                  <a:outerShdw dist="38100" dir="2700000" algn="tl" rotWithShape="0">
                    <a:schemeClr val="accent2"/>
                  </a:outerShdw>
                </a:effectLst>
              </a:rPr>
              <a:t>Question 08:</a:t>
            </a:r>
            <a:endParaRPr lang="en-US" sz="20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a:extLst>
              <a:ext uri="{FF2B5EF4-FFF2-40B4-BE49-F238E27FC236}">
                <a16:creationId xmlns=""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 xmlns:p14="http://schemas.microsoft.com/office/powerpoint/2010/main" val="3398131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0FE03686-3022-4EAD-8FF7-57FC286E9AD6}"/>
              </a:ext>
            </a:extLst>
          </p:cNvPr>
          <p:cNvSpPr>
            <a:spLocks noGrp="1"/>
          </p:cNvSpPr>
          <p:nvPr>
            <p:ph type="body" idx="1"/>
          </p:nvPr>
        </p:nvSpPr>
        <p:spPr>
          <a:xfrm>
            <a:off x="311700" y="1152475"/>
            <a:ext cx="8520600" cy="2927156"/>
          </a:xfrm>
        </p:spPr>
        <p:txBody>
          <a:bodyPr/>
          <a:lstStyle/>
          <a:p>
            <a:pPr>
              <a:lnSpc>
                <a:spcPct val="150000"/>
              </a:lnSpc>
              <a:buNone/>
            </a:pPr>
            <a:r>
              <a:rPr lang="en-US" dirty="0" smtClean="0">
                <a:solidFill>
                  <a:schemeClr val="tx1"/>
                </a:solidFill>
              </a:rPr>
              <a:t>Since we know one outcome is head, there are only three possibilities {h, t}, </a:t>
            </a:r>
          </a:p>
          <a:p>
            <a:pPr>
              <a:lnSpc>
                <a:spcPct val="150000"/>
              </a:lnSpc>
              <a:buNone/>
            </a:pPr>
            <a:r>
              <a:rPr lang="en-US" dirty="0" smtClean="0">
                <a:solidFill>
                  <a:schemeClr val="tx1"/>
                </a:solidFill>
              </a:rPr>
              <a:t>{h, h}, {t, h} The probability of both heads = 1/3</a:t>
            </a:r>
            <a:endParaRPr lang="en-US" dirty="0">
              <a:solidFill>
                <a:schemeClr val="tx1"/>
              </a:solidFill>
            </a:endParaRPr>
          </a:p>
        </p:txBody>
      </p:sp>
      <p:pic>
        <p:nvPicPr>
          <p:cNvPr id="4" name="Google Shape;69;p15">
            <a:extLst>
              <a:ext uri="{FF2B5EF4-FFF2-40B4-BE49-F238E27FC236}">
                <a16:creationId xmlns=""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158750" indent="244475"/>
            <a:r>
              <a:rPr lang="en-IN" sz="2000" dirty="0" smtClean="0">
                <a:solidFill>
                  <a:schemeClr val="bg1"/>
                </a:solidFill>
              </a:rPr>
              <a:t>Explanation:</a:t>
            </a:r>
            <a:endParaRPr lang="en-IN" sz="2000" dirty="0" smtClean="0"/>
          </a:p>
        </p:txBody>
      </p:sp>
      <p:pic>
        <p:nvPicPr>
          <p:cNvPr id="7" name="Google Shape;68;p15">
            <a:extLst>
              <a:ext uri="{FF2B5EF4-FFF2-40B4-BE49-F238E27FC236}">
                <a16:creationId xmlns=""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 xmlns:p14="http://schemas.microsoft.com/office/powerpoint/2010/main" val="33981310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D98838A5-A14C-4EE2-8462-BA33BEF271AA}"/>
              </a:ext>
            </a:extLst>
          </p:cNvPr>
          <p:cNvSpPr>
            <a:spLocks noGrp="1"/>
          </p:cNvSpPr>
          <p:nvPr>
            <p:ph type="body" idx="1"/>
          </p:nvPr>
        </p:nvSpPr>
        <p:spPr>
          <a:xfrm>
            <a:off x="420914" y="1770743"/>
            <a:ext cx="8538367" cy="2104571"/>
          </a:xfrm>
        </p:spPr>
        <p:txBody>
          <a:bodyPr/>
          <a:lstStyle/>
          <a:p>
            <a:pPr marL="114300" indent="0">
              <a:buNone/>
            </a:pPr>
            <a:r>
              <a:rPr lang="en-US" sz="4400" b="1" dirty="0" smtClean="0">
                <a:solidFill>
                  <a:schemeClr val="tx1"/>
                </a:solidFill>
              </a:rPr>
              <a:t>              PROBABILITY</a:t>
            </a:r>
            <a:endParaRPr lang="en-IN" sz="4400" b="1" dirty="0">
              <a:solidFill>
                <a:schemeClr val="tx1"/>
              </a:solidFill>
            </a:endParaRPr>
          </a:p>
        </p:txBody>
      </p:sp>
      <p:pic>
        <p:nvPicPr>
          <p:cNvPr id="4" name="Google Shape;69;p15">
            <a:extLst>
              <a:ext uri="{FF2B5EF4-FFF2-40B4-BE49-F238E27FC236}">
                <a16:creationId xmlns="" xmlns:a16="http://schemas.microsoft.com/office/drawing/2014/main" id="{06EE1967-AF90-4264-BA94-BCBC16B6786E}"/>
              </a:ext>
            </a:extLst>
          </p:cNvPr>
          <p:cNvPicPr preferRelativeResize="0"/>
          <p:nvPr/>
        </p:nvPicPr>
        <p:blipFill>
          <a:blip r:embed="rId2">
            <a:alphaModFix/>
          </a:blip>
          <a:stretch>
            <a:fillRect/>
          </a:stretch>
        </p:blipFill>
        <p:spPr>
          <a:xfrm>
            <a:off x="7082971" y="174171"/>
            <a:ext cx="1959429" cy="826178"/>
          </a:xfrm>
          <a:prstGeom prst="rect">
            <a:avLst/>
          </a:prstGeom>
          <a:noFill/>
          <a:ln>
            <a:noFill/>
          </a:ln>
        </p:spPr>
      </p:pic>
      <p:pic>
        <p:nvPicPr>
          <p:cNvPr id="6" name="Google Shape;68;p15">
            <a:extLst>
              <a:ext uri="{FF2B5EF4-FFF2-40B4-BE49-F238E27FC236}">
                <a16:creationId xmlns="" xmlns:a16="http://schemas.microsoft.com/office/drawing/2014/main" id="{FC024864-F07F-410A-9CD6-C6BA29AEDD0F}"/>
              </a:ext>
            </a:extLst>
          </p:cNvPr>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spTree>
    <p:extLst>
      <p:ext uri="{BB962C8B-B14F-4D97-AF65-F5344CB8AC3E}">
        <p14:creationId xmlns="" xmlns:p14="http://schemas.microsoft.com/office/powerpoint/2010/main" val="347195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0FE03686-3022-4EAD-8FF7-57FC286E9AD6}"/>
              </a:ext>
            </a:extLst>
          </p:cNvPr>
          <p:cNvSpPr>
            <a:spLocks noGrp="1"/>
          </p:cNvSpPr>
          <p:nvPr>
            <p:ph type="body" idx="1"/>
          </p:nvPr>
        </p:nvSpPr>
        <p:spPr>
          <a:xfrm>
            <a:off x="311699" y="825903"/>
            <a:ext cx="8520600" cy="3789640"/>
          </a:xfrm>
        </p:spPr>
        <p:txBody>
          <a:bodyPr/>
          <a:lstStyle/>
          <a:p>
            <a:pPr marL="114300" indent="0">
              <a:lnSpc>
                <a:spcPct val="150000"/>
              </a:lnSpc>
              <a:buNone/>
            </a:pPr>
            <a:r>
              <a:rPr lang="en-US" dirty="0" smtClean="0">
                <a:solidFill>
                  <a:schemeClr val="tx1"/>
                </a:solidFill>
              </a:rPr>
              <a:t>Suppose a fair six-sided die is rolled once. If the value on the die is 1, 2, or 3, the die is rolled a second time. What is the probability that the sum total of values that turn up is at least 6?</a:t>
            </a:r>
          </a:p>
          <a:p>
            <a:pPr marL="114300" indent="0">
              <a:lnSpc>
                <a:spcPct val="150000"/>
              </a:lnSpc>
              <a:buNone/>
            </a:pPr>
            <a:endParaRPr lang="en-US" dirty="0" smtClean="0">
              <a:solidFill>
                <a:schemeClr val="tx1"/>
              </a:solidFill>
            </a:endParaRPr>
          </a:p>
          <a:p>
            <a:pPr>
              <a:lnSpc>
                <a:spcPct val="150000"/>
              </a:lnSpc>
              <a:buClrTx/>
              <a:buFont typeface="+mj-lt"/>
              <a:buAutoNum type="alphaUcPeriod"/>
            </a:pPr>
            <a:r>
              <a:rPr lang="en-US" dirty="0" smtClean="0">
                <a:solidFill>
                  <a:schemeClr val="tx1"/>
                </a:solidFill>
              </a:rPr>
              <a:t>1/15</a:t>
            </a:r>
          </a:p>
          <a:p>
            <a:pPr>
              <a:lnSpc>
                <a:spcPct val="150000"/>
              </a:lnSpc>
              <a:buClrTx/>
              <a:buFont typeface="+mj-lt"/>
              <a:buAutoNum type="alphaUcPeriod"/>
            </a:pPr>
            <a:r>
              <a:rPr lang="en-US" dirty="0" smtClean="0">
                <a:solidFill>
                  <a:schemeClr val="tx1"/>
                </a:solidFill>
              </a:rPr>
              <a:t>2/5</a:t>
            </a:r>
            <a:endParaRPr lang="en-IN" dirty="0" smtClean="0">
              <a:solidFill>
                <a:schemeClr val="tx1"/>
              </a:solidFill>
            </a:endParaRPr>
          </a:p>
          <a:p>
            <a:pPr>
              <a:lnSpc>
                <a:spcPct val="150000"/>
              </a:lnSpc>
              <a:buClrTx/>
              <a:buFont typeface="+mj-lt"/>
              <a:buAutoNum type="alphaUcPeriod"/>
            </a:pPr>
            <a:r>
              <a:rPr lang="en-IN" dirty="0" smtClean="0">
                <a:solidFill>
                  <a:schemeClr val="tx1"/>
                </a:solidFill>
              </a:rPr>
              <a:t>35/25</a:t>
            </a:r>
          </a:p>
          <a:p>
            <a:pPr>
              <a:lnSpc>
                <a:spcPct val="150000"/>
              </a:lnSpc>
              <a:buClrTx/>
              <a:buFont typeface="+mj-lt"/>
              <a:buAutoNum type="alphaUcPeriod"/>
            </a:pPr>
            <a:r>
              <a:rPr lang="en-IN" dirty="0" smtClean="0">
                <a:solidFill>
                  <a:schemeClr val="tx1"/>
                </a:solidFill>
              </a:rPr>
              <a:t>5/12</a:t>
            </a:r>
          </a:p>
          <a:p>
            <a:pPr marL="114300" indent="0">
              <a:lnSpc>
                <a:spcPct val="150000"/>
              </a:lnSpc>
              <a:buNone/>
            </a:pPr>
            <a:r>
              <a:rPr lang="en-IN" dirty="0" smtClean="0">
                <a:solidFill>
                  <a:schemeClr val="tx1"/>
                </a:solidFill>
              </a:rPr>
              <a:t>							</a:t>
            </a:r>
            <a:r>
              <a:rPr lang="en-IN" b="1" dirty="0" smtClean="0">
                <a:solidFill>
                  <a:schemeClr val="tx1"/>
                </a:solidFill>
              </a:rPr>
              <a:t>Answer: D</a:t>
            </a:r>
            <a:endParaRPr lang="en-US" b="1" dirty="0" smtClean="0">
              <a:solidFill>
                <a:schemeClr val="tx1"/>
              </a:solidFill>
            </a:endParaRPr>
          </a:p>
        </p:txBody>
      </p:sp>
      <p:pic>
        <p:nvPicPr>
          <p:cNvPr id="4" name="Google Shape;69;p15">
            <a:extLst>
              <a:ext uri="{FF2B5EF4-FFF2-40B4-BE49-F238E27FC236}">
                <a16:creationId xmlns=""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indent="403225"/>
            <a:r>
              <a:rPr lang="en-US" sz="2000" b="1" dirty="0" smtClean="0">
                <a:ln w="6600">
                  <a:solidFill>
                    <a:schemeClr val="accent2"/>
                  </a:solidFill>
                  <a:prstDash val="solid"/>
                </a:ln>
                <a:solidFill>
                  <a:srgbClr val="FFFFFF"/>
                </a:solidFill>
                <a:effectLst>
                  <a:outerShdw dist="38100" dir="2700000" algn="tl" rotWithShape="0">
                    <a:schemeClr val="accent2"/>
                  </a:outerShdw>
                </a:effectLst>
              </a:rPr>
              <a:t>Question 09:</a:t>
            </a:r>
            <a:endParaRPr lang="en-US" sz="20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a:extLst>
              <a:ext uri="{FF2B5EF4-FFF2-40B4-BE49-F238E27FC236}">
                <a16:creationId xmlns=""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 xmlns:p14="http://schemas.microsoft.com/office/powerpoint/2010/main" val="3872677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0FE03686-3022-4EAD-8FF7-57FC286E9AD6}"/>
              </a:ext>
            </a:extLst>
          </p:cNvPr>
          <p:cNvSpPr>
            <a:spLocks noGrp="1"/>
          </p:cNvSpPr>
          <p:nvPr>
            <p:ph type="body" idx="1"/>
          </p:nvPr>
        </p:nvSpPr>
        <p:spPr>
          <a:xfrm>
            <a:off x="311700" y="1152475"/>
            <a:ext cx="8520600" cy="3230839"/>
          </a:xfrm>
        </p:spPr>
        <p:txBody>
          <a:bodyPr/>
          <a:lstStyle/>
          <a:p>
            <a:pPr>
              <a:lnSpc>
                <a:spcPct val="150000"/>
              </a:lnSpc>
              <a:buNone/>
            </a:pPr>
            <a:r>
              <a:rPr lang="en-US" dirty="0" smtClean="0">
                <a:solidFill>
                  <a:schemeClr val="tx1"/>
                </a:solidFill>
              </a:rPr>
              <a:t>The following are different possibilities (1,5) (1,6) (2,4) (2,5) (2,6) (3,3) (3,4) (3,5)</a:t>
            </a:r>
          </a:p>
          <a:p>
            <a:pPr>
              <a:lnSpc>
                <a:spcPct val="150000"/>
              </a:lnSpc>
              <a:buNone/>
            </a:pPr>
            <a:r>
              <a:rPr lang="en-US" dirty="0" smtClean="0">
                <a:solidFill>
                  <a:schemeClr val="tx1"/>
                </a:solidFill>
              </a:rPr>
              <a:t>(3,6) Plus 1/6 probability that first time 6 is rolled So total probability is 9/36 + 1/6</a:t>
            </a:r>
          </a:p>
          <a:p>
            <a:pPr>
              <a:lnSpc>
                <a:spcPct val="150000"/>
              </a:lnSpc>
              <a:buNone/>
            </a:pPr>
            <a:r>
              <a:rPr lang="en-US" dirty="0" smtClean="0">
                <a:solidFill>
                  <a:schemeClr val="tx1"/>
                </a:solidFill>
              </a:rPr>
              <a:t>= 15/36 = 5/12.</a:t>
            </a:r>
            <a:endParaRPr lang="en-US" dirty="0">
              <a:solidFill>
                <a:schemeClr val="tx1"/>
              </a:solidFill>
            </a:endParaRPr>
          </a:p>
        </p:txBody>
      </p:sp>
      <p:pic>
        <p:nvPicPr>
          <p:cNvPr id="4" name="Google Shape;69;p15">
            <a:extLst>
              <a:ext uri="{FF2B5EF4-FFF2-40B4-BE49-F238E27FC236}">
                <a16:creationId xmlns=""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158750" indent="244475"/>
            <a:r>
              <a:rPr lang="en-IN" sz="2000" dirty="0" smtClean="0">
                <a:solidFill>
                  <a:schemeClr val="bg1"/>
                </a:solidFill>
              </a:rPr>
              <a:t>Explanation:</a:t>
            </a:r>
            <a:endParaRPr lang="en-IN" sz="2000" dirty="0" smtClean="0"/>
          </a:p>
        </p:txBody>
      </p:sp>
      <p:pic>
        <p:nvPicPr>
          <p:cNvPr id="7" name="Google Shape;68;p15">
            <a:extLst>
              <a:ext uri="{FF2B5EF4-FFF2-40B4-BE49-F238E27FC236}">
                <a16:creationId xmlns=""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 xmlns:p14="http://schemas.microsoft.com/office/powerpoint/2010/main" val="38726771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0FE03686-3022-4EAD-8FF7-57FC286E9AD6}"/>
              </a:ext>
            </a:extLst>
          </p:cNvPr>
          <p:cNvSpPr>
            <a:spLocks noGrp="1"/>
          </p:cNvSpPr>
          <p:nvPr>
            <p:ph type="body" idx="1"/>
          </p:nvPr>
        </p:nvSpPr>
        <p:spPr>
          <a:xfrm>
            <a:off x="300814" y="903515"/>
            <a:ext cx="8520600" cy="3588884"/>
          </a:xfrm>
        </p:spPr>
        <p:txBody>
          <a:bodyPr/>
          <a:lstStyle/>
          <a:p>
            <a:pPr marL="114300" indent="0">
              <a:buNone/>
            </a:pPr>
            <a:r>
              <a:rPr lang="en-US" dirty="0" smtClean="0">
                <a:solidFill>
                  <a:schemeClr val="tx1"/>
                </a:solidFill>
              </a:rPr>
              <a:t>A deck of 5 cards (each carrying a distinct number from 1 to 5) is shuffled thoroughly. Two cards are then removed one at time from the deck. What is the probability that the two cards are selected with the number on the first card being one higher than the number on the second card?</a:t>
            </a:r>
          </a:p>
          <a:p>
            <a:pPr marL="114300" indent="0">
              <a:buNone/>
            </a:pPr>
            <a:endParaRPr lang="en-US" dirty="0" smtClean="0">
              <a:solidFill>
                <a:schemeClr val="tx1"/>
              </a:solidFill>
            </a:endParaRPr>
          </a:p>
          <a:p>
            <a:pPr>
              <a:lnSpc>
                <a:spcPct val="150000"/>
              </a:lnSpc>
              <a:buClrTx/>
              <a:buFont typeface="+mj-lt"/>
              <a:buAutoNum type="alphaUcPeriod"/>
            </a:pPr>
            <a:r>
              <a:rPr lang="en-IN" dirty="0" smtClean="0">
                <a:solidFill>
                  <a:schemeClr val="tx1"/>
                </a:solidFill>
              </a:rPr>
              <a:t>1/6</a:t>
            </a:r>
          </a:p>
          <a:p>
            <a:pPr>
              <a:lnSpc>
                <a:spcPct val="150000"/>
              </a:lnSpc>
              <a:buClrTx/>
              <a:buFont typeface="+mj-lt"/>
              <a:buAutoNum type="alphaUcPeriod"/>
            </a:pPr>
            <a:r>
              <a:rPr lang="en-IN" dirty="0" smtClean="0">
                <a:solidFill>
                  <a:schemeClr val="tx1"/>
                </a:solidFill>
              </a:rPr>
              <a:t>1/5</a:t>
            </a:r>
          </a:p>
          <a:p>
            <a:pPr>
              <a:lnSpc>
                <a:spcPct val="150000"/>
              </a:lnSpc>
              <a:buClrTx/>
              <a:buFont typeface="+mj-lt"/>
              <a:buAutoNum type="alphaUcPeriod"/>
            </a:pPr>
            <a:r>
              <a:rPr lang="en-IN" dirty="0" smtClean="0">
                <a:solidFill>
                  <a:schemeClr val="tx1"/>
                </a:solidFill>
              </a:rPr>
              <a:t>1/2</a:t>
            </a:r>
          </a:p>
          <a:p>
            <a:pPr>
              <a:lnSpc>
                <a:spcPct val="150000"/>
              </a:lnSpc>
              <a:buClrTx/>
              <a:buFont typeface="+mj-lt"/>
              <a:buAutoNum type="alphaUcPeriod"/>
            </a:pPr>
            <a:r>
              <a:rPr lang="en-IN" dirty="0" smtClean="0">
                <a:solidFill>
                  <a:schemeClr val="tx1"/>
                </a:solidFill>
              </a:rPr>
              <a:t>7/9</a:t>
            </a:r>
          </a:p>
          <a:p>
            <a:pPr marL="114300" indent="0">
              <a:buNone/>
            </a:pPr>
            <a:r>
              <a:rPr lang="en-IN" dirty="0" smtClean="0">
                <a:solidFill>
                  <a:schemeClr val="tx1"/>
                </a:solidFill>
              </a:rPr>
              <a:t> 							</a:t>
            </a:r>
            <a:r>
              <a:rPr lang="en-IN" b="1" dirty="0" smtClean="0">
                <a:solidFill>
                  <a:schemeClr val="tx1"/>
                </a:solidFill>
              </a:rPr>
              <a:t>Answer: B</a:t>
            </a:r>
            <a:endParaRPr lang="en-IN" b="1" dirty="0">
              <a:solidFill>
                <a:schemeClr val="tx1"/>
              </a:solidFill>
            </a:endParaRPr>
          </a:p>
        </p:txBody>
      </p:sp>
      <p:pic>
        <p:nvPicPr>
          <p:cNvPr id="4" name="Google Shape;69;p15">
            <a:extLst>
              <a:ext uri="{FF2B5EF4-FFF2-40B4-BE49-F238E27FC236}">
                <a16:creationId xmlns=""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indent="347663"/>
            <a:r>
              <a:rPr lang="en-IN" sz="2500" b="1" dirty="0">
                <a:ln w="6600">
                  <a:solidFill>
                    <a:schemeClr val="accent2"/>
                  </a:solidFill>
                  <a:prstDash val="solid"/>
                </a:ln>
                <a:solidFill>
                  <a:srgbClr val="FFFFFF"/>
                </a:solidFill>
                <a:effectLst>
                  <a:outerShdw dist="38100" dir="2700000" algn="tl" rotWithShape="0">
                    <a:schemeClr val="accent2"/>
                  </a:outerShdw>
                </a:effectLst>
              </a:rPr>
              <a:t> </a:t>
            </a:r>
            <a:r>
              <a:rPr lang="en-US" sz="2000" b="1" dirty="0" smtClean="0">
                <a:ln w="6600">
                  <a:solidFill>
                    <a:schemeClr val="accent2"/>
                  </a:solidFill>
                  <a:prstDash val="solid"/>
                </a:ln>
                <a:solidFill>
                  <a:srgbClr val="FFFFFF"/>
                </a:solidFill>
                <a:effectLst>
                  <a:outerShdw dist="38100" dir="2700000" algn="tl" rotWithShape="0">
                    <a:schemeClr val="accent2"/>
                  </a:outerShdw>
                </a:effectLst>
              </a:rPr>
              <a:t>Question </a:t>
            </a:r>
            <a:r>
              <a:rPr lang="en-IN" sz="2000" b="1" dirty="0" smtClean="0">
                <a:ln w="6600">
                  <a:solidFill>
                    <a:schemeClr val="accent2"/>
                  </a:solidFill>
                  <a:prstDash val="solid"/>
                </a:ln>
                <a:solidFill>
                  <a:srgbClr val="FFFFFF"/>
                </a:solidFill>
                <a:effectLst>
                  <a:outerShdw dist="38100" dir="2700000" algn="tl" rotWithShape="0">
                    <a:schemeClr val="accent2"/>
                  </a:outerShdw>
                </a:effectLst>
              </a:rPr>
              <a:t>10:</a:t>
            </a:r>
            <a:endParaRPr lang="en-US" sz="20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a:extLst>
              <a:ext uri="{FF2B5EF4-FFF2-40B4-BE49-F238E27FC236}">
                <a16:creationId xmlns=""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 xmlns:p14="http://schemas.microsoft.com/office/powerpoint/2010/main" val="412437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0FE03686-3022-4EAD-8FF7-57FC286E9AD6}"/>
              </a:ext>
            </a:extLst>
          </p:cNvPr>
          <p:cNvSpPr>
            <a:spLocks noGrp="1"/>
          </p:cNvSpPr>
          <p:nvPr>
            <p:ph type="body" idx="1"/>
          </p:nvPr>
        </p:nvSpPr>
        <p:spPr>
          <a:xfrm>
            <a:off x="311700" y="1055914"/>
            <a:ext cx="8520600" cy="3501799"/>
          </a:xfrm>
        </p:spPr>
        <p:txBody>
          <a:bodyPr/>
          <a:lstStyle/>
          <a:p>
            <a:pPr>
              <a:lnSpc>
                <a:spcPct val="150000"/>
              </a:lnSpc>
              <a:buNone/>
            </a:pPr>
            <a:r>
              <a:rPr lang="en-US" dirty="0" smtClean="0">
                <a:solidFill>
                  <a:schemeClr val="tx1"/>
                </a:solidFill>
              </a:rPr>
              <a:t>We have to select 2 cards from 5. Since the order in which they are drawn</a:t>
            </a:r>
          </a:p>
          <a:p>
            <a:pPr>
              <a:lnSpc>
                <a:spcPct val="150000"/>
              </a:lnSpc>
              <a:buNone/>
            </a:pPr>
            <a:r>
              <a:rPr lang="en-US" dirty="0" smtClean="0">
                <a:solidFill>
                  <a:schemeClr val="tx1"/>
                </a:solidFill>
              </a:rPr>
              <a:t>matters, there are 5P2 = 5!/3! = 20 elementary events from which there are 4</a:t>
            </a:r>
          </a:p>
          <a:p>
            <a:pPr>
              <a:lnSpc>
                <a:spcPct val="150000"/>
              </a:lnSpc>
              <a:buNone/>
            </a:pPr>
            <a:r>
              <a:rPr lang="en-US" dirty="0" smtClean="0">
                <a:solidFill>
                  <a:schemeClr val="tx1"/>
                </a:solidFill>
              </a:rPr>
              <a:t>favorable number of cases: 5 before 4, 4 before 3, 3 before 2 and 2 before 1.</a:t>
            </a:r>
          </a:p>
          <a:p>
            <a:pPr>
              <a:lnSpc>
                <a:spcPct val="150000"/>
              </a:lnSpc>
              <a:buNone/>
            </a:pPr>
            <a:r>
              <a:rPr lang="en-US" dirty="0" smtClean="0">
                <a:solidFill>
                  <a:schemeClr val="tx1"/>
                </a:solidFill>
              </a:rPr>
              <a:t>Hence, probability = 4/20 = 1/5   </a:t>
            </a:r>
            <a:endParaRPr lang="en-US" dirty="0">
              <a:solidFill>
                <a:schemeClr val="tx1"/>
              </a:solidFill>
            </a:endParaRPr>
          </a:p>
        </p:txBody>
      </p:sp>
      <p:pic>
        <p:nvPicPr>
          <p:cNvPr id="4" name="Google Shape;69;p15">
            <a:extLst>
              <a:ext uri="{FF2B5EF4-FFF2-40B4-BE49-F238E27FC236}">
                <a16:creationId xmlns=""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158750" indent="244475"/>
            <a:r>
              <a:rPr lang="en-IN" sz="2000" dirty="0" smtClean="0">
                <a:solidFill>
                  <a:schemeClr val="bg1"/>
                </a:solidFill>
              </a:rPr>
              <a:t>Explanation:</a:t>
            </a:r>
            <a:endParaRPr lang="en-IN" sz="2000" dirty="0" smtClean="0"/>
          </a:p>
        </p:txBody>
      </p:sp>
      <p:pic>
        <p:nvPicPr>
          <p:cNvPr id="7" name="Google Shape;68;p15">
            <a:extLst>
              <a:ext uri="{FF2B5EF4-FFF2-40B4-BE49-F238E27FC236}">
                <a16:creationId xmlns=""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 xmlns:p14="http://schemas.microsoft.com/office/powerpoint/2010/main" val="41243745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0FE03686-3022-4EAD-8FF7-57FC286E9AD6}"/>
              </a:ext>
            </a:extLst>
          </p:cNvPr>
          <p:cNvSpPr>
            <a:spLocks noGrp="1"/>
          </p:cNvSpPr>
          <p:nvPr>
            <p:ph type="body" idx="1"/>
          </p:nvPr>
        </p:nvSpPr>
        <p:spPr>
          <a:xfrm>
            <a:off x="311700" y="1032387"/>
            <a:ext cx="8640571" cy="3525326"/>
          </a:xfrm>
        </p:spPr>
        <p:txBody>
          <a:bodyPr/>
          <a:lstStyle/>
          <a:p>
            <a:pPr>
              <a:lnSpc>
                <a:spcPct val="150000"/>
              </a:lnSpc>
              <a:buNone/>
            </a:pPr>
            <a:r>
              <a:rPr lang="en-US" dirty="0" smtClean="0">
                <a:solidFill>
                  <a:schemeClr val="tx1"/>
                </a:solidFill>
              </a:rPr>
              <a:t>A card is drawn from a pack of 52 cards. The probability of getting a queen of club</a:t>
            </a:r>
          </a:p>
          <a:p>
            <a:pPr>
              <a:lnSpc>
                <a:spcPct val="150000"/>
              </a:lnSpc>
              <a:buNone/>
            </a:pPr>
            <a:r>
              <a:rPr lang="en-US" dirty="0" smtClean="0">
                <a:solidFill>
                  <a:schemeClr val="tx1"/>
                </a:solidFill>
              </a:rPr>
              <a:t>or a king of heart is:</a:t>
            </a:r>
          </a:p>
          <a:p>
            <a:pPr>
              <a:lnSpc>
                <a:spcPct val="150000"/>
              </a:lnSpc>
              <a:buNone/>
            </a:pPr>
            <a:endParaRPr lang="en-US" dirty="0" smtClean="0">
              <a:solidFill>
                <a:schemeClr val="tx1"/>
              </a:solidFill>
            </a:endParaRPr>
          </a:p>
          <a:p>
            <a:pPr>
              <a:lnSpc>
                <a:spcPct val="150000"/>
              </a:lnSpc>
              <a:buClrTx/>
              <a:buFont typeface="+mj-lt"/>
              <a:buAutoNum type="alphaUcPeriod"/>
            </a:pPr>
            <a:r>
              <a:rPr lang="en-US" dirty="0" smtClean="0">
                <a:solidFill>
                  <a:schemeClr val="tx1"/>
                </a:solidFill>
              </a:rPr>
              <a:t>1/13</a:t>
            </a:r>
          </a:p>
          <a:p>
            <a:pPr>
              <a:lnSpc>
                <a:spcPct val="150000"/>
              </a:lnSpc>
              <a:buClrTx/>
              <a:buFont typeface="+mj-lt"/>
              <a:buAutoNum type="alphaUcPeriod"/>
            </a:pPr>
            <a:r>
              <a:rPr lang="en-US" dirty="0" smtClean="0">
                <a:solidFill>
                  <a:schemeClr val="tx1"/>
                </a:solidFill>
              </a:rPr>
              <a:t>2/13</a:t>
            </a:r>
          </a:p>
          <a:p>
            <a:pPr>
              <a:lnSpc>
                <a:spcPct val="150000"/>
              </a:lnSpc>
              <a:buClrTx/>
              <a:buFont typeface="+mj-lt"/>
              <a:buAutoNum type="alphaUcPeriod"/>
            </a:pPr>
            <a:r>
              <a:rPr lang="en-US" dirty="0" smtClean="0">
                <a:solidFill>
                  <a:schemeClr val="tx1"/>
                </a:solidFill>
              </a:rPr>
              <a:t>1/26</a:t>
            </a:r>
          </a:p>
          <a:p>
            <a:pPr>
              <a:lnSpc>
                <a:spcPct val="150000"/>
              </a:lnSpc>
              <a:buClrTx/>
              <a:buFont typeface="+mj-lt"/>
              <a:buAutoNum type="alphaUcPeriod"/>
            </a:pPr>
            <a:r>
              <a:rPr lang="en-US" dirty="0" smtClean="0">
                <a:solidFill>
                  <a:schemeClr val="tx1"/>
                </a:solidFill>
              </a:rPr>
              <a:t>1/52  </a:t>
            </a:r>
          </a:p>
          <a:p>
            <a:pPr>
              <a:lnSpc>
                <a:spcPct val="150000"/>
              </a:lnSpc>
              <a:buNone/>
            </a:pPr>
            <a:r>
              <a:rPr lang="en-US" dirty="0" smtClean="0">
                <a:solidFill>
                  <a:schemeClr val="tx1"/>
                </a:solidFill>
              </a:rPr>
              <a:t> 								</a:t>
            </a:r>
            <a:r>
              <a:rPr lang="en-US" b="1" dirty="0" smtClean="0">
                <a:solidFill>
                  <a:schemeClr val="tx1"/>
                </a:solidFill>
              </a:rPr>
              <a:t>Answer: C</a:t>
            </a:r>
          </a:p>
          <a:p>
            <a:pPr>
              <a:lnSpc>
                <a:spcPct val="150000"/>
              </a:lnSpc>
              <a:buNone/>
            </a:pPr>
            <a:r>
              <a:rPr lang="en-US" dirty="0" smtClean="0">
                <a:solidFill>
                  <a:schemeClr val="tx1"/>
                </a:solidFill>
              </a:rPr>
              <a:t>                                                                                                              </a:t>
            </a:r>
          </a:p>
        </p:txBody>
      </p:sp>
      <p:pic>
        <p:nvPicPr>
          <p:cNvPr id="4" name="Google Shape;69;p15">
            <a:extLst>
              <a:ext uri="{FF2B5EF4-FFF2-40B4-BE49-F238E27FC236}">
                <a16:creationId xmlns=""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indent="347663"/>
            <a:r>
              <a:rPr lang="en-IN" sz="2500" b="1" dirty="0">
                <a:ln w="6600">
                  <a:solidFill>
                    <a:schemeClr val="accent2"/>
                  </a:solidFill>
                  <a:prstDash val="solid"/>
                </a:ln>
                <a:solidFill>
                  <a:srgbClr val="FFFFFF"/>
                </a:solidFill>
                <a:effectLst>
                  <a:outerShdw dist="38100" dir="2700000" algn="tl" rotWithShape="0">
                    <a:schemeClr val="accent2"/>
                  </a:outerShdw>
                </a:effectLst>
              </a:rPr>
              <a:t> </a:t>
            </a:r>
            <a:r>
              <a:rPr lang="en-US" sz="2000" b="1" dirty="0" smtClean="0">
                <a:ln w="6600">
                  <a:solidFill>
                    <a:schemeClr val="accent2"/>
                  </a:solidFill>
                  <a:prstDash val="solid"/>
                </a:ln>
                <a:solidFill>
                  <a:srgbClr val="FFFFFF"/>
                </a:solidFill>
                <a:effectLst>
                  <a:outerShdw dist="38100" dir="2700000" algn="tl" rotWithShape="0">
                    <a:schemeClr val="accent2"/>
                  </a:outerShdw>
                </a:effectLst>
              </a:rPr>
              <a:t>Question</a:t>
            </a:r>
            <a:r>
              <a:rPr lang="en-IN" sz="2000" b="1" dirty="0" smtClean="0">
                <a:ln w="6600">
                  <a:solidFill>
                    <a:schemeClr val="accent2"/>
                  </a:solidFill>
                  <a:prstDash val="solid"/>
                </a:ln>
                <a:solidFill>
                  <a:srgbClr val="FFFFFF"/>
                </a:solidFill>
                <a:effectLst>
                  <a:outerShdw dist="38100" dir="2700000" algn="tl" rotWithShape="0">
                    <a:schemeClr val="accent2"/>
                  </a:outerShdw>
                </a:effectLst>
              </a:rPr>
              <a:t> 11:</a:t>
            </a:r>
            <a:endParaRPr lang="en-US" sz="20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a:extLst>
              <a:ext uri="{FF2B5EF4-FFF2-40B4-BE49-F238E27FC236}">
                <a16:creationId xmlns=""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 xmlns:p14="http://schemas.microsoft.com/office/powerpoint/2010/main" val="291045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0FE03686-3022-4EAD-8FF7-57FC286E9AD6}"/>
              </a:ext>
            </a:extLst>
          </p:cNvPr>
          <p:cNvSpPr>
            <a:spLocks noGrp="1"/>
          </p:cNvSpPr>
          <p:nvPr>
            <p:ph type="body" idx="1"/>
          </p:nvPr>
        </p:nvSpPr>
        <p:spPr>
          <a:xfrm>
            <a:off x="311700" y="1032387"/>
            <a:ext cx="8640571" cy="3525326"/>
          </a:xfrm>
        </p:spPr>
        <p:txBody>
          <a:bodyPr/>
          <a:lstStyle/>
          <a:p>
            <a:pPr>
              <a:lnSpc>
                <a:spcPct val="150000"/>
              </a:lnSpc>
              <a:buNone/>
            </a:pPr>
            <a:r>
              <a:rPr lang="en-US" dirty="0" smtClean="0">
                <a:solidFill>
                  <a:schemeClr val="tx1"/>
                </a:solidFill>
              </a:rPr>
              <a:t>n(S) = 52.</a:t>
            </a:r>
          </a:p>
          <a:p>
            <a:pPr>
              <a:lnSpc>
                <a:spcPct val="150000"/>
              </a:lnSpc>
              <a:buNone/>
            </a:pPr>
            <a:r>
              <a:rPr lang="en-US" dirty="0" smtClean="0">
                <a:solidFill>
                  <a:schemeClr val="tx1"/>
                </a:solidFill>
              </a:rPr>
              <a:t>Let E = event of getting a queen of club or a king of heart.</a:t>
            </a:r>
          </a:p>
          <a:p>
            <a:pPr>
              <a:lnSpc>
                <a:spcPct val="150000"/>
              </a:lnSpc>
              <a:buNone/>
            </a:pPr>
            <a:r>
              <a:rPr lang="en-US" dirty="0" smtClean="0">
                <a:solidFill>
                  <a:schemeClr val="tx1"/>
                </a:solidFill>
              </a:rPr>
              <a:t>Then, n(E) = 2.</a:t>
            </a:r>
          </a:p>
          <a:p>
            <a:pPr>
              <a:lnSpc>
                <a:spcPct val="150000"/>
              </a:lnSpc>
              <a:buNone/>
            </a:pPr>
            <a:r>
              <a:rPr lang="en-US" dirty="0" smtClean="0">
                <a:solidFill>
                  <a:schemeClr val="tx1"/>
                </a:solidFill>
              </a:rPr>
              <a:t>P(E) =n(E)/n(S)</a:t>
            </a:r>
          </a:p>
          <a:p>
            <a:pPr>
              <a:lnSpc>
                <a:spcPct val="150000"/>
              </a:lnSpc>
              <a:buNone/>
            </a:pPr>
            <a:r>
              <a:rPr lang="en-US" dirty="0" smtClean="0">
                <a:solidFill>
                  <a:schemeClr val="tx1"/>
                </a:solidFill>
              </a:rPr>
              <a:t>P(E) =2/52 = 1/26</a:t>
            </a:r>
          </a:p>
          <a:p>
            <a:pPr>
              <a:lnSpc>
                <a:spcPct val="150000"/>
              </a:lnSpc>
              <a:buNone/>
            </a:pPr>
            <a:endParaRPr lang="en-US" dirty="0">
              <a:solidFill>
                <a:schemeClr val="tx1"/>
              </a:solidFill>
            </a:endParaRPr>
          </a:p>
        </p:txBody>
      </p:sp>
      <p:pic>
        <p:nvPicPr>
          <p:cNvPr id="4" name="Google Shape;69;p15">
            <a:extLst>
              <a:ext uri="{FF2B5EF4-FFF2-40B4-BE49-F238E27FC236}">
                <a16:creationId xmlns=""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158750" indent="244475"/>
            <a:r>
              <a:rPr lang="en-IN" sz="2000" dirty="0" smtClean="0">
                <a:solidFill>
                  <a:schemeClr val="bg1"/>
                </a:solidFill>
              </a:rPr>
              <a:t>Explanation:</a:t>
            </a:r>
            <a:endParaRPr lang="en-IN" sz="2000" dirty="0" smtClean="0"/>
          </a:p>
        </p:txBody>
      </p:sp>
      <p:pic>
        <p:nvPicPr>
          <p:cNvPr id="7" name="Google Shape;68;p15">
            <a:extLst>
              <a:ext uri="{FF2B5EF4-FFF2-40B4-BE49-F238E27FC236}">
                <a16:creationId xmlns=""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 xmlns:p14="http://schemas.microsoft.com/office/powerpoint/2010/main" val="29104523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0FE03686-3022-4EAD-8FF7-57FC286E9AD6}"/>
              </a:ext>
            </a:extLst>
          </p:cNvPr>
          <p:cNvSpPr>
            <a:spLocks noGrp="1"/>
          </p:cNvSpPr>
          <p:nvPr>
            <p:ph type="body" idx="1"/>
          </p:nvPr>
        </p:nvSpPr>
        <p:spPr>
          <a:xfrm>
            <a:off x="300814" y="945647"/>
            <a:ext cx="8520600" cy="3405238"/>
          </a:xfrm>
        </p:spPr>
        <p:txBody>
          <a:bodyPr/>
          <a:lstStyle/>
          <a:p>
            <a:pPr marL="114300" indent="0">
              <a:lnSpc>
                <a:spcPct val="150000"/>
              </a:lnSpc>
              <a:buNone/>
            </a:pPr>
            <a:r>
              <a:rPr lang="en-US" dirty="0" smtClean="0">
                <a:solidFill>
                  <a:schemeClr val="tx1"/>
                </a:solidFill>
              </a:rPr>
              <a:t>If a fair coin is tossed four times. What is the probability that two heads and two tails will result?</a:t>
            </a:r>
          </a:p>
          <a:p>
            <a:pPr marL="114300" indent="0">
              <a:lnSpc>
                <a:spcPct val="150000"/>
              </a:lnSpc>
              <a:buNone/>
            </a:pPr>
            <a:endParaRPr lang="en-US" dirty="0" smtClean="0">
              <a:solidFill>
                <a:schemeClr val="tx1"/>
              </a:solidFill>
            </a:endParaRPr>
          </a:p>
          <a:p>
            <a:pPr>
              <a:lnSpc>
                <a:spcPct val="150000"/>
              </a:lnSpc>
              <a:buClrTx/>
              <a:buFont typeface="+mj-lt"/>
              <a:buAutoNum type="alphaUcPeriod"/>
            </a:pPr>
            <a:r>
              <a:rPr lang="en-US" dirty="0" smtClean="0">
                <a:solidFill>
                  <a:schemeClr val="tx1"/>
                </a:solidFill>
              </a:rPr>
              <a:t>1/2</a:t>
            </a:r>
            <a:endParaRPr lang="en-US" baseline="30000" dirty="0" smtClean="0">
              <a:solidFill>
                <a:schemeClr val="tx1"/>
              </a:solidFill>
            </a:endParaRPr>
          </a:p>
          <a:p>
            <a:pPr>
              <a:lnSpc>
                <a:spcPct val="150000"/>
              </a:lnSpc>
              <a:buClrTx/>
              <a:buFont typeface="+mj-lt"/>
              <a:buAutoNum type="alphaUcPeriod"/>
            </a:pPr>
            <a:r>
              <a:rPr lang="en-US" dirty="0" smtClean="0">
                <a:solidFill>
                  <a:schemeClr val="tx1"/>
                </a:solidFill>
              </a:rPr>
              <a:t>3/8</a:t>
            </a:r>
            <a:endParaRPr lang="en-US" baseline="30000" dirty="0" smtClean="0">
              <a:solidFill>
                <a:schemeClr val="tx1"/>
              </a:solidFill>
            </a:endParaRPr>
          </a:p>
          <a:p>
            <a:pPr>
              <a:lnSpc>
                <a:spcPct val="150000"/>
              </a:lnSpc>
              <a:buClrTx/>
              <a:buFont typeface="+mj-lt"/>
              <a:buAutoNum type="alphaUcPeriod"/>
            </a:pPr>
            <a:r>
              <a:rPr lang="en-US" dirty="0" smtClean="0">
                <a:solidFill>
                  <a:schemeClr val="tx1"/>
                </a:solidFill>
              </a:rPr>
              <a:t>5/8</a:t>
            </a:r>
            <a:endParaRPr lang="en-US" baseline="30000" dirty="0" smtClean="0">
              <a:solidFill>
                <a:schemeClr val="tx1"/>
              </a:solidFill>
            </a:endParaRPr>
          </a:p>
          <a:p>
            <a:pPr>
              <a:lnSpc>
                <a:spcPct val="150000"/>
              </a:lnSpc>
              <a:buClrTx/>
              <a:buFont typeface="+mj-lt"/>
              <a:buAutoNum type="alphaUcPeriod"/>
            </a:pPr>
            <a:r>
              <a:rPr lang="en-US" dirty="0" smtClean="0">
                <a:solidFill>
                  <a:schemeClr val="tx1"/>
                </a:solidFill>
              </a:rPr>
              <a:t>2/4</a:t>
            </a:r>
          </a:p>
          <a:p>
            <a:pPr>
              <a:lnSpc>
                <a:spcPct val="150000"/>
              </a:lnSpc>
              <a:buClrTx/>
              <a:buNone/>
            </a:pPr>
            <a:r>
              <a:rPr lang="en-US" b="1" dirty="0" smtClean="0">
                <a:solidFill>
                  <a:schemeClr val="tx1"/>
                </a:solidFill>
              </a:rPr>
              <a:t>								Answer: B</a:t>
            </a:r>
            <a:endParaRPr lang="en-IN" b="1" dirty="0">
              <a:solidFill>
                <a:schemeClr val="tx1"/>
              </a:solidFill>
            </a:endParaRPr>
          </a:p>
        </p:txBody>
      </p:sp>
      <p:pic>
        <p:nvPicPr>
          <p:cNvPr id="4" name="Google Shape;69;p15">
            <a:extLst>
              <a:ext uri="{FF2B5EF4-FFF2-40B4-BE49-F238E27FC236}">
                <a16:creationId xmlns=""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indent="228600"/>
            <a:r>
              <a:rPr lang="en-IN" sz="2500" b="1" dirty="0">
                <a:ln w="6600">
                  <a:solidFill>
                    <a:schemeClr val="accent2"/>
                  </a:solidFill>
                  <a:prstDash val="solid"/>
                </a:ln>
                <a:solidFill>
                  <a:srgbClr val="FFFFFF"/>
                </a:solidFill>
                <a:effectLst>
                  <a:outerShdw dist="38100" dir="2700000" algn="tl" rotWithShape="0">
                    <a:schemeClr val="accent2"/>
                  </a:outerShdw>
                </a:effectLst>
              </a:rPr>
              <a:t>  </a:t>
            </a:r>
            <a:r>
              <a:rPr lang="en-IN" sz="2000" b="1" dirty="0" smtClean="0">
                <a:ln w="6600">
                  <a:solidFill>
                    <a:schemeClr val="accent2"/>
                  </a:solidFill>
                  <a:prstDash val="solid"/>
                </a:ln>
                <a:solidFill>
                  <a:srgbClr val="FFFFFF"/>
                </a:solidFill>
                <a:effectLst>
                  <a:outerShdw dist="38100" dir="2700000" algn="tl" rotWithShape="0">
                    <a:schemeClr val="accent2"/>
                  </a:outerShdw>
                </a:effectLst>
              </a:rPr>
              <a:t>Question 12:</a:t>
            </a:r>
            <a:endParaRPr lang="en-US" sz="24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a:extLst>
              <a:ext uri="{FF2B5EF4-FFF2-40B4-BE49-F238E27FC236}">
                <a16:creationId xmlns=""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 xmlns:p14="http://schemas.microsoft.com/office/powerpoint/2010/main" val="219683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0FE03686-3022-4EAD-8FF7-57FC286E9AD6}"/>
              </a:ext>
            </a:extLst>
          </p:cNvPr>
          <p:cNvSpPr>
            <a:spLocks noGrp="1"/>
          </p:cNvSpPr>
          <p:nvPr>
            <p:ph type="body" idx="1"/>
          </p:nvPr>
        </p:nvSpPr>
        <p:spPr>
          <a:xfrm>
            <a:off x="311700" y="1152475"/>
            <a:ext cx="8520600" cy="3405238"/>
          </a:xfrm>
        </p:spPr>
        <p:txBody>
          <a:bodyPr/>
          <a:lstStyle/>
          <a:p>
            <a:pPr>
              <a:lnSpc>
                <a:spcPct val="150000"/>
              </a:lnSpc>
              <a:buNone/>
            </a:pPr>
            <a:r>
              <a:rPr lang="en-US" dirty="0" smtClean="0">
                <a:solidFill>
                  <a:schemeClr val="tx1"/>
                </a:solidFill>
              </a:rPr>
              <a:t>There are total 16 possibilities, out of which following have 2 heads and 2 tails</a:t>
            </a:r>
          </a:p>
          <a:p>
            <a:pPr>
              <a:lnSpc>
                <a:spcPct val="150000"/>
              </a:lnSpc>
              <a:buNone/>
            </a:pPr>
            <a:r>
              <a:rPr lang="en-US" dirty="0" smtClean="0">
                <a:solidFill>
                  <a:schemeClr val="tx1"/>
                </a:solidFill>
              </a:rPr>
              <a:t>HHTT, HTHT, TTHH, THTH, HTTH, THHT So the probability of 2 heads is 6/16</a:t>
            </a:r>
          </a:p>
          <a:p>
            <a:pPr>
              <a:lnSpc>
                <a:spcPct val="150000"/>
              </a:lnSpc>
              <a:buNone/>
            </a:pPr>
            <a:r>
              <a:rPr lang="en-US" dirty="0" smtClean="0">
                <a:solidFill>
                  <a:schemeClr val="tx1"/>
                </a:solidFill>
              </a:rPr>
              <a:t>which is 3/8</a:t>
            </a:r>
          </a:p>
        </p:txBody>
      </p:sp>
      <p:pic>
        <p:nvPicPr>
          <p:cNvPr id="4" name="Google Shape;69;p15">
            <a:extLst>
              <a:ext uri="{FF2B5EF4-FFF2-40B4-BE49-F238E27FC236}">
                <a16:creationId xmlns=""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158750" indent="244475"/>
            <a:r>
              <a:rPr lang="en-IN" sz="2000" dirty="0" smtClean="0">
                <a:solidFill>
                  <a:schemeClr val="bg1"/>
                </a:solidFill>
              </a:rPr>
              <a:t>Explanation:</a:t>
            </a:r>
            <a:endParaRPr lang="en-IN" sz="2000" dirty="0" smtClean="0"/>
          </a:p>
        </p:txBody>
      </p:sp>
      <p:pic>
        <p:nvPicPr>
          <p:cNvPr id="7" name="Google Shape;68;p15">
            <a:extLst>
              <a:ext uri="{FF2B5EF4-FFF2-40B4-BE49-F238E27FC236}">
                <a16:creationId xmlns=""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 xmlns:p14="http://schemas.microsoft.com/office/powerpoint/2010/main" val="21968375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0FE03686-3022-4EAD-8FF7-57FC286E9AD6}"/>
              </a:ext>
            </a:extLst>
          </p:cNvPr>
          <p:cNvSpPr>
            <a:spLocks noGrp="1"/>
          </p:cNvSpPr>
          <p:nvPr>
            <p:ph type="body" idx="1"/>
          </p:nvPr>
        </p:nvSpPr>
        <p:spPr>
          <a:xfrm>
            <a:off x="311700" y="934761"/>
            <a:ext cx="8520600" cy="3405238"/>
          </a:xfrm>
        </p:spPr>
        <p:txBody>
          <a:bodyPr/>
          <a:lstStyle/>
          <a:p>
            <a:pPr>
              <a:lnSpc>
                <a:spcPct val="150000"/>
              </a:lnSpc>
              <a:buNone/>
            </a:pPr>
            <a:r>
              <a:rPr lang="en-US" dirty="0" smtClean="0">
                <a:solidFill>
                  <a:schemeClr val="tx1"/>
                </a:solidFill>
              </a:rPr>
              <a:t>Let P(E) denote the probability of the event E. Given P(A) = 1, P(B) = 1/2, the</a:t>
            </a:r>
          </a:p>
          <a:p>
            <a:pPr>
              <a:lnSpc>
                <a:spcPct val="150000"/>
              </a:lnSpc>
              <a:buNone/>
            </a:pPr>
            <a:r>
              <a:rPr lang="en-US" dirty="0" smtClean="0">
                <a:solidFill>
                  <a:schemeClr val="tx1"/>
                </a:solidFill>
              </a:rPr>
              <a:t>values of P(A | B) and P(B | A) respectively are</a:t>
            </a:r>
          </a:p>
          <a:p>
            <a:pPr>
              <a:lnSpc>
                <a:spcPct val="150000"/>
              </a:lnSpc>
              <a:buNone/>
            </a:pPr>
            <a:endParaRPr lang="en-US" dirty="0" smtClean="0">
              <a:solidFill>
                <a:schemeClr val="tx1"/>
              </a:solidFill>
            </a:endParaRPr>
          </a:p>
          <a:p>
            <a:pPr>
              <a:lnSpc>
                <a:spcPct val="150000"/>
              </a:lnSpc>
              <a:buClr>
                <a:schemeClr val="tx1"/>
              </a:buClr>
              <a:buFont typeface="+mj-lt"/>
              <a:buAutoNum type="alphaUcPeriod"/>
            </a:pPr>
            <a:r>
              <a:rPr lang="en-US" dirty="0" smtClean="0">
                <a:solidFill>
                  <a:schemeClr val="tx1"/>
                </a:solidFill>
              </a:rPr>
              <a:t>1/4,1/2</a:t>
            </a:r>
          </a:p>
          <a:p>
            <a:pPr>
              <a:lnSpc>
                <a:spcPct val="150000"/>
              </a:lnSpc>
              <a:buClr>
                <a:schemeClr val="tx1"/>
              </a:buClr>
              <a:buFont typeface="+mj-lt"/>
              <a:buAutoNum type="alphaUcPeriod"/>
            </a:pPr>
            <a:r>
              <a:rPr lang="en-US" dirty="0" smtClean="0">
                <a:solidFill>
                  <a:schemeClr val="tx1"/>
                </a:solidFill>
              </a:rPr>
              <a:t>1/2, 1/14</a:t>
            </a:r>
          </a:p>
          <a:p>
            <a:pPr>
              <a:lnSpc>
                <a:spcPct val="150000"/>
              </a:lnSpc>
              <a:buClr>
                <a:schemeClr val="tx1"/>
              </a:buClr>
              <a:buFont typeface="+mj-lt"/>
              <a:buAutoNum type="alphaUcPeriod"/>
            </a:pPr>
            <a:r>
              <a:rPr lang="en-US" dirty="0" smtClean="0">
                <a:solidFill>
                  <a:schemeClr val="tx1"/>
                </a:solidFill>
              </a:rPr>
              <a:t>1/2, 1</a:t>
            </a:r>
          </a:p>
          <a:p>
            <a:pPr>
              <a:lnSpc>
                <a:spcPct val="150000"/>
              </a:lnSpc>
              <a:buClr>
                <a:schemeClr val="tx1"/>
              </a:buClr>
              <a:buFont typeface="+mj-lt"/>
              <a:buAutoNum type="alphaUcPeriod"/>
            </a:pPr>
            <a:r>
              <a:rPr lang="en-US" dirty="0" smtClean="0">
                <a:solidFill>
                  <a:schemeClr val="tx1"/>
                </a:solidFill>
              </a:rPr>
              <a:t>1, 1/2</a:t>
            </a:r>
          </a:p>
          <a:p>
            <a:pPr marL="114300" indent="0">
              <a:lnSpc>
                <a:spcPct val="150000"/>
              </a:lnSpc>
              <a:buNone/>
            </a:pPr>
            <a:r>
              <a:rPr lang="en-US" dirty="0" smtClean="0">
                <a:solidFill>
                  <a:schemeClr val="tx1"/>
                </a:solidFill>
              </a:rPr>
              <a:t>							</a:t>
            </a:r>
            <a:r>
              <a:rPr lang="en-US" b="1" dirty="0" smtClean="0">
                <a:solidFill>
                  <a:schemeClr val="tx1"/>
                </a:solidFill>
              </a:rPr>
              <a:t>Answer: D</a:t>
            </a:r>
          </a:p>
          <a:p>
            <a:pPr marL="114300" indent="0">
              <a:lnSpc>
                <a:spcPct val="100000"/>
              </a:lnSpc>
              <a:buNone/>
            </a:pPr>
            <a:endParaRPr lang="en-US" dirty="0" smtClean="0">
              <a:solidFill>
                <a:schemeClr val="tx1"/>
              </a:solidFill>
            </a:endParaRPr>
          </a:p>
          <a:p>
            <a:pPr marL="114300" indent="0">
              <a:lnSpc>
                <a:spcPct val="100000"/>
              </a:lnSpc>
              <a:buNone/>
            </a:pPr>
            <a:endParaRPr lang="en-IN" dirty="0">
              <a:solidFill>
                <a:schemeClr val="tx1"/>
              </a:solidFill>
            </a:endParaRPr>
          </a:p>
        </p:txBody>
      </p:sp>
      <p:pic>
        <p:nvPicPr>
          <p:cNvPr id="4" name="Google Shape;69;p15">
            <a:extLst>
              <a:ext uri="{FF2B5EF4-FFF2-40B4-BE49-F238E27FC236}">
                <a16:creationId xmlns=""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indent="347663"/>
            <a:r>
              <a:rPr lang="en-IN" sz="2000" b="1" dirty="0">
                <a:ln w="6600">
                  <a:solidFill>
                    <a:schemeClr val="accent2"/>
                  </a:solidFill>
                  <a:prstDash val="solid"/>
                </a:ln>
                <a:solidFill>
                  <a:srgbClr val="FFFFFF"/>
                </a:solidFill>
                <a:effectLst>
                  <a:outerShdw dist="38100" dir="2700000" algn="tl" rotWithShape="0">
                    <a:schemeClr val="accent2"/>
                  </a:outerShdw>
                </a:effectLst>
              </a:rPr>
              <a:t> </a:t>
            </a:r>
            <a:r>
              <a:rPr lang="en-IN" sz="2000" b="1" dirty="0" smtClean="0">
                <a:ln w="6600">
                  <a:solidFill>
                    <a:schemeClr val="accent2"/>
                  </a:solidFill>
                  <a:prstDash val="solid"/>
                </a:ln>
                <a:solidFill>
                  <a:srgbClr val="FFFFFF"/>
                </a:solidFill>
                <a:effectLst>
                  <a:outerShdw dist="38100" dir="2700000" algn="tl" rotWithShape="0">
                    <a:schemeClr val="accent2"/>
                  </a:outerShdw>
                </a:effectLst>
              </a:rPr>
              <a:t>Question 13:</a:t>
            </a:r>
            <a:endParaRPr lang="en-US" sz="20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a:extLst>
              <a:ext uri="{FF2B5EF4-FFF2-40B4-BE49-F238E27FC236}">
                <a16:creationId xmlns=""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 xmlns:p14="http://schemas.microsoft.com/office/powerpoint/2010/main" val="191903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0FE03686-3022-4EAD-8FF7-57FC286E9AD6}"/>
              </a:ext>
            </a:extLst>
          </p:cNvPr>
          <p:cNvSpPr>
            <a:spLocks noGrp="1"/>
          </p:cNvSpPr>
          <p:nvPr>
            <p:ph type="body" idx="1"/>
          </p:nvPr>
        </p:nvSpPr>
        <p:spPr>
          <a:xfrm>
            <a:off x="311700" y="1152475"/>
            <a:ext cx="8520600" cy="3405238"/>
          </a:xfrm>
        </p:spPr>
        <p:txBody>
          <a:bodyPr/>
          <a:lstStyle/>
          <a:p>
            <a:pPr>
              <a:lnSpc>
                <a:spcPct val="150000"/>
              </a:lnSpc>
              <a:buNone/>
            </a:pPr>
            <a:r>
              <a:rPr lang="en-US" dirty="0" smtClean="0">
                <a:solidFill>
                  <a:schemeClr val="tx1"/>
                </a:solidFill>
              </a:rPr>
              <a:t>P(A)=1, P(B)=1/2 ,  We need to find the conditional probability of two given</a:t>
            </a:r>
          </a:p>
          <a:p>
            <a:pPr>
              <a:lnSpc>
                <a:spcPct val="150000"/>
              </a:lnSpc>
              <a:buNone/>
            </a:pPr>
            <a:r>
              <a:rPr lang="en-US" dirty="0" smtClean="0">
                <a:solidFill>
                  <a:schemeClr val="tx1"/>
                </a:solidFill>
              </a:rPr>
              <a:t>events without being told about P(A∩B) . Also it is not mentioned that they are</a:t>
            </a:r>
          </a:p>
          <a:p>
            <a:pPr>
              <a:lnSpc>
                <a:spcPct val="150000"/>
              </a:lnSpc>
              <a:buNone/>
            </a:pPr>
            <a:r>
              <a:rPr lang="en-US" dirty="0" smtClean="0">
                <a:solidFill>
                  <a:schemeClr val="tx1"/>
                </a:solidFill>
              </a:rPr>
              <a:t>independent events. But since  P(A) is 1, it means that A covers the complete</a:t>
            </a:r>
          </a:p>
          <a:p>
            <a:pPr>
              <a:lnSpc>
                <a:spcPct val="150000"/>
              </a:lnSpc>
              <a:buNone/>
            </a:pPr>
            <a:r>
              <a:rPr lang="en-US" dirty="0" smtClean="0">
                <a:solidFill>
                  <a:schemeClr val="tx1"/>
                </a:solidFill>
              </a:rPr>
              <a:t>sample space. So,  P(A∩B)=P(B)=1/2 </a:t>
            </a:r>
          </a:p>
          <a:p>
            <a:pPr>
              <a:lnSpc>
                <a:spcPct val="150000"/>
              </a:lnSpc>
              <a:buNone/>
            </a:pPr>
            <a:r>
              <a:rPr lang="en-US" dirty="0" smtClean="0">
                <a:solidFill>
                  <a:schemeClr val="tx1"/>
                </a:solidFill>
              </a:rPr>
              <a:t>P(A|B)=P(A∩B)/P(B)= (1/2)/(1/2)=1</a:t>
            </a:r>
          </a:p>
          <a:p>
            <a:pPr>
              <a:lnSpc>
                <a:spcPct val="150000"/>
              </a:lnSpc>
              <a:buNone/>
            </a:pPr>
            <a:r>
              <a:rPr lang="en-US" dirty="0" smtClean="0">
                <a:solidFill>
                  <a:schemeClr val="tx1"/>
                </a:solidFill>
              </a:rPr>
              <a:t>P(B|A)=P(A∩B)/P(A)=(1/2)/1=1/2</a:t>
            </a:r>
          </a:p>
        </p:txBody>
      </p:sp>
      <p:pic>
        <p:nvPicPr>
          <p:cNvPr id="4" name="Google Shape;69;p15">
            <a:extLst>
              <a:ext uri="{FF2B5EF4-FFF2-40B4-BE49-F238E27FC236}">
                <a16:creationId xmlns=""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158750" indent="244475"/>
            <a:r>
              <a:rPr lang="en-IN" sz="2000" dirty="0" smtClean="0">
                <a:solidFill>
                  <a:schemeClr val="bg1"/>
                </a:solidFill>
              </a:rPr>
              <a:t>Explanation:</a:t>
            </a:r>
            <a:endParaRPr lang="en-IN" sz="2000" dirty="0" smtClean="0"/>
          </a:p>
        </p:txBody>
      </p:sp>
      <p:pic>
        <p:nvPicPr>
          <p:cNvPr id="7" name="Google Shape;68;p15">
            <a:extLst>
              <a:ext uri="{FF2B5EF4-FFF2-40B4-BE49-F238E27FC236}">
                <a16:creationId xmlns=""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 xmlns:p14="http://schemas.microsoft.com/office/powerpoint/2010/main" val="19190343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94541" y="191729"/>
            <a:ext cx="1694264" cy="766799"/>
          </a:xfrm>
          <a:prstGeom prst="rect">
            <a:avLst/>
          </a:prstGeom>
          <a:noFill/>
          <a:ln>
            <a:noFill/>
          </a:ln>
        </p:spPr>
      </p:pic>
      <p:sp>
        <p:nvSpPr>
          <p:cNvPr id="70" name="Google Shape;70;p15"/>
          <p:cNvSpPr/>
          <p:nvPr/>
        </p:nvSpPr>
        <p:spPr>
          <a:xfrm>
            <a:off x="0" y="200631"/>
            <a:ext cx="6712857" cy="566286"/>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TextBox 9">
            <a:extLst>
              <a:ext uri="{FF2B5EF4-FFF2-40B4-BE49-F238E27FC236}">
                <a16:creationId xmlns="" xmlns:a16="http://schemas.microsoft.com/office/drawing/2014/main" id="{E6261728-6E8D-4512-861C-80EFE0DD3349}"/>
              </a:ext>
            </a:extLst>
          </p:cNvPr>
          <p:cNvSpPr txBox="1"/>
          <p:nvPr/>
        </p:nvSpPr>
        <p:spPr>
          <a:xfrm>
            <a:off x="0" y="261257"/>
            <a:ext cx="6594764" cy="400110"/>
          </a:xfrm>
          <a:prstGeom prst="rect">
            <a:avLst/>
          </a:prstGeom>
          <a:noFill/>
        </p:spPr>
        <p:txBody>
          <a:bodyPr wrap="square" rtlCol="0">
            <a:spAutoFit/>
          </a:bodyPr>
          <a:lstStyle/>
          <a:p>
            <a:pPr indent="341313"/>
            <a:r>
              <a:rPr lang="en-US" sz="2000" b="1" dirty="0" smtClean="0">
                <a:solidFill>
                  <a:schemeClr val="bg1"/>
                </a:solidFill>
              </a:rPr>
              <a:t>Probability:</a:t>
            </a:r>
            <a:endParaRPr lang="en-US" sz="2000" b="1" dirty="0">
              <a:ln w="6600">
                <a:solidFill>
                  <a:schemeClr val="accent2"/>
                </a:solidFill>
                <a:prstDash val="solid"/>
              </a:ln>
              <a:solidFill>
                <a:schemeClr val="bg1"/>
              </a:solidFill>
              <a:effectLst>
                <a:outerShdw dist="38100" dir="2700000" algn="tl" rotWithShape="0">
                  <a:schemeClr val="accent2"/>
                </a:outerShdw>
              </a:effectLst>
            </a:endParaRPr>
          </a:p>
        </p:txBody>
      </p:sp>
      <p:sp>
        <p:nvSpPr>
          <p:cNvPr id="2" name="TextBox 1">
            <a:extLst>
              <a:ext uri="{FF2B5EF4-FFF2-40B4-BE49-F238E27FC236}">
                <a16:creationId xmlns="" xmlns:a16="http://schemas.microsoft.com/office/drawing/2014/main" id="{86C8EA53-6EC9-4D45-B5DC-169A184310AF}"/>
              </a:ext>
            </a:extLst>
          </p:cNvPr>
          <p:cNvSpPr txBox="1"/>
          <p:nvPr/>
        </p:nvSpPr>
        <p:spPr>
          <a:xfrm>
            <a:off x="363325" y="1017638"/>
            <a:ext cx="8467271" cy="2585323"/>
          </a:xfrm>
          <a:prstGeom prst="rect">
            <a:avLst/>
          </a:prstGeom>
          <a:noFill/>
        </p:spPr>
        <p:txBody>
          <a:bodyPr wrap="square" rtlCol="0">
            <a:spAutoFit/>
          </a:bodyPr>
          <a:lstStyle/>
          <a:p>
            <a:pPr>
              <a:lnSpc>
                <a:spcPct val="150000"/>
              </a:lnSpc>
            </a:pPr>
            <a:r>
              <a:rPr lang="en-US" sz="1800" dirty="0" smtClean="0">
                <a:solidFill>
                  <a:schemeClr val="tx1"/>
                </a:solidFill>
              </a:rPr>
              <a:t>Many events can't be predicted with total certainty. The best we can say is how likely they are to happen, using the idea of probability.</a:t>
            </a:r>
          </a:p>
          <a:p>
            <a:pPr>
              <a:lnSpc>
                <a:spcPct val="150000"/>
              </a:lnSpc>
            </a:pPr>
            <a:endParaRPr lang="en-US" sz="1800" dirty="0" smtClean="0">
              <a:solidFill>
                <a:schemeClr val="tx1"/>
              </a:solidFill>
            </a:endParaRPr>
          </a:p>
          <a:p>
            <a:pPr algn="just">
              <a:lnSpc>
                <a:spcPct val="150000"/>
              </a:lnSpc>
            </a:pPr>
            <a:r>
              <a:rPr lang="en-US" sz="1800" dirty="0" smtClean="0">
                <a:solidFill>
                  <a:schemeClr val="tx1"/>
                </a:solidFill>
              </a:rPr>
              <a:t>Probability= (# desired)/(# total)</a:t>
            </a:r>
          </a:p>
          <a:p>
            <a:pPr algn="just">
              <a:lnSpc>
                <a:spcPct val="150000"/>
              </a:lnSpc>
            </a:pPr>
            <a:endParaRPr lang="en-US" sz="1800" dirty="0" smtClean="0">
              <a:solidFill>
                <a:schemeClr val="tx1"/>
              </a:solidFill>
            </a:endParaRPr>
          </a:p>
          <a:p>
            <a:pPr algn="just">
              <a:lnSpc>
                <a:spcPct val="150000"/>
              </a:lnSpc>
            </a:pPr>
            <a:r>
              <a:rPr lang="en-US" sz="1800" dirty="0" smtClean="0">
                <a:solidFill>
                  <a:schemeClr val="tx1"/>
                </a:solidFill>
              </a:rPr>
              <a:t>Probability lies between 0 and 1.</a:t>
            </a:r>
            <a:endParaRPr lang="en-IN" sz="1800" dirty="0">
              <a:solidFill>
                <a:schemeClr val="tx1"/>
              </a:solidFill>
            </a:endParaRPr>
          </a:p>
        </p:txBody>
      </p:sp>
    </p:spTree>
    <p:extLst>
      <p:ext uri="{BB962C8B-B14F-4D97-AF65-F5344CB8AC3E}">
        <p14:creationId xmlns="" xmlns:p14="http://schemas.microsoft.com/office/powerpoint/2010/main" val="98437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0FE03686-3022-4EAD-8FF7-57FC286E9AD6}"/>
              </a:ext>
            </a:extLst>
          </p:cNvPr>
          <p:cNvSpPr>
            <a:spLocks noGrp="1"/>
          </p:cNvSpPr>
          <p:nvPr>
            <p:ph type="body" idx="1"/>
          </p:nvPr>
        </p:nvSpPr>
        <p:spPr>
          <a:xfrm>
            <a:off x="311700" y="1032732"/>
            <a:ext cx="8520600" cy="3405238"/>
          </a:xfrm>
        </p:spPr>
        <p:txBody>
          <a:bodyPr/>
          <a:lstStyle/>
          <a:p>
            <a:pPr marL="114300" indent="0">
              <a:lnSpc>
                <a:spcPct val="150000"/>
              </a:lnSpc>
              <a:buNone/>
            </a:pPr>
            <a:r>
              <a:rPr lang="en-US" dirty="0" smtClean="0">
                <a:solidFill>
                  <a:schemeClr val="tx1"/>
                </a:solidFill>
              </a:rPr>
              <a:t>Four fair coins are tossed simultaneously. The probability that at least one head and one tail turn up is :</a:t>
            </a:r>
          </a:p>
          <a:p>
            <a:pPr marL="114300" indent="0">
              <a:lnSpc>
                <a:spcPct val="150000"/>
              </a:lnSpc>
              <a:buNone/>
            </a:pPr>
            <a:endParaRPr lang="en-US" dirty="0" smtClean="0">
              <a:solidFill>
                <a:schemeClr val="tx1"/>
              </a:solidFill>
            </a:endParaRPr>
          </a:p>
          <a:p>
            <a:pPr>
              <a:lnSpc>
                <a:spcPct val="150000"/>
              </a:lnSpc>
              <a:buClr>
                <a:srgbClr val="060606"/>
              </a:buClr>
              <a:buFont typeface="+mj-lt"/>
              <a:buAutoNum type="alphaUcPeriod"/>
            </a:pPr>
            <a:r>
              <a:rPr lang="en-US" dirty="0" smtClean="0">
                <a:solidFill>
                  <a:schemeClr val="tx1"/>
                </a:solidFill>
              </a:rPr>
              <a:t>7/8</a:t>
            </a:r>
          </a:p>
          <a:p>
            <a:pPr>
              <a:lnSpc>
                <a:spcPct val="150000"/>
              </a:lnSpc>
              <a:buClr>
                <a:srgbClr val="060606"/>
              </a:buClr>
              <a:buFont typeface="+mj-lt"/>
              <a:buAutoNum type="alphaUcPeriod"/>
            </a:pPr>
            <a:r>
              <a:rPr lang="en-US" dirty="0" smtClean="0">
                <a:solidFill>
                  <a:schemeClr val="tx1"/>
                </a:solidFill>
              </a:rPr>
              <a:t>3/13</a:t>
            </a:r>
          </a:p>
          <a:p>
            <a:pPr>
              <a:lnSpc>
                <a:spcPct val="150000"/>
              </a:lnSpc>
              <a:buClr>
                <a:srgbClr val="060606"/>
              </a:buClr>
              <a:buFont typeface="+mj-lt"/>
              <a:buAutoNum type="alphaUcPeriod"/>
            </a:pPr>
            <a:r>
              <a:rPr lang="en-US" dirty="0" smtClean="0">
                <a:solidFill>
                  <a:schemeClr val="tx1"/>
                </a:solidFill>
              </a:rPr>
              <a:t>1/4</a:t>
            </a:r>
          </a:p>
          <a:p>
            <a:pPr>
              <a:lnSpc>
                <a:spcPct val="150000"/>
              </a:lnSpc>
              <a:buClr>
                <a:srgbClr val="060606"/>
              </a:buClr>
              <a:buFont typeface="+mj-lt"/>
              <a:buAutoNum type="alphaUcPeriod"/>
            </a:pPr>
            <a:r>
              <a:rPr lang="en-US" dirty="0" smtClean="0">
                <a:solidFill>
                  <a:schemeClr val="tx1"/>
                </a:solidFill>
              </a:rPr>
              <a:t>9/52</a:t>
            </a:r>
          </a:p>
          <a:p>
            <a:pPr marL="114300" indent="0">
              <a:lnSpc>
                <a:spcPct val="150000"/>
              </a:lnSpc>
              <a:buNone/>
            </a:pPr>
            <a:r>
              <a:rPr lang="en-US" dirty="0" smtClean="0">
                <a:solidFill>
                  <a:schemeClr val="tx1"/>
                </a:solidFill>
              </a:rPr>
              <a:t>							</a:t>
            </a:r>
            <a:r>
              <a:rPr lang="en-US" b="1" dirty="0" smtClean="0">
                <a:solidFill>
                  <a:schemeClr val="tx1"/>
                </a:solidFill>
              </a:rPr>
              <a:t>Answer: A</a:t>
            </a:r>
            <a:endParaRPr lang="en-IN" b="1" dirty="0">
              <a:solidFill>
                <a:schemeClr val="tx1"/>
              </a:solidFill>
            </a:endParaRPr>
          </a:p>
        </p:txBody>
      </p:sp>
      <p:pic>
        <p:nvPicPr>
          <p:cNvPr id="4" name="Google Shape;69;p15">
            <a:extLst>
              <a:ext uri="{FF2B5EF4-FFF2-40B4-BE49-F238E27FC236}">
                <a16:creationId xmlns=""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indent="347663"/>
            <a:r>
              <a:rPr lang="en-IN" sz="2500" b="1" dirty="0">
                <a:ln w="6600">
                  <a:solidFill>
                    <a:schemeClr val="accent2"/>
                  </a:solidFill>
                  <a:prstDash val="solid"/>
                </a:ln>
                <a:solidFill>
                  <a:srgbClr val="FFFFFF"/>
                </a:solidFill>
                <a:effectLst>
                  <a:outerShdw dist="38100" dir="2700000" algn="tl" rotWithShape="0">
                    <a:schemeClr val="accent2"/>
                  </a:outerShdw>
                </a:effectLst>
              </a:rPr>
              <a:t> </a:t>
            </a:r>
            <a:r>
              <a:rPr lang="en-IN" sz="2000" b="1" dirty="0" smtClean="0">
                <a:ln w="6600">
                  <a:solidFill>
                    <a:schemeClr val="accent2"/>
                  </a:solidFill>
                  <a:prstDash val="solid"/>
                </a:ln>
                <a:solidFill>
                  <a:srgbClr val="FFFFFF"/>
                </a:solidFill>
                <a:effectLst>
                  <a:outerShdw dist="38100" dir="2700000" algn="tl" rotWithShape="0">
                    <a:schemeClr val="accent2"/>
                  </a:outerShdw>
                </a:effectLst>
              </a:rPr>
              <a:t>Question 14:</a:t>
            </a:r>
            <a:endParaRPr lang="en-US" sz="20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a:extLst>
              <a:ext uri="{FF2B5EF4-FFF2-40B4-BE49-F238E27FC236}">
                <a16:creationId xmlns=""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 xmlns:p14="http://schemas.microsoft.com/office/powerpoint/2010/main" val="3009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0FE03686-3022-4EAD-8FF7-57FC286E9AD6}"/>
              </a:ext>
            </a:extLst>
          </p:cNvPr>
          <p:cNvSpPr>
            <a:spLocks noGrp="1"/>
          </p:cNvSpPr>
          <p:nvPr>
            <p:ph type="body" idx="1"/>
          </p:nvPr>
        </p:nvSpPr>
        <p:spPr>
          <a:xfrm>
            <a:off x="311700" y="1152475"/>
            <a:ext cx="8520600" cy="3405238"/>
          </a:xfrm>
        </p:spPr>
        <p:txBody>
          <a:bodyPr/>
          <a:lstStyle/>
          <a:p>
            <a:pPr>
              <a:lnSpc>
                <a:spcPct val="150000"/>
              </a:lnSpc>
              <a:buNone/>
            </a:pPr>
            <a:r>
              <a:rPr lang="en-US" dirty="0" smtClean="0">
                <a:solidFill>
                  <a:schemeClr val="tx1"/>
                </a:solidFill>
              </a:rPr>
              <a:t>There are only two cases (when all head or all tail) against the given output. So</a:t>
            </a:r>
          </a:p>
          <a:p>
            <a:pPr>
              <a:lnSpc>
                <a:spcPct val="150000"/>
              </a:lnSpc>
              <a:buNone/>
            </a:pPr>
            <a:r>
              <a:rPr lang="en-US" dirty="0" smtClean="0">
                <a:solidFill>
                  <a:schemeClr val="tx1"/>
                </a:solidFill>
              </a:rPr>
              <a:t>the required probability is (16-2)/16 = 7/8.</a:t>
            </a:r>
            <a:endParaRPr lang="en-US" dirty="0">
              <a:solidFill>
                <a:schemeClr val="tx1"/>
              </a:solidFill>
            </a:endParaRPr>
          </a:p>
        </p:txBody>
      </p:sp>
      <p:pic>
        <p:nvPicPr>
          <p:cNvPr id="4" name="Google Shape;69;p15">
            <a:extLst>
              <a:ext uri="{FF2B5EF4-FFF2-40B4-BE49-F238E27FC236}">
                <a16:creationId xmlns=""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158750" indent="244475"/>
            <a:r>
              <a:rPr lang="en-IN" sz="2000" dirty="0" smtClean="0">
                <a:solidFill>
                  <a:schemeClr val="bg1"/>
                </a:solidFill>
              </a:rPr>
              <a:t>Explanation:</a:t>
            </a:r>
            <a:endParaRPr lang="en-IN" sz="2000" dirty="0" smtClean="0"/>
          </a:p>
        </p:txBody>
      </p:sp>
      <p:pic>
        <p:nvPicPr>
          <p:cNvPr id="7" name="Google Shape;68;p15">
            <a:extLst>
              <a:ext uri="{FF2B5EF4-FFF2-40B4-BE49-F238E27FC236}">
                <a16:creationId xmlns=""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 xmlns:p14="http://schemas.microsoft.com/office/powerpoint/2010/main" val="300940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0FE03686-3022-4EAD-8FF7-57FC286E9AD6}"/>
              </a:ext>
            </a:extLst>
          </p:cNvPr>
          <p:cNvSpPr>
            <a:spLocks noGrp="1"/>
          </p:cNvSpPr>
          <p:nvPr>
            <p:ph type="body" idx="1"/>
          </p:nvPr>
        </p:nvSpPr>
        <p:spPr>
          <a:xfrm>
            <a:off x="311700" y="1065390"/>
            <a:ext cx="8520600" cy="3405238"/>
          </a:xfrm>
        </p:spPr>
        <p:txBody>
          <a:bodyPr/>
          <a:lstStyle/>
          <a:p>
            <a:pPr marL="114300" indent="0">
              <a:lnSpc>
                <a:spcPct val="150000"/>
              </a:lnSpc>
              <a:buNone/>
            </a:pPr>
            <a:r>
              <a:rPr lang="en-US" dirty="0" smtClean="0">
                <a:solidFill>
                  <a:schemeClr val="tx1"/>
                </a:solidFill>
              </a:rPr>
              <a:t>Seven (distinct) car accidents occurred in a week. What is the probability that they all occurred on the same day?</a:t>
            </a:r>
          </a:p>
          <a:p>
            <a:pPr marL="114300" indent="0">
              <a:lnSpc>
                <a:spcPct val="150000"/>
              </a:lnSpc>
              <a:buNone/>
            </a:pPr>
            <a:endParaRPr lang="en-US" dirty="0" smtClean="0">
              <a:solidFill>
                <a:schemeClr val="tx1"/>
              </a:solidFill>
            </a:endParaRPr>
          </a:p>
          <a:p>
            <a:pPr>
              <a:lnSpc>
                <a:spcPct val="150000"/>
              </a:lnSpc>
              <a:buClr>
                <a:srgbClr val="060606"/>
              </a:buClr>
              <a:buFont typeface="+mj-lt"/>
              <a:buAutoNum type="alphaUcPeriod"/>
            </a:pPr>
            <a:r>
              <a:rPr lang="en-US" dirty="0" smtClean="0">
                <a:solidFill>
                  <a:schemeClr val="tx1"/>
                </a:solidFill>
              </a:rPr>
              <a:t>7/2</a:t>
            </a:r>
            <a:r>
              <a:rPr lang="en-US" baseline="30000" dirty="0" smtClean="0">
                <a:solidFill>
                  <a:schemeClr val="tx1"/>
                </a:solidFill>
              </a:rPr>
              <a:t>7</a:t>
            </a:r>
            <a:endParaRPr lang="en-US" dirty="0" smtClean="0">
              <a:solidFill>
                <a:schemeClr val="tx1"/>
              </a:solidFill>
            </a:endParaRPr>
          </a:p>
          <a:p>
            <a:pPr>
              <a:lnSpc>
                <a:spcPct val="150000"/>
              </a:lnSpc>
              <a:buClr>
                <a:srgbClr val="060606"/>
              </a:buClr>
              <a:buFont typeface="+mj-lt"/>
              <a:buAutoNum type="alphaUcPeriod"/>
            </a:pPr>
            <a:r>
              <a:rPr lang="en-US" dirty="0" smtClean="0">
                <a:solidFill>
                  <a:schemeClr val="tx1"/>
                </a:solidFill>
              </a:rPr>
              <a:t>1/2</a:t>
            </a:r>
            <a:r>
              <a:rPr lang="en-US" baseline="30000" dirty="0" smtClean="0">
                <a:solidFill>
                  <a:schemeClr val="tx1"/>
                </a:solidFill>
              </a:rPr>
              <a:t>7</a:t>
            </a:r>
            <a:endParaRPr lang="en-US" dirty="0" smtClean="0">
              <a:solidFill>
                <a:schemeClr val="tx1"/>
              </a:solidFill>
            </a:endParaRPr>
          </a:p>
          <a:p>
            <a:pPr>
              <a:lnSpc>
                <a:spcPct val="150000"/>
              </a:lnSpc>
              <a:buClr>
                <a:srgbClr val="060606"/>
              </a:buClr>
              <a:buFont typeface="+mj-lt"/>
              <a:buAutoNum type="alphaUcPeriod"/>
            </a:pPr>
            <a:r>
              <a:rPr lang="en-US" dirty="0" smtClean="0">
                <a:solidFill>
                  <a:schemeClr val="tx1"/>
                </a:solidFill>
              </a:rPr>
              <a:t>1/7</a:t>
            </a:r>
            <a:r>
              <a:rPr lang="en-US" baseline="30000" dirty="0" smtClean="0">
                <a:solidFill>
                  <a:schemeClr val="tx1"/>
                </a:solidFill>
              </a:rPr>
              <a:t>7</a:t>
            </a:r>
            <a:endParaRPr lang="en-US" dirty="0" smtClean="0">
              <a:solidFill>
                <a:schemeClr val="tx1"/>
              </a:solidFill>
            </a:endParaRPr>
          </a:p>
          <a:p>
            <a:pPr>
              <a:lnSpc>
                <a:spcPct val="150000"/>
              </a:lnSpc>
              <a:buClr>
                <a:srgbClr val="060606"/>
              </a:buClr>
              <a:buFont typeface="+mj-lt"/>
              <a:buAutoNum type="alphaUcPeriod"/>
            </a:pPr>
            <a:r>
              <a:rPr lang="en-US" dirty="0" smtClean="0">
                <a:solidFill>
                  <a:schemeClr val="tx1"/>
                </a:solidFill>
              </a:rPr>
              <a:t>1/7</a:t>
            </a:r>
            <a:r>
              <a:rPr lang="en-US" baseline="30000" dirty="0" smtClean="0">
                <a:solidFill>
                  <a:schemeClr val="tx1"/>
                </a:solidFill>
              </a:rPr>
              <a:t>6</a:t>
            </a:r>
            <a:endParaRPr lang="en-US" dirty="0" smtClean="0">
              <a:solidFill>
                <a:schemeClr val="tx1"/>
              </a:solidFill>
            </a:endParaRPr>
          </a:p>
          <a:p>
            <a:pPr marL="114300" indent="0">
              <a:lnSpc>
                <a:spcPct val="150000"/>
              </a:lnSpc>
              <a:buNone/>
            </a:pPr>
            <a:r>
              <a:rPr lang="en-US" dirty="0" smtClean="0">
                <a:solidFill>
                  <a:schemeClr val="tx1"/>
                </a:solidFill>
              </a:rPr>
              <a:t>							</a:t>
            </a:r>
            <a:r>
              <a:rPr lang="en-US" b="1" dirty="0" smtClean="0">
                <a:solidFill>
                  <a:schemeClr val="tx1"/>
                </a:solidFill>
              </a:rPr>
              <a:t>Answer: D</a:t>
            </a:r>
            <a:endParaRPr lang="en-IN" b="1" dirty="0">
              <a:solidFill>
                <a:schemeClr val="tx1"/>
              </a:solidFill>
            </a:endParaRPr>
          </a:p>
        </p:txBody>
      </p:sp>
      <p:pic>
        <p:nvPicPr>
          <p:cNvPr id="4" name="Google Shape;69;p15">
            <a:extLst>
              <a:ext uri="{FF2B5EF4-FFF2-40B4-BE49-F238E27FC236}">
                <a16:creationId xmlns=""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indent="347663"/>
            <a:r>
              <a:rPr lang="en-IN" sz="2500" b="1" dirty="0">
                <a:ln w="6600">
                  <a:solidFill>
                    <a:schemeClr val="accent2"/>
                  </a:solidFill>
                  <a:prstDash val="solid"/>
                </a:ln>
                <a:solidFill>
                  <a:srgbClr val="FFFFFF"/>
                </a:solidFill>
                <a:effectLst>
                  <a:outerShdw dist="38100" dir="2700000" algn="tl" rotWithShape="0">
                    <a:schemeClr val="accent2"/>
                  </a:outerShdw>
                </a:effectLst>
              </a:rPr>
              <a:t> </a:t>
            </a:r>
            <a:r>
              <a:rPr lang="en-IN" sz="2400" b="1" dirty="0" smtClean="0">
                <a:ln w="6600">
                  <a:solidFill>
                    <a:schemeClr val="accent2"/>
                  </a:solidFill>
                  <a:prstDash val="solid"/>
                </a:ln>
                <a:solidFill>
                  <a:srgbClr val="FFFFFF"/>
                </a:solidFill>
                <a:effectLst>
                  <a:outerShdw dist="38100" dir="2700000" algn="tl" rotWithShape="0">
                    <a:schemeClr val="accent2"/>
                  </a:outerShdw>
                </a:effectLst>
              </a:rPr>
              <a:t>Question</a:t>
            </a:r>
            <a:r>
              <a:rPr lang="en-IN" sz="2000" b="1" dirty="0" smtClean="0">
                <a:ln w="6600">
                  <a:solidFill>
                    <a:schemeClr val="accent2"/>
                  </a:solidFill>
                  <a:prstDash val="solid"/>
                </a:ln>
                <a:solidFill>
                  <a:srgbClr val="FFFFFF"/>
                </a:solidFill>
                <a:effectLst>
                  <a:outerShdw dist="38100" dir="2700000" algn="tl" rotWithShape="0">
                    <a:schemeClr val="accent2"/>
                  </a:outerShdw>
                </a:effectLst>
              </a:rPr>
              <a:t> 15:</a:t>
            </a:r>
            <a:endParaRPr lang="en-US" sz="20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Google Shape;68;p15">
            <a:extLst>
              <a:ext uri="{FF2B5EF4-FFF2-40B4-BE49-F238E27FC236}">
                <a16:creationId xmlns=""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 xmlns:p14="http://schemas.microsoft.com/office/powerpoint/2010/main" val="3009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0FE03686-3022-4EAD-8FF7-57FC286E9AD6}"/>
              </a:ext>
            </a:extLst>
          </p:cNvPr>
          <p:cNvSpPr>
            <a:spLocks noGrp="1"/>
          </p:cNvSpPr>
          <p:nvPr>
            <p:ph type="body" idx="1"/>
          </p:nvPr>
        </p:nvSpPr>
        <p:spPr>
          <a:xfrm>
            <a:off x="311700" y="1047135"/>
            <a:ext cx="8520600" cy="3598607"/>
          </a:xfrm>
        </p:spPr>
        <p:txBody>
          <a:bodyPr/>
          <a:lstStyle/>
          <a:p>
            <a:pPr>
              <a:lnSpc>
                <a:spcPct val="150000"/>
              </a:lnSpc>
              <a:buNone/>
            </a:pPr>
            <a:r>
              <a:rPr lang="en-US" dirty="0" smtClean="0">
                <a:solidFill>
                  <a:schemeClr val="tx1"/>
                </a:solidFill>
              </a:rPr>
              <a:t>Probability (all accidents on Monday) = 1/7</a:t>
            </a:r>
            <a:r>
              <a:rPr lang="en-US" baseline="30000" dirty="0" smtClean="0">
                <a:solidFill>
                  <a:schemeClr val="tx1"/>
                </a:solidFill>
              </a:rPr>
              <a:t>7</a:t>
            </a:r>
            <a:r>
              <a:rPr lang="en-US" dirty="0" smtClean="0">
                <a:solidFill>
                  <a:schemeClr val="tx1"/>
                </a:solidFill>
              </a:rPr>
              <a:t>. Similarly for other 6 days. So total</a:t>
            </a:r>
          </a:p>
          <a:p>
            <a:pPr>
              <a:lnSpc>
                <a:spcPct val="150000"/>
              </a:lnSpc>
              <a:buNone/>
            </a:pPr>
            <a:r>
              <a:rPr lang="en-US" dirty="0" smtClean="0">
                <a:solidFill>
                  <a:schemeClr val="tx1"/>
                </a:solidFill>
              </a:rPr>
              <a:t>probability = 7 * 1/7</a:t>
            </a:r>
            <a:r>
              <a:rPr lang="en-US" baseline="30000" dirty="0" smtClean="0">
                <a:solidFill>
                  <a:schemeClr val="tx1"/>
                </a:solidFill>
              </a:rPr>
              <a:t>7</a:t>
            </a:r>
            <a:r>
              <a:rPr lang="en-US" dirty="0" smtClean="0">
                <a:solidFill>
                  <a:schemeClr val="tx1"/>
                </a:solidFill>
              </a:rPr>
              <a:t> = 1/7</a:t>
            </a:r>
            <a:r>
              <a:rPr lang="en-US" baseline="30000" dirty="0" smtClean="0">
                <a:solidFill>
                  <a:schemeClr val="tx1"/>
                </a:solidFill>
              </a:rPr>
              <a:t>6</a:t>
            </a:r>
            <a:endParaRPr lang="en-US" dirty="0">
              <a:solidFill>
                <a:schemeClr val="tx1"/>
              </a:solidFill>
            </a:endParaRPr>
          </a:p>
        </p:txBody>
      </p:sp>
      <p:pic>
        <p:nvPicPr>
          <p:cNvPr id="4" name="Google Shape;69;p15">
            <a:extLst>
              <a:ext uri="{FF2B5EF4-FFF2-40B4-BE49-F238E27FC236}">
                <a16:creationId xmlns="" xmlns:a16="http://schemas.microsoft.com/office/drawing/2014/main" id="{C082C27F-2C74-4AA5-9153-3E4263D5066F}"/>
              </a:ext>
            </a:extLst>
          </p:cNvPr>
          <p:cNvPicPr preferRelativeResize="0"/>
          <p:nvPr/>
        </p:nvPicPr>
        <p:blipFill>
          <a:blip r:embed="rId3">
            <a:alphaModFix/>
          </a:blip>
          <a:stretch>
            <a:fillRect/>
          </a:stretch>
        </p:blipFill>
        <p:spPr>
          <a:xfrm>
            <a:off x="7120800" y="233550"/>
            <a:ext cx="1694264" cy="766799"/>
          </a:xfrm>
          <a:prstGeom prst="rect">
            <a:avLst/>
          </a:prstGeom>
          <a:noFill/>
          <a:ln>
            <a:noFill/>
          </a:ln>
        </p:spPr>
      </p:pic>
      <p:sp>
        <p:nvSpPr>
          <p:cNvPr id="5" name="Google Shape;70;p15">
            <a:extLst>
              <a:ext uri="{FF2B5EF4-FFF2-40B4-BE49-F238E27FC236}">
                <a16:creationId xmlns="" xmlns:a16="http://schemas.microsoft.com/office/drawing/2014/main" id="{E6C24D47-AF8C-442F-B3BC-5950DAABAE2F}"/>
              </a:ext>
            </a:extLst>
          </p:cNvPr>
          <p:cNvSpPr>
            <a:spLocks noGrp="1"/>
          </p:cNvSpPr>
          <p:nvPr>
            <p:ph type="title"/>
          </p:nvPr>
        </p:nvSpPr>
        <p:spPr>
          <a:xfrm>
            <a:off x="0" y="190500"/>
            <a:ext cx="6903218" cy="573175"/>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158750" indent="244475"/>
            <a:r>
              <a:rPr lang="en-IN" sz="2000" dirty="0" smtClean="0">
                <a:solidFill>
                  <a:schemeClr val="bg1"/>
                </a:solidFill>
              </a:rPr>
              <a:t>Explanation:</a:t>
            </a:r>
            <a:endParaRPr lang="en-IN" sz="2000" dirty="0" smtClean="0"/>
          </a:p>
        </p:txBody>
      </p:sp>
      <p:pic>
        <p:nvPicPr>
          <p:cNvPr id="7" name="Google Shape;68;p15">
            <a:extLst>
              <a:ext uri="{FF2B5EF4-FFF2-40B4-BE49-F238E27FC236}">
                <a16:creationId xmlns="" xmlns:a16="http://schemas.microsoft.com/office/drawing/2014/main" id="{0409C436-935E-4EEB-B4CF-D004FF7C948D}"/>
              </a:ext>
            </a:extLst>
          </p:cNvPr>
          <p:cNvPicPr preferRelativeResize="0"/>
          <p:nvPr/>
        </p:nvPicPr>
        <p:blipFill rotWithShape="1">
          <a:blip r:embed="rId4">
            <a:alphaModFix/>
          </a:blip>
          <a:srcRect l="41241" t="9528" r="-23988" b="51129"/>
          <a:stretch/>
        </p:blipFill>
        <p:spPr>
          <a:xfrm>
            <a:off x="0" y="4143245"/>
            <a:ext cx="4457700" cy="1000255"/>
          </a:xfrm>
          <a:prstGeom prst="rect">
            <a:avLst/>
          </a:prstGeom>
          <a:noFill/>
          <a:ln>
            <a:noFill/>
          </a:ln>
        </p:spPr>
      </p:pic>
    </p:spTree>
    <p:extLst>
      <p:ext uri="{BB962C8B-B14F-4D97-AF65-F5344CB8AC3E}">
        <p14:creationId xmlns="" xmlns:p14="http://schemas.microsoft.com/office/powerpoint/2010/main" val="42498440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181536"/>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indent="347663"/>
            <a:r>
              <a:rPr lang="en-US" sz="2000" b="1" dirty="0" smtClean="0">
                <a:ln w="6600">
                  <a:solidFill>
                    <a:schemeClr val="accent2"/>
                  </a:solidFill>
                  <a:prstDash val="solid"/>
                </a:ln>
                <a:solidFill>
                  <a:srgbClr val="FFFFFF"/>
                </a:solidFill>
                <a:effectLst>
                  <a:outerShdw dist="38100" dir="2700000" algn="tl" rotWithShape="0">
                    <a:schemeClr val="accent2"/>
                  </a:outerShdw>
                </a:effectLst>
              </a:rPr>
              <a:t>Question 01:</a:t>
            </a:r>
            <a:endParaRPr lang="en-US" sz="20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 name="TextBox 1">
            <a:extLst>
              <a:ext uri="{FF2B5EF4-FFF2-40B4-BE49-F238E27FC236}">
                <a16:creationId xmlns="" xmlns:a16="http://schemas.microsoft.com/office/drawing/2014/main" id="{DE3CDC98-8B9F-49F8-B729-9782F43D7824}"/>
              </a:ext>
            </a:extLst>
          </p:cNvPr>
          <p:cNvSpPr txBox="1"/>
          <p:nvPr/>
        </p:nvSpPr>
        <p:spPr>
          <a:xfrm>
            <a:off x="332014" y="947480"/>
            <a:ext cx="8472488" cy="3831818"/>
          </a:xfrm>
          <a:prstGeom prst="rect">
            <a:avLst/>
          </a:prstGeom>
          <a:noFill/>
        </p:spPr>
        <p:txBody>
          <a:bodyPr wrap="square" rtlCol="0">
            <a:spAutoFit/>
          </a:bodyPr>
          <a:lstStyle/>
          <a:p>
            <a:pPr>
              <a:lnSpc>
                <a:spcPct val="150000"/>
              </a:lnSpc>
            </a:pPr>
            <a:r>
              <a:rPr lang="en-US" sz="1800" dirty="0" smtClean="0"/>
              <a:t>Alice has 2 kids and one of them is a girl. What is the probability that the other child is also a girl? (You can assume that there are an equal number of males and females in the world.)</a:t>
            </a:r>
          </a:p>
          <a:p>
            <a:pPr>
              <a:lnSpc>
                <a:spcPct val="150000"/>
              </a:lnSpc>
            </a:pPr>
            <a:endParaRPr lang="en-US" sz="1800" dirty="0" smtClean="0">
              <a:solidFill>
                <a:schemeClr val="tx1"/>
              </a:solidFill>
            </a:endParaRPr>
          </a:p>
          <a:p>
            <a:pPr marL="342900" indent="-342900">
              <a:lnSpc>
                <a:spcPct val="150000"/>
              </a:lnSpc>
              <a:buFont typeface="+mj-lt"/>
              <a:buAutoNum type="alphaUcPeriod"/>
            </a:pPr>
            <a:r>
              <a:rPr lang="en-US" sz="1800" dirty="0" smtClean="0"/>
              <a:t>0.5</a:t>
            </a:r>
            <a:endParaRPr lang="en-US" sz="1800" dirty="0" smtClean="0">
              <a:solidFill>
                <a:schemeClr val="tx1"/>
              </a:solidFill>
            </a:endParaRPr>
          </a:p>
          <a:p>
            <a:pPr marL="342900" indent="-342900">
              <a:lnSpc>
                <a:spcPct val="150000"/>
              </a:lnSpc>
              <a:buFont typeface="+mj-lt"/>
              <a:buAutoNum type="alphaUcPeriod"/>
            </a:pPr>
            <a:r>
              <a:rPr lang="en-US" sz="1800" dirty="0" smtClean="0">
                <a:solidFill>
                  <a:schemeClr val="tx1"/>
                </a:solidFill>
              </a:rPr>
              <a:t>0.25</a:t>
            </a:r>
          </a:p>
          <a:p>
            <a:pPr marL="342900" indent="-342900">
              <a:lnSpc>
                <a:spcPct val="150000"/>
              </a:lnSpc>
              <a:buFont typeface="+mj-lt"/>
              <a:buAutoNum type="alphaUcPeriod"/>
            </a:pPr>
            <a:r>
              <a:rPr lang="en-US" sz="1800" dirty="0" smtClean="0">
                <a:solidFill>
                  <a:schemeClr val="tx1"/>
                </a:solidFill>
              </a:rPr>
              <a:t>0.333</a:t>
            </a:r>
          </a:p>
          <a:p>
            <a:pPr marL="342900" indent="-342900">
              <a:lnSpc>
                <a:spcPct val="150000"/>
              </a:lnSpc>
              <a:buFont typeface="+mj-lt"/>
              <a:buAutoNum type="alphaUcPeriod"/>
            </a:pPr>
            <a:r>
              <a:rPr lang="en-US" sz="1800" dirty="0" smtClean="0">
                <a:solidFill>
                  <a:schemeClr val="tx1"/>
                </a:solidFill>
              </a:rPr>
              <a:t>0.75</a:t>
            </a:r>
          </a:p>
          <a:p>
            <a:pPr marL="342900" indent="-342900">
              <a:lnSpc>
                <a:spcPct val="150000"/>
              </a:lnSpc>
            </a:pPr>
            <a:r>
              <a:rPr lang="en-US" sz="1800" b="1" dirty="0" smtClean="0">
                <a:solidFill>
                  <a:schemeClr val="tx1"/>
                </a:solidFill>
              </a:rPr>
              <a:t>								</a:t>
            </a:r>
            <a:r>
              <a:rPr lang="en-IN" sz="1800" b="1" dirty="0" smtClean="0">
                <a:solidFill>
                  <a:schemeClr val="tx1"/>
                </a:solidFill>
              </a:rPr>
              <a:t>Answer</a:t>
            </a:r>
            <a:r>
              <a:rPr lang="en-IN" sz="1800" b="1" dirty="0" smtClean="0">
                <a:solidFill>
                  <a:schemeClr val="tx1"/>
                </a:solidFill>
              </a:rPr>
              <a:t>: C</a:t>
            </a:r>
            <a:endParaRPr lang="en-IN" sz="1800" b="1" dirty="0">
              <a:solidFill>
                <a:schemeClr val="tx1"/>
              </a:solidFill>
            </a:endParaRPr>
          </a:p>
        </p:txBody>
      </p:sp>
    </p:spTree>
    <p:extLst>
      <p:ext uri="{BB962C8B-B14F-4D97-AF65-F5344CB8AC3E}">
        <p14:creationId xmlns="" xmlns:p14="http://schemas.microsoft.com/office/powerpoint/2010/main" val="7556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181536"/>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indent="347663"/>
            <a:r>
              <a:rPr lang="en-IN" sz="2000" dirty="0" smtClean="0">
                <a:solidFill>
                  <a:schemeClr val="bg1"/>
                </a:solidFill>
              </a:rPr>
              <a:t>Explanation:</a:t>
            </a:r>
            <a:endParaRPr lang="en-US" sz="24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 name="TextBox 1">
            <a:extLst>
              <a:ext uri="{FF2B5EF4-FFF2-40B4-BE49-F238E27FC236}">
                <a16:creationId xmlns="" xmlns:a16="http://schemas.microsoft.com/office/drawing/2014/main" id="{DE3CDC98-8B9F-49F8-B729-9782F43D7824}"/>
              </a:ext>
            </a:extLst>
          </p:cNvPr>
          <p:cNvSpPr txBox="1"/>
          <p:nvPr/>
        </p:nvSpPr>
        <p:spPr>
          <a:xfrm>
            <a:off x="342900" y="1179871"/>
            <a:ext cx="8472488" cy="2118529"/>
          </a:xfrm>
          <a:prstGeom prst="rect">
            <a:avLst/>
          </a:prstGeom>
          <a:noFill/>
        </p:spPr>
        <p:txBody>
          <a:bodyPr wrap="square" rtlCol="0">
            <a:spAutoFit/>
          </a:bodyPr>
          <a:lstStyle/>
          <a:p>
            <a:pPr>
              <a:lnSpc>
                <a:spcPct val="150000"/>
              </a:lnSpc>
            </a:pPr>
            <a:r>
              <a:rPr lang="en-US" sz="1800" dirty="0" smtClean="0"/>
              <a:t>The outcomes for two kids can be {BB, BG, GB, GG}</a:t>
            </a:r>
          </a:p>
          <a:p>
            <a:pPr>
              <a:lnSpc>
                <a:spcPct val="150000"/>
              </a:lnSpc>
            </a:pPr>
            <a:r>
              <a:rPr lang="en-US" sz="1800" dirty="0" smtClean="0"/>
              <a:t>Since it is mentioned that one of them is a girl, we can remove the BB option from the sample space. Therefore the sample space has 3 options while only one fits the second condition. Therefore the probability the second child will be a girl too is 1/3.</a:t>
            </a:r>
            <a:endParaRPr lang="en-US" sz="1800" dirty="0"/>
          </a:p>
        </p:txBody>
      </p:sp>
    </p:spTree>
    <p:extLst>
      <p:ext uri="{BB962C8B-B14F-4D97-AF65-F5344CB8AC3E}">
        <p14:creationId xmlns="" xmlns:p14="http://schemas.microsoft.com/office/powerpoint/2010/main" val="755631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22320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1" name="Google Shape;71;p15"/>
          <p:cNvSpPr txBox="1"/>
          <p:nvPr/>
        </p:nvSpPr>
        <p:spPr>
          <a:xfrm>
            <a:off x="328936" y="261257"/>
            <a:ext cx="4457699" cy="363068"/>
          </a:xfrm>
          <a:prstGeom prst="rect">
            <a:avLst/>
          </a:prstGeom>
          <a:noFill/>
          <a:ln>
            <a:noFill/>
          </a:ln>
        </p:spPr>
        <p:txBody>
          <a:bodyPr spcFirstLastPara="1" wrap="square" lIns="0" tIns="0" rIns="0" bIns="0" anchor="ctr" anchorCtr="0">
            <a:noAutofit/>
          </a:bodyPr>
          <a:lstStyle/>
          <a:p>
            <a:pPr indent="53975"/>
            <a:r>
              <a:rPr lang="en-US" sz="2000" b="1" dirty="0" smtClean="0">
                <a:ln w="6600">
                  <a:solidFill>
                    <a:schemeClr val="accent2"/>
                  </a:solidFill>
                  <a:prstDash val="solid"/>
                </a:ln>
                <a:solidFill>
                  <a:srgbClr val="FFFFFF"/>
                </a:solidFill>
                <a:effectLst>
                  <a:outerShdw dist="38100" dir="2700000" algn="tl" rotWithShape="0">
                    <a:schemeClr val="accent2"/>
                  </a:outerShdw>
                </a:effectLst>
              </a:rPr>
              <a:t>Question 02:</a:t>
            </a:r>
            <a:endParaRPr lang="en-US" sz="20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TextBox 3">
            <a:extLst>
              <a:ext uri="{FF2B5EF4-FFF2-40B4-BE49-F238E27FC236}">
                <a16:creationId xmlns="" xmlns:a16="http://schemas.microsoft.com/office/drawing/2014/main" id="{F09F00F3-00D1-4AAD-8471-3C02492BC13D}"/>
              </a:ext>
            </a:extLst>
          </p:cNvPr>
          <p:cNvSpPr txBox="1"/>
          <p:nvPr/>
        </p:nvSpPr>
        <p:spPr>
          <a:xfrm>
            <a:off x="328936" y="946706"/>
            <a:ext cx="8486452" cy="3831818"/>
          </a:xfrm>
          <a:prstGeom prst="rect">
            <a:avLst/>
          </a:prstGeom>
          <a:noFill/>
        </p:spPr>
        <p:txBody>
          <a:bodyPr wrap="square" rtlCol="0">
            <a:spAutoFit/>
          </a:bodyPr>
          <a:lstStyle/>
          <a:p>
            <a:pPr>
              <a:lnSpc>
                <a:spcPct val="150000"/>
              </a:lnSpc>
            </a:pPr>
            <a:r>
              <a:rPr lang="en-US" sz="1800" dirty="0" smtClean="0"/>
              <a:t>A fair six-sided die is rolled twice. What is the probability of getting 2 on the first roll and not getting 4 on the second roll?</a:t>
            </a:r>
          </a:p>
          <a:p>
            <a:pPr>
              <a:lnSpc>
                <a:spcPct val="150000"/>
              </a:lnSpc>
            </a:pPr>
            <a:endParaRPr lang="en-US" sz="1800" dirty="0" smtClean="0">
              <a:solidFill>
                <a:schemeClr val="tx1"/>
              </a:solidFill>
            </a:endParaRPr>
          </a:p>
          <a:p>
            <a:pPr marL="457200" indent="-457200">
              <a:lnSpc>
                <a:spcPct val="150000"/>
              </a:lnSpc>
              <a:buFont typeface="+mj-lt"/>
              <a:buAutoNum type="alphaUcPeriod"/>
            </a:pPr>
            <a:r>
              <a:rPr lang="en-US" sz="1800" dirty="0" smtClean="0">
                <a:solidFill>
                  <a:schemeClr val="tx1"/>
                </a:solidFill>
              </a:rPr>
              <a:t>1/36</a:t>
            </a:r>
          </a:p>
          <a:p>
            <a:pPr marL="457200" indent="-457200">
              <a:lnSpc>
                <a:spcPct val="150000"/>
              </a:lnSpc>
              <a:buFont typeface="+mj-lt"/>
              <a:buAutoNum type="alphaUcPeriod"/>
            </a:pPr>
            <a:r>
              <a:rPr lang="en-US" sz="1800" dirty="0" smtClean="0"/>
              <a:t>5/36</a:t>
            </a:r>
            <a:endParaRPr lang="en-US" sz="1800" dirty="0" smtClean="0">
              <a:solidFill>
                <a:schemeClr val="tx1"/>
              </a:solidFill>
            </a:endParaRPr>
          </a:p>
          <a:p>
            <a:pPr marL="457200" indent="-457200">
              <a:lnSpc>
                <a:spcPct val="150000"/>
              </a:lnSpc>
              <a:buFont typeface="+mj-lt"/>
              <a:buAutoNum type="alphaUcPeriod"/>
            </a:pPr>
            <a:r>
              <a:rPr lang="en-US" sz="1800" dirty="0" smtClean="0">
                <a:solidFill>
                  <a:schemeClr val="tx1"/>
                </a:solidFill>
              </a:rPr>
              <a:t>1/18</a:t>
            </a:r>
          </a:p>
          <a:p>
            <a:pPr marL="457200" indent="-457200">
              <a:lnSpc>
                <a:spcPct val="150000"/>
              </a:lnSpc>
              <a:buFont typeface="+mj-lt"/>
              <a:buAutoNum type="alphaUcPeriod"/>
            </a:pPr>
            <a:r>
              <a:rPr lang="en-US" sz="1800" dirty="0" smtClean="0">
                <a:solidFill>
                  <a:schemeClr val="tx1"/>
                </a:solidFill>
              </a:rPr>
              <a:t>1/6</a:t>
            </a:r>
          </a:p>
          <a:p>
            <a:pPr>
              <a:lnSpc>
                <a:spcPct val="150000"/>
              </a:lnSpc>
            </a:pPr>
            <a:r>
              <a:rPr lang="en-US" sz="1800" dirty="0" smtClean="0">
                <a:solidFill>
                  <a:schemeClr val="tx1"/>
                </a:solidFill>
              </a:rPr>
              <a:t>							</a:t>
            </a:r>
            <a:endParaRPr lang="en-US" sz="1800" dirty="0" smtClean="0">
              <a:solidFill>
                <a:schemeClr val="tx1"/>
              </a:solidFill>
            </a:endParaRPr>
          </a:p>
          <a:p>
            <a:pPr>
              <a:lnSpc>
                <a:spcPct val="150000"/>
              </a:lnSpc>
            </a:pPr>
            <a:r>
              <a:rPr lang="en-US" sz="1800" b="1" dirty="0" smtClean="0">
                <a:solidFill>
                  <a:schemeClr val="tx1"/>
                </a:solidFill>
              </a:rPr>
              <a:t>	</a:t>
            </a:r>
            <a:r>
              <a:rPr lang="en-US" sz="1800" b="1" dirty="0" smtClean="0">
                <a:solidFill>
                  <a:schemeClr val="tx1"/>
                </a:solidFill>
              </a:rPr>
              <a:t>						</a:t>
            </a:r>
            <a:r>
              <a:rPr lang="en-US" sz="1800" b="1" dirty="0" smtClean="0">
                <a:solidFill>
                  <a:schemeClr val="tx1"/>
                </a:solidFill>
              </a:rPr>
              <a:t>Answer</a:t>
            </a:r>
            <a:r>
              <a:rPr lang="en-US" sz="1800" b="1" dirty="0" smtClean="0">
                <a:solidFill>
                  <a:schemeClr val="tx1"/>
                </a:solidFill>
              </a:rPr>
              <a:t>: B</a:t>
            </a:r>
            <a:endParaRPr lang="en-IN" sz="1800" b="1" dirty="0">
              <a:solidFill>
                <a:schemeClr val="tx1"/>
              </a:solidFill>
            </a:endParaRPr>
          </a:p>
        </p:txBody>
      </p:sp>
    </p:spTree>
    <p:extLst>
      <p:ext uri="{BB962C8B-B14F-4D97-AF65-F5344CB8AC3E}">
        <p14:creationId xmlns="" xmlns:p14="http://schemas.microsoft.com/office/powerpoint/2010/main" val="400818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168772"/>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71" name="Google Shape;71;p15"/>
          <p:cNvSpPr txBox="1"/>
          <p:nvPr/>
        </p:nvSpPr>
        <p:spPr>
          <a:xfrm>
            <a:off x="328936" y="149125"/>
            <a:ext cx="4457699" cy="475200"/>
          </a:xfrm>
          <a:prstGeom prst="rect">
            <a:avLst/>
          </a:prstGeom>
          <a:noFill/>
          <a:ln>
            <a:noFill/>
          </a:ln>
        </p:spPr>
        <p:txBody>
          <a:bodyPr spcFirstLastPara="1" wrap="square" lIns="0" tIns="0" rIns="0" bIns="0" anchor="ctr" anchorCtr="0">
            <a:noAutofit/>
          </a:bodyPr>
          <a:lstStyle/>
          <a:p>
            <a:pPr indent="53975"/>
            <a:r>
              <a:rPr lang="en-IN" sz="2000" dirty="0" smtClean="0">
                <a:solidFill>
                  <a:schemeClr val="bg1"/>
                </a:solidFill>
              </a:rPr>
              <a:t>Explanation:</a:t>
            </a:r>
            <a:endParaRPr lang="en-US" sz="20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TextBox 3">
            <a:extLst>
              <a:ext uri="{FF2B5EF4-FFF2-40B4-BE49-F238E27FC236}">
                <a16:creationId xmlns="" xmlns:a16="http://schemas.microsoft.com/office/drawing/2014/main" id="{F09F00F3-00D1-4AAD-8471-3C02492BC13D}"/>
              </a:ext>
            </a:extLst>
          </p:cNvPr>
          <p:cNvSpPr txBox="1"/>
          <p:nvPr/>
        </p:nvSpPr>
        <p:spPr>
          <a:xfrm>
            <a:off x="328936" y="1120877"/>
            <a:ext cx="8486452" cy="2118529"/>
          </a:xfrm>
          <a:prstGeom prst="rect">
            <a:avLst/>
          </a:prstGeom>
          <a:noFill/>
        </p:spPr>
        <p:txBody>
          <a:bodyPr wrap="square" rtlCol="0">
            <a:spAutoFit/>
          </a:bodyPr>
          <a:lstStyle/>
          <a:p>
            <a:pPr>
              <a:lnSpc>
                <a:spcPct val="150000"/>
              </a:lnSpc>
            </a:pPr>
            <a:r>
              <a:rPr lang="en-US" sz="1800" dirty="0" smtClean="0"/>
              <a:t>The two events mentioned are independent. The first roll of the die is independent of the second roll. Therefore the probabilities can be directly multiplied.</a:t>
            </a:r>
          </a:p>
          <a:p>
            <a:pPr>
              <a:lnSpc>
                <a:spcPct val="150000"/>
              </a:lnSpc>
            </a:pPr>
            <a:r>
              <a:rPr lang="en-US" sz="1800" dirty="0" smtClean="0"/>
              <a:t>P(getting first 2) = 1/6</a:t>
            </a:r>
          </a:p>
          <a:p>
            <a:pPr>
              <a:lnSpc>
                <a:spcPct val="150000"/>
              </a:lnSpc>
            </a:pPr>
            <a:r>
              <a:rPr lang="en-US" sz="1800" dirty="0" smtClean="0"/>
              <a:t>P(no second 4) = 5/6</a:t>
            </a:r>
          </a:p>
          <a:p>
            <a:pPr>
              <a:lnSpc>
                <a:spcPct val="150000"/>
              </a:lnSpc>
            </a:pPr>
            <a:r>
              <a:rPr lang="en-US" sz="1800" dirty="0" smtClean="0"/>
              <a:t>Therefore P(getting first 2 and no second 4) = 1/6* 5/6 = 5/36</a:t>
            </a:r>
            <a:endParaRPr lang="en-US" sz="1800" dirty="0"/>
          </a:p>
        </p:txBody>
      </p:sp>
    </p:spTree>
    <p:extLst>
      <p:ext uri="{BB962C8B-B14F-4D97-AF65-F5344CB8AC3E}">
        <p14:creationId xmlns="" xmlns:p14="http://schemas.microsoft.com/office/powerpoint/2010/main" val="40081833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225767"/>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indent="282575"/>
            <a:r>
              <a:rPr lang="en-US" sz="2000" b="1" dirty="0" smtClean="0">
                <a:ln w="6600">
                  <a:solidFill>
                    <a:schemeClr val="accent2"/>
                  </a:solidFill>
                  <a:prstDash val="solid"/>
                </a:ln>
                <a:solidFill>
                  <a:srgbClr val="FFFFFF"/>
                </a:solidFill>
                <a:effectLst>
                  <a:outerShdw dist="38100" dir="2700000" algn="tl" rotWithShape="0">
                    <a:schemeClr val="accent2"/>
                  </a:outerShdw>
                </a:effectLst>
              </a:rPr>
              <a:t>Question 03:</a:t>
            </a:r>
            <a:endParaRPr lang="en-US" sz="20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TextBox 6">
            <a:extLst>
              <a:ext uri="{FF2B5EF4-FFF2-40B4-BE49-F238E27FC236}">
                <a16:creationId xmlns="" xmlns:a16="http://schemas.microsoft.com/office/drawing/2014/main" id="{5CCF91DC-D613-4AC8-BE26-1340F443BAEC}"/>
              </a:ext>
            </a:extLst>
          </p:cNvPr>
          <p:cNvSpPr txBox="1"/>
          <p:nvPr/>
        </p:nvSpPr>
        <p:spPr>
          <a:xfrm>
            <a:off x="364996" y="936171"/>
            <a:ext cx="8472164" cy="4207330"/>
          </a:xfrm>
          <a:prstGeom prst="rect">
            <a:avLst/>
          </a:prstGeom>
          <a:noFill/>
        </p:spPr>
        <p:txBody>
          <a:bodyPr wrap="square" numCol="1" rtlCol="0">
            <a:spAutoFit/>
          </a:bodyPr>
          <a:lstStyle/>
          <a:p>
            <a:pPr>
              <a:lnSpc>
                <a:spcPct val="150000"/>
              </a:lnSpc>
            </a:pPr>
            <a:r>
              <a:rPr lang="en-US" sz="1800" dirty="0" smtClean="0"/>
              <a:t>Consider a tetrahedral die and roll it twice. What is the probability that the number on the first roll is strictly higher than the number on the second roll?</a:t>
            </a:r>
          </a:p>
          <a:p>
            <a:pPr>
              <a:lnSpc>
                <a:spcPct val="150000"/>
              </a:lnSpc>
            </a:pPr>
            <a:r>
              <a:rPr lang="en-US" sz="1800" dirty="0" smtClean="0"/>
              <a:t>(</a:t>
            </a:r>
            <a:r>
              <a:rPr lang="en-US" sz="1800" b="1" dirty="0" smtClean="0"/>
              <a:t>Note:</a:t>
            </a:r>
            <a:r>
              <a:rPr lang="en-US" sz="1800" dirty="0" smtClean="0"/>
              <a:t> A tetrahedral die has only four sides (1, 2, 3 and 4).</a:t>
            </a:r>
            <a:r>
              <a:rPr lang="en-US" sz="1800" b="1" dirty="0" smtClean="0"/>
              <a:t>)</a:t>
            </a:r>
            <a:endParaRPr lang="en-US" sz="1800" dirty="0" smtClean="0"/>
          </a:p>
          <a:p>
            <a:pPr>
              <a:lnSpc>
                <a:spcPct val="150000"/>
              </a:lnSpc>
            </a:pPr>
            <a:endParaRPr lang="en-US" sz="1800" dirty="0" smtClean="0"/>
          </a:p>
          <a:p>
            <a:pPr marL="457200" indent="-457200">
              <a:lnSpc>
                <a:spcPct val="150000"/>
              </a:lnSpc>
              <a:buFont typeface="+mj-lt"/>
              <a:buAutoNum type="alphaUcPeriod"/>
            </a:pPr>
            <a:r>
              <a:rPr lang="en-US" sz="1800" dirty="0" smtClean="0"/>
              <a:t>1/2</a:t>
            </a:r>
          </a:p>
          <a:p>
            <a:pPr marL="457200" indent="-457200">
              <a:lnSpc>
                <a:spcPct val="150000"/>
              </a:lnSpc>
              <a:buFont typeface="+mj-lt"/>
              <a:buAutoNum type="alphaUcPeriod"/>
            </a:pPr>
            <a:r>
              <a:rPr lang="en-US" sz="1800" dirty="0" smtClean="0"/>
              <a:t>3/8</a:t>
            </a:r>
          </a:p>
          <a:p>
            <a:pPr marL="457200" indent="-457200">
              <a:lnSpc>
                <a:spcPct val="150000"/>
              </a:lnSpc>
              <a:buFont typeface="+mj-lt"/>
              <a:buAutoNum type="alphaUcPeriod"/>
            </a:pPr>
            <a:r>
              <a:rPr lang="en-US" sz="1800" dirty="0" smtClean="0"/>
              <a:t>7/16</a:t>
            </a:r>
          </a:p>
          <a:p>
            <a:pPr marL="457200" indent="-457200">
              <a:lnSpc>
                <a:spcPct val="150000"/>
              </a:lnSpc>
              <a:buFont typeface="+mj-lt"/>
              <a:buAutoNum type="alphaUcPeriod"/>
            </a:pPr>
            <a:r>
              <a:rPr lang="en-US" sz="1800" dirty="0" smtClean="0"/>
              <a:t>9/16</a:t>
            </a:r>
          </a:p>
          <a:p>
            <a:pPr>
              <a:lnSpc>
                <a:spcPct val="150000"/>
              </a:lnSpc>
            </a:pPr>
            <a:r>
              <a:rPr lang="en-US" sz="1800" dirty="0" smtClean="0"/>
              <a:t>							</a:t>
            </a:r>
            <a:r>
              <a:rPr lang="en-US" sz="1800" b="1" dirty="0" smtClean="0"/>
              <a:t>Answer: B</a:t>
            </a:r>
          </a:p>
          <a:p>
            <a:pPr>
              <a:lnSpc>
                <a:spcPct val="150000"/>
              </a:lnSpc>
            </a:pPr>
            <a:endParaRPr lang="en-IN" sz="1800" dirty="0">
              <a:solidFill>
                <a:schemeClr val="tx1"/>
              </a:solidFill>
            </a:endParaRPr>
          </a:p>
        </p:txBody>
      </p:sp>
    </p:spTree>
    <p:extLst>
      <p:ext uri="{BB962C8B-B14F-4D97-AF65-F5344CB8AC3E}">
        <p14:creationId xmlns="" xmlns:p14="http://schemas.microsoft.com/office/powerpoint/2010/main" val="4071585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4073752"/>
            <a:ext cx="4457700" cy="1065625"/>
          </a:xfrm>
          <a:prstGeom prst="rect">
            <a:avLst/>
          </a:prstGeom>
          <a:noFill/>
          <a:ln>
            <a:noFill/>
          </a:ln>
        </p:spPr>
      </p:pic>
      <p:pic>
        <p:nvPicPr>
          <p:cNvPr id="69" name="Google Shape;69;p15"/>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70" name="Google Shape;70;p15"/>
          <p:cNvSpPr/>
          <p:nvPr/>
        </p:nvSpPr>
        <p:spPr>
          <a:xfrm>
            <a:off x="0" y="225767"/>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158750" indent="188913">
              <a:buNone/>
            </a:pPr>
            <a:r>
              <a:rPr lang="en-IN" sz="2000" dirty="0" smtClean="0">
                <a:solidFill>
                  <a:schemeClr val="bg1"/>
                </a:solidFill>
              </a:rPr>
              <a:t>Explanation:</a:t>
            </a:r>
            <a:endParaRPr lang="en-IN" sz="2000" dirty="0" smtClean="0"/>
          </a:p>
        </p:txBody>
      </p:sp>
      <p:sp>
        <p:nvSpPr>
          <p:cNvPr id="7" name="TextBox 6">
            <a:extLst>
              <a:ext uri="{FF2B5EF4-FFF2-40B4-BE49-F238E27FC236}">
                <a16:creationId xmlns="" xmlns:a16="http://schemas.microsoft.com/office/drawing/2014/main" id="{5CCF91DC-D613-4AC8-BE26-1340F443BAEC}"/>
              </a:ext>
            </a:extLst>
          </p:cNvPr>
          <p:cNvSpPr txBox="1"/>
          <p:nvPr/>
        </p:nvSpPr>
        <p:spPr>
          <a:xfrm>
            <a:off x="343224" y="870857"/>
            <a:ext cx="8472164" cy="2585323"/>
          </a:xfrm>
          <a:prstGeom prst="rect">
            <a:avLst/>
          </a:prstGeom>
          <a:noFill/>
        </p:spPr>
        <p:txBody>
          <a:bodyPr wrap="square" numCol="1" rtlCol="0">
            <a:spAutoFit/>
          </a:bodyPr>
          <a:lstStyle/>
          <a:p>
            <a:pPr>
              <a:lnSpc>
                <a:spcPct val="150000"/>
              </a:lnSpc>
            </a:pPr>
            <a:r>
              <a:rPr lang="en-US" sz="1800" dirty="0" smtClean="0"/>
              <a:t>(1,1)(2,1)(3,1)(4,1)</a:t>
            </a:r>
          </a:p>
          <a:p>
            <a:pPr>
              <a:lnSpc>
                <a:spcPct val="150000"/>
              </a:lnSpc>
            </a:pPr>
            <a:r>
              <a:rPr lang="en-US" sz="1800" dirty="0" smtClean="0"/>
              <a:t>(1,2)(2,2)(3,2)(4,2)</a:t>
            </a:r>
          </a:p>
          <a:p>
            <a:pPr>
              <a:lnSpc>
                <a:spcPct val="150000"/>
              </a:lnSpc>
            </a:pPr>
            <a:r>
              <a:rPr lang="en-US" sz="1800" dirty="0" smtClean="0"/>
              <a:t>(1,3)(2,3)(3,3)(4,3)</a:t>
            </a:r>
          </a:p>
          <a:p>
            <a:pPr>
              <a:lnSpc>
                <a:spcPct val="150000"/>
              </a:lnSpc>
            </a:pPr>
            <a:r>
              <a:rPr lang="en-US" sz="1800" dirty="0" smtClean="0"/>
              <a:t>(1,4)(2,4)(3,4)(4,4)</a:t>
            </a:r>
          </a:p>
          <a:p>
            <a:pPr>
              <a:lnSpc>
                <a:spcPct val="150000"/>
              </a:lnSpc>
            </a:pPr>
            <a:r>
              <a:rPr lang="en-US" sz="1800" dirty="0" smtClean="0"/>
              <a:t>There are 6 out of 16 possibilities where the first roll is strictly higher than the second roll.</a:t>
            </a:r>
            <a:endParaRPr lang="en-US" sz="1800" dirty="0"/>
          </a:p>
        </p:txBody>
      </p:sp>
    </p:spTree>
    <p:extLst>
      <p:ext uri="{BB962C8B-B14F-4D97-AF65-F5344CB8AC3E}">
        <p14:creationId xmlns="" xmlns:p14="http://schemas.microsoft.com/office/powerpoint/2010/main" val="40715851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94C154A3AB8845B63F82A60355126F" ma:contentTypeVersion="2" ma:contentTypeDescription="Create a new document." ma:contentTypeScope="" ma:versionID="82056ecf6543a72c48eced55a2f4f7eb">
  <xsd:schema xmlns:xsd="http://www.w3.org/2001/XMLSchema" xmlns:xs="http://www.w3.org/2001/XMLSchema" xmlns:p="http://schemas.microsoft.com/office/2006/metadata/properties" xmlns:ns2="b1ae701d-e924-4924-8b38-7b38cc615244" targetNamespace="http://schemas.microsoft.com/office/2006/metadata/properties" ma:root="true" ma:fieldsID="068fbc32eaec0706401a5b5c74ac58c9" ns2:_="">
    <xsd:import namespace="b1ae701d-e924-4924-8b38-7b38cc61524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ae701d-e924-4924-8b38-7b38cc6152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B06AE14-D835-45A0-B616-D99755E355E2}"/>
</file>

<file path=customXml/itemProps2.xml><?xml version="1.0" encoding="utf-8"?>
<ds:datastoreItem xmlns:ds="http://schemas.openxmlformats.org/officeDocument/2006/customXml" ds:itemID="{66DD9C30-9B64-460B-92E0-E1F460D97709}"/>
</file>

<file path=customXml/itemProps3.xml><?xml version="1.0" encoding="utf-8"?>
<ds:datastoreItem xmlns:ds="http://schemas.openxmlformats.org/officeDocument/2006/customXml" ds:itemID="{D0E51006-C127-4CDD-9B3B-5F80D266CAEE}"/>
</file>

<file path=docProps/app.xml><?xml version="1.0" encoding="utf-8"?>
<Properties xmlns="http://schemas.openxmlformats.org/officeDocument/2006/extended-properties" xmlns:vt="http://schemas.openxmlformats.org/officeDocument/2006/docPropsVTypes">
  <TotalTime>8029</TotalTime>
  <Words>1346</Words>
  <Application>Microsoft Office PowerPoint</Application>
  <PresentationFormat>On-screen Show (16:9)</PresentationFormat>
  <Paragraphs>201</Paragraphs>
  <Slides>33</Slides>
  <Notes>32</Notes>
  <HiddenSlides>15</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33</vt:i4>
      </vt:variant>
    </vt:vector>
  </HeadingPairs>
  <TitlesOfParts>
    <vt:vector size="35" baseType="lpstr">
      <vt:lpstr>Arial</vt:lpstr>
      <vt:lpstr>Simple Light</vt:lpstr>
      <vt:lpstr>Slide 1</vt:lpstr>
      <vt:lpstr>Slide 2</vt:lpstr>
      <vt:lpstr>Slide 3</vt:lpstr>
      <vt:lpstr>Slide 4</vt:lpstr>
      <vt:lpstr>Slide 5</vt:lpstr>
      <vt:lpstr>Slide 6</vt:lpstr>
      <vt:lpstr>Slide 7</vt:lpstr>
      <vt:lpstr>Slide 8</vt:lpstr>
      <vt:lpstr>Slide 9</vt:lpstr>
      <vt:lpstr>Slide 10</vt:lpstr>
      <vt:lpstr>Slide 11</vt:lpstr>
      <vt:lpstr>Question 05:</vt:lpstr>
      <vt:lpstr>Explanation:</vt:lpstr>
      <vt:lpstr>Question 06:</vt:lpstr>
      <vt:lpstr>Explanation:</vt:lpstr>
      <vt:lpstr>Question 07:</vt:lpstr>
      <vt:lpstr>Explanation:</vt:lpstr>
      <vt:lpstr>Question 08:</vt:lpstr>
      <vt:lpstr>Explanation:</vt:lpstr>
      <vt:lpstr>Question 09:</vt:lpstr>
      <vt:lpstr>Explanation:</vt:lpstr>
      <vt:lpstr> Question 10:</vt:lpstr>
      <vt:lpstr>Explanation:</vt:lpstr>
      <vt:lpstr> Question 11:</vt:lpstr>
      <vt:lpstr>Explanation:</vt:lpstr>
      <vt:lpstr>  Question 12:</vt:lpstr>
      <vt:lpstr>Explanation:</vt:lpstr>
      <vt:lpstr> Question 13:</vt:lpstr>
      <vt:lpstr>Explanation:</vt:lpstr>
      <vt:lpstr> Question 14:</vt:lpstr>
      <vt:lpstr>Explanation:</vt:lpstr>
      <vt:lpstr> Question 15:</vt:lpstr>
      <vt:lpstr>Explanation: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sushmitha</dc:creator>
  <cp:lastModifiedBy>Enos</cp:lastModifiedBy>
  <cp:revision>496</cp:revision>
  <dcterms:modified xsi:type="dcterms:W3CDTF">2019-11-28T17:44:04Z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0x0101007D94C154A3AB8845B63F82A60355126F</vt:lpwstr>
  </property>
</Properties>
</file>