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obo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22"/>
        <p:guide pos="2755" orient="horz"/>
        <p:guide pos="776" orient="horz"/>
        <p:guide pos="206"/>
        <p:guide pos="5553"/>
        <p:guide pos="914" orient="horz"/>
        <p:guide pos="2451" orient="horz"/>
        <p:guide pos="871"/>
        <p:guide pos="2880"/>
        <p:guide pos="4909"/>
        <p:guide pos="2193" orient="horz"/>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3" Type="http://schemas.openxmlformats.org/officeDocument/2006/relationships/slide" Target="slides/slide8.xml"/><Relationship Id="rId39" Type="http://schemas.openxmlformats.org/officeDocument/2006/relationships/slide" Target="slides/slide34.xml"/><Relationship Id="rId18" Type="http://schemas.openxmlformats.org/officeDocument/2006/relationships/slide" Target="slides/slide13.xml"/><Relationship Id="rId42" Type="http://schemas.openxmlformats.org/officeDocument/2006/relationships/font" Target="fonts/Roboto-regular.fntdata"/><Relationship Id="rId21" Type="http://schemas.openxmlformats.org/officeDocument/2006/relationships/slide" Target="slides/slide16.xml"/><Relationship Id="rId34" Type="http://schemas.openxmlformats.org/officeDocument/2006/relationships/slide" Target="slides/slide29.xml"/><Relationship Id="rId47" Type="http://schemas.openxmlformats.org/officeDocument/2006/relationships/customXml" Target="../customXml/item2.xml"/><Relationship Id="rId7" Type="http://schemas.openxmlformats.org/officeDocument/2006/relationships/slide" Target="slides/slide2.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24" Type="http://schemas.openxmlformats.org/officeDocument/2006/relationships/slide" Target="slides/slide19.xml"/><Relationship Id="rId45" Type="http://schemas.openxmlformats.org/officeDocument/2006/relationships/font" Target="fonts/Roboto-boldItalic.fntdata"/><Relationship Id="rId1" Type="http://schemas.openxmlformats.org/officeDocument/2006/relationships/theme" Target="theme/theme2.xml"/><Relationship Id="rId6" Type="http://schemas.openxmlformats.org/officeDocument/2006/relationships/slide" Target="slides/slide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23" Type="http://schemas.openxmlformats.org/officeDocument/2006/relationships/slide" Target="slides/slide18.xml"/><Relationship Id="rId28" Type="http://schemas.openxmlformats.org/officeDocument/2006/relationships/slide" Target="slides/slide23.xml"/><Relationship Id="rId5"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44" Type="http://schemas.openxmlformats.org/officeDocument/2006/relationships/font" Target="fonts/Roboto-italic.fntdata"/><Relationship Id="rId31" Type="http://schemas.openxmlformats.org/officeDocument/2006/relationships/slide" Target="slides/slide26.xml"/><Relationship Id="rId10" Type="http://schemas.openxmlformats.org/officeDocument/2006/relationships/slide" Target="slides/slide5.xml"/><Relationship Id="rId19" Type="http://schemas.openxmlformats.org/officeDocument/2006/relationships/slide" Target="slides/slide14.xml"/><Relationship Id="rId22" Type="http://schemas.openxmlformats.org/officeDocument/2006/relationships/slide" Target="slides/slide17.xml"/><Relationship Id="rId43" Type="http://schemas.openxmlformats.org/officeDocument/2006/relationships/font" Target="fonts/Roboto-bold.fntdata"/><Relationship Id="rId4" Type="http://schemas.openxmlformats.org/officeDocument/2006/relationships/slideMaster" Target="slideMasters/slideMaster1.xml"/><Relationship Id="rId9" Type="http://schemas.openxmlformats.org/officeDocument/2006/relationships/slide" Target="slides/slide4.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14" Type="http://schemas.openxmlformats.org/officeDocument/2006/relationships/slide" Target="slides/slide9.xml"/><Relationship Id="rId48" Type="http://schemas.openxmlformats.org/officeDocument/2006/relationships/customXml" Target="../customXml/item3.xml"/><Relationship Id="rId8" Type="http://schemas.openxmlformats.org/officeDocument/2006/relationships/slide" Target="slides/slide3.xml"/><Relationship Id="rId3" Type="http://schemas.openxmlformats.org/officeDocument/2006/relationships/presProps" Target="presProps.xml"/><Relationship Id="rId25" Type="http://schemas.openxmlformats.org/officeDocument/2006/relationships/slide" Target="slides/slide20.xml"/><Relationship Id="rId33" Type="http://schemas.openxmlformats.org/officeDocument/2006/relationships/slide" Target="slides/slide28.xml"/><Relationship Id="rId12" Type="http://schemas.openxmlformats.org/officeDocument/2006/relationships/slide" Target="slides/slide7.xml"/><Relationship Id="rId17" Type="http://schemas.openxmlformats.org/officeDocument/2006/relationships/slide" Target="slides/slide12.xml"/><Relationship Id="rId38" Type="http://schemas.openxmlformats.org/officeDocument/2006/relationships/slide" Target="slides/slide33.xml"/><Relationship Id="rId46" Type="http://schemas.openxmlformats.org/officeDocument/2006/relationships/customXml" Target="../customXml/item1.xml"/><Relationship Id="rId20" Type="http://schemas.openxmlformats.org/officeDocument/2006/relationships/slide" Target="slides/slide15.xml"/><Relationship Id="rId41"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Cover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1cc398c44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1cc398c44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81cc398c44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1cc398c44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1cc398c44_1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1cc398c44_1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1cc398c44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1cc398c44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1cc398c44_1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1cc398c44_1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81cc398c44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1cc398c44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81cc398c44_1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1cc398c44_1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1cc398c44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1cc398c44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81cc398c44_1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81cc398c44_1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81cc398c44_1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81cc398c44_1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81cc398c4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1cc398c4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1cc398c44_1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1cc398c44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81cc398c44_1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1cc398c44_1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81cc398c44_1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1cc398c44_1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81cc398c44_1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81cc398c44_1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81cc398c44_1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81cc398c44_1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81cc398c44_1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81cc398c44_1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81cc398c44_1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1cc398c44_1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81cc398c44_1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81cc398c44_1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81cc398c44_1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81cc398c44_1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81cc398c44_1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81cc398c44_1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81cc54d2bd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81cc54d2bd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457200" rtl="0" algn="l">
              <a:spcBef>
                <a:spcPts val="0"/>
              </a:spcBef>
              <a:spcAft>
                <a:spcPts val="800"/>
              </a:spcAft>
              <a:buClr>
                <a:schemeClr val="dk1"/>
              </a:buClr>
              <a:buSzPts val="1100"/>
              <a:buFont typeface="Arial"/>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81cc398c44_1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1cc398c44_1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81cc398c44_1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81cc398c44_1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81cc398c44_1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81cc398c44_1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81cc398c44_1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81cc398c44_1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81cc398c44_1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81cc398c44_1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81cc398c44_1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81cc398c44_1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826ad4b75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826ad4b75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83a82092f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83a82092f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83a82092f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3a82092f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56fbcb5ab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6fbcb5ab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81cc398c4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1cc398c4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1cc398c44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1cc398c44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1cc398c44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1cc398c44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4" name="Google Shape;44;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 name="Shape 10"/>
        <p:cNvGrpSpPr/>
        <p:nvPr/>
      </p:nvGrpSpPr>
      <p:grpSpPr>
        <a:xfrm>
          <a:off x="0" y="0"/>
          <a:ext cx="0" cy="0"/>
          <a:chOff x="0" y="0"/>
          <a:chExt cx="0" cy="0"/>
        </a:xfrm>
      </p:grpSpPr>
      <p:sp>
        <p:nvSpPr>
          <p:cNvPr id="11" name="Google Shape;11;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2" name="Google Shape;12;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 name="Google Shape;15;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6" name="Google Shape;16;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 name="Shape 17"/>
        <p:cNvGrpSpPr/>
        <p:nvPr/>
      </p:nvGrpSpPr>
      <p:grpSpPr>
        <a:xfrm>
          <a:off x="0" y="0"/>
          <a:ext cx="0" cy="0"/>
          <a:chOff x="0" y="0"/>
          <a:chExt cx="0" cy="0"/>
        </a:xfrm>
      </p:grpSpPr>
      <p:sp>
        <p:nvSpPr>
          <p:cNvPr id="18" name="Google Shape;18;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0" name="Google Shape;20;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1" name="Google Shape;21;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 name="Google Shape;27;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 name="Google Shape;3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 name="Google Shape;35;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0" name="Google Shape;4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3.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jp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pic>
        <p:nvPicPr>
          <p:cNvPr id="51" name="Google Shape;51;p13"/>
          <p:cNvPicPr preferRelativeResize="0"/>
          <p:nvPr/>
        </p:nvPicPr>
        <p:blipFill>
          <a:blip r:embed="rId3">
            <a:alphaModFix/>
          </a:blip>
          <a:stretch>
            <a:fillRect/>
          </a:stretch>
        </p:blipFill>
        <p:spPr>
          <a:xfrm>
            <a:off x="2808000" y="431425"/>
            <a:ext cx="3527998" cy="428064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31" name="Google Shape;131;p2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32" name="Google Shape;132;p2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03</a:t>
            </a:r>
            <a:endParaRPr sz="2000">
              <a:solidFill>
                <a:schemeClr val="lt1"/>
              </a:solidFill>
              <a:latin typeface="Roboto"/>
              <a:ea typeface="Roboto"/>
              <a:cs typeface="Roboto"/>
              <a:sym typeface="Roboto"/>
            </a:endParaRPr>
          </a:p>
        </p:txBody>
      </p:sp>
      <p:sp>
        <p:nvSpPr>
          <p:cNvPr id="134" name="Google Shape;134;p2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solidFill>
                  <a:srgbClr val="2A2A2A"/>
                </a:solidFill>
                <a:highlight>
                  <a:srgbClr val="FFFFFF"/>
                </a:highlight>
              </a:rPr>
              <a:t>If the cost price of 12 pens is equal to the selling price of 8 pens, the gain percent is ?</a:t>
            </a:r>
            <a:endParaRPr>
              <a:solidFill>
                <a:srgbClr val="2A2A2A"/>
              </a:solidFill>
              <a:highlight>
                <a:srgbClr val="FFFFFF"/>
              </a:highlight>
            </a:endParaRPr>
          </a:p>
          <a:p>
            <a:pPr indent="0" lvl="0" marL="0" rtl="0" algn="l">
              <a:lnSpc>
                <a:spcPct val="150000"/>
              </a:lnSpc>
              <a:spcBef>
                <a:spcPts val="800"/>
              </a:spcBef>
              <a:spcAft>
                <a:spcPts val="0"/>
              </a:spcAft>
              <a:buNone/>
            </a:pPr>
            <a:r>
              <a:t/>
            </a:r>
            <a:endParaRPr>
              <a:solidFill>
                <a:srgbClr val="2A2A2A"/>
              </a:solidFill>
              <a:highlight>
                <a:srgbClr val="FFFFFF"/>
              </a:highlight>
            </a:endParaRPr>
          </a:p>
          <a:p>
            <a:pPr indent="-317500" lvl="0" marL="457200" rtl="0" algn="l">
              <a:lnSpc>
                <a:spcPct val="150000"/>
              </a:lnSpc>
              <a:spcBef>
                <a:spcPts val="800"/>
              </a:spcBef>
              <a:spcAft>
                <a:spcPts val="0"/>
              </a:spcAft>
              <a:buClr>
                <a:srgbClr val="222222"/>
              </a:buClr>
              <a:buSzPts val="1400"/>
              <a:buAutoNum type="alphaUcPeriod"/>
            </a:pPr>
            <a:r>
              <a:rPr lang="en-GB">
                <a:solidFill>
                  <a:srgbClr val="222222"/>
                </a:solidFill>
                <a:highlight>
                  <a:srgbClr val="FFFFFF"/>
                </a:highlight>
              </a:rPr>
              <a:t>12%</a:t>
            </a:r>
            <a:endParaRPr>
              <a:solidFill>
                <a:srgbClr val="222222"/>
              </a:solidFill>
              <a:highlight>
                <a:srgbClr val="FFFFFF"/>
              </a:highlight>
            </a:endParaRPr>
          </a:p>
          <a:p>
            <a:pPr indent="-317500" lvl="0" marL="457200" rtl="0" algn="l">
              <a:lnSpc>
                <a:spcPct val="150000"/>
              </a:lnSpc>
              <a:spcBef>
                <a:spcPts val="0"/>
              </a:spcBef>
              <a:spcAft>
                <a:spcPts val="0"/>
              </a:spcAft>
              <a:buClr>
                <a:srgbClr val="222222"/>
              </a:buClr>
              <a:buSzPts val="1400"/>
              <a:buAutoNum type="alphaUcPeriod"/>
            </a:pPr>
            <a:r>
              <a:rPr lang="en-GB">
                <a:solidFill>
                  <a:srgbClr val="222222"/>
                </a:solidFill>
                <a:highlight>
                  <a:srgbClr val="FFFFFF"/>
                </a:highlight>
              </a:rPr>
              <a:t>60%</a:t>
            </a:r>
            <a:endParaRPr>
              <a:solidFill>
                <a:srgbClr val="222222"/>
              </a:solidFill>
              <a:highlight>
                <a:srgbClr val="FFFFFF"/>
              </a:highlight>
            </a:endParaRPr>
          </a:p>
          <a:p>
            <a:pPr indent="-317500" lvl="0" marL="457200" rtl="0" algn="l">
              <a:lnSpc>
                <a:spcPct val="150000"/>
              </a:lnSpc>
              <a:spcBef>
                <a:spcPts val="0"/>
              </a:spcBef>
              <a:spcAft>
                <a:spcPts val="0"/>
              </a:spcAft>
              <a:buClr>
                <a:srgbClr val="222222"/>
              </a:buClr>
              <a:buSzPts val="1400"/>
              <a:buAutoNum type="alphaUcPeriod"/>
            </a:pPr>
            <a:r>
              <a:rPr lang="en-GB">
                <a:solidFill>
                  <a:srgbClr val="222222"/>
                </a:solidFill>
                <a:highlight>
                  <a:srgbClr val="FFFFFF"/>
                </a:highlight>
              </a:rPr>
              <a:t>50%</a:t>
            </a:r>
            <a:endParaRPr>
              <a:solidFill>
                <a:srgbClr val="222222"/>
              </a:solidFill>
              <a:highlight>
                <a:srgbClr val="FFFFFF"/>
              </a:highlight>
            </a:endParaRPr>
          </a:p>
          <a:p>
            <a:pPr indent="-317500" lvl="0" marL="457200" rtl="0" algn="l">
              <a:lnSpc>
                <a:spcPct val="150000"/>
              </a:lnSpc>
              <a:spcBef>
                <a:spcPts val="0"/>
              </a:spcBef>
              <a:spcAft>
                <a:spcPts val="0"/>
              </a:spcAft>
              <a:buClr>
                <a:srgbClr val="222222"/>
              </a:buClr>
              <a:buSzPts val="1400"/>
              <a:buAutoNum type="alphaUcPeriod"/>
            </a:pPr>
            <a:r>
              <a:rPr lang="en-GB">
                <a:solidFill>
                  <a:srgbClr val="222222"/>
                </a:solidFill>
                <a:highlight>
                  <a:srgbClr val="FFFFFF"/>
                </a:highlight>
              </a:rPr>
              <a:t>18%</a:t>
            </a:r>
            <a:endParaRPr>
              <a:solidFill>
                <a:srgbClr val="222222"/>
              </a:solidFill>
              <a:highlight>
                <a:srgbClr val="FFFFFF"/>
              </a:highlight>
            </a:endParaRPr>
          </a:p>
        </p:txBody>
      </p:sp>
      <p:sp>
        <p:nvSpPr>
          <p:cNvPr id="135" name="Google Shape;135;p2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41" name="Google Shape;141;p2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42" name="Google Shape;142;p2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44" name="Google Shape;144;p2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solidFill>
                  <a:srgbClr val="2A2A2A"/>
                </a:solidFill>
                <a:highlight>
                  <a:srgbClr val="FFFFFF"/>
                </a:highlight>
              </a:rPr>
              <a:t>Friends, we know we will need gain amount to get gain percent, right. </a:t>
            </a:r>
            <a:endParaRPr>
              <a:solidFill>
                <a:srgbClr val="2A2A2A"/>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GB">
                <a:solidFill>
                  <a:srgbClr val="2A2A2A"/>
                </a:solidFill>
                <a:highlight>
                  <a:srgbClr val="FFFFFF"/>
                </a:highlight>
              </a:rPr>
              <a:t>So lets get gain first.</a:t>
            </a:r>
            <a:endParaRPr>
              <a:solidFill>
                <a:srgbClr val="2A2A2A"/>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GB">
                <a:solidFill>
                  <a:srgbClr val="2A2A2A"/>
                </a:solidFill>
                <a:highlight>
                  <a:srgbClr val="FFFFFF"/>
                </a:highlight>
              </a:rPr>
              <a:t>Let the cost price of 1 pen is Re 1</a:t>
            </a:r>
            <a:endParaRPr>
              <a:solidFill>
                <a:srgbClr val="2A2A2A"/>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GB">
                <a:solidFill>
                  <a:srgbClr val="2A2A2A"/>
                </a:solidFill>
                <a:highlight>
                  <a:srgbClr val="FFFFFF"/>
                </a:highlight>
              </a:rPr>
              <a:t>Cost of 8 pens = Rs 8</a:t>
            </a:r>
            <a:endParaRPr>
              <a:solidFill>
                <a:srgbClr val="2A2A2A"/>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GB">
                <a:solidFill>
                  <a:srgbClr val="2A2A2A"/>
                </a:solidFill>
                <a:highlight>
                  <a:srgbClr val="FFFFFF"/>
                </a:highlight>
              </a:rPr>
              <a:t>Selling price of 8 pens = 12</a:t>
            </a:r>
            <a:endParaRPr>
              <a:solidFill>
                <a:srgbClr val="2A2A2A"/>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GB">
                <a:solidFill>
                  <a:srgbClr val="2A2A2A"/>
                </a:solidFill>
                <a:highlight>
                  <a:srgbClr val="FFFFFF"/>
                </a:highlight>
              </a:rPr>
              <a:t>Gain = 12 - 8 = 4</a:t>
            </a:r>
            <a:endParaRPr>
              <a:solidFill>
                <a:srgbClr val="2A2A2A"/>
              </a:solidFill>
              <a:highlight>
                <a:srgbClr val="FFFFFF"/>
              </a:highlight>
            </a:endParaRPr>
          </a:p>
          <a:p>
            <a:pPr indent="0" lvl="0" marL="0" rtl="0" algn="l">
              <a:lnSpc>
                <a:spcPct val="150000"/>
              </a:lnSpc>
              <a:spcBef>
                <a:spcPts val="0"/>
              </a:spcBef>
              <a:spcAft>
                <a:spcPts val="0"/>
              </a:spcAft>
              <a:buNone/>
            </a:pPr>
            <a:r>
              <a:rPr lang="en-GB">
                <a:solidFill>
                  <a:srgbClr val="2A2A2A"/>
                </a:solidFill>
                <a:highlight>
                  <a:srgbClr val="FFFFFF"/>
                </a:highlight>
              </a:rPr>
              <a:t>Gain% =(gain/cost*100)%</a:t>
            </a:r>
            <a:endParaRPr>
              <a:solidFill>
                <a:srgbClr val="2A2A2A"/>
              </a:solidFill>
              <a:highlight>
                <a:srgbClr val="FFFFFF"/>
              </a:highlight>
            </a:endParaRPr>
          </a:p>
          <a:p>
            <a:pPr indent="0" lvl="0" marL="0" rtl="0" algn="l">
              <a:lnSpc>
                <a:spcPct val="150000"/>
              </a:lnSpc>
              <a:spcBef>
                <a:spcPts val="0"/>
              </a:spcBef>
              <a:spcAft>
                <a:spcPts val="0"/>
              </a:spcAft>
              <a:buNone/>
            </a:pPr>
            <a:r>
              <a:rPr lang="en-GB">
                <a:solidFill>
                  <a:srgbClr val="2A2A2A"/>
                </a:solidFill>
                <a:highlight>
                  <a:srgbClr val="FFFFFF"/>
                </a:highlight>
              </a:rPr>
              <a:t>            =((4/8)*100)%</a:t>
            </a:r>
            <a:endParaRPr>
              <a:solidFill>
                <a:srgbClr val="2A2A2A"/>
              </a:solidFill>
              <a:highlight>
                <a:srgbClr val="FFFFFF"/>
              </a:highlight>
            </a:endParaRPr>
          </a:p>
          <a:p>
            <a:pPr indent="0" lvl="0" marL="0" rtl="0" algn="l">
              <a:lnSpc>
                <a:spcPct val="150000"/>
              </a:lnSpc>
              <a:spcBef>
                <a:spcPts val="0"/>
              </a:spcBef>
              <a:spcAft>
                <a:spcPts val="0"/>
              </a:spcAft>
              <a:buNone/>
            </a:pPr>
            <a:r>
              <a:rPr lang="en-GB">
                <a:solidFill>
                  <a:srgbClr val="2A2A2A"/>
                </a:solidFill>
                <a:highlight>
                  <a:srgbClr val="FFFFFF"/>
                </a:highlight>
              </a:rPr>
              <a:t>            =50%</a:t>
            </a:r>
            <a:endParaRPr>
              <a:solidFill>
                <a:srgbClr val="2A2A2A"/>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50" name="Google Shape;150;p2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51" name="Google Shape;151;p2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04</a:t>
            </a:r>
            <a:endParaRPr sz="2000">
              <a:solidFill>
                <a:schemeClr val="lt1"/>
              </a:solidFill>
              <a:latin typeface="Roboto"/>
              <a:ea typeface="Roboto"/>
              <a:cs typeface="Roboto"/>
              <a:sym typeface="Roboto"/>
            </a:endParaRPr>
          </a:p>
        </p:txBody>
      </p:sp>
      <p:sp>
        <p:nvSpPr>
          <p:cNvPr id="153" name="Google Shape;153;p24"/>
          <p:cNvSpPr txBox="1"/>
          <p:nvPr/>
        </p:nvSpPr>
        <p:spPr>
          <a:xfrm>
            <a:off x="327600" y="930575"/>
            <a:ext cx="80391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solidFill>
                  <a:srgbClr val="2A2A2A"/>
                </a:solidFill>
                <a:highlight>
                  <a:srgbClr val="FFFFFF"/>
                </a:highlight>
              </a:rPr>
              <a:t>If books bought at prices ranging from Rs. 200 to Rs. 350 are sold at prices ranging from Rs. 300 to Rs. 425, what is the greatest possible profit that might be made in selling eight books ?</a:t>
            </a:r>
            <a:endParaRPr>
              <a:solidFill>
                <a:srgbClr val="2A2A2A"/>
              </a:solidFill>
              <a:highlight>
                <a:srgbClr val="FFFFFF"/>
              </a:highlight>
            </a:endParaRPr>
          </a:p>
          <a:p>
            <a:pPr indent="-317500" lvl="0" marL="457200" rtl="0" algn="l">
              <a:lnSpc>
                <a:spcPct val="150000"/>
              </a:lnSpc>
              <a:spcBef>
                <a:spcPts val="800"/>
              </a:spcBef>
              <a:spcAft>
                <a:spcPts val="0"/>
              </a:spcAft>
              <a:buClr>
                <a:srgbClr val="222222"/>
              </a:buClr>
              <a:buSzPts val="1400"/>
              <a:buAutoNum type="alphaUcPeriod"/>
            </a:pPr>
            <a:r>
              <a:rPr lang="en-GB">
                <a:solidFill>
                  <a:srgbClr val="222222"/>
                </a:solidFill>
                <a:highlight>
                  <a:srgbClr val="FFFFFF"/>
                </a:highlight>
              </a:rPr>
              <a:t>600</a:t>
            </a:r>
            <a:endParaRPr>
              <a:solidFill>
                <a:srgbClr val="222222"/>
              </a:solidFill>
              <a:highlight>
                <a:srgbClr val="FFFFFF"/>
              </a:highlight>
            </a:endParaRPr>
          </a:p>
          <a:p>
            <a:pPr indent="-317500" lvl="0" marL="457200" rtl="0" algn="l">
              <a:lnSpc>
                <a:spcPct val="150000"/>
              </a:lnSpc>
              <a:spcBef>
                <a:spcPts val="0"/>
              </a:spcBef>
              <a:spcAft>
                <a:spcPts val="0"/>
              </a:spcAft>
              <a:buClr>
                <a:srgbClr val="222222"/>
              </a:buClr>
              <a:buSzPts val="1400"/>
              <a:buAutoNum type="alphaUcPeriod"/>
            </a:pPr>
            <a:r>
              <a:rPr lang="en-GB">
                <a:solidFill>
                  <a:srgbClr val="222222"/>
                </a:solidFill>
                <a:highlight>
                  <a:srgbClr val="FFFFFF"/>
                </a:highlight>
              </a:rPr>
              <a:t>1200</a:t>
            </a:r>
            <a:endParaRPr>
              <a:solidFill>
                <a:srgbClr val="222222"/>
              </a:solidFill>
              <a:highlight>
                <a:srgbClr val="FFFFFF"/>
              </a:highlight>
            </a:endParaRPr>
          </a:p>
          <a:p>
            <a:pPr indent="-317500" lvl="0" marL="457200" rtl="0" algn="l">
              <a:lnSpc>
                <a:spcPct val="150000"/>
              </a:lnSpc>
              <a:spcBef>
                <a:spcPts val="0"/>
              </a:spcBef>
              <a:spcAft>
                <a:spcPts val="0"/>
              </a:spcAft>
              <a:buClr>
                <a:srgbClr val="222222"/>
              </a:buClr>
              <a:buSzPts val="1400"/>
              <a:buAutoNum type="alphaUcPeriod"/>
            </a:pPr>
            <a:r>
              <a:rPr lang="en-GB">
                <a:solidFill>
                  <a:srgbClr val="222222"/>
                </a:solidFill>
                <a:highlight>
                  <a:srgbClr val="FFFFFF"/>
                </a:highlight>
              </a:rPr>
              <a:t>1800</a:t>
            </a:r>
            <a:endParaRPr>
              <a:solidFill>
                <a:srgbClr val="222222"/>
              </a:solidFill>
              <a:highlight>
                <a:srgbClr val="FFFFFF"/>
              </a:highlight>
            </a:endParaRPr>
          </a:p>
          <a:p>
            <a:pPr indent="-317500" lvl="0" marL="457200" rtl="0" algn="l">
              <a:lnSpc>
                <a:spcPct val="150000"/>
              </a:lnSpc>
              <a:spcBef>
                <a:spcPts val="0"/>
              </a:spcBef>
              <a:spcAft>
                <a:spcPts val="0"/>
              </a:spcAft>
              <a:buClr>
                <a:srgbClr val="222222"/>
              </a:buClr>
              <a:buSzPts val="1400"/>
              <a:buAutoNum type="alphaUcPeriod"/>
            </a:pPr>
            <a:r>
              <a:rPr lang="en-GB">
                <a:solidFill>
                  <a:srgbClr val="222222"/>
                </a:solidFill>
                <a:highlight>
                  <a:srgbClr val="FFFFFF"/>
                </a:highlight>
              </a:rPr>
              <a:t>none of these</a:t>
            </a:r>
            <a:endParaRPr>
              <a:solidFill>
                <a:srgbClr val="222222"/>
              </a:solidFill>
              <a:highlight>
                <a:srgbClr val="FFFFFF"/>
              </a:highlight>
            </a:endParaRPr>
          </a:p>
        </p:txBody>
      </p:sp>
      <p:sp>
        <p:nvSpPr>
          <p:cNvPr id="154" name="Google Shape;154;p24"/>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60" name="Google Shape;160;p2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61" name="Google Shape;161;p2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63" name="Google Shape;163;p2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GB">
                <a:solidFill>
                  <a:srgbClr val="2A2A2A"/>
                </a:solidFill>
                <a:highlight>
                  <a:srgbClr val="FFFFFF"/>
                </a:highlight>
              </a:rPr>
              <a:t>Least Cost Price = Rs. (200 * 8) = Rs. 1600.</a:t>
            </a:r>
            <a:endParaRPr>
              <a:solidFill>
                <a:srgbClr val="2A2A2A"/>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GB">
                <a:solidFill>
                  <a:srgbClr val="2A2A2A"/>
                </a:solidFill>
                <a:highlight>
                  <a:srgbClr val="FFFFFF"/>
                </a:highlight>
              </a:rPr>
              <a:t>Greatest Selling Price = Rs. (425 * 8) = Rs. 3400.</a:t>
            </a:r>
            <a:endParaRPr>
              <a:solidFill>
                <a:srgbClr val="2A2A2A"/>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GB">
                <a:solidFill>
                  <a:srgbClr val="2A2A2A"/>
                </a:solidFill>
                <a:highlight>
                  <a:srgbClr val="FFFFFF"/>
                </a:highlight>
              </a:rPr>
              <a:t>Required profit = Rs. (3400 - 1600) = Rs. 1800.</a:t>
            </a:r>
            <a:endParaRPr>
              <a:solidFill>
                <a:srgbClr val="2A2A2A"/>
              </a:solidFill>
              <a:highlight>
                <a:srgbClr val="FFFFFF"/>
              </a:highlight>
            </a:endParaRPr>
          </a:p>
          <a:p>
            <a:pPr indent="0" lvl="0" marL="0" rtl="0" algn="l">
              <a:lnSpc>
                <a:spcPct val="150000"/>
              </a:lnSpc>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69" name="Google Shape;169;p2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70" name="Google Shape;170;p2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05</a:t>
            </a:r>
            <a:endParaRPr sz="2000">
              <a:solidFill>
                <a:schemeClr val="lt1"/>
              </a:solidFill>
              <a:latin typeface="Roboto"/>
              <a:ea typeface="Roboto"/>
              <a:cs typeface="Roboto"/>
              <a:sym typeface="Roboto"/>
            </a:endParaRPr>
          </a:p>
        </p:txBody>
      </p:sp>
      <p:sp>
        <p:nvSpPr>
          <p:cNvPr id="172" name="Google Shape;172;p2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solidFill>
                  <a:srgbClr val="2A2A2A"/>
                </a:solidFill>
                <a:highlight>
                  <a:srgbClr val="FFFFFF"/>
                </a:highlight>
              </a:rPr>
              <a:t>A man buys oranges at Rs 5 a dozen and an equal number at Rs 4 a dozen. He sells them at Rs 5.50 a dozen and makes a profit of Rs 50. How many oranges does he buy?</a:t>
            </a:r>
            <a:endParaRPr>
              <a:solidFill>
                <a:srgbClr val="2A2A2A"/>
              </a:solidFill>
              <a:highlight>
                <a:srgbClr val="FFFFFF"/>
              </a:highlight>
            </a:endParaRPr>
          </a:p>
          <a:p>
            <a:pPr indent="-317500" lvl="0" marL="457200" rtl="0" algn="l">
              <a:lnSpc>
                <a:spcPct val="150000"/>
              </a:lnSpc>
              <a:spcBef>
                <a:spcPts val="800"/>
              </a:spcBef>
              <a:spcAft>
                <a:spcPts val="0"/>
              </a:spcAft>
              <a:buClr>
                <a:srgbClr val="222222"/>
              </a:buClr>
              <a:buSzPts val="1400"/>
              <a:buAutoNum type="alphaUcPeriod"/>
            </a:pPr>
            <a:r>
              <a:rPr lang="en-GB">
                <a:solidFill>
                  <a:srgbClr val="222222"/>
                </a:solidFill>
                <a:highlight>
                  <a:srgbClr val="FFFFFF"/>
                </a:highlight>
              </a:rPr>
              <a:t>30 dozens</a:t>
            </a:r>
            <a:endParaRPr>
              <a:solidFill>
                <a:srgbClr val="222222"/>
              </a:solidFill>
              <a:highlight>
                <a:srgbClr val="FFFFFF"/>
              </a:highlight>
            </a:endParaRPr>
          </a:p>
          <a:p>
            <a:pPr indent="-317500" lvl="0" marL="457200" rtl="0" algn="l">
              <a:lnSpc>
                <a:spcPct val="150000"/>
              </a:lnSpc>
              <a:spcBef>
                <a:spcPts val="0"/>
              </a:spcBef>
              <a:spcAft>
                <a:spcPts val="0"/>
              </a:spcAft>
              <a:buClr>
                <a:srgbClr val="222222"/>
              </a:buClr>
              <a:buSzPts val="1400"/>
              <a:buAutoNum type="alphaUcPeriod"/>
            </a:pPr>
            <a:r>
              <a:rPr lang="en-GB">
                <a:solidFill>
                  <a:srgbClr val="222222"/>
                </a:solidFill>
                <a:highlight>
                  <a:srgbClr val="FFFFFF"/>
                </a:highlight>
              </a:rPr>
              <a:t>40 dozens</a:t>
            </a:r>
            <a:endParaRPr>
              <a:solidFill>
                <a:srgbClr val="222222"/>
              </a:solidFill>
              <a:highlight>
                <a:srgbClr val="FFFFFF"/>
              </a:highlight>
            </a:endParaRPr>
          </a:p>
          <a:p>
            <a:pPr indent="-317500" lvl="0" marL="457200" rtl="0" algn="l">
              <a:lnSpc>
                <a:spcPct val="150000"/>
              </a:lnSpc>
              <a:spcBef>
                <a:spcPts val="0"/>
              </a:spcBef>
              <a:spcAft>
                <a:spcPts val="0"/>
              </a:spcAft>
              <a:buClr>
                <a:srgbClr val="222222"/>
              </a:buClr>
              <a:buSzPts val="1400"/>
              <a:buAutoNum type="alphaUcPeriod"/>
            </a:pPr>
            <a:r>
              <a:rPr lang="en-GB">
                <a:solidFill>
                  <a:srgbClr val="222222"/>
                </a:solidFill>
                <a:highlight>
                  <a:srgbClr val="FFFFFF"/>
                </a:highlight>
              </a:rPr>
              <a:t>50 dozens</a:t>
            </a:r>
            <a:endParaRPr>
              <a:solidFill>
                <a:srgbClr val="222222"/>
              </a:solidFill>
              <a:highlight>
                <a:srgbClr val="FFFFFF"/>
              </a:highlight>
            </a:endParaRPr>
          </a:p>
          <a:p>
            <a:pPr indent="-317500" lvl="0" marL="457200" rtl="0" algn="l">
              <a:lnSpc>
                <a:spcPct val="150000"/>
              </a:lnSpc>
              <a:spcBef>
                <a:spcPts val="0"/>
              </a:spcBef>
              <a:spcAft>
                <a:spcPts val="0"/>
              </a:spcAft>
              <a:buClr>
                <a:srgbClr val="222222"/>
              </a:buClr>
              <a:buSzPts val="1400"/>
              <a:buAutoNum type="alphaUcPeriod"/>
            </a:pPr>
            <a:r>
              <a:rPr lang="en-GB">
                <a:solidFill>
                  <a:srgbClr val="222222"/>
                </a:solidFill>
                <a:highlight>
                  <a:srgbClr val="FFFFFF"/>
                </a:highlight>
              </a:rPr>
              <a:t>70 dozens</a:t>
            </a:r>
            <a:endParaRPr>
              <a:solidFill>
                <a:srgbClr val="222222"/>
              </a:solidFill>
              <a:highlight>
                <a:srgbClr val="FFFFFF"/>
              </a:highlight>
            </a:endParaRPr>
          </a:p>
        </p:txBody>
      </p:sp>
      <p:sp>
        <p:nvSpPr>
          <p:cNvPr id="173" name="Google Shape;173;p26"/>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79" name="Google Shape;179;p2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80" name="Google Shape;180;p2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82" name="Google Shape;182;p2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GB">
                <a:solidFill>
                  <a:srgbClr val="2A2A2A"/>
                </a:solidFill>
                <a:highlight>
                  <a:srgbClr val="FFFFFF"/>
                </a:highlight>
              </a:rPr>
              <a:t>Cost Price of 2 dozen oranges Rs. (5 + 4) = Rs. 9.</a:t>
            </a:r>
            <a:endParaRPr>
              <a:solidFill>
                <a:srgbClr val="2A2A2A"/>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GB">
                <a:solidFill>
                  <a:srgbClr val="2A2A2A"/>
                </a:solidFill>
                <a:highlight>
                  <a:srgbClr val="FFFFFF"/>
                </a:highlight>
              </a:rPr>
              <a:t>Sell price of 2 dozen oranges = Rs. 11.</a:t>
            </a:r>
            <a:endParaRPr>
              <a:solidFill>
                <a:srgbClr val="2A2A2A"/>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GB">
                <a:solidFill>
                  <a:srgbClr val="2A2A2A"/>
                </a:solidFill>
                <a:highlight>
                  <a:srgbClr val="FFFFFF"/>
                </a:highlight>
              </a:rPr>
              <a:t>If profit is Rs 2, oranges bought = 2 dozen.</a:t>
            </a:r>
            <a:endParaRPr>
              <a:solidFill>
                <a:srgbClr val="2A2A2A"/>
              </a:solidFill>
              <a:highlight>
                <a:srgbClr val="FFFFFF"/>
              </a:highlight>
            </a:endParaRPr>
          </a:p>
          <a:p>
            <a:pPr indent="0" lvl="0" marL="0" rtl="0" algn="l">
              <a:lnSpc>
                <a:spcPct val="150000"/>
              </a:lnSpc>
              <a:spcBef>
                <a:spcPts val="0"/>
              </a:spcBef>
              <a:spcAft>
                <a:spcPts val="0"/>
              </a:spcAft>
              <a:buNone/>
            </a:pPr>
            <a:r>
              <a:rPr lang="en-GB">
                <a:solidFill>
                  <a:srgbClr val="2A2A2A"/>
                </a:solidFill>
                <a:highlight>
                  <a:srgbClr val="FFFFFF"/>
                </a:highlight>
              </a:rPr>
              <a:t>If profit is Rs. 50, oranges bought = (2/2) * 50 dozens = 50 dozens.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2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88" name="Google Shape;188;p2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89" name="Google Shape;189;p2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06</a:t>
            </a:r>
            <a:endParaRPr sz="2000">
              <a:solidFill>
                <a:schemeClr val="lt1"/>
              </a:solidFill>
              <a:latin typeface="Roboto"/>
              <a:ea typeface="Roboto"/>
              <a:cs typeface="Roboto"/>
              <a:sym typeface="Roboto"/>
            </a:endParaRPr>
          </a:p>
        </p:txBody>
      </p:sp>
      <p:sp>
        <p:nvSpPr>
          <p:cNvPr id="191" name="Google Shape;191;p2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solidFill>
                  <a:srgbClr val="2A2A2A"/>
                </a:solidFill>
                <a:highlight>
                  <a:srgbClr val="FFFFFF"/>
                </a:highlight>
              </a:rPr>
              <a:t>Bhajan Singh purchased 120 reams of paper at Rs 80 per ream. He spent Rs 280 on transportation, paid octroi at the rate of 40 paise per ream and paid Rs 72 to the coolie. If he wants to have a gain of 8 %, what must be the selling price per ream?</a:t>
            </a:r>
            <a:endParaRPr>
              <a:solidFill>
                <a:srgbClr val="2A2A2A"/>
              </a:solidFill>
              <a:highlight>
                <a:srgbClr val="FFFFFF"/>
              </a:highlight>
            </a:endParaRPr>
          </a:p>
          <a:p>
            <a:pPr indent="0" lvl="0" marL="0" rtl="0" algn="l">
              <a:lnSpc>
                <a:spcPct val="150000"/>
              </a:lnSpc>
              <a:spcBef>
                <a:spcPts val="800"/>
              </a:spcBef>
              <a:spcAft>
                <a:spcPts val="0"/>
              </a:spcAft>
              <a:buNone/>
            </a:pPr>
            <a:r>
              <a:t/>
            </a:r>
            <a:endParaRPr>
              <a:solidFill>
                <a:srgbClr val="2A2A2A"/>
              </a:solidFill>
              <a:highlight>
                <a:srgbClr val="FFFFFF"/>
              </a:highlight>
            </a:endParaRPr>
          </a:p>
          <a:p>
            <a:pPr indent="-317500" lvl="0" marL="457200" rtl="0" algn="l">
              <a:lnSpc>
                <a:spcPct val="150000"/>
              </a:lnSpc>
              <a:spcBef>
                <a:spcPts val="800"/>
              </a:spcBef>
              <a:spcAft>
                <a:spcPts val="0"/>
              </a:spcAft>
              <a:buClr>
                <a:srgbClr val="222222"/>
              </a:buClr>
              <a:buSzPts val="1400"/>
              <a:buAutoNum type="alphaUcPeriod"/>
            </a:pPr>
            <a:r>
              <a:rPr lang="en-GB">
                <a:solidFill>
                  <a:srgbClr val="222222"/>
                </a:solidFill>
                <a:highlight>
                  <a:srgbClr val="FFFFFF"/>
                </a:highlight>
              </a:rPr>
              <a:t> 90</a:t>
            </a:r>
            <a:endParaRPr>
              <a:solidFill>
                <a:srgbClr val="222222"/>
              </a:solidFill>
              <a:highlight>
                <a:srgbClr val="FFFFFF"/>
              </a:highlight>
            </a:endParaRPr>
          </a:p>
          <a:p>
            <a:pPr indent="-317500" lvl="0" marL="457200" rtl="0" algn="l">
              <a:lnSpc>
                <a:spcPct val="150000"/>
              </a:lnSpc>
              <a:spcBef>
                <a:spcPts val="0"/>
              </a:spcBef>
              <a:spcAft>
                <a:spcPts val="0"/>
              </a:spcAft>
              <a:buClr>
                <a:srgbClr val="222222"/>
              </a:buClr>
              <a:buSzPts val="1400"/>
              <a:buAutoNum type="alphaUcPeriod"/>
            </a:pPr>
            <a:r>
              <a:rPr lang="en-GB">
                <a:solidFill>
                  <a:srgbClr val="222222"/>
                </a:solidFill>
                <a:highlight>
                  <a:srgbClr val="FFFFFF"/>
                </a:highlight>
              </a:rPr>
              <a:t> 89</a:t>
            </a:r>
            <a:endParaRPr>
              <a:solidFill>
                <a:srgbClr val="222222"/>
              </a:solidFill>
              <a:highlight>
                <a:srgbClr val="FFFFFF"/>
              </a:highlight>
            </a:endParaRPr>
          </a:p>
          <a:p>
            <a:pPr indent="-317500" lvl="0" marL="457200" rtl="0" algn="l">
              <a:lnSpc>
                <a:spcPct val="150000"/>
              </a:lnSpc>
              <a:spcBef>
                <a:spcPts val="0"/>
              </a:spcBef>
              <a:spcAft>
                <a:spcPts val="0"/>
              </a:spcAft>
              <a:buClr>
                <a:srgbClr val="222222"/>
              </a:buClr>
              <a:buSzPts val="1400"/>
              <a:buAutoNum type="alphaUcPeriod"/>
            </a:pPr>
            <a:r>
              <a:rPr lang="en-GB">
                <a:solidFill>
                  <a:srgbClr val="222222"/>
                </a:solidFill>
                <a:highlight>
                  <a:srgbClr val="FFFFFF"/>
                </a:highlight>
              </a:rPr>
              <a:t>87.48</a:t>
            </a:r>
            <a:endParaRPr>
              <a:solidFill>
                <a:srgbClr val="222222"/>
              </a:solidFill>
              <a:highlight>
                <a:srgbClr val="FFFFFF"/>
              </a:highlight>
            </a:endParaRPr>
          </a:p>
          <a:p>
            <a:pPr indent="-317500" lvl="0" marL="457200" rtl="0" algn="l">
              <a:lnSpc>
                <a:spcPct val="150000"/>
              </a:lnSpc>
              <a:spcBef>
                <a:spcPts val="0"/>
              </a:spcBef>
              <a:spcAft>
                <a:spcPts val="0"/>
              </a:spcAft>
              <a:buClr>
                <a:srgbClr val="222222"/>
              </a:buClr>
              <a:buSzPts val="1400"/>
              <a:buAutoNum type="alphaUcPeriod"/>
            </a:pPr>
            <a:r>
              <a:rPr lang="en-GB">
                <a:solidFill>
                  <a:srgbClr val="222222"/>
                </a:solidFill>
                <a:highlight>
                  <a:srgbClr val="FFFFFF"/>
                </a:highlight>
              </a:rPr>
              <a:t>86</a:t>
            </a:r>
            <a:endParaRPr>
              <a:solidFill>
                <a:srgbClr val="222222"/>
              </a:solidFill>
              <a:highlight>
                <a:srgbClr val="FFFFFF"/>
              </a:highlight>
            </a:endParaRPr>
          </a:p>
        </p:txBody>
      </p:sp>
      <p:sp>
        <p:nvSpPr>
          <p:cNvPr id="192" name="Google Shape;192;p2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2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98" name="Google Shape;198;p2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99" name="Google Shape;199;p2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01" name="Google Shape;201;p2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GB">
                <a:solidFill>
                  <a:srgbClr val="2A2A2A"/>
                </a:solidFill>
                <a:highlight>
                  <a:srgbClr val="FFFFFF"/>
                </a:highlight>
              </a:rPr>
              <a:t>Total investment = Rs. (120 * 80 + 280 + (40/100) * 120 + 72).</a:t>
            </a:r>
            <a:endParaRPr>
              <a:solidFill>
                <a:srgbClr val="2A2A2A"/>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GB">
                <a:solidFill>
                  <a:srgbClr val="2A2A2A"/>
                </a:solidFill>
                <a:highlight>
                  <a:srgbClr val="FFFFFF"/>
                </a:highlight>
              </a:rPr>
              <a:t>= Rs. (9600 + 280+48 + 72) = Rs, 10000.</a:t>
            </a:r>
            <a:endParaRPr>
              <a:solidFill>
                <a:srgbClr val="2A2A2A"/>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GB">
                <a:solidFill>
                  <a:srgbClr val="2A2A2A"/>
                </a:solidFill>
                <a:highlight>
                  <a:srgbClr val="FFFFFF"/>
                </a:highlight>
              </a:rPr>
              <a:t>Sell price of 120 reams = 108% of Rs. 10000 = Rs. 10800.</a:t>
            </a:r>
            <a:endParaRPr>
              <a:solidFill>
                <a:srgbClr val="2A2A2A"/>
              </a:solidFill>
              <a:highlight>
                <a:srgbClr val="FFFFFF"/>
              </a:highlight>
            </a:endParaRPr>
          </a:p>
          <a:p>
            <a:pPr indent="0" lvl="0" marL="0" rtl="0" algn="l">
              <a:lnSpc>
                <a:spcPct val="150000"/>
              </a:lnSpc>
              <a:spcBef>
                <a:spcPts val="0"/>
              </a:spcBef>
              <a:spcAft>
                <a:spcPts val="0"/>
              </a:spcAft>
              <a:buNone/>
            </a:pPr>
            <a:r>
              <a:rPr lang="en-GB">
                <a:solidFill>
                  <a:srgbClr val="2A2A2A"/>
                </a:solidFill>
                <a:highlight>
                  <a:srgbClr val="FFFFFF"/>
                </a:highlight>
              </a:rPr>
              <a:t>Sell Price per ream = Rs. [10800/120] = Rs. 90.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id="206" name="Google Shape;206;p3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07" name="Google Shape;207;p3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08" name="Google Shape;208;p3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07</a:t>
            </a:r>
            <a:endParaRPr sz="2000">
              <a:solidFill>
                <a:schemeClr val="lt1"/>
              </a:solidFill>
              <a:latin typeface="Roboto"/>
              <a:ea typeface="Roboto"/>
              <a:cs typeface="Roboto"/>
              <a:sym typeface="Roboto"/>
            </a:endParaRPr>
          </a:p>
        </p:txBody>
      </p:sp>
      <p:sp>
        <p:nvSpPr>
          <p:cNvPr id="210" name="Google Shape;210;p30"/>
          <p:cNvSpPr txBox="1"/>
          <p:nvPr/>
        </p:nvSpPr>
        <p:spPr>
          <a:xfrm>
            <a:off x="327600" y="930575"/>
            <a:ext cx="78621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solidFill>
                  <a:srgbClr val="2A2A2A"/>
                </a:solidFill>
                <a:highlight>
                  <a:srgbClr val="FFFFFF"/>
                </a:highlight>
              </a:rPr>
              <a:t>Every year before the festive season,a shopkeeper increases the price of the product by 35% and then introduce two successive discount of 10% and 15% respectively.what is percentage loss and percentage gain ?</a:t>
            </a:r>
            <a:endParaRPr>
              <a:solidFill>
                <a:srgbClr val="2A2A2A"/>
              </a:solidFill>
              <a:highlight>
                <a:srgbClr val="FFFFFF"/>
              </a:highlight>
            </a:endParaRPr>
          </a:p>
          <a:p>
            <a:pPr indent="0" lvl="0" marL="0" rtl="0" algn="l">
              <a:lnSpc>
                <a:spcPct val="150000"/>
              </a:lnSpc>
              <a:spcBef>
                <a:spcPts val="0"/>
              </a:spcBef>
              <a:spcAft>
                <a:spcPts val="0"/>
              </a:spcAft>
              <a:buNone/>
            </a:pPr>
            <a:r>
              <a:t/>
            </a:r>
            <a:endParaRPr>
              <a:solidFill>
                <a:srgbClr val="2A2A2A"/>
              </a:solidFill>
              <a:highlight>
                <a:srgbClr val="FFFFFF"/>
              </a:highlight>
            </a:endParaRPr>
          </a:p>
          <a:p>
            <a:pPr indent="-317500" lvl="0" marL="457200" rtl="0" algn="l">
              <a:lnSpc>
                <a:spcPct val="150000"/>
              </a:lnSpc>
              <a:spcBef>
                <a:spcPts val="0"/>
              </a:spcBef>
              <a:spcAft>
                <a:spcPts val="0"/>
              </a:spcAft>
              <a:buClr>
                <a:srgbClr val="222222"/>
              </a:buClr>
              <a:buSzPts val="1400"/>
              <a:buAutoNum type="alphaUcPeriod"/>
            </a:pPr>
            <a:r>
              <a:rPr lang="en-GB">
                <a:solidFill>
                  <a:srgbClr val="222222"/>
                </a:solidFill>
                <a:highlight>
                  <a:srgbClr val="FFFFFF"/>
                </a:highlight>
              </a:rPr>
              <a:t>3.27 % loss</a:t>
            </a:r>
            <a:endParaRPr>
              <a:solidFill>
                <a:srgbClr val="222222"/>
              </a:solidFill>
              <a:highlight>
                <a:srgbClr val="FFFFFF"/>
              </a:highlight>
            </a:endParaRPr>
          </a:p>
          <a:p>
            <a:pPr indent="-317500" lvl="0" marL="457200" rtl="0" algn="l">
              <a:lnSpc>
                <a:spcPct val="150000"/>
              </a:lnSpc>
              <a:spcBef>
                <a:spcPts val="0"/>
              </a:spcBef>
              <a:spcAft>
                <a:spcPts val="0"/>
              </a:spcAft>
              <a:buClr>
                <a:srgbClr val="222222"/>
              </a:buClr>
              <a:buSzPts val="1400"/>
              <a:buAutoNum type="alphaUcPeriod"/>
            </a:pPr>
            <a:r>
              <a:rPr lang="en-GB">
                <a:solidFill>
                  <a:srgbClr val="222222"/>
                </a:solidFill>
                <a:highlight>
                  <a:srgbClr val="FFFFFF"/>
                </a:highlight>
              </a:rPr>
              <a:t>4.15 % loss</a:t>
            </a:r>
            <a:endParaRPr>
              <a:solidFill>
                <a:srgbClr val="222222"/>
              </a:solidFill>
              <a:highlight>
                <a:srgbClr val="FFFFFF"/>
              </a:highlight>
            </a:endParaRPr>
          </a:p>
          <a:p>
            <a:pPr indent="-317500" lvl="0" marL="457200" rtl="0" algn="l">
              <a:lnSpc>
                <a:spcPct val="150000"/>
              </a:lnSpc>
              <a:spcBef>
                <a:spcPts val="0"/>
              </a:spcBef>
              <a:spcAft>
                <a:spcPts val="0"/>
              </a:spcAft>
              <a:buClr>
                <a:srgbClr val="222222"/>
              </a:buClr>
              <a:buSzPts val="1400"/>
              <a:buAutoNum type="alphaUcPeriod"/>
            </a:pPr>
            <a:r>
              <a:rPr lang="en-GB">
                <a:solidFill>
                  <a:srgbClr val="222222"/>
                </a:solidFill>
                <a:highlight>
                  <a:srgbClr val="FFFFFF"/>
                </a:highlight>
              </a:rPr>
              <a:t>3.27 % gain</a:t>
            </a:r>
            <a:endParaRPr>
              <a:solidFill>
                <a:srgbClr val="222222"/>
              </a:solidFill>
              <a:highlight>
                <a:srgbClr val="FFFFFF"/>
              </a:highlight>
            </a:endParaRPr>
          </a:p>
          <a:p>
            <a:pPr indent="-317500" lvl="0" marL="457200" rtl="0" algn="l">
              <a:lnSpc>
                <a:spcPct val="150000"/>
              </a:lnSpc>
              <a:spcBef>
                <a:spcPts val="0"/>
              </a:spcBef>
              <a:spcAft>
                <a:spcPts val="0"/>
              </a:spcAft>
              <a:buClr>
                <a:srgbClr val="222222"/>
              </a:buClr>
              <a:buSzPts val="1400"/>
              <a:buAutoNum type="alphaUcPeriod"/>
            </a:pPr>
            <a:r>
              <a:rPr lang="en-GB">
                <a:solidFill>
                  <a:srgbClr val="222222"/>
                </a:solidFill>
                <a:highlight>
                  <a:srgbClr val="FFFFFF"/>
                </a:highlight>
              </a:rPr>
              <a:t>4.15 % gain</a:t>
            </a:r>
            <a:endParaRPr>
              <a:solidFill>
                <a:srgbClr val="222222"/>
              </a:solidFill>
              <a:highlight>
                <a:srgbClr val="FFFFFF"/>
              </a:highlight>
            </a:endParaRPr>
          </a:p>
        </p:txBody>
      </p:sp>
      <p:sp>
        <p:nvSpPr>
          <p:cNvPr id="211" name="Google Shape;211;p30"/>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17" name="Google Shape;217;p3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18" name="Google Shape;218;p3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07</a:t>
            </a:r>
            <a:endParaRPr sz="2000">
              <a:solidFill>
                <a:schemeClr val="lt1"/>
              </a:solidFill>
              <a:latin typeface="Roboto"/>
              <a:ea typeface="Roboto"/>
              <a:cs typeface="Roboto"/>
              <a:sym typeface="Roboto"/>
            </a:endParaRPr>
          </a:p>
        </p:txBody>
      </p:sp>
      <p:sp>
        <p:nvSpPr>
          <p:cNvPr id="220" name="Google Shape;220;p3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6250"/>
              </a:lnSpc>
              <a:spcBef>
                <a:spcPts val="0"/>
              </a:spcBef>
              <a:spcAft>
                <a:spcPts val="0"/>
              </a:spcAft>
              <a:buClr>
                <a:schemeClr val="dk1"/>
              </a:buClr>
              <a:buSzPts val="1100"/>
              <a:buFont typeface="Arial"/>
              <a:buNone/>
            </a:pPr>
            <a:r>
              <a:rPr lang="en-GB"/>
              <a:t>Let cp= 100,</a:t>
            </a:r>
            <a:endParaRPr/>
          </a:p>
          <a:p>
            <a:pPr indent="0" lvl="0" marL="0" rtl="0" algn="l">
              <a:lnSpc>
                <a:spcPct val="156250"/>
              </a:lnSpc>
              <a:spcBef>
                <a:spcPts val="0"/>
              </a:spcBef>
              <a:spcAft>
                <a:spcPts val="0"/>
              </a:spcAft>
              <a:buClr>
                <a:schemeClr val="dk1"/>
              </a:buClr>
              <a:buSzPts val="1100"/>
              <a:buFont typeface="Arial"/>
              <a:buNone/>
            </a:pPr>
            <a:r>
              <a:rPr lang="en-GB"/>
              <a:t>35 % increase in sp=135</a:t>
            </a:r>
            <a:endParaRPr/>
          </a:p>
          <a:p>
            <a:pPr indent="0" lvl="0" marL="0" rtl="0" algn="l">
              <a:lnSpc>
                <a:spcPct val="156250"/>
              </a:lnSpc>
              <a:spcBef>
                <a:spcPts val="0"/>
              </a:spcBef>
              <a:spcAft>
                <a:spcPts val="0"/>
              </a:spcAft>
              <a:buClr>
                <a:schemeClr val="dk1"/>
              </a:buClr>
              <a:buSzPts val="1100"/>
              <a:buFont typeface="Arial"/>
              <a:buNone/>
            </a:pPr>
            <a:r>
              <a:rPr lang="en-GB"/>
              <a:t>10 % discount in 135((135*10)/100)=13.5</a:t>
            </a:r>
            <a:endParaRPr/>
          </a:p>
          <a:p>
            <a:pPr indent="0" lvl="0" marL="0" rtl="0" algn="l">
              <a:lnSpc>
                <a:spcPct val="156250"/>
              </a:lnSpc>
              <a:spcBef>
                <a:spcPts val="0"/>
              </a:spcBef>
              <a:spcAft>
                <a:spcPts val="0"/>
              </a:spcAft>
              <a:buClr>
                <a:schemeClr val="dk1"/>
              </a:buClr>
              <a:buSzPts val="1100"/>
              <a:buFont typeface="Arial"/>
              <a:buNone/>
            </a:pPr>
            <a:r>
              <a:rPr lang="en-GB"/>
              <a:t>so 1st sp=(135-13.5)=121.5, again 15 % discount in 1st sp((121.5*15)/100)=18.225</a:t>
            </a:r>
            <a:endParaRPr/>
          </a:p>
          <a:p>
            <a:pPr indent="0" lvl="0" marL="0" rtl="0" algn="l">
              <a:lnSpc>
                <a:spcPct val="156250"/>
              </a:lnSpc>
              <a:spcBef>
                <a:spcPts val="0"/>
              </a:spcBef>
              <a:spcAft>
                <a:spcPts val="0"/>
              </a:spcAft>
              <a:buClr>
                <a:schemeClr val="dk1"/>
              </a:buClr>
              <a:buSzPts val="1100"/>
              <a:buFont typeface="Arial"/>
              <a:buNone/>
            </a:pPr>
            <a:r>
              <a:rPr lang="en-GB"/>
              <a:t>2nd sp=(121.5-18.225)=103.275,</a:t>
            </a:r>
            <a:endParaRPr/>
          </a:p>
          <a:p>
            <a:pPr indent="0" lvl="0" marL="0" rtl="0" algn="l">
              <a:lnSpc>
                <a:spcPct val="156250"/>
              </a:lnSpc>
              <a:spcBef>
                <a:spcPts val="0"/>
              </a:spcBef>
              <a:spcAft>
                <a:spcPts val="0"/>
              </a:spcAft>
              <a:buClr>
                <a:schemeClr val="dk1"/>
              </a:buClr>
              <a:buSzPts val="1100"/>
              <a:buFont typeface="Arial"/>
              <a:buNone/>
            </a:pPr>
            <a:r>
              <a:rPr lang="en-GB"/>
              <a:t>so finally cp=100,sp=103.275 ,gain by 3.27%</a:t>
            </a:r>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p1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57" name="Google Shape;57;p1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58" name="Google Shape;58;p1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Topic Name</a:t>
            </a:r>
            <a:endParaRPr sz="2000">
              <a:solidFill>
                <a:schemeClr val="lt1"/>
              </a:solidFill>
              <a:latin typeface="Roboto"/>
              <a:ea typeface="Roboto"/>
              <a:cs typeface="Roboto"/>
              <a:sym typeface="Roboto"/>
            </a:endParaRPr>
          </a:p>
        </p:txBody>
      </p:sp>
      <p:sp>
        <p:nvSpPr>
          <p:cNvPr id="59" name="Google Shape;59;p14"/>
          <p:cNvSpPr/>
          <p:nvPr/>
        </p:nvSpPr>
        <p:spPr>
          <a:xfrm>
            <a:off x="792350" y="2263275"/>
            <a:ext cx="7302115" cy="616942"/>
          </a:xfrm>
          <a:prstGeom prst="rect">
            <a:avLst/>
          </a:prstGeom>
        </p:spPr>
        <p:txBody>
          <a:bodyPr>
            <a:prstTxWarp prst="textPlain"/>
          </a:bodyPr>
          <a:lstStyle/>
          <a:p>
            <a:pPr lvl="0" algn="ctr"/>
            <a:r>
              <a:rPr b="0" i="1">
                <a:ln cap="flat" cmpd="sng" w="9525">
                  <a:solidFill>
                    <a:schemeClr val="dk2"/>
                  </a:solidFill>
                  <a:prstDash val="solid"/>
                  <a:round/>
                  <a:headEnd len="sm" w="sm" type="none"/>
                  <a:tailEnd len="sm" w="sm" type="none"/>
                </a:ln>
                <a:solidFill>
                  <a:schemeClr val="lt2"/>
                </a:solidFill>
                <a:latin typeface="Arial"/>
              </a:rPr>
              <a:t>PROFIT AND LOSS</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1000"/>
                                        <p:tgtEl>
                                          <p:spTgt spid="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26" name="Google Shape;226;p3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27" name="Google Shape;227;p3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08</a:t>
            </a:r>
            <a:endParaRPr sz="2000">
              <a:solidFill>
                <a:schemeClr val="lt1"/>
              </a:solidFill>
              <a:latin typeface="Roboto"/>
              <a:ea typeface="Roboto"/>
              <a:cs typeface="Roboto"/>
              <a:sym typeface="Roboto"/>
            </a:endParaRPr>
          </a:p>
        </p:txBody>
      </p:sp>
      <p:sp>
        <p:nvSpPr>
          <p:cNvPr id="229" name="Google Shape;229;p3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solidFill>
                  <a:srgbClr val="2A2A2A"/>
                </a:solidFill>
                <a:highlight>
                  <a:srgbClr val="FFFFFF"/>
                </a:highlight>
              </a:rPr>
              <a:t>A man bought an article and sold it at a gain of 5 %. If he had bought it at 5% less and sold it for Re 1 less, he would have made a profit of 10%. The C.P. of the article was</a:t>
            </a:r>
            <a:endParaRPr>
              <a:solidFill>
                <a:srgbClr val="2A2A2A"/>
              </a:solidFill>
              <a:highlight>
                <a:srgbClr val="FFFFFF"/>
              </a:highlight>
            </a:endParaRPr>
          </a:p>
          <a:p>
            <a:pPr indent="0" lvl="0" marL="0" rtl="0" algn="l">
              <a:lnSpc>
                <a:spcPct val="150000"/>
              </a:lnSpc>
              <a:spcBef>
                <a:spcPts val="0"/>
              </a:spcBef>
              <a:spcAft>
                <a:spcPts val="0"/>
              </a:spcAft>
              <a:buNone/>
            </a:pPr>
            <a:r>
              <a:t/>
            </a:r>
            <a:endParaRPr>
              <a:solidFill>
                <a:srgbClr val="2A2A2A"/>
              </a:solidFill>
              <a:highlight>
                <a:srgbClr val="FFFFFF"/>
              </a:highlight>
            </a:endParaRPr>
          </a:p>
          <a:p>
            <a:pPr indent="-317500" lvl="0" marL="457200" rtl="0" algn="l">
              <a:lnSpc>
                <a:spcPct val="150000"/>
              </a:lnSpc>
              <a:spcBef>
                <a:spcPts val="0"/>
              </a:spcBef>
              <a:spcAft>
                <a:spcPts val="0"/>
              </a:spcAft>
              <a:buClr>
                <a:srgbClr val="222222"/>
              </a:buClr>
              <a:buSzPts val="1400"/>
              <a:buAutoNum type="alphaUcPeriod"/>
            </a:pPr>
            <a:r>
              <a:rPr lang="en-GB">
                <a:solidFill>
                  <a:srgbClr val="222222"/>
                </a:solidFill>
                <a:highlight>
                  <a:srgbClr val="FFFFFF"/>
                </a:highlight>
              </a:rPr>
              <a:t>Rs 100</a:t>
            </a:r>
            <a:endParaRPr>
              <a:solidFill>
                <a:srgbClr val="222222"/>
              </a:solidFill>
              <a:highlight>
                <a:srgbClr val="FFFFFF"/>
              </a:highlight>
            </a:endParaRPr>
          </a:p>
          <a:p>
            <a:pPr indent="-317500" lvl="0" marL="457200" rtl="0" algn="l">
              <a:lnSpc>
                <a:spcPct val="150000"/>
              </a:lnSpc>
              <a:spcBef>
                <a:spcPts val="0"/>
              </a:spcBef>
              <a:spcAft>
                <a:spcPts val="0"/>
              </a:spcAft>
              <a:buClr>
                <a:srgbClr val="222222"/>
              </a:buClr>
              <a:buSzPts val="1400"/>
              <a:buAutoNum type="alphaUcPeriod"/>
            </a:pPr>
            <a:r>
              <a:rPr lang="en-GB">
                <a:solidFill>
                  <a:srgbClr val="222222"/>
                </a:solidFill>
                <a:highlight>
                  <a:srgbClr val="FFFFFF"/>
                </a:highlight>
              </a:rPr>
              <a:t>Rs 150</a:t>
            </a:r>
            <a:endParaRPr>
              <a:solidFill>
                <a:srgbClr val="222222"/>
              </a:solidFill>
              <a:highlight>
                <a:srgbClr val="FFFFFF"/>
              </a:highlight>
            </a:endParaRPr>
          </a:p>
          <a:p>
            <a:pPr indent="-317500" lvl="0" marL="457200" rtl="0" algn="l">
              <a:lnSpc>
                <a:spcPct val="150000"/>
              </a:lnSpc>
              <a:spcBef>
                <a:spcPts val="0"/>
              </a:spcBef>
              <a:spcAft>
                <a:spcPts val="0"/>
              </a:spcAft>
              <a:buClr>
                <a:srgbClr val="222222"/>
              </a:buClr>
              <a:buSzPts val="1400"/>
              <a:buAutoNum type="alphaUcPeriod"/>
            </a:pPr>
            <a:r>
              <a:rPr lang="en-GB">
                <a:solidFill>
                  <a:srgbClr val="222222"/>
                </a:solidFill>
                <a:highlight>
                  <a:srgbClr val="FFFFFF"/>
                </a:highlight>
              </a:rPr>
              <a:t>Rs 200</a:t>
            </a:r>
            <a:endParaRPr>
              <a:solidFill>
                <a:srgbClr val="222222"/>
              </a:solidFill>
              <a:highlight>
                <a:srgbClr val="FFFFFF"/>
              </a:highlight>
            </a:endParaRPr>
          </a:p>
          <a:p>
            <a:pPr indent="-317500" lvl="0" marL="457200" rtl="0" algn="l">
              <a:lnSpc>
                <a:spcPct val="150000"/>
              </a:lnSpc>
              <a:spcBef>
                <a:spcPts val="0"/>
              </a:spcBef>
              <a:spcAft>
                <a:spcPts val="0"/>
              </a:spcAft>
              <a:buClr>
                <a:srgbClr val="222222"/>
              </a:buClr>
              <a:buSzPts val="1400"/>
              <a:buAutoNum type="alphaUcPeriod"/>
            </a:pPr>
            <a:r>
              <a:rPr lang="en-GB">
                <a:solidFill>
                  <a:srgbClr val="222222"/>
                </a:solidFill>
                <a:highlight>
                  <a:srgbClr val="FFFFFF"/>
                </a:highlight>
              </a:rPr>
              <a:t>Rs 250</a:t>
            </a:r>
            <a:endParaRPr>
              <a:solidFill>
                <a:srgbClr val="222222"/>
              </a:solidFill>
              <a:highlight>
                <a:srgbClr val="FFFFFF"/>
              </a:highlight>
            </a:endParaRPr>
          </a:p>
        </p:txBody>
      </p:sp>
      <p:sp>
        <p:nvSpPr>
          <p:cNvPr id="230" name="Google Shape;230;p3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36" name="Google Shape;236;p3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37" name="Google Shape;237;p3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08</a:t>
            </a:r>
            <a:endParaRPr sz="2000">
              <a:solidFill>
                <a:schemeClr val="lt1"/>
              </a:solidFill>
              <a:latin typeface="Roboto"/>
              <a:ea typeface="Roboto"/>
              <a:cs typeface="Roboto"/>
              <a:sym typeface="Roboto"/>
            </a:endParaRPr>
          </a:p>
        </p:txBody>
      </p:sp>
      <p:sp>
        <p:nvSpPr>
          <p:cNvPr id="239" name="Google Shape;239;p3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GB"/>
              <a:t>Let original Cost price is x</a:t>
            </a:r>
            <a:endParaRPr/>
          </a:p>
          <a:p>
            <a:pPr indent="0" lvl="0" marL="0" rtl="0" algn="l">
              <a:lnSpc>
                <a:spcPct val="150000"/>
              </a:lnSpc>
              <a:spcBef>
                <a:spcPts val="0"/>
              </a:spcBef>
              <a:spcAft>
                <a:spcPts val="0"/>
              </a:spcAft>
              <a:buClr>
                <a:schemeClr val="dk1"/>
              </a:buClr>
              <a:buSzPts val="1100"/>
              <a:buFont typeface="Arial"/>
              <a:buNone/>
            </a:pPr>
            <a:r>
              <a:rPr lang="en-GB"/>
              <a:t>Its Selling price = (105/100) * x = 21x/20</a:t>
            </a:r>
            <a:endParaRPr/>
          </a:p>
          <a:p>
            <a:pPr indent="0" lvl="0" marL="0" rtl="0" algn="l">
              <a:lnSpc>
                <a:spcPct val="150000"/>
              </a:lnSpc>
              <a:spcBef>
                <a:spcPts val="0"/>
              </a:spcBef>
              <a:spcAft>
                <a:spcPts val="0"/>
              </a:spcAft>
              <a:buClr>
                <a:schemeClr val="dk1"/>
              </a:buClr>
              <a:buSzPts val="1100"/>
              <a:buFont typeface="Arial"/>
              <a:buNone/>
            </a:pPr>
            <a:r>
              <a:rPr lang="en-GB"/>
              <a:t>New Cost price  = (95/100) * x  = 19x/20</a:t>
            </a:r>
            <a:endParaRPr/>
          </a:p>
          <a:p>
            <a:pPr indent="0" lvl="0" marL="0" rtl="0" algn="l">
              <a:lnSpc>
                <a:spcPct val="150000"/>
              </a:lnSpc>
              <a:spcBef>
                <a:spcPts val="0"/>
              </a:spcBef>
              <a:spcAft>
                <a:spcPts val="0"/>
              </a:spcAft>
              <a:buClr>
                <a:schemeClr val="dk1"/>
              </a:buClr>
              <a:buSzPts val="1100"/>
              <a:buFont typeface="Arial"/>
              <a:buNone/>
            </a:pPr>
            <a:r>
              <a:rPr lang="en-GB"/>
              <a:t>New Selling price = (110/100 )* (19x/20 )= 209x/200</a:t>
            </a:r>
            <a:endParaRPr/>
          </a:p>
          <a:p>
            <a:pPr indent="0" lvl="0" marL="0" rtl="0" algn="l">
              <a:lnSpc>
                <a:spcPct val="150000"/>
              </a:lnSpc>
              <a:spcBef>
                <a:spcPts val="0"/>
              </a:spcBef>
              <a:spcAft>
                <a:spcPts val="0"/>
              </a:spcAft>
              <a:buClr>
                <a:schemeClr val="dk1"/>
              </a:buClr>
              <a:buSzPts val="1100"/>
              <a:buFont typeface="Arial"/>
              <a:buNone/>
            </a:pPr>
            <a:r>
              <a:rPr lang="en-GB"/>
              <a:t>[(21x/20) - (209x/200)] = 1</a:t>
            </a:r>
            <a:endParaRPr/>
          </a:p>
          <a:p>
            <a:pPr indent="0" lvl="0" marL="0" rtl="0" algn="l">
              <a:lnSpc>
                <a:spcPct val="150000"/>
              </a:lnSpc>
              <a:spcBef>
                <a:spcPts val="0"/>
              </a:spcBef>
              <a:spcAft>
                <a:spcPts val="0"/>
              </a:spcAft>
              <a:buNone/>
            </a:pPr>
            <a:r>
              <a:rPr lang="en-GB"/>
              <a:t>=&gt; x = 200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3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45" name="Google Shape;245;p3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46" name="Google Shape;246;p3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09</a:t>
            </a:r>
            <a:endParaRPr sz="2000">
              <a:solidFill>
                <a:schemeClr val="lt1"/>
              </a:solidFill>
              <a:latin typeface="Roboto"/>
              <a:ea typeface="Roboto"/>
              <a:cs typeface="Roboto"/>
              <a:sym typeface="Roboto"/>
            </a:endParaRPr>
          </a:p>
        </p:txBody>
      </p:sp>
      <p:sp>
        <p:nvSpPr>
          <p:cNvPr id="248" name="Google Shape;248;p34"/>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t>A shopkeeper sells one-third of his goods at a profit of 10%, another one-third at a profit of 20%, and the rest at a loss of 6%.What is his overall profit percentage ?</a:t>
            </a:r>
            <a:endParaRPr/>
          </a:p>
          <a:p>
            <a:pPr indent="0" lvl="0" marL="0" rtl="0" algn="l">
              <a:lnSpc>
                <a:spcPct val="150000"/>
              </a:lnSpc>
              <a:spcBef>
                <a:spcPts val="800"/>
              </a:spcBef>
              <a:spcAft>
                <a:spcPts val="0"/>
              </a:spcAft>
              <a:buNone/>
            </a:pPr>
            <a:r>
              <a:t/>
            </a:r>
            <a:endParaRPr/>
          </a:p>
          <a:p>
            <a:pPr indent="-317500" lvl="0" marL="457200" rtl="0" algn="l">
              <a:lnSpc>
                <a:spcPct val="150000"/>
              </a:lnSpc>
              <a:spcBef>
                <a:spcPts val="800"/>
              </a:spcBef>
              <a:spcAft>
                <a:spcPts val="0"/>
              </a:spcAft>
              <a:buSzPts val="1400"/>
              <a:buAutoNum type="alphaUcPeriod"/>
            </a:pPr>
            <a:r>
              <a:rPr lang="en-GB"/>
              <a:t>6%</a:t>
            </a:r>
            <a:endParaRPr/>
          </a:p>
          <a:p>
            <a:pPr indent="-317500" lvl="0" marL="457200" rtl="0" algn="l">
              <a:lnSpc>
                <a:spcPct val="150000"/>
              </a:lnSpc>
              <a:spcBef>
                <a:spcPts val="0"/>
              </a:spcBef>
              <a:spcAft>
                <a:spcPts val="0"/>
              </a:spcAft>
              <a:buSzPts val="1400"/>
              <a:buAutoNum type="alphaUcPeriod"/>
            </a:pPr>
            <a:r>
              <a:rPr lang="en-GB"/>
              <a:t>8%</a:t>
            </a:r>
            <a:endParaRPr/>
          </a:p>
          <a:p>
            <a:pPr indent="-317500" lvl="0" marL="457200" rtl="0" algn="l">
              <a:lnSpc>
                <a:spcPct val="150000"/>
              </a:lnSpc>
              <a:spcBef>
                <a:spcPts val="0"/>
              </a:spcBef>
              <a:spcAft>
                <a:spcPts val="0"/>
              </a:spcAft>
              <a:buSzPts val="1400"/>
              <a:buAutoNum type="alphaUcPeriod"/>
            </a:pPr>
            <a:r>
              <a:rPr lang="en-GB"/>
              <a:t>12%</a:t>
            </a:r>
            <a:endParaRPr/>
          </a:p>
          <a:p>
            <a:pPr indent="-317500" lvl="0" marL="457200" rtl="0" algn="l">
              <a:lnSpc>
                <a:spcPct val="150000"/>
              </a:lnSpc>
              <a:spcBef>
                <a:spcPts val="0"/>
              </a:spcBef>
              <a:spcAft>
                <a:spcPts val="0"/>
              </a:spcAft>
              <a:buSzPts val="1400"/>
              <a:buAutoNum type="alphaUcPeriod"/>
            </a:pPr>
            <a:r>
              <a:rPr lang="en-GB"/>
              <a:t>10%</a:t>
            </a:r>
            <a:endParaRPr/>
          </a:p>
        </p:txBody>
      </p:sp>
      <p:sp>
        <p:nvSpPr>
          <p:cNvPr id="249" name="Google Shape;249;p34"/>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id="254" name="Google Shape;254;p3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55" name="Google Shape;255;p3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56" name="Google Shape;256;p3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58" name="Google Shape;258;p35"/>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200000"/>
              </a:lnSpc>
              <a:spcBef>
                <a:spcPts val="0"/>
              </a:spcBef>
              <a:spcAft>
                <a:spcPts val="0"/>
              </a:spcAft>
              <a:buClr>
                <a:schemeClr val="dk1"/>
              </a:buClr>
              <a:buSzPts val="1100"/>
              <a:buFont typeface="Arial"/>
              <a:buNone/>
            </a:pPr>
            <a:r>
              <a:rPr lang="en-GB"/>
              <a:t>Let the shopkeeper buy 300g for Rs.300. Now he sells 100g for Rs.110, another 100g for Rs120, and the rest 100g for Rs94. </a:t>
            </a:r>
            <a:endParaRPr/>
          </a:p>
          <a:p>
            <a:pPr indent="0" lvl="0" marL="0" rtl="0" algn="l">
              <a:lnSpc>
                <a:spcPct val="200000"/>
              </a:lnSpc>
              <a:spcBef>
                <a:spcPts val="0"/>
              </a:spcBef>
              <a:spcAft>
                <a:spcPts val="0"/>
              </a:spcAft>
              <a:buClr>
                <a:schemeClr val="dk1"/>
              </a:buClr>
              <a:buSzPts val="1100"/>
              <a:buFont typeface="Arial"/>
              <a:buNone/>
            </a:pPr>
            <a:r>
              <a:rPr lang="en-GB"/>
              <a:t> Therefore, the total amount he receives = Rs.110 + Rs.120 + Rs.94 = 324. </a:t>
            </a:r>
            <a:endParaRPr/>
          </a:p>
          <a:p>
            <a:pPr indent="0" lvl="0" marL="0" rtl="0" algn="l">
              <a:lnSpc>
                <a:spcPct val="200000"/>
              </a:lnSpc>
              <a:spcBef>
                <a:spcPts val="0"/>
              </a:spcBef>
              <a:spcAft>
                <a:spcPts val="0"/>
              </a:spcAft>
              <a:buClr>
                <a:schemeClr val="dk1"/>
              </a:buClr>
              <a:buSzPts val="1100"/>
              <a:buFont typeface="Arial"/>
              <a:buNone/>
            </a:pPr>
            <a:r>
              <a:rPr lang="en-GB"/>
              <a:t> Therefore, the shopkeeper spends Rs.300 and gets back Rs.324.</a:t>
            </a:r>
            <a:endParaRPr/>
          </a:p>
          <a:p>
            <a:pPr indent="0" lvl="0" marL="0" rtl="0" algn="l">
              <a:lnSpc>
                <a:spcPct val="200000"/>
              </a:lnSpc>
              <a:spcBef>
                <a:spcPts val="0"/>
              </a:spcBef>
              <a:spcAft>
                <a:spcPts val="0"/>
              </a:spcAft>
              <a:buNone/>
            </a:pPr>
            <a:r>
              <a:rPr lang="en-GB"/>
              <a:t> Therefore, his profit percentage =(24/300)*100%</a:t>
            </a:r>
            <a:endParaRPr/>
          </a:p>
          <a:p>
            <a:pPr indent="0" lvl="0" marL="0" rtl="0" algn="l">
              <a:lnSpc>
                <a:spcPct val="200000"/>
              </a:lnSpc>
              <a:spcBef>
                <a:spcPts val="0"/>
              </a:spcBef>
              <a:spcAft>
                <a:spcPts val="0"/>
              </a:spcAft>
              <a:buNone/>
            </a:pPr>
            <a:r>
              <a:rPr lang="en-GB"/>
              <a:t>                                                   =8%</a:t>
            </a:r>
            <a:endParaRPr/>
          </a:p>
          <a:p>
            <a:pPr indent="0" lvl="0" marL="0" rtl="0" algn="l">
              <a:lnSpc>
                <a:spcPct val="200000"/>
              </a:lnSpc>
              <a:spcBef>
                <a:spcPts val="0"/>
              </a:spcBef>
              <a:spcAft>
                <a:spcPts val="0"/>
              </a:spcAft>
              <a:buClr>
                <a:schemeClr val="dk1"/>
              </a:buClr>
              <a:buSzPts val="1100"/>
              <a:buFont typeface="Arial"/>
              <a:buNone/>
            </a:pPr>
            <a:r>
              <a:rPr lang="en-GB"/>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3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64" name="Google Shape;264;p3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65" name="Google Shape;265;p3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10</a:t>
            </a:r>
            <a:endParaRPr sz="2000">
              <a:solidFill>
                <a:schemeClr val="lt1"/>
              </a:solidFill>
              <a:latin typeface="Roboto"/>
              <a:ea typeface="Roboto"/>
              <a:cs typeface="Roboto"/>
              <a:sym typeface="Roboto"/>
            </a:endParaRPr>
          </a:p>
        </p:txBody>
      </p:sp>
      <p:sp>
        <p:nvSpPr>
          <p:cNvPr id="267" name="Google Shape;267;p3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GB">
                <a:solidFill>
                  <a:srgbClr val="2A2A2A"/>
                </a:solidFill>
                <a:highlight>
                  <a:srgbClr val="FFFFFF"/>
                </a:highlight>
              </a:rPr>
              <a:t>Cost of 3 cricket balls = cost of 2 pairs of leg pads. </a:t>
            </a:r>
            <a:endParaRPr>
              <a:solidFill>
                <a:srgbClr val="2A2A2A"/>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GB">
                <a:solidFill>
                  <a:srgbClr val="2A2A2A"/>
                </a:solidFill>
                <a:highlight>
                  <a:srgbClr val="FFFFFF"/>
                </a:highlight>
              </a:rPr>
              <a:t>Cost of 3 pairs of leg pads = cost of 2 pairs of gloves.</a:t>
            </a:r>
            <a:endParaRPr>
              <a:solidFill>
                <a:srgbClr val="2A2A2A"/>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rPr lang="en-GB">
                <a:solidFill>
                  <a:srgbClr val="2A2A2A"/>
                </a:solidFill>
                <a:highlight>
                  <a:srgbClr val="FFFFFF"/>
                </a:highlight>
              </a:rPr>
              <a:t>Cost of 3 pairs of gloves = cost of 2 cricket bats.</a:t>
            </a:r>
            <a:endParaRPr>
              <a:solidFill>
                <a:srgbClr val="2A2A2A"/>
              </a:solidFill>
              <a:highlight>
                <a:srgbClr val="FFFFFF"/>
              </a:highlight>
            </a:endParaRPr>
          </a:p>
          <a:p>
            <a:pPr indent="0" lvl="0" marL="0" rtl="0" algn="l">
              <a:lnSpc>
                <a:spcPct val="150000"/>
              </a:lnSpc>
              <a:spcBef>
                <a:spcPts val="0"/>
              </a:spcBef>
              <a:spcAft>
                <a:spcPts val="0"/>
              </a:spcAft>
              <a:buNone/>
            </a:pPr>
            <a:r>
              <a:rPr lang="en-GB">
                <a:solidFill>
                  <a:srgbClr val="2A2A2A"/>
                </a:solidFill>
                <a:highlight>
                  <a:srgbClr val="FFFFFF"/>
                </a:highlight>
              </a:rPr>
              <a:t>If a cricket bat costs Rs 54, what is the cost of a cricket ball. </a:t>
            </a:r>
            <a:endParaRPr>
              <a:solidFill>
                <a:srgbClr val="2A2A2A"/>
              </a:solidFill>
              <a:highlight>
                <a:srgbClr val="FFFFFF"/>
              </a:highlight>
            </a:endParaRPr>
          </a:p>
          <a:p>
            <a:pPr indent="0" lvl="0" marL="0" rtl="0" algn="l">
              <a:lnSpc>
                <a:spcPct val="150000"/>
              </a:lnSpc>
              <a:spcBef>
                <a:spcPts val="0"/>
              </a:spcBef>
              <a:spcAft>
                <a:spcPts val="0"/>
              </a:spcAft>
              <a:buClr>
                <a:schemeClr val="dk1"/>
              </a:buClr>
              <a:buSzPts val="1100"/>
              <a:buFont typeface="Arial"/>
              <a:buNone/>
            </a:pPr>
            <a:r>
              <a:t/>
            </a:r>
            <a:endParaRPr>
              <a:solidFill>
                <a:srgbClr val="2A2A2A"/>
              </a:solidFill>
              <a:highlight>
                <a:srgbClr val="FFFFFF"/>
              </a:highlight>
            </a:endParaRPr>
          </a:p>
          <a:p>
            <a:pPr indent="-317500" lvl="0" marL="457200" rtl="0" algn="l">
              <a:lnSpc>
                <a:spcPct val="150000"/>
              </a:lnSpc>
              <a:spcBef>
                <a:spcPts val="0"/>
              </a:spcBef>
              <a:spcAft>
                <a:spcPts val="0"/>
              </a:spcAft>
              <a:buClr>
                <a:srgbClr val="222222"/>
              </a:buClr>
              <a:buSzPts val="1400"/>
              <a:buAutoNum type="alphaUcPeriod"/>
            </a:pPr>
            <a:r>
              <a:rPr lang="en-GB">
                <a:solidFill>
                  <a:srgbClr val="222222"/>
                </a:solidFill>
                <a:highlight>
                  <a:srgbClr val="FFFFFF"/>
                </a:highlight>
              </a:rPr>
              <a:t> Rs 12</a:t>
            </a:r>
            <a:endParaRPr>
              <a:solidFill>
                <a:srgbClr val="222222"/>
              </a:solidFill>
              <a:highlight>
                <a:srgbClr val="FFFFFF"/>
              </a:highlight>
            </a:endParaRPr>
          </a:p>
          <a:p>
            <a:pPr indent="-317500" lvl="0" marL="457200" rtl="0" algn="l">
              <a:lnSpc>
                <a:spcPct val="150000"/>
              </a:lnSpc>
              <a:spcBef>
                <a:spcPts val="0"/>
              </a:spcBef>
              <a:spcAft>
                <a:spcPts val="0"/>
              </a:spcAft>
              <a:buClr>
                <a:srgbClr val="222222"/>
              </a:buClr>
              <a:buSzPts val="1400"/>
              <a:buAutoNum type="alphaUcPeriod"/>
            </a:pPr>
            <a:r>
              <a:rPr lang="en-GB">
                <a:solidFill>
                  <a:srgbClr val="222222"/>
                </a:solidFill>
                <a:highlight>
                  <a:srgbClr val="FFFFFF"/>
                </a:highlight>
              </a:rPr>
              <a:t> Rs 14</a:t>
            </a:r>
            <a:endParaRPr>
              <a:solidFill>
                <a:srgbClr val="222222"/>
              </a:solidFill>
              <a:highlight>
                <a:srgbClr val="FFFFFF"/>
              </a:highlight>
            </a:endParaRPr>
          </a:p>
          <a:p>
            <a:pPr indent="-317500" lvl="0" marL="457200" rtl="0" algn="l">
              <a:lnSpc>
                <a:spcPct val="150000"/>
              </a:lnSpc>
              <a:spcBef>
                <a:spcPts val="0"/>
              </a:spcBef>
              <a:spcAft>
                <a:spcPts val="0"/>
              </a:spcAft>
              <a:buClr>
                <a:srgbClr val="222222"/>
              </a:buClr>
              <a:buSzPts val="1400"/>
              <a:buAutoNum type="alphaUcPeriod"/>
            </a:pPr>
            <a:r>
              <a:rPr lang="en-GB">
                <a:solidFill>
                  <a:srgbClr val="222222"/>
                </a:solidFill>
                <a:highlight>
                  <a:srgbClr val="FFFFFF"/>
                </a:highlight>
              </a:rPr>
              <a:t> Rs 16</a:t>
            </a:r>
            <a:endParaRPr>
              <a:solidFill>
                <a:srgbClr val="222222"/>
              </a:solidFill>
              <a:highlight>
                <a:srgbClr val="FFFFFF"/>
              </a:highlight>
            </a:endParaRPr>
          </a:p>
          <a:p>
            <a:pPr indent="-317500" lvl="0" marL="457200" rtl="0" algn="l">
              <a:lnSpc>
                <a:spcPct val="150000"/>
              </a:lnSpc>
              <a:spcBef>
                <a:spcPts val="0"/>
              </a:spcBef>
              <a:spcAft>
                <a:spcPts val="0"/>
              </a:spcAft>
              <a:buClr>
                <a:srgbClr val="222222"/>
              </a:buClr>
              <a:buSzPts val="1400"/>
              <a:buAutoNum type="alphaUcPeriod"/>
            </a:pPr>
            <a:r>
              <a:rPr lang="en-GB">
                <a:solidFill>
                  <a:srgbClr val="222222"/>
                </a:solidFill>
                <a:highlight>
                  <a:srgbClr val="FFFFFF"/>
                </a:highlight>
              </a:rPr>
              <a:t> Rs 18</a:t>
            </a:r>
            <a:endParaRPr>
              <a:solidFill>
                <a:srgbClr val="222222"/>
              </a:solidFill>
              <a:highlight>
                <a:srgbClr val="FFFFFF"/>
              </a:highlight>
            </a:endParaRPr>
          </a:p>
        </p:txBody>
      </p:sp>
      <p:sp>
        <p:nvSpPr>
          <p:cNvPr id="268" name="Google Shape;268;p36"/>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3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74" name="Google Shape;274;p3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75" name="Google Shape;275;p3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277" name="Google Shape;277;p37"/>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200000"/>
              </a:lnSpc>
              <a:spcBef>
                <a:spcPts val="0"/>
              </a:spcBef>
              <a:spcAft>
                <a:spcPts val="0"/>
              </a:spcAft>
              <a:buClr>
                <a:schemeClr val="dk1"/>
              </a:buClr>
              <a:buSzPts val="1100"/>
              <a:buFont typeface="Arial"/>
              <a:buNone/>
            </a:pPr>
            <a:r>
              <a:rPr lang="en-GB"/>
              <a:t>3 pairs of gloves = 2 x 54 = 108 ; 1 pairs of gloves = 36</a:t>
            </a:r>
            <a:endParaRPr/>
          </a:p>
          <a:p>
            <a:pPr indent="0" lvl="0" marL="0" rtl="0" algn="l">
              <a:lnSpc>
                <a:spcPct val="200000"/>
              </a:lnSpc>
              <a:spcBef>
                <a:spcPts val="0"/>
              </a:spcBef>
              <a:spcAft>
                <a:spcPts val="0"/>
              </a:spcAft>
              <a:buClr>
                <a:schemeClr val="dk1"/>
              </a:buClr>
              <a:buSzPts val="1100"/>
              <a:buFont typeface="Arial"/>
              <a:buNone/>
            </a:pPr>
            <a:r>
              <a:rPr lang="en-GB"/>
              <a:t>3 pairs of leg pads = 2 x 36 = 1 pairs of leg pads = 24</a:t>
            </a:r>
            <a:endParaRPr/>
          </a:p>
          <a:p>
            <a:pPr indent="0" lvl="0" marL="0" rtl="0" algn="l">
              <a:lnSpc>
                <a:spcPct val="200000"/>
              </a:lnSpc>
              <a:spcBef>
                <a:spcPts val="0"/>
              </a:spcBef>
              <a:spcAft>
                <a:spcPts val="0"/>
              </a:spcAft>
              <a:buClr>
                <a:schemeClr val="dk1"/>
              </a:buClr>
              <a:buSzPts val="1100"/>
              <a:buFont typeface="Arial"/>
              <a:buNone/>
            </a:pPr>
            <a:r>
              <a:rPr lang="en-GB"/>
              <a:t>3 cricket balls = 2 x 24 = 48</a:t>
            </a:r>
            <a:endParaRPr/>
          </a:p>
          <a:p>
            <a:pPr indent="0" lvl="0" marL="0" rtl="0" algn="l">
              <a:lnSpc>
                <a:spcPct val="200000"/>
              </a:lnSpc>
              <a:spcBef>
                <a:spcPts val="0"/>
              </a:spcBef>
              <a:spcAft>
                <a:spcPts val="0"/>
              </a:spcAft>
              <a:buNone/>
            </a:pPr>
            <a:r>
              <a:rPr lang="en-GB"/>
              <a:t>cost of 1 cricket ball = 16;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3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83" name="Google Shape;283;p3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84" name="Google Shape;284;p3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11</a:t>
            </a:r>
            <a:endParaRPr sz="2000">
              <a:solidFill>
                <a:schemeClr val="lt1"/>
              </a:solidFill>
              <a:latin typeface="Roboto"/>
              <a:ea typeface="Roboto"/>
              <a:cs typeface="Roboto"/>
              <a:sym typeface="Roboto"/>
            </a:endParaRPr>
          </a:p>
        </p:txBody>
      </p:sp>
      <p:sp>
        <p:nvSpPr>
          <p:cNvPr id="286" name="Google Shape;286;p3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t>A' sold an article to 'B' at a profit of 20%. 'B' sold the same article to 'C' at a loss of 25% and 'C' sold the same article to 'D' at a profit of 40%. If 'D' paid Rs 252 for the article, then find how much did 'A' pay for it?</a:t>
            </a:r>
            <a:endParaRPr/>
          </a:p>
          <a:p>
            <a:pPr indent="0" lvl="0" marL="0" rtl="0" algn="l">
              <a:lnSpc>
                <a:spcPct val="150000"/>
              </a:lnSpc>
              <a:spcBef>
                <a:spcPts val="800"/>
              </a:spcBef>
              <a:spcAft>
                <a:spcPts val="0"/>
              </a:spcAft>
              <a:buNone/>
            </a:pPr>
            <a:r>
              <a:t/>
            </a:r>
            <a:endParaRPr/>
          </a:p>
          <a:p>
            <a:pPr indent="-317500" lvl="0" marL="457200" rtl="0" algn="l">
              <a:lnSpc>
                <a:spcPct val="150000"/>
              </a:lnSpc>
              <a:spcBef>
                <a:spcPts val="800"/>
              </a:spcBef>
              <a:spcAft>
                <a:spcPts val="0"/>
              </a:spcAft>
              <a:buSzPts val="1400"/>
              <a:buAutoNum type="alphaUcPeriod"/>
            </a:pPr>
            <a:r>
              <a:rPr lang="en-GB"/>
              <a:t> Rs.196</a:t>
            </a:r>
            <a:endParaRPr/>
          </a:p>
          <a:p>
            <a:pPr indent="-317500" lvl="0" marL="457200" rtl="0" algn="l">
              <a:lnSpc>
                <a:spcPct val="150000"/>
              </a:lnSpc>
              <a:spcBef>
                <a:spcPts val="0"/>
              </a:spcBef>
              <a:spcAft>
                <a:spcPts val="0"/>
              </a:spcAft>
              <a:buSzPts val="1400"/>
              <a:buAutoNum type="alphaUcPeriod"/>
            </a:pPr>
            <a:r>
              <a:rPr lang="en-GB"/>
              <a:t> Rs.210</a:t>
            </a:r>
            <a:endParaRPr/>
          </a:p>
          <a:p>
            <a:pPr indent="-317500" lvl="0" marL="457200" rtl="0" algn="l">
              <a:lnSpc>
                <a:spcPct val="150000"/>
              </a:lnSpc>
              <a:spcBef>
                <a:spcPts val="0"/>
              </a:spcBef>
              <a:spcAft>
                <a:spcPts val="0"/>
              </a:spcAft>
              <a:buSzPts val="1400"/>
              <a:buAutoNum type="alphaUcPeriod"/>
            </a:pPr>
            <a:r>
              <a:rPr lang="en-GB"/>
              <a:t> Rs.200</a:t>
            </a:r>
            <a:endParaRPr/>
          </a:p>
          <a:p>
            <a:pPr indent="-317500" lvl="0" marL="457200" rtl="0" algn="l">
              <a:lnSpc>
                <a:spcPct val="150000"/>
              </a:lnSpc>
              <a:spcBef>
                <a:spcPts val="0"/>
              </a:spcBef>
              <a:spcAft>
                <a:spcPts val="0"/>
              </a:spcAft>
              <a:buSzPts val="1400"/>
              <a:buAutoNum type="alphaUcPeriod"/>
            </a:pPr>
            <a:r>
              <a:rPr lang="en-GB"/>
              <a:t> Rs.235</a:t>
            </a:r>
            <a:endParaRPr/>
          </a:p>
          <a:p>
            <a:pPr indent="0" lvl="0" marL="457200" rtl="0" algn="l">
              <a:lnSpc>
                <a:spcPct val="150000"/>
              </a:lnSpc>
              <a:spcBef>
                <a:spcPts val="800"/>
              </a:spcBef>
              <a:spcAft>
                <a:spcPts val="800"/>
              </a:spcAft>
              <a:buNone/>
            </a:pPr>
            <a:r>
              <a:t/>
            </a:r>
            <a:endParaRPr/>
          </a:p>
        </p:txBody>
      </p:sp>
      <p:sp>
        <p:nvSpPr>
          <p:cNvPr id="287" name="Google Shape;287;p3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3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293" name="Google Shape;293;p3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294" name="Google Shape;294;p3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11</a:t>
            </a:r>
            <a:endParaRPr sz="2000">
              <a:solidFill>
                <a:schemeClr val="lt1"/>
              </a:solidFill>
              <a:latin typeface="Roboto"/>
              <a:ea typeface="Roboto"/>
              <a:cs typeface="Roboto"/>
              <a:sym typeface="Roboto"/>
            </a:endParaRPr>
          </a:p>
        </p:txBody>
      </p:sp>
      <p:sp>
        <p:nvSpPr>
          <p:cNvPr id="296" name="Google Shape;296;p3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GB"/>
              <a:t>Let the article costs 'X' to A</a:t>
            </a:r>
            <a:endParaRPr/>
          </a:p>
          <a:p>
            <a:pPr indent="0" lvl="0" marL="0" rtl="0" algn="l">
              <a:lnSpc>
                <a:spcPct val="150000"/>
              </a:lnSpc>
              <a:spcBef>
                <a:spcPts val="0"/>
              </a:spcBef>
              <a:spcAft>
                <a:spcPts val="0"/>
              </a:spcAft>
              <a:buClr>
                <a:schemeClr val="dk1"/>
              </a:buClr>
              <a:buSzPts val="1100"/>
              <a:buFont typeface="Arial"/>
              <a:buNone/>
            </a:pPr>
            <a:r>
              <a:rPr lang="en-GB"/>
              <a:t>Cost price of B = 1.2X</a:t>
            </a:r>
            <a:endParaRPr/>
          </a:p>
          <a:p>
            <a:pPr indent="0" lvl="0" marL="0" rtl="0" algn="l">
              <a:lnSpc>
                <a:spcPct val="150000"/>
              </a:lnSpc>
              <a:spcBef>
                <a:spcPts val="0"/>
              </a:spcBef>
              <a:spcAft>
                <a:spcPts val="0"/>
              </a:spcAft>
              <a:buClr>
                <a:schemeClr val="dk1"/>
              </a:buClr>
              <a:buSzPts val="1100"/>
              <a:buFont typeface="Arial"/>
              <a:buNone/>
            </a:pPr>
            <a:r>
              <a:rPr lang="en-GB"/>
              <a:t>Cost price of C = 0.75(1.2X) = 0.9X</a:t>
            </a:r>
            <a:endParaRPr/>
          </a:p>
          <a:p>
            <a:pPr indent="0" lvl="0" marL="0" rtl="0" algn="l">
              <a:lnSpc>
                <a:spcPct val="150000"/>
              </a:lnSpc>
              <a:spcBef>
                <a:spcPts val="0"/>
              </a:spcBef>
              <a:spcAft>
                <a:spcPts val="0"/>
              </a:spcAft>
              <a:buClr>
                <a:schemeClr val="dk1"/>
              </a:buClr>
              <a:buSzPts val="1100"/>
              <a:buFont typeface="Arial"/>
              <a:buNone/>
            </a:pPr>
            <a:r>
              <a:rPr lang="en-GB"/>
              <a:t>Cost price of D = 1.4(0.9X) = 1.26X = 252</a:t>
            </a:r>
            <a:endParaRPr/>
          </a:p>
          <a:p>
            <a:pPr indent="0" lvl="0" marL="0" rtl="0" algn="l">
              <a:lnSpc>
                <a:spcPct val="150000"/>
              </a:lnSpc>
              <a:spcBef>
                <a:spcPts val="0"/>
              </a:spcBef>
              <a:spcAft>
                <a:spcPts val="0"/>
              </a:spcAft>
              <a:buNone/>
            </a:pPr>
            <a:r>
              <a:rPr lang="en-GB"/>
              <a:t>Amount paid by A for the article = Rs. 200.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4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02" name="Google Shape;302;p4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03" name="Google Shape;303;p4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4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12</a:t>
            </a:r>
            <a:endParaRPr sz="2000">
              <a:solidFill>
                <a:schemeClr val="lt1"/>
              </a:solidFill>
              <a:latin typeface="Roboto"/>
              <a:ea typeface="Roboto"/>
              <a:cs typeface="Roboto"/>
              <a:sym typeface="Roboto"/>
            </a:endParaRPr>
          </a:p>
        </p:txBody>
      </p:sp>
      <p:sp>
        <p:nvSpPr>
          <p:cNvPr id="305" name="Google Shape;305;p4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t>A, B and C invest in the ratio of 3 : 4: 5. The percentage of return on their investments are in the ratio of  6 : 5 : 4. Find the total earnings, If B earns Rs. 250 more than A :</a:t>
            </a:r>
            <a:endParaRPr/>
          </a:p>
          <a:p>
            <a:pPr indent="0" lvl="0" marL="0" rtl="0" algn="l">
              <a:lnSpc>
                <a:spcPct val="150000"/>
              </a:lnSpc>
              <a:spcBef>
                <a:spcPts val="800"/>
              </a:spcBef>
              <a:spcAft>
                <a:spcPts val="0"/>
              </a:spcAft>
              <a:buNone/>
            </a:pPr>
            <a:r>
              <a:t/>
            </a:r>
            <a:endParaRPr/>
          </a:p>
          <a:p>
            <a:pPr indent="-317500" lvl="0" marL="457200" rtl="0" algn="l">
              <a:lnSpc>
                <a:spcPct val="150000"/>
              </a:lnSpc>
              <a:spcBef>
                <a:spcPts val="800"/>
              </a:spcBef>
              <a:spcAft>
                <a:spcPts val="0"/>
              </a:spcAft>
              <a:buSzPts val="1400"/>
              <a:buAutoNum type="alphaUcPeriod"/>
            </a:pPr>
            <a:r>
              <a:rPr lang="en-GB"/>
              <a:t>Rs. 6000</a:t>
            </a:r>
            <a:endParaRPr/>
          </a:p>
          <a:p>
            <a:pPr indent="-317500" lvl="0" marL="457200" rtl="0" algn="l">
              <a:lnSpc>
                <a:spcPct val="150000"/>
              </a:lnSpc>
              <a:spcBef>
                <a:spcPts val="0"/>
              </a:spcBef>
              <a:spcAft>
                <a:spcPts val="0"/>
              </a:spcAft>
              <a:buSzPts val="1400"/>
              <a:buAutoNum type="alphaUcPeriod"/>
            </a:pPr>
            <a:r>
              <a:rPr lang="en-GB"/>
              <a:t>Rs. 7250</a:t>
            </a:r>
            <a:endParaRPr/>
          </a:p>
          <a:p>
            <a:pPr indent="-317500" lvl="0" marL="457200" rtl="0" algn="l">
              <a:lnSpc>
                <a:spcPct val="150000"/>
              </a:lnSpc>
              <a:spcBef>
                <a:spcPts val="0"/>
              </a:spcBef>
              <a:spcAft>
                <a:spcPts val="0"/>
              </a:spcAft>
              <a:buSzPts val="1400"/>
              <a:buAutoNum type="alphaUcPeriod"/>
            </a:pPr>
            <a:r>
              <a:rPr lang="en-GB"/>
              <a:t>Rs. 5000</a:t>
            </a:r>
            <a:endParaRPr/>
          </a:p>
          <a:p>
            <a:pPr indent="-317500" lvl="0" marL="457200" rtl="0" algn="l">
              <a:lnSpc>
                <a:spcPct val="150000"/>
              </a:lnSpc>
              <a:spcBef>
                <a:spcPts val="0"/>
              </a:spcBef>
              <a:spcAft>
                <a:spcPts val="0"/>
              </a:spcAft>
              <a:buSzPts val="1400"/>
              <a:buAutoNum type="alphaUcPeriod"/>
            </a:pPr>
            <a:r>
              <a:rPr lang="en-GB"/>
              <a:t> None of these</a:t>
            </a:r>
            <a:endParaRPr/>
          </a:p>
        </p:txBody>
      </p:sp>
      <p:sp>
        <p:nvSpPr>
          <p:cNvPr id="306" name="Google Shape;306;p40"/>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pic>
        <p:nvPicPr>
          <p:cNvPr id="311" name="Google Shape;311;p4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12" name="Google Shape;312;p4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13" name="Google Shape;313;p4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4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15" name="Google Shape;315;p4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GB"/>
              <a:t>                                       A                  B                   C</a:t>
            </a:r>
            <a:endParaRPr/>
          </a:p>
          <a:p>
            <a:pPr indent="0" lvl="0" marL="0" rtl="0" algn="l">
              <a:lnSpc>
                <a:spcPct val="150000"/>
              </a:lnSpc>
              <a:spcBef>
                <a:spcPts val="0"/>
              </a:spcBef>
              <a:spcAft>
                <a:spcPts val="0"/>
              </a:spcAft>
              <a:buClr>
                <a:schemeClr val="dk1"/>
              </a:buClr>
              <a:buSzPts val="1100"/>
              <a:buFont typeface="Arial"/>
              <a:buNone/>
            </a:pPr>
            <a:r>
              <a:rPr lang="en-GB"/>
              <a:t> investment                    3x                 4x                  5x</a:t>
            </a:r>
            <a:endParaRPr/>
          </a:p>
          <a:p>
            <a:pPr indent="0" lvl="0" marL="0" rtl="0" algn="l">
              <a:lnSpc>
                <a:spcPct val="150000"/>
              </a:lnSpc>
              <a:spcBef>
                <a:spcPts val="0"/>
              </a:spcBef>
              <a:spcAft>
                <a:spcPts val="0"/>
              </a:spcAft>
              <a:buNone/>
            </a:pPr>
            <a:r>
              <a:rPr lang="en-GB"/>
              <a:t> Rate of return              6y%              5y%                4y%</a:t>
            </a:r>
            <a:endParaRPr/>
          </a:p>
          <a:p>
            <a:pPr indent="0" lvl="0" marL="0" rtl="0" algn="l">
              <a:lnSpc>
                <a:spcPct val="150000"/>
              </a:lnSpc>
              <a:spcBef>
                <a:spcPts val="0"/>
              </a:spcBef>
              <a:spcAft>
                <a:spcPts val="0"/>
              </a:spcAft>
              <a:buNone/>
            </a:pPr>
            <a:r>
              <a:rPr lang="en-GB"/>
              <a:t>Return                         18xy/100         20xy/100          20xy/100</a:t>
            </a:r>
            <a:endParaRPr/>
          </a:p>
          <a:p>
            <a:pPr indent="0" lvl="0" marL="0" rtl="0" algn="l">
              <a:lnSpc>
                <a:spcPct val="150000"/>
              </a:lnSpc>
              <a:spcBef>
                <a:spcPts val="0"/>
              </a:spcBef>
              <a:spcAft>
                <a:spcPts val="0"/>
              </a:spcAft>
              <a:buNone/>
            </a:pPr>
            <a:r>
              <a:rPr lang="en-GB"/>
              <a:t>                               Total = (18+20+20) = 58xy/100</a:t>
            </a:r>
            <a:endParaRPr/>
          </a:p>
          <a:p>
            <a:pPr indent="0" lvl="0" marL="0" rtl="0" algn="l">
              <a:lnSpc>
                <a:spcPct val="150000"/>
              </a:lnSpc>
              <a:spcBef>
                <a:spcPts val="0"/>
              </a:spcBef>
              <a:spcAft>
                <a:spcPts val="0"/>
              </a:spcAft>
              <a:buNone/>
            </a:pPr>
            <a:r>
              <a:rPr lang="en-GB"/>
              <a:t>B's earnings - A's earnings  = 2xy/100=250</a:t>
            </a:r>
            <a:endParaRPr/>
          </a:p>
          <a:p>
            <a:pPr indent="0" lvl="0" marL="0" rtl="0" algn="l">
              <a:lnSpc>
                <a:spcPct val="150000"/>
              </a:lnSpc>
              <a:spcBef>
                <a:spcPts val="0"/>
              </a:spcBef>
              <a:spcAft>
                <a:spcPts val="0"/>
              </a:spcAft>
              <a:buNone/>
            </a:pPr>
            <a:r>
              <a:rPr lang="en-GB"/>
              <a:t>Total earning =58xy/100=7250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65" name="Google Shape;65;p1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66" name="Google Shape;66;p1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nvSpPr>
        <p:spPr>
          <a:xfrm>
            <a:off x="0" y="233550"/>
            <a:ext cx="44577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    CONCEPT :</a:t>
            </a:r>
            <a:r>
              <a:rPr lang="en-GB" sz="2000">
                <a:solidFill>
                  <a:schemeClr val="lt1"/>
                </a:solidFill>
                <a:latin typeface="Roboto"/>
                <a:ea typeface="Roboto"/>
                <a:cs typeface="Roboto"/>
                <a:sym typeface="Roboto"/>
              </a:rPr>
              <a:t>      </a:t>
            </a:r>
            <a:endParaRPr sz="2000">
              <a:solidFill>
                <a:schemeClr val="lt1"/>
              </a:solidFill>
              <a:latin typeface="Roboto"/>
              <a:ea typeface="Roboto"/>
              <a:cs typeface="Roboto"/>
              <a:sym typeface="Roboto"/>
            </a:endParaRPr>
          </a:p>
        </p:txBody>
      </p:sp>
      <p:sp>
        <p:nvSpPr>
          <p:cNvPr id="68" name="Google Shape;68;p15"/>
          <p:cNvSpPr txBox="1"/>
          <p:nvPr/>
        </p:nvSpPr>
        <p:spPr>
          <a:xfrm>
            <a:off x="384825" y="999450"/>
            <a:ext cx="8076900" cy="33747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b="1" lang="en-GB" u="sng"/>
              <a:t>Profit:</a:t>
            </a:r>
            <a:r>
              <a:rPr lang="en-GB"/>
              <a:t>  If selling price is greater than Cost price, then excess of SP to CP is called Gain or Profit.</a:t>
            </a:r>
            <a:endParaRPr/>
          </a:p>
          <a:p>
            <a:pPr indent="0" lvl="0" marL="0" rtl="0" algn="l">
              <a:lnSpc>
                <a:spcPct val="150000"/>
              </a:lnSpc>
              <a:spcBef>
                <a:spcPts val="0"/>
              </a:spcBef>
              <a:spcAft>
                <a:spcPts val="0"/>
              </a:spcAft>
              <a:buNone/>
            </a:pPr>
            <a:r>
              <a:rPr b="1" lang="en-GB"/>
              <a:t>PROFIT = SELLING PRICE – COST PRICE</a:t>
            </a:r>
            <a:endParaRPr b="1"/>
          </a:p>
          <a:p>
            <a:pPr indent="0" lvl="0" marL="0" rtl="0" algn="l">
              <a:lnSpc>
                <a:spcPct val="150000"/>
              </a:lnSpc>
              <a:spcBef>
                <a:spcPts val="0"/>
              </a:spcBef>
              <a:spcAft>
                <a:spcPts val="0"/>
              </a:spcAft>
              <a:buClr>
                <a:schemeClr val="dk1"/>
              </a:buClr>
              <a:buSzPts val="1100"/>
              <a:buFont typeface="Arial"/>
              <a:buNone/>
            </a:pPr>
            <a:r>
              <a:rPr b="1" lang="en-GB" u="sng"/>
              <a:t>Loss:</a:t>
            </a:r>
            <a:r>
              <a:rPr b="1" lang="en-GB"/>
              <a:t> </a:t>
            </a:r>
            <a:r>
              <a:rPr lang="en-GB"/>
              <a:t>If selling price is less than Cost price, then excess of CP to SP is called Loss.</a:t>
            </a:r>
            <a:endParaRPr/>
          </a:p>
          <a:p>
            <a:pPr indent="0" lvl="0" marL="0" rtl="0" algn="l">
              <a:lnSpc>
                <a:spcPct val="150000"/>
              </a:lnSpc>
              <a:spcBef>
                <a:spcPts val="0"/>
              </a:spcBef>
              <a:spcAft>
                <a:spcPts val="0"/>
              </a:spcAft>
              <a:buNone/>
            </a:pPr>
            <a:r>
              <a:rPr b="1" lang="en-GB"/>
              <a:t>LOSS = COST PRICE – SELLING PRICE</a:t>
            </a:r>
            <a:endParaRPr b="1"/>
          </a:p>
          <a:p>
            <a:pPr indent="0" lvl="0" marL="0" rtl="0" algn="l">
              <a:lnSpc>
                <a:spcPct val="150000"/>
              </a:lnSpc>
              <a:spcBef>
                <a:spcPts val="0"/>
              </a:spcBef>
              <a:spcAft>
                <a:spcPts val="0"/>
              </a:spcAft>
              <a:buNone/>
            </a:pPr>
            <a:r>
              <a:rPr b="1" lang="en-GB" u="sng"/>
              <a:t>Profit percentage formula: </a:t>
            </a:r>
            <a:endParaRPr b="1" u="sng"/>
          </a:p>
          <a:p>
            <a:pPr indent="0" lvl="0" marL="0" rtl="0" algn="l">
              <a:lnSpc>
                <a:spcPct val="150000"/>
              </a:lnSpc>
              <a:spcBef>
                <a:spcPts val="0"/>
              </a:spcBef>
              <a:spcAft>
                <a:spcPts val="0"/>
              </a:spcAft>
              <a:buClr>
                <a:schemeClr val="dk1"/>
              </a:buClr>
              <a:buSzPts val="1100"/>
              <a:buFont typeface="Arial"/>
              <a:buNone/>
            </a:pPr>
            <a:r>
              <a:rPr b="1" lang="en-GB"/>
              <a:t> The profit percent can be calculated as:</a:t>
            </a:r>
            <a:endParaRPr b="1"/>
          </a:p>
          <a:p>
            <a:pPr indent="0" lvl="0" marL="0" rtl="0" algn="l">
              <a:lnSpc>
                <a:spcPct val="150000"/>
              </a:lnSpc>
              <a:spcBef>
                <a:spcPts val="0"/>
              </a:spcBef>
              <a:spcAft>
                <a:spcPts val="0"/>
              </a:spcAft>
              <a:buNone/>
            </a:pPr>
            <a:r>
              <a:rPr lang="en-GB"/>
              <a:t>        Profit % = 100 × Profit/Cost Price.</a:t>
            </a:r>
            <a:endParaRPr/>
          </a:p>
          <a:p>
            <a:pPr indent="0" lvl="0" marL="0" rtl="0" algn="l">
              <a:lnSpc>
                <a:spcPct val="150000"/>
              </a:lnSpc>
              <a:spcBef>
                <a:spcPts val="0"/>
              </a:spcBef>
              <a:spcAft>
                <a:spcPts val="0"/>
              </a:spcAft>
              <a:buNone/>
            </a:pPr>
            <a:r>
              <a:rPr b="1" lang="en-GB" u="sng"/>
              <a:t>Percentage Loss: </a:t>
            </a:r>
            <a:endParaRPr b="1" u="sng"/>
          </a:p>
          <a:p>
            <a:pPr indent="0" lvl="0" marL="0" rtl="0" algn="l">
              <a:lnSpc>
                <a:spcPct val="150000"/>
              </a:lnSpc>
              <a:spcBef>
                <a:spcPts val="0"/>
              </a:spcBef>
              <a:spcAft>
                <a:spcPts val="0"/>
              </a:spcAft>
              <a:buClr>
                <a:schemeClr val="dk1"/>
              </a:buClr>
              <a:buSzPts val="1100"/>
              <a:buFont typeface="Arial"/>
              <a:buNone/>
            </a:pPr>
            <a:r>
              <a:rPr b="1" lang="en-GB"/>
              <a:t>The loss percent can be calculated as;</a:t>
            </a:r>
            <a:endParaRPr b="1"/>
          </a:p>
          <a:p>
            <a:pPr indent="0" lvl="0" marL="0" rtl="0" algn="l">
              <a:lnSpc>
                <a:spcPct val="150000"/>
              </a:lnSpc>
              <a:spcBef>
                <a:spcPts val="0"/>
              </a:spcBef>
              <a:spcAft>
                <a:spcPts val="0"/>
              </a:spcAft>
              <a:buNone/>
            </a:pPr>
            <a:r>
              <a:rPr lang="en-GB"/>
              <a:t>        Loss % = 100 × Loss/Cost Price.</a:t>
            </a:r>
            <a:endParaRPr/>
          </a:p>
          <a:p>
            <a:pPr indent="0" lvl="0" marL="0" rtl="0" algn="l">
              <a:lnSpc>
                <a:spcPct val="150000"/>
              </a:lnSpc>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42"/>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21" name="Google Shape;321;p42"/>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22" name="Google Shape;322;p42"/>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42"/>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13</a:t>
            </a:r>
            <a:endParaRPr sz="2000">
              <a:solidFill>
                <a:schemeClr val="lt1"/>
              </a:solidFill>
              <a:latin typeface="Roboto"/>
              <a:ea typeface="Roboto"/>
              <a:cs typeface="Roboto"/>
              <a:sym typeface="Roboto"/>
            </a:endParaRPr>
          </a:p>
        </p:txBody>
      </p:sp>
      <p:sp>
        <p:nvSpPr>
          <p:cNvPr id="324" name="Google Shape;324;p42"/>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t>By mixing two qualities of pulses in the ratio 2: 3 and selling the mixture at the rate of Rs 22 per kilogram, a shopkeeper makes a profit of 10 %. If the cost of the smaller quantity be Rs 14 per kg, the cost per kg of the larger quantity is:</a:t>
            </a:r>
            <a:endParaRPr/>
          </a:p>
          <a:p>
            <a:pPr indent="0" lvl="0" marL="0" rtl="0" algn="l">
              <a:lnSpc>
                <a:spcPct val="150000"/>
              </a:lnSpc>
              <a:spcBef>
                <a:spcPts val="800"/>
              </a:spcBef>
              <a:spcAft>
                <a:spcPts val="0"/>
              </a:spcAft>
              <a:buNone/>
            </a:pPr>
            <a:r>
              <a:t/>
            </a:r>
            <a:endParaRPr/>
          </a:p>
          <a:p>
            <a:pPr indent="-317500" lvl="0" marL="457200" rtl="0" algn="l">
              <a:lnSpc>
                <a:spcPct val="150000"/>
              </a:lnSpc>
              <a:spcBef>
                <a:spcPts val="800"/>
              </a:spcBef>
              <a:spcAft>
                <a:spcPts val="0"/>
              </a:spcAft>
              <a:buSzPts val="1400"/>
              <a:buAutoNum type="alphaUcPeriod"/>
            </a:pPr>
            <a:r>
              <a:rPr lang="en-GB"/>
              <a:t>Rs 23</a:t>
            </a:r>
            <a:endParaRPr/>
          </a:p>
          <a:p>
            <a:pPr indent="-317500" lvl="0" marL="457200" rtl="0" algn="l">
              <a:lnSpc>
                <a:spcPct val="150000"/>
              </a:lnSpc>
              <a:spcBef>
                <a:spcPts val="0"/>
              </a:spcBef>
              <a:spcAft>
                <a:spcPts val="0"/>
              </a:spcAft>
              <a:buSzPts val="1400"/>
              <a:buAutoNum type="alphaUcPeriod"/>
            </a:pPr>
            <a:r>
              <a:rPr lang="en-GB"/>
              <a:t>Rs 25</a:t>
            </a:r>
            <a:endParaRPr/>
          </a:p>
          <a:p>
            <a:pPr indent="-317500" lvl="0" marL="457200" rtl="0" algn="l">
              <a:lnSpc>
                <a:spcPct val="150000"/>
              </a:lnSpc>
              <a:spcBef>
                <a:spcPts val="0"/>
              </a:spcBef>
              <a:spcAft>
                <a:spcPts val="0"/>
              </a:spcAft>
              <a:buSzPts val="1400"/>
              <a:buAutoNum type="alphaUcPeriod"/>
            </a:pPr>
            <a:r>
              <a:rPr lang="en-GB"/>
              <a:t>Rs 24</a:t>
            </a:r>
            <a:endParaRPr/>
          </a:p>
          <a:p>
            <a:pPr indent="-317500" lvl="0" marL="457200" rtl="0" algn="l">
              <a:lnSpc>
                <a:spcPct val="150000"/>
              </a:lnSpc>
              <a:spcBef>
                <a:spcPts val="0"/>
              </a:spcBef>
              <a:spcAft>
                <a:spcPts val="0"/>
              </a:spcAft>
              <a:buSzPts val="1400"/>
              <a:buAutoNum type="alphaUcPeriod"/>
            </a:pPr>
            <a:r>
              <a:rPr lang="en-GB"/>
              <a:t> None of these</a:t>
            </a:r>
            <a:endParaRPr/>
          </a:p>
        </p:txBody>
      </p:sp>
      <p:sp>
        <p:nvSpPr>
          <p:cNvPr id="325" name="Google Shape;325;p42"/>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43"/>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31" name="Google Shape;331;p43"/>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32" name="Google Shape;332;p43"/>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34" name="Google Shape;334;p43"/>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GB"/>
              <a:t>Cost Price of 5 kg = Rs.(14*2 + x*3) = (28 + 3x).</a:t>
            </a:r>
            <a:endParaRPr/>
          </a:p>
          <a:p>
            <a:pPr indent="0" lvl="0" marL="0" rtl="0" algn="l">
              <a:lnSpc>
                <a:spcPct val="150000"/>
              </a:lnSpc>
              <a:spcBef>
                <a:spcPts val="0"/>
              </a:spcBef>
              <a:spcAft>
                <a:spcPts val="0"/>
              </a:spcAft>
              <a:buClr>
                <a:schemeClr val="dk1"/>
              </a:buClr>
              <a:buSzPts val="1100"/>
              <a:buFont typeface="Arial"/>
              <a:buNone/>
            </a:pPr>
            <a:r>
              <a:rPr lang="en-GB"/>
              <a:t>Sell price of 5 kg = Rs. (22x5) = Rs. 110.</a:t>
            </a:r>
            <a:endParaRPr/>
          </a:p>
          <a:p>
            <a:pPr indent="0" lvl="0" marL="0" rtl="0" algn="l">
              <a:lnSpc>
                <a:spcPct val="150000"/>
              </a:lnSpc>
              <a:spcBef>
                <a:spcPts val="0"/>
              </a:spcBef>
              <a:spcAft>
                <a:spcPts val="0"/>
              </a:spcAft>
              <a:buClr>
                <a:schemeClr val="dk1"/>
              </a:buClr>
              <a:buSzPts val="1100"/>
              <a:buFont typeface="Arial"/>
              <a:buNone/>
            </a:pPr>
            <a:r>
              <a:rPr lang="en-GB"/>
              <a:t>[{110 - (28 + 3x)}/(28 + 3x) ]* 100 =10</a:t>
            </a:r>
            <a:endParaRPr/>
          </a:p>
          <a:p>
            <a:pPr indent="0" lvl="0" marL="0" rtl="0" algn="l">
              <a:lnSpc>
                <a:spcPct val="150000"/>
              </a:lnSpc>
              <a:spcBef>
                <a:spcPts val="0"/>
              </a:spcBef>
              <a:spcAft>
                <a:spcPts val="0"/>
              </a:spcAft>
              <a:buClr>
                <a:schemeClr val="dk1"/>
              </a:buClr>
              <a:buSzPts val="1100"/>
              <a:buFont typeface="Arial"/>
              <a:buNone/>
            </a:pPr>
            <a:r>
              <a:rPr lang="en-GB"/>
              <a:t>[82-3x/28 + 3x]= 1 / 10</a:t>
            </a:r>
            <a:endParaRPr/>
          </a:p>
          <a:p>
            <a:pPr indent="0" lvl="0" marL="0" rtl="0" algn="l">
              <a:lnSpc>
                <a:spcPct val="150000"/>
              </a:lnSpc>
              <a:spcBef>
                <a:spcPts val="0"/>
              </a:spcBef>
              <a:spcAft>
                <a:spcPts val="0"/>
              </a:spcAft>
              <a:buClr>
                <a:schemeClr val="dk1"/>
              </a:buClr>
              <a:buSzPts val="1100"/>
              <a:buFont typeface="Arial"/>
              <a:buNone/>
            </a:pPr>
            <a:r>
              <a:rPr lang="en-GB"/>
              <a:t>820 - 30x = 28 +3x </a:t>
            </a:r>
            <a:endParaRPr/>
          </a:p>
          <a:p>
            <a:pPr indent="0" lvl="0" marL="0" rtl="0" algn="l">
              <a:lnSpc>
                <a:spcPct val="150000"/>
              </a:lnSpc>
              <a:spcBef>
                <a:spcPts val="0"/>
              </a:spcBef>
              <a:spcAft>
                <a:spcPts val="0"/>
              </a:spcAft>
              <a:buClr>
                <a:schemeClr val="dk1"/>
              </a:buClr>
              <a:buSzPts val="1100"/>
              <a:buFont typeface="Arial"/>
              <a:buNone/>
            </a:pPr>
            <a:r>
              <a:rPr lang="en-GB"/>
              <a:t>33x = 792 </a:t>
            </a:r>
            <a:endParaRPr/>
          </a:p>
          <a:p>
            <a:pPr indent="0" lvl="0" marL="0" rtl="0" algn="l">
              <a:lnSpc>
                <a:spcPct val="150000"/>
              </a:lnSpc>
              <a:spcBef>
                <a:spcPts val="0"/>
              </a:spcBef>
              <a:spcAft>
                <a:spcPts val="0"/>
              </a:spcAft>
              <a:buClr>
                <a:schemeClr val="dk1"/>
              </a:buClr>
              <a:buSzPts val="1100"/>
              <a:buFont typeface="Arial"/>
              <a:buNone/>
            </a:pPr>
            <a:r>
              <a:rPr lang="en-GB"/>
              <a:t>x = 24</a:t>
            </a:r>
            <a:endParaRPr/>
          </a:p>
          <a:p>
            <a:pPr indent="0" lvl="0" marL="0" rtl="0" algn="l">
              <a:lnSpc>
                <a:spcPct val="150000"/>
              </a:lnSpc>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44"/>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40" name="Google Shape;340;p44"/>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41" name="Google Shape;341;p44"/>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44"/>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14</a:t>
            </a:r>
            <a:endParaRPr sz="2000">
              <a:solidFill>
                <a:schemeClr val="lt1"/>
              </a:solidFill>
              <a:latin typeface="Roboto"/>
              <a:ea typeface="Roboto"/>
              <a:cs typeface="Roboto"/>
              <a:sym typeface="Roboto"/>
            </a:endParaRPr>
          </a:p>
        </p:txBody>
      </p:sp>
      <p:sp>
        <p:nvSpPr>
          <p:cNvPr id="343" name="Google Shape;343;p44"/>
          <p:cNvSpPr txBox="1"/>
          <p:nvPr/>
        </p:nvSpPr>
        <p:spPr>
          <a:xfrm>
            <a:off x="327600" y="930575"/>
            <a:ext cx="83076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t>Rahul went to purchase a Nokia mobile handset, the shopkeeper told him to pay 20% tax if he asked the bill. Rahul manages to get the discount of 5% on the actual sale price of the mobile and he paid the shopkeeper Rs. 3325 without tax. Besides he manages to avoid to pay 20% tax on the already  discounted price, what is the amount of discount that he has gotten?</a:t>
            </a:r>
            <a:endParaRPr/>
          </a:p>
          <a:p>
            <a:pPr indent="0" lvl="0" marL="0" rtl="0" algn="l">
              <a:lnSpc>
                <a:spcPct val="150000"/>
              </a:lnSpc>
              <a:spcBef>
                <a:spcPts val="0"/>
              </a:spcBef>
              <a:spcAft>
                <a:spcPts val="0"/>
              </a:spcAft>
              <a:buNone/>
            </a:pPr>
            <a:r>
              <a:t/>
            </a:r>
            <a:endParaRPr/>
          </a:p>
          <a:p>
            <a:pPr indent="-317500" lvl="0" marL="457200" rtl="0" algn="l">
              <a:lnSpc>
                <a:spcPct val="150000"/>
              </a:lnSpc>
              <a:spcBef>
                <a:spcPts val="0"/>
              </a:spcBef>
              <a:spcAft>
                <a:spcPts val="0"/>
              </a:spcAft>
              <a:buSzPts val="1400"/>
              <a:buAutoNum type="alphaUcPeriod"/>
            </a:pPr>
            <a:r>
              <a:rPr lang="en-GB"/>
              <a:t>750</a:t>
            </a:r>
            <a:endParaRPr/>
          </a:p>
          <a:p>
            <a:pPr indent="-317500" lvl="0" marL="457200" rtl="0" algn="l">
              <a:lnSpc>
                <a:spcPct val="150000"/>
              </a:lnSpc>
              <a:spcBef>
                <a:spcPts val="0"/>
              </a:spcBef>
              <a:spcAft>
                <a:spcPts val="0"/>
              </a:spcAft>
              <a:buSzPts val="1400"/>
              <a:buAutoNum type="alphaUcPeriod"/>
            </a:pPr>
            <a:r>
              <a:rPr lang="en-GB"/>
              <a:t>375</a:t>
            </a:r>
            <a:endParaRPr/>
          </a:p>
          <a:p>
            <a:pPr indent="-317500" lvl="0" marL="457200" rtl="0" algn="l">
              <a:lnSpc>
                <a:spcPct val="150000"/>
              </a:lnSpc>
              <a:spcBef>
                <a:spcPts val="0"/>
              </a:spcBef>
              <a:spcAft>
                <a:spcPts val="0"/>
              </a:spcAft>
              <a:buSzPts val="1400"/>
              <a:buAutoNum type="alphaUcPeriod"/>
            </a:pPr>
            <a:r>
              <a:rPr lang="en-GB"/>
              <a:t>875</a:t>
            </a:r>
            <a:endParaRPr/>
          </a:p>
          <a:p>
            <a:pPr indent="-317500" lvl="0" marL="457200" rtl="0" algn="l">
              <a:lnSpc>
                <a:spcPct val="150000"/>
              </a:lnSpc>
              <a:spcBef>
                <a:spcPts val="0"/>
              </a:spcBef>
              <a:spcAft>
                <a:spcPts val="0"/>
              </a:spcAft>
              <a:buSzPts val="1400"/>
              <a:buAutoNum type="alphaUcPeriod"/>
            </a:pPr>
            <a:r>
              <a:rPr lang="en-GB"/>
              <a:t>445</a:t>
            </a:r>
            <a:endParaRPr/>
          </a:p>
        </p:txBody>
      </p:sp>
      <p:sp>
        <p:nvSpPr>
          <p:cNvPr id="344" name="Google Shape;344;p44"/>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C</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45"/>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50" name="Google Shape;350;p45"/>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51" name="Google Shape;351;p45"/>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5"/>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53" name="Google Shape;353;p45"/>
          <p:cNvSpPr txBox="1"/>
          <p:nvPr/>
        </p:nvSpPr>
        <p:spPr>
          <a:xfrm>
            <a:off x="327600" y="999450"/>
            <a:ext cx="83940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GB"/>
              <a:t>CP = 100, SP (with tax) =120</a:t>
            </a:r>
            <a:endParaRPr/>
          </a:p>
          <a:p>
            <a:pPr indent="0" lvl="0" marL="0" rtl="0" algn="l">
              <a:lnSpc>
                <a:spcPct val="150000"/>
              </a:lnSpc>
              <a:spcBef>
                <a:spcPts val="0"/>
              </a:spcBef>
              <a:spcAft>
                <a:spcPts val="0"/>
              </a:spcAft>
              <a:buClr>
                <a:schemeClr val="dk1"/>
              </a:buClr>
              <a:buSzPts val="1100"/>
              <a:buFont typeface="Arial"/>
              <a:buNone/>
            </a:pPr>
            <a:r>
              <a:rPr lang="en-GB"/>
              <a:t> New   SP = 100 - 5 = 95</a:t>
            </a:r>
            <a:endParaRPr/>
          </a:p>
          <a:p>
            <a:pPr indent="0" lvl="0" marL="0" rtl="0" algn="l">
              <a:lnSpc>
                <a:spcPct val="150000"/>
              </a:lnSpc>
              <a:spcBef>
                <a:spcPts val="0"/>
              </a:spcBef>
              <a:spcAft>
                <a:spcPts val="0"/>
              </a:spcAft>
              <a:buClr>
                <a:schemeClr val="dk1"/>
              </a:buClr>
              <a:buSzPts val="1100"/>
              <a:buFont typeface="Arial"/>
              <a:buNone/>
            </a:pPr>
            <a:r>
              <a:rPr lang="en-GB"/>
              <a:t>  Effective discount = 120 - 95 = 25 </a:t>
            </a:r>
            <a:endParaRPr/>
          </a:p>
          <a:p>
            <a:pPr indent="0" lvl="0" marL="0" rtl="0" algn="l">
              <a:lnSpc>
                <a:spcPct val="150000"/>
              </a:lnSpc>
              <a:spcBef>
                <a:spcPts val="0"/>
              </a:spcBef>
              <a:spcAft>
                <a:spcPts val="0"/>
              </a:spcAft>
              <a:buClr>
                <a:schemeClr val="dk1"/>
              </a:buClr>
              <a:buSzPts val="1100"/>
              <a:buFont typeface="Arial"/>
              <a:buNone/>
            </a:pPr>
            <a:r>
              <a:rPr lang="en-GB"/>
              <a:t> So, at SP of 95 ----&gt; discount = 25</a:t>
            </a:r>
            <a:endParaRPr/>
          </a:p>
          <a:p>
            <a:pPr indent="0" lvl="0" marL="0" rtl="0" algn="l">
              <a:lnSpc>
                <a:spcPct val="150000"/>
              </a:lnSpc>
              <a:spcBef>
                <a:spcPts val="0"/>
              </a:spcBef>
              <a:spcAft>
                <a:spcPts val="0"/>
              </a:spcAft>
              <a:buClr>
                <a:schemeClr val="dk1"/>
              </a:buClr>
              <a:buSzPts val="1100"/>
              <a:buFont typeface="Arial"/>
              <a:buNone/>
            </a:pPr>
            <a:r>
              <a:rPr lang="en-GB"/>
              <a:t> and   at SP of 3325 -----&gt; discount = 25/95*3325=875</a:t>
            </a:r>
            <a:endParaRPr/>
          </a:p>
          <a:p>
            <a:pPr indent="0" lvl="0" marL="0" rtl="0" algn="l">
              <a:lnSpc>
                <a:spcPct val="150000"/>
              </a:lnSpc>
              <a:spcBef>
                <a:spcPts val="0"/>
              </a:spcBef>
              <a:spcAft>
                <a:spcPts val="0"/>
              </a:spcAft>
              <a:buClr>
                <a:schemeClr val="dk1"/>
              </a:buClr>
              <a:buSzPts val="1100"/>
              <a:buFont typeface="Arial"/>
              <a:buNone/>
            </a:pPr>
            <a:r>
              <a:t/>
            </a:r>
            <a:endParaRPr/>
          </a:p>
          <a:p>
            <a:pPr indent="0" lvl="0" marL="0" rtl="0" algn="l">
              <a:lnSpc>
                <a:spcPct val="150000"/>
              </a:lnSpc>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4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59" name="Google Shape;359;p4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60" name="Google Shape;360;p4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46"/>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15</a:t>
            </a:r>
            <a:endParaRPr sz="2000">
              <a:solidFill>
                <a:schemeClr val="lt1"/>
              </a:solidFill>
              <a:latin typeface="Roboto"/>
              <a:ea typeface="Roboto"/>
              <a:cs typeface="Roboto"/>
              <a:sym typeface="Roboto"/>
            </a:endParaRPr>
          </a:p>
        </p:txBody>
      </p:sp>
      <p:sp>
        <p:nvSpPr>
          <p:cNvPr id="362" name="Google Shape;362;p46"/>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t>If goods be purchased for Rs.450 and 1/3 is sold at a loss of 10%. At what gain % should the remainder is sold to has to gain 20% on the whole transaction?</a:t>
            </a:r>
            <a:endParaRPr/>
          </a:p>
          <a:p>
            <a:pPr indent="0" lvl="0" marL="0" rtl="0" algn="l">
              <a:lnSpc>
                <a:spcPct val="150000"/>
              </a:lnSpc>
              <a:spcBef>
                <a:spcPts val="800"/>
              </a:spcBef>
              <a:spcAft>
                <a:spcPts val="0"/>
              </a:spcAft>
              <a:buNone/>
            </a:pPr>
            <a:r>
              <a:t/>
            </a:r>
            <a:endParaRPr/>
          </a:p>
          <a:p>
            <a:pPr indent="-317500" lvl="0" marL="457200" rtl="0" algn="l">
              <a:lnSpc>
                <a:spcPct val="150000"/>
              </a:lnSpc>
              <a:spcBef>
                <a:spcPts val="800"/>
              </a:spcBef>
              <a:spcAft>
                <a:spcPts val="0"/>
              </a:spcAft>
              <a:buSzPts val="1400"/>
              <a:buAutoNum type="alphaUcPeriod"/>
            </a:pPr>
            <a:r>
              <a:rPr lang="en-GB"/>
              <a:t>35%</a:t>
            </a:r>
            <a:endParaRPr/>
          </a:p>
          <a:p>
            <a:pPr indent="-317500" lvl="0" marL="457200" rtl="0" algn="l">
              <a:lnSpc>
                <a:spcPct val="150000"/>
              </a:lnSpc>
              <a:spcBef>
                <a:spcPts val="0"/>
              </a:spcBef>
              <a:spcAft>
                <a:spcPts val="0"/>
              </a:spcAft>
              <a:buSzPts val="1400"/>
              <a:buAutoNum type="alphaUcPeriod"/>
            </a:pPr>
            <a:r>
              <a:rPr lang="en-GB"/>
              <a:t>38%</a:t>
            </a:r>
            <a:endParaRPr/>
          </a:p>
          <a:p>
            <a:pPr indent="-317500" lvl="0" marL="457200" rtl="0" algn="l">
              <a:lnSpc>
                <a:spcPct val="150000"/>
              </a:lnSpc>
              <a:spcBef>
                <a:spcPts val="0"/>
              </a:spcBef>
              <a:spcAft>
                <a:spcPts val="0"/>
              </a:spcAft>
              <a:buSzPts val="1400"/>
              <a:buAutoNum type="alphaUcPeriod"/>
            </a:pPr>
            <a:r>
              <a:rPr lang="en-GB"/>
              <a:t>25%</a:t>
            </a:r>
            <a:endParaRPr/>
          </a:p>
          <a:p>
            <a:pPr indent="-317500" lvl="0" marL="457200" rtl="0" algn="l">
              <a:lnSpc>
                <a:spcPct val="150000"/>
              </a:lnSpc>
              <a:spcBef>
                <a:spcPts val="0"/>
              </a:spcBef>
              <a:spcAft>
                <a:spcPts val="0"/>
              </a:spcAft>
              <a:buSzPts val="1400"/>
              <a:buAutoNum type="alphaUcPeriod"/>
            </a:pPr>
            <a:r>
              <a:rPr lang="en-GB"/>
              <a:t>28%</a:t>
            </a:r>
            <a:endParaRPr/>
          </a:p>
        </p:txBody>
      </p:sp>
      <p:sp>
        <p:nvSpPr>
          <p:cNvPr id="363" name="Google Shape;363;p46"/>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4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69" name="Google Shape;369;p4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70" name="Google Shape;370;p4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7"/>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372" name="Google Shape;372;p47"/>
          <p:cNvSpPr txBox="1"/>
          <p:nvPr/>
        </p:nvSpPr>
        <p:spPr>
          <a:xfrm>
            <a:off x="327600" y="930577"/>
            <a:ext cx="7384200" cy="3696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Clr>
                <a:schemeClr val="dk1"/>
              </a:buClr>
              <a:buSzPts val="1100"/>
              <a:buFont typeface="Arial"/>
              <a:buNone/>
            </a:pPr>
            <a:r>
              <a:rPr lang="en-GB"/>
              <a:t>Given the cost price of the articles = Rs. 450</a:t>
            </a:r>
            <a:endParaRPr/>
          </a:p>
          <a:p>
            <a:pPr indent="0" lvl="0" marL="0" rtl="0" algn="l">
              <a:lnSpc>
                <a:spcPct val="150000"/>
              </a:lnSpc>
              <a:spcBef>
                <a:spcPts val="0"/>
              </a:spcBef>
              <a:spcAft>
                <a:spcPts val="0"/>
              </a:spcAft>
              <a:buClr>
                <a:schemeClr val="dk1"/>
              </a:buClr>
              <a:buSzPts val="1100"/>
              <a:buFont typeface="Arial"/>
              <a:buNone/>
            </a:pPr>
            <a:r>
              <a:rPr lang="en-GB"/>
              <a:t>To get overall 20% gain,</a:t>
            </a:r>
            <a:endParaRPr/>
          </a:p>
          <a:p>
            <a:pPr indent="0" lvl="0" marL="0" rtl="0" algn="l">
              <a:lnSpc>
                <a:spcPct val="150000"/>
              </a:lnSpc>
              <a:spcBef>
                <a:spcPts val="0"/>
              </a:spcBef>
              <a:spcAft>
                <a:spcPts val="0"/>
              </a:spcAft>
              <a:buClr>
                <a:schemeClr val="dk1"/>
              </a:buClr>
              <a:buSzPts val="1100"/>
              <a:buFont typeface="Arial"/>
              <a:buNone/>
            </a:pPr>
            <a:r>
              <a:rPr lang="en-GB"/>
              <a:t>Total Selling Price = (20/100) x 450 = 540</a:t>
            </a:r>
            <a:endParaRPr/>
          </a:p>
          <a:p>
            <a:pPr indent="0" lvl="0" marL="0" rtl="0" algn="l">
              <a:lnSpc>
                <a:spcPct val="150000"/>
              </a:lnSpc>
              <a:spcBef>
                <a:spcPts val="0"/>
              </a:spcBef>
              <a:spcAft>
                <a:spcPts val="0"/>
              </a:spcAft>
              <a:buClr>
                <a:schemeClr val="dk1"/>
              </a:buClr>
              <a:buSzPts val="1100"/>
              <a:buFont typeface="Arial"/>
              <a:buNone/>
            </a:pPr>
            <a:r>
              <a:rPr lang="en-GB"/>
              <a:t>One third of the CP = 1/3 x 450 = Rs. 150</a:t>
            </a:r>
            <a:endParaRPr/>
          </a:p>
          <a:p>
            <a:pPr indent="0" lvl="0" marL="0" rtl="0" algn="l">
              <a:lnSpc>
                <a:spcPct val="150000"/>
              </a:lnSpc>
              <a:spcBef>
                <a:spcPts val="0"/>
              </a:spcBef>
              <a:spcAft>
                <a:spcPts val="0"/>
              </a:spcAft>
              <a:buClr>
                <a:schemeClr val="dk1"/>
              </a:buClr>
              <a:buSzPts val="1100"/>
              <a:buFont typeface="Arial"/>
              <a:buNone/>
            </a:pPr>
            <a:r>
              <a:rPr lang="en-GB"/>
              <a:t>But given 1/3 of articles are sold at 10% loss</a:t>
            </a:r>
            <a:endParaRPr/>
          </a:p>
          <a:p>
            <a:pPr indent="0" lvl="0" marL="0" rtl="0" algn="l">
              <a:lnSpc>
                <a:spcPct val="150000"/>
              </a:lnSpc>
              <a:spcBef>
                <a:spcPts val="0"/>
              </a:spcBef>
              <a:spcAft>
                <a:spcPts val="0"/>
              </a:spcAft>
              <a:buClr>
                <a:schemeClr val="dk1"/>
              </a:buClr>
              <a:buSzPts val="1100"/>
              <a:buFont typeface="Arial"/>
              <a:buNone/>
            </a:pPr>
            <a:r>
              <a:rPr lang="en-GB"/>
              <a:t>S.P of 1/3 of articles = 90% of 150</a:t>
            </a:r>
            <a:endParaRPr/>
          </a:p>
          <a:p>
            <a:pPr indent="0" lvl="0" marL="0" rtl="0" algn="l">
              <a:lnSpc>
                <a:spcPct val="150000"/>
              </a:lnSpc>
              <a:spcBef>
                <a:spcPts val="0"/>
              </a:spcBef>
              <a:spcAft>
                <a:spcPts val="0"/>
              </a:spcAft>
              <a:buClr>
                <a:schemeClr val="dk1"/>
              </a:buClr>
              <a:buSzPts val="1100"/>
              <a:buFont typeface="Arial"/>
              <a:buNone/>
            </a:pPr>
            <a:r>
              <a:rPr lang="en-GB"/>
              <a:t>= 90 x 150/100 = 135</a:t>
            </a:r>
            <a:endParaRPr/>
          </a:p>
          <a:p>
            <a:pPr indent="0" lvl="0" marL="0" rtl="0" algn="l">
              <a:lnSpc>
                <a:spcPct val="150000"/>
              </a:lnSpc>
              <a:spcBef>
                <a:spcPts val="0"/>
              </a:spcBef>
              <a:spcAft>
                <a:spcPts val="0"/>
              </a:spcAft>
              <a:buClr>
                <a:schemeClr val="dk1"/>
              </a:buClr>
              <a:buSzPts val="1100"/>
              <a:buFont typeface="Arial"/>
              <a:buNone/>
            </a:pPr>
            <a:r>
              <a:rPr lang="en-GB"/>
              <a:t> Then, S.P on remaining 2/3 goods must be = 450 - 135 = 405 ...........(1)</a:t>
            </a:r>
            <a:endParaRPr/>
          </a:p>
          <a:p>
            <a:pPr indent="0" lvl="0" marL="0" rtl="0" algn="l">
              <a:lnSpc>
                <a:spcPct val="150000"/>
              </a:lnSpc>
              <a:spcBef>
                <a:spcPts val="0"/>
              </a:spcBef>
              <a:spcAft>
                <a:spcPts val="0"/>
              </a:spcAft>
              <a:buClr>
                <a:schemeClr val="dk1"/>
              </a:buClr>
              <a:buSzPts val="1100"/>
              <a:buFont typeface="Arial"/>
              <a:buNone/>
            </a:pPr>
            <a:r>
              <a:rPr lang="en-GB"/>
              <a:t>CP on remaining goods = 2/3 x 450 = 300 ............(2)</a:t>
            </a:r>
            <a:endParaRPr/>
          </a:p>
          <a:p>
            <a:pPr indent="0" lvl="0" marL="0" rtl="0" algn="l">
              <a:lnSpc>
                <a:spcPct val="150000"/>
              </a:lnSpc>
              <a:spcBef>
                <a:spcPts val="0"/>
              </a:spcBef>
              <a:spcAft>
                <a:spcPts val="0"/>
              </a:spcAft>
              <a:buClr>
                <a:schemeClr val="dk1"/>
              </a:buClr>
              <a:buSzPts val="1100"/>
              <a:buFont typeface="Arial"/>
              <a:buNone/>
            </a:pPr>
            <a:r>
              <a:rPr lang="en-GB"/>
              <a:t>Profit = SP - CP = 405 - 300 = 105</a:t>
            </a:r>
            <a:endParaRPr/>
          </a:p>
          <a:p>
            <a:pPr indent="0" lvl="0" marL="0" rtl="0" algn="l">
              <a:lnSpc>
                <a:spcPct val="150000"/>
              </a:lnSpc>
              <a:spcBef>
                <a:spcPts val="0"/>
              </a:spcBef>
              <a:spcAft>
                <a:spcPts val="0"/>
              </a:spcAft>
              <a:buNone/>
            </a:pPr>
            <a:r>
              <a:rPr lang="en-GB"/>
              <a:t>Profit %  = (105/300) x 100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4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378" name="Google Shape;378;p4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379" name="Google Shape;379;p4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t/>
            </a:r>
            <a:endParaRPr i="1" sz="2800"/>
          </a:p>
          <a:p>
            <a:pPr indent="0" lvl="0" marL="0" rtl="0" algn="l">
              <a:spcBef>
                <a:spcPts val="0"/>
              </a:spcBef>
              <a:spcAft>
                <a:spcPts val="0"/>
              </a:spcAft>
              <a:buClr>
                <a:schemeClr val="dk1"/>
              </a:buClr>
              <a:buSzPts val="1100"/>
              <a:buFont typeface="Arial"/>
              <a:buNone/>
            </a:pPr>
            <a:r>
              <a:t/>
            </a:r>
            <a:endParaRPr i="1" sz="2800"/>
          </a:p>
          <a:p>
            <a:pPr indent="0" lvl="0" marL="0" rtl="0" algn="l">
              <a:spcBef>
                <a:spcPts val="0"/>
              </a:spcBef>
              <a:spcAft>
                <a:spcPts val="0"/>
              </a:spcAft>
              <a:buClr>
                <a:schemeClr val="dk1"/>
              </a:buClr>
              <a:buSzPts val="1100"/>
              <a:buFont typeface="Arial"/>
              <a:buNone/>
            </a:pPr>
            <a:r>
              <a:t/>
            </a:r>
            <a:endParaRPr i="1" sz="2800"/>
          </a:p>
          <a:p>
            <a:pPr indent="457200" lvl="0" marL="2743200" rtl="0" algn="l">
              <a:spcBef>
                <a:spcPts val="0"/>
              </a:spcBef>
              <a:spcAft>
                <a:spcPts val="0"/>
              </a:spcAft>
              <a:buClr>
                <a:schemeClr val="dk1"/>
              </a:buClr>
              <a:buSzPts val="1100"/>
              <a:buFont typeface="Arial"/>
              <a:buNone/>
            </a:pPr>
            <a:r>
              <a:rPr i="1" lang="en-GB" sz="2800"/>
              <a:t>THANK YOU</a:t>
            </a:r>
            <a:endParaRPr i="1" sz="2800"/>
          </a:p>
          <a:p>
            <a:pPr indent="0" lvl="0" marL="0" rtl="0" algn="l">
              <a:spcBef>
                <a:spcPts val="0"/>
              </a:spcBef>
              <a:spcAft>
                <a:spcPts val="0"/>
              </a:spcAft>
              <a:buNone/>
            </a:pPr>
            <a:r>
              <a:t/>
            </a:r>
            <a:endParaRPr i="1" sz="2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pic>
        <p:nvPicPr>
          <p:cNvPr id="73" name="Google Shape;73;p16"/>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74" name="Google Shape;74;p16"/>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75" name="Google Shape;75;p16"/>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txBox="1"/>
          <p:nvPr/>
        </p:nvSpPr>
        <p:spPr>
          <a:xfrm>
            <a:off x="327600" y="233550"/>
            <a:ext cx="28956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CONCEPT :</a:t>
            </a:r>
            <a:endParaRPr sz="2000">
              <a:solidFill>
                <a:schemeClr val="lt1"/>
              </a:solidFill>
              <a:latin typeface="Roboto"/>
              <a:ea typeface="Roboto"/>
              <a:cs typeface="Roboto"/>
              <a:sym typeface="Roboto"/>
            </a:endParaRPr>
          </a:p>
        </p:txBody>
      </p:sp>
      <p:sp>
        <p:nvSpPr>
          <p:cNvPr id="77" name="Google Shape;77;p16"/>
          <p:cNvSpPr txBox="1"/>
          <p:nvPr/>
        </p:nvSpPr>
        <p:spPr>
          <a:xfrm>
            <a:off x="327600" y="819675"/>
            <a:ext cx="8487600" cy="36792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b="1" lang="en-GB" u="sng"/>
              <a:t>Cost Price (CP):</a:t>
            </a:r>
            <a:r>
              <a:rPr lang="en-GB" u="sng"/>
              <a:t> </a:t>
            </a:r>
            <a:r>
              <a:rPr lang="en-GB"/>
              <a:t>The price, which is paid to acquire a product, is called cost price. All the overhead expenses (transportation, taxes etc.) are also included in the cost price.</a:t>
            </a:r>
            <a:endParaRPr/>
          </a:p>
          <a:p>
            <a:pPr indent="-317500" lvl="0" marL="457200" rtl="0" algn="l">
              <a:lnSpc>
                <a:spcPct val="115000"/>
              </a:lnSpc>
              <a:spcBef>
                <a:spcPts val="800"/>
              </a:spcBef>
              <a:spcAft>
                <a:spcPts val="0"/>
              </a:spcAft>
              <a:buClr>
                <a:srgbClr val="000000"/>
              </a:buClr>
              <a:buSzPts val="1400"/>
              <a:buChar char="●"/>
            </a:pPr>
            <a:r>
              <a:rPr lang="en-GB"/>
              <a:t>Cost Price = (100/(100+Gain%))*S.P</a:t>
            </a:r>
            <a:endParaRPr/>
          </a:p>
          <a:p>
            <a:pPr indent="-317500" lvl="0" marL="457200" rtl="0" algn="l">
              <a:lnSpc>
                <a:spcPct val="115000"/>
              </a:lnSpc>
              <a:spcBef>
                <a:spcPts val="0"/>
              </a:spcBef>
              <a:spcAft>
                <a:spcPts val="0"/>
              </a:spcAft>
              <a:buClr>
                <a:srgbClr val="000000"/>
              </a:buClr>
              <a:buSzPts val="1400"/>
              <a:buChar char="●"/>
            </a:pPr>
            <a:r>
              <a:rPr lang="en-GB"/>
              <a:t>Cost Price = (100/(100-Loss%))*S.P</a:t>
            </a:r>
            <a:endParaRPr/>
          </a:p>
          <a:p>
            <a:pPr indent="0" lvl="0" marL="0" rtl="0" algn="l">
              <a:lnSpc>
                <a:spcPct val="150000"/>
              </a:lnSpc>
              <a:spcBef>
                <a:spcPts val="800"/>
              </a:spcBef>
              <a:spcAft>
                <a:spcPts val="0"/>
              </a:spcAft>
              <a:buNone/>
            </a:pPr>
            <a:r>
              <a:rPr b="1" lang="en-GB" u="sng"/>
              <a:t>Selling Price (SP):</a:t>
            </a:r>
            <a:r>
              <a:rPr lang="en-GB" u="sng"/>
              <a:t> </a:t>
            </a:r>
            <a:r>
              <a:rPr lang="en-GB"/>
              <a:t>The sum of money, which is finally received for the product i.e. the price at which the product is finally disposed off is called the Selling price.</a:t>
            </a:r>
            <a:endParaRPr/>
          </a:p>
          <a:p>
            <a:pPr indent="-317500" lvl="0" marL="457200" rtl="0" algn="l">
              <a:lnSpc>
                <a:spcPct val="115000"/>
              </a:lnSpc>
              <a:spcBef>
                <a:spcPts val="800"/>
              </a:spcBef>
              <a:spcAft>
                <a:spcPts val="0"/>
              </a:spcAft>
              <a:buClr>
                <a:srgbClr val="000000"/>
              </a:buClr>
              <a:buSzPts val="1400"/>
              <a:buChar char="●"/>
            </a:pPr>
            <a:r>
              <a:rPr lang="en-GB"/>
              <a:t>Selling Price = ((100+Gain%)/100)*C.P</a:t>
            </a:r>
            <a:endParaRPr/>
          </a:p>
          <a:p>
            <a:pPr indent="-317500" lvl="0" marL="457200" rtl="0" algn="l">
              <a:lnSpc>
                <a:spcPct val="115000"/>
              </a:lnSpc>
              <a:spcBef>
                <a:spcPts val="0"/>
              </a:spcBef>
              <a:spcAft>
                <a:spcPts val="0"/>
              </a:spcAft>
              <a:buClr>
                <a:srgbClr val="000000"/>
              </a:buClr>
              <a:buSzPts val="1400"/>
              <a:buChar char="●"/>
            </a:pPr>
            <a:r>
              <a:rPr lang="en-GB"/>
              <a:t>Selling Price = ((100-Loss%)/100)*C.P</a:t>
            </a:r>
            <a:endParaRPr/>
          </a:p>
          <a:p>
            <a:pPr indent="0" lvl="0" marL="0" rtl="0" algn="l">
              <a:lnSpc>
                <a:spcPct val="150000"/>
              </a:lnSpc>
              <a:spcBef>
                <a:spcPts val="800"/>
              </a:spcBef>
              <a:spcAft>
                <a:spcPts val="800"/>
              </a:spcAft>
              <a:buNone/>
            </a:pPr>
            <a:r>
              <a:rPr b="1" lang="en-GB" u="sng"/>
              <a:t>Marked Price (MP):</a:t>
            </a:r>
            <a:r>
              <a:rPr lang="en-GB" u="sng"/>
              <a:t> </a:t>
            </a:r>
            <a:r>
              <a:rPr lang="en-GB"/>
              <a:t>The price, which is listed or marked on the product, is also known as quotation price/printed price/catalogue price/invoice price.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83" name="Google Shape;83;p17"/>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84" name="Google Shape;84;p17"/>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7"/>
          <p:cNvSpPr txBox="1"/>
          <p:nvPr/>
        </p:nvSpPr>
        <p:spPr>
          <a:xfrm>
            <a:off x="327600" y="233550"/>
            <a:ext cx="2895600" cy="475200"/>
          </a:xfrm>
          <a:prstGeom prst="rect">
            <a:avLst/>
          </a:prstGeom>
          <a:noFill/>
          <a:ln>
            <a:noFill/>
          </a:ln>
        </p:spPr>
        <p:txBody>
          <a:bodyPr anchorCtr="0" anchor="ctr" bIns="0" lIns="0" spcFirstLastPara="1" rIns="0" wrap="square" tIns="0">
            <a:noAutofit/>
          </a:bodyPr>
          <a:lstStyle/>
          <a:p>
            <a:pPr indent="0" lvl="0" marL="0" rtl="0" algn="l">
              <a:lnSpc>
                <a:spcPct val="110000"/>
              </a:lnSpc>
              <a:spcBef>
                <a:spcPts val="0"/>
              </a:spcBef>
              <a:spcAft>
                <a:spcPts val="0"/>
              </a:spcAft>
              <a:buClr>
                <a:schemeClr val="dk1"/>
              </a:buClr>
              <a:buSzPts val="1100"/>
              <a:buFont typeface="Arial"/>
              <a:buNone/>
            </a:pPr>
            <a:r>
              <a:rPr lang="en-GB" sz="1800">
                <a:solidFill>
                  <a:srgbClr val="FFFFFF"/>
                </a:solidFill>
              </a:rPr>
              <a:t>Profit and Loss Shortcuts:</a:t>
            </a:r>
            <a:endParaRPr sz="2000">
              <a:solidFill>
                <a:srgbClr val="FFFFFF"/>
              </a:solidFill>
              <a:latin typeface="Roboto"/>
              <a:ea typeface="Roboto"/>
              <a:cs typeface="Roboto"/>
              <a:sym typeface="Roboto"/>
            </a:endParaRPr>
          </a:p>
        </p:txBody>
      </p:sp>
      <p:sp>
        <p:nvSpPr>
          <p:cNvPr id="86" name="Google Shape;86;p17"/>
          <p:cNvSpPr txBox="1"/>
          <p:nvPr/>
        </p:nvSpPr>
        <p:spPr>
          <a:xfrm>
            <a:off x="327600" y="930575"/>
            <a:ext cx="7384200" cy="14958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just">
              <a:lnSpc>
                <a:spcPct val="150000"/>
              </a:lnSpc>
              <a:spcBef>
                <a:spcPts val="0"/>
              </a:spcBef>
              <a:spcAft>
                <a:spcPts val="0"/>
              </a:spcAft>
              <a:buClr>
                <a:schemeClr val="dk1"/>
              </a:buClr>
              <a:buSzPts val="1100"/>
              <a:buFont typeface="Arial"/>
              <a:buNone/>
            </a:pPr>
            <a:r>
              <a:rPr lang="en-GB"/>
              <a:t>Here is an </a:t>
            </a:r>
            <a:r>
              <a:rPr b="1" lang="en-GB"/>
              <a:t>important shortcut to solve profit and loss problems</a:t>
            </a:r>
            <a:r>
              <a:rPr lang="en-GB"/>
              <a:t> when it is based on Successive discounts.</a:t>
            </a:r>
            <a:endParaRPr/>
          </a:p>
          <a:p>
            <a:pPr indent="0" lvl="0" marL="0" rtl="0" algn="just">
              <a:lnSpc>
                <a:spcPct val="150000"/>
              </a:lnSpc>
              <a:spcBef>
                <a:spcPts val="800"/>
              </a:spcBef>
              <a:spcAft>
                <a:spcPts val="0"/>
              </a:spcAft>
              <a:buNone/>
            </a:pPr>
            <a:r>
              <a:rPr lang="en-GB"/>
              <a:t>If the first discount is a% and the second discount is b% then,</a:t>
            </a:r>
            <a:endParaRPr/>
          </a:p>
          <a:p>
            <a:pPr indent="0" lvl="0" marL="0" rtl="0" algn="just">
              <a:lnSpc>
                <a:spcPct val="150000"/>
              </a:lnSpc>
              <a:spcBef>
                <a:spcPts val="800"/>
              </a:spcBef>
              <a:spcAft>
                <a:spcPts val="800"/>
              </a:spcAft>
              <a:buNone/>
            </a:pPr>
            <a:r>
              <a:rPr b="1" lang="en-GB"/>
              <a:t>Total discount = (a + b - ab / 100) %</a:t>
            </a:r>
            <a:endParaRPr/>
          </a:p>
        </p:txBody>
      </p:sp>
      <p:pic>
        <p:nvPicPr>
          <p:cNvPr id="87" name="Google Shape;87;p17"/>
          <p:cNvPicPr preferRelativeResize="0"/>
          <p:nvPr/>
        </p:nvPicPr>
        <p:blipFill>
          <a:blip r:embed="rId5">
            <a:alphaModFix/>
          </a:blip>
          <a:stretch>
            <a:fillRect/>
          </a:stretch>
        </p:blipFill>
        <p:spPr>
          <a:xfrm>
            <a:off x="3773675" y="2426425"/>
            <a:ext cx="4306300" cy="21113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93" name="Google Shape;93;p18"/>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94" name="Google Shape;94;p18"/>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8"/>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01</a:t>
            </a:r>
            <a:endParaRPr sz="2000">
              <a:solidFill>
                <a:schemeClr val="lt1"/>
              </a:solidFill>
              <a:latin typeface="Roboto"/>
              <a:ea typeface="Roboto"/>
              <a:cs typeface="Roboto"/>
              <a:sym typeface="Roboto"/>
            </a:endParaRPr>
          </a:p>
        </p:txBody>
      </p:sp>
      <p:sp>
        <p:nvSpPr>
          <p:cNvPr id="96" name="Google Shape;96;p18"/>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t>A trader mixes 26 kg of rice at Rs. 20 per kg with 30 kg of rice of other variety at Rs. 36 per kg and sells the mixture at Rs. 30 per kg. His profit percent is:</a:t>
            </a:r>
            <a:endParaRPr/>
          </a:p>
          <a:p>
            <a:pPr indent="0" lvl="0" marL="0" rtl="0" algn="l">
              <a:lnSpc>
                <a:spcPct val="150000"/>
              </a:lnSpc>
              <a:spcBef>
                <a:spcPts val="800"/>
              </a:spcBef>
              <a:spcAft>
                <a:spcPts val="0"/>
              </a:spcAft>
              <a:buNone/>
            </a:pPr>
            <a:r>
              <a:t/>
            </a:r>
            <a:endParaRPr/>
          </a:p>
          <a:p>
            <a:pPr indent="-317500" lvl="0" marL="457200" rtl="0" algn="l">
              <a:lnSpc>
                <a:spcPct val="150000"/>
              </a:lnSpc>
              <a:spcBef>
                <a:spcPts val="800"/>
              </a:spcBef>
              <a:spcAft>
                <a:spcPts val="0"/>
              </a:spcAft>
              <a:buSzPts val="1400"/>
              <a:buAutoNum type="alphaUcPeriod"/>
            </a:pPr>
            <a:r>
              <a:rPr lang="en-GB"/>
              <a:t>No profit, no loss</a:t>
            </a:r>
            <a:endParaRPr/>
          </a:p>
          <a:p>
            <a:pPr indent="-317500" lvl="0" marL="457200" rtl="0" algn="l">
              <a:lnSpc>
                <a:spcPct val="150000"/>
              </a:lnSpc>
              <a:spcBef>
                <a:spcPts val="0"/>
              </a:spcBef>
              <a:spcAft>
                <a:spcPts val="0"/>
              </a:spcAft>
              <a:buSzPts val="1400"/>
              <a:buAutoNum type="alphaUcPeriod"/>
            </a:pPr>
            <a:r>
              <a:rPr lang="en-GB"/>
              <a:t>5%</a:t>
            </a:r>
            <a:endParaRPr/>
          </a:p>
          <a:p>
            <a:pPr indent="-317500" lvl="0" marL="457200" rtl="0" algn="l">
              <a:lnSpc>
                <a:spcPct val="150000"/>
              </a:lnSpc>
              <a:spcBef>
                <a:spcPts val="0"/>
              </a:spcBef>
              <a:spcAft>
                <a:spcPts val="0"/>
              </a:spcAft>
              <a:buSzPts val="1400"/>
              <a:buAutoNum type="alphaUcPeriod"/>
            </a:pPr>
            <a:r>
              <a:rPr lang="en-GB"/>
              <a:t>7%</a:t>
            </a:r>
            <a:endParaRPr/>
          </a:p>
          <a:p>
            <a:pPr indent="-317500" lvl="0" marL="457200" rtl="0" algn="l">
              <a:lnSpc>
                <a:spcPct val="150000"/>
              </a:lnSpc>
              <a:spcBef>
                <a:spcPts val="0"/>
              </a:spcBef>
              <a:spcAft>
                <a:spcPts val="0"/>
              </a:spcAft>
              <a:buSzPts val="1400"/>
              <a:buAutoNum type="alphaUcPeriod"/>
            </a:pPr>
            <a:r>
              <a:rPr lang="en-GB"/>
              <a:t>15%</a:t>
            </a:r>
            <a:endParaRPr/>
          </a:p>
        </p:txBody>
      </p:sp>
      <p:sp>
        <p:nvSpPr>
          <p:cNvPr id="97" name="Google Shape;97;p18"/>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B</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9"/>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03" name="Google Shape;103;p19"/>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04" name="Google Shape;104;p19"/>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06" name="Google Shape;106;p19"/>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41666"/>
              </a:lnSpc>
              <a:spcBef>
                <a:spcPts val="0"/>
              </a:spcBef>
              <a:spcAft>
                <a:spcPts val="0"/>
              </a:spcAft>
              <a:buClr>
                <a:schemeClr val="dk1"/>
              </a:buClr>
              <a:buSzPts val="1100"/>
              <a:buFont typeface="Arial"/>
              <a:buNone/>
            </a:pPr>
            <a:r>
              <a:rPr lang="en-GB">
                <a:solidFill>
                  <a:srgbClr val="2A2A2A"/>
                </a:solidFill>
                <a:highlight>
                  <a:srgbClr val="FFFFFF"/>
                </a:highlight>
              </a:rPr>
              <a:t>C.P. of 56 kg rice = Rs. (26 x 20 + 30 x 36) = Rs. (520 + 1080) = Rs. 1600.</a:t>
            </a:r>
            <a:endParaRPr>
              <a:solidFill>
                <a:srgbClr val="2A2A2A"/>
              </a:solidFill>
              <a:highlight>
                <a:srgbClr val="FFFFFF"/>
              </a:highlight>
            </a:endParaRPr>
          </a:p>
          <a:p>
            <a:pPr indent="0" lvl="0" marL="0" rtl="0" algn="l">
              <a:lnSpc>
                <a:spcPct val="156250"/>
              </a:lnSpc>
              <a:spcBef>
                <a:spcPts val="0"/>
              </a:spcBef>
              <a:spcAft>
                <a:spcPts val="0"/>
              </a:spcAft>
              <a:buClr>
                <a:schemeClr val="dk1"/>
              </a:buClr>
              <a:buSzPts val="1100"/>
              <a:buFont typeface="Arial"/>
              <a:buNone/>
            </a:pPr>
            <a:r>
              <a:rPr lang="en-GB">
                <a:solidFill>
                  <a:srgbClr val="2A2A2A"/>
                </a:solidFill>
                <a:highlight>
                  <a:srgbClr val="FFFFFF"/>
                </a:highlight>
              </a:rPr>
              <a:t> </a:t>
            </a:r>
            <a:endParaRPr>
              <a:solidFill>
                <a:srgbClr val="2A2A2A"/>
              </a:solidFill>
              <a:highlight>
                <a:srgbClr val="FFFFFF"/>
              </a:highlight>
            </a:endParaRPr>
          </a:p>
          <a:p>
            <a:pPr indent="0" lvl="0" marL="0" rtl="0" algn="l">
              <a:lnSpc>
                <a:spcPct val="156250"/>
              </a:lnSpc>
              <a:spcBef>
                <a:spcPts val="0"/>
              </a:spcBef>
              <a:spcAft>
                <a:spcPts val="0"/>
              </a:spcAft>
              <a:buClr>
                <a:schemeClr val="dk1"/>
              </a:buClr>
              <a:buSzPts val="1100"/>
              <a:buFont typeface="Arial"/>
              <a:buNone/>
            </a:pPr>
            <a:r>
              <a:rPr lang="en-GB">
                <a:solidFill>
                  <a:srgbClr val="2A2A2A"/>
                </a:solidFill>
                <a:highlight>
                  <a:srgbClr val="FFFFFF"/>
                </a:highlight>
              </a:rPr>
              <a:t>S.P. of 56 kg rice = Rs. (56 x 30) = Rs. 1680.</a:t>
            </a:r>
            <a:endParaRPr>
              <a:solidFill>
                <a:srgbClr val="2A2A2A"/>
              </a:solidFill>
              <a:highlight>
                <a:srgbClr val="FFFFFF"/>
              </a:highlight>
            </a:endParaRPr>
          </a:p>
          <a:p>
            <a:pPr indent="0" lvl="0" marL="0" rtl="0" algn="l">
              <a:lnSpc>
                <a:spcPct val="156250"/>
              </a:lnSpc>
              <a:spcBef>
                <a:spcPts val="0"/>
              </a:spcBef>
              <a:spcAft>
                <a:spcPts val="0"/>
              </a:spcAft>
              <a:buClr>
                <a:schemeClr val="dk1"/>
              </a:buClr>
              <a:buSzPts val="1100"/>
              <a:buFont typeface="Arial"/>
              <a:buNone/>
            </a:pPr>
            <a:r>
              <a:rPr lang="en-GB">
                <a:solidFill>
                  <a:srgbClr val="2A2A2A"/>
                </a:solidFill>
                <a:highlight>
                  <a:srgbClr val="FFFFFF"/>
                </a:highlight>
              </a:rPr>
              <a:t> </a:t>
            </a:r>
            <a:endParaRPr>
              <a:solidFill>
                <a:srgbClr val="2A2A2A"/>
              </a:solidFill>
              <a:highlight>
                <a:srgbClr val="FFFFFF"/>
              </a:highlight>
            </a:endParaRPr>
          </a:p>
          <a:p>
            <a:pPr indent="0" lvl="0" marL="0" rtl="0" algn="l">
              <a:lnSpc>
                <a:spcPct val="156250"/>
              </a:lnSpc>
              <a:spcBef>
                <a:spcPts val="0"/>
              </a:spcBef>
              <a:spcAft>
                <a:spcPts val="0"/>
              </a:spcAft>
              <a:buClr>
                <a:schemeClr val="dk1"/>
              </a:buClr>
              <a:buSzPts val="1100"/>
              <a:buFont typeface="Arial"/>
              <a:buNone/>
            </a:pPr>
            <a:r>
              <a:rPr lang="en-GB">
                <a:solidFill>
                  <a:srgbClr val="2A2A2A"/>
                </a:solidFill>
                <a:highlight>
                  <a:srgbClr val="FFFFFF"/>
                </a:highlight>
              </a:rPr>
              <a:t>Gain =(80/1600*100) % = 5%</a:t>
            </a:r>
            <a:endParaRPr>
              <a:solidFill>
                <a:srgbClr val="2A2A2A"/>
              </a:solidFill>
              <a:highlight>
                <a:srgbClr val="FFFFFF"/>
              </a:highlight>
            </a:endParaRPr>
          </a:p>
          <a:p>
            <a:pPr indent="0" lvl="0" marL="0" rtl="0" algn="l">
              <a:spcBef>
                <a:spcPts val="0"/>
              </a:spcBef>
              <a:spcAft>
                <a:spcPts val="8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p20"/>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12" name="Google Shape;112;p20"/>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13" name="Google Shape;113;p20"/>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Question: 02</a:t>
            </a:r>
            <a:endParaRPr sz="2000">
              <a:solidFill>
                <a:schemeClr val="lt1"/>
              </a:solidFill>
              <a:latin typeface="Roboto"/>
              <a:ea typeface="Roboto"/>
              <a:cs typeface="Roboto"/>
              <a:sym typeface="Roboto"/>
            </a:endParaRPr>
          </a:p>
        </p:txBody>
      </p:sp>
      <p:sp>
        <p:nvSpPr>
          <p:cNvPr id="115" name="Google Shape;115;p20"/>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en-GB">
                <a:solidFill>
                  <a:srgbClr val="2A2A2A"/>
                </a:solidFill>
                <a:highlight>
                  <a:srgbClr val="FFFFFF"/>
                </a:highlight>
              </a:rPr>
              <a:t>If selling price is doubled, the profit triples. Find the profit percent?</a:t>
            </a:r>
            <a:endParaRPr>
              <a:solidFill>
                <a:srgbClr val="2A2A2A"/>
              </a:solidFill>
              <a:highlight>
                <a:srgbClr val="FFFFFF"/>
              </a:highlight>
            </a:endParaRPr>
          </a:p>
          <a:p>
            <a:pPr indent="0" lvl="0" marL="0" rtl="0" algn="l">
              <a:lnSpc>
                <a:spcPct val="150000"/>
              </a:lnSpc>
              <a:spcBef>
                <a:spcPts val="800"/>
              </a:spcBef>
              <a:spcAft>
                <a:spcPts val="0"/>
              </a:spcAft>
              <a:buNone/>
            </a:pPr>
            <a:r>
              <a:t/>
            </a:r>
            <a:endParaRPr>
              <a:solidFill>
                <a:srgbClr val="2A2A2A"/>
              </a:solidFill>
              <a:highlight>
                <a:srgbClr val="FFFFFF"/>
              </a:highlight>
            </a:endParaRPr>
          </a:p>
          <a:p>
            <a:pPr indent="-317500" lvl="0" marL="457200" rtl="0" algn="l">
              <a:lnSpc>
                <a:spcPct val="150000"/>
              </a:lnSpc>
              <a:spcBef>
                <a:spcPts val="800"/>
              </a:spcBef>
              <a:spcAft>
                <a:spcPts val="0"/>
              </a:spcAft>
              <a:buClr>
                <a:srgbClr val="222222"/>
              </a:buClr>
              <a:buSzPts val="1400"/>
              <a:buAutoNum type="alphaUcPeriod"/>
            </a:pPr>
            <a:r>
              <a:rPr lang="en-GB">
                <a:solidFill>
                  <a:srgbClr val="222222"/>
                </a:solidFill>
                <a:highlight>
                  <a:srgbClr val="FFFFFF"/>
                </a:highlight>
              </a:rPr>
              <a:t>100%</a:t>
            </a:r>
            <a:endParaRPr>
              <a:solidFill>
                <a:srgbClr val="222222"/>
              </a:solidFill>
              <a:highlight>
                <a:srgbClr val="FFFFFF"/>
              </a:highlight>
            </a:endParaRPr>
          </a:p>
          <a:p>
            <a:pPr indent="-317500" lvl="0" marL="457200" rtl="0" algn="l">
              <a:lnSpc>
                <a:spcPct val="150000"/>
              </a:lnSpc>
              <a:spcBef>
                <a:spcPts val="0"/>
              </a:spcBef>
              <a:spcAft>
                <a:spcPts val="0"/>
              </a:spcAft>
              <a:buClr>
                <a:srgbClr val="222222"/>
              </a:buClr>
              <a:buSzPts val="1400"/>
              <a:buAutoNum type="alphaUcPeriod"/>
            </a:pPr>
            <a:r>
              <a:rPr lang="en-GB">
                <a:solidFill>
                  <a:srgbClr val="222222"/>
                </a:solidFill>
                <a:highlight>
                  <a:srgbClr val="FFFFFF"/>
                </a:highlight>
              </a:rPr>
              <a:t>200%</a:t>
            </a:r>
            <a:endParaRPr>
              <a:solidFill>
                <a:srgbClr val="222222"/>
              </a:solidFill>
              <a:highlight>
                <a:srgbClr val="FFFFFF"/>
              </a:highlight>
            </a:endParaRPr>
          </a:p>
          <a:p>
            <a:pPr indent="-317500" lvl="0" marL="457200" rtl="0" algn="l">
              <a:lnSpc>
                <a:spcPct val="150000"/>
              </a:lnSpc>
              <a:spcBef>
                <a:spcPts val="0"/>
              </a:spcBef>
              <a:spcAft>
                <a:spcPts val="0"/>
              </a:spcAft>
              <a:buClr>
                <a:srgbClr val="222222"/>
              </a:buClr>
              <a:buSzPts val="1400"/>
              <a:buAutoNum type="alphaUcPeriod"/>
            </a:pPr>
            <a:r>
              <a:rPr lang="en-GB">
                <a:solidFill>
                  <a:srgbClr val="222222"/>
                </a:solidFill>
                <a:highlight>
                  <a:srgbClr val="FFFFFF"/>
                </a:highlight>
              </a:rPr>
              <a:t>300%</a:t>
            </a:r>
            <a:endParaRPr>
              <a:solidFill>
                <a:srgbClr val="222222"/>
              </a:solidFill>
              <a:highlight>
                <a:srgbClr val="FFFFFF"/>
              </a:highlight>
            </a:endParaRPr>
          </a:p>
          <a:p>
            <a:pPr indent="-317500" lvl="0" marL="457200" rtl="0" algn="l">
              <a:lnSpc>
                <a:spcPct val="150000"/>
              </a:lnSpc>
              <a:spcBef>
                <a:spcPts val="0"/>
              </a:spcBef>
              <a:spcAft>
                <a:spcPts val="0"/>
              </a:spcAft>
              <a:buClr>
                <a:srgbClr val="222222"/>
              </a:buClr>
              <a:buSzPts val="1400"/>
              <a:buAutoNum type="alphaUcPeriod"/>
            </a:pPr>
            <a:r>
              <a:rPr lang="en-GB">
                <a:solidFill>
                  <a:srgbClr val="222222"/>
                </a:solidFill>
                <a:highlight>
                  <a:srgbClr val="FFFFFF"/>
                </a:highlight>
              </a:rPr>
              <a:t>400%</a:t>
            </a:r>
            <a:endParaRPr>
              <a:solidFill>
                <a:srgbClr val="222222"/>
              </a:solidFill>
              <a:highlight>
                <a:srgbClr val="FFFFFF"/>
              </a:highlight>
            </a:endParaRPr>
          </a:p>
        </p:txBody>
      </p:sp>
      <p:sp>
        <p:nvSpPr>
          <p:cNvPr id="116" name="Google Shape;116;p20"/>
          <p:cNvSpPr txBox="1"/>
          <p:nvPr/>
        </p:nvSpPr>
        <p:spPr>
          <a:xfrm>
            <a:off x="7250475" y="4171350"/>
            <a:ext cx="1564500" cy="47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GB"/>
              <a:t>Answer: A</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1"/>
          <p:cNvPicPr preferRelativeResize="0"/>
          <p:nvPr/>
        </p:nvPicPr>
        <p:blipFill rotWithShape="1">
          <a:blip r:embed="rId3">
            <a:alphaModFix/>
          </a:blip>
          <a:srcRect b="51129" l="41241" r="-23988" t="9528"/>
          <a:stretch/>
        </p:blipFill>
        <p:spPr>
          <a:xfrm>
            <a:off x="0" y="4075175"/>
            <a:ext cx="4457700" cy="1065625"/>
          </a:xfrm>
          <a:prstGeom prst="rect">
            <a:avLst/>
          </a:prstGeom>
          <a:noFill/>
          <a:ln>
            <a:noFill/>
          </a:ln>
        </p:spPr>
      </p:pic>
      <p:pic>
        <p:nvPicPr>
          <p:cNvPr id="122" name="Google Shape;122;p21"/>
          <p:cNvPicPr preferRelativeResize="0"/>
          <p:nvPr/>
        </p:nvPicPr>
        <p:blipFill rotWithShape="1">
          <a:blip r:embed="rId4">
            <a:alphaModFix/>
          </a:blip>
          <a:srcRect b="0" l="0" r="57233" t="0"/>
          <a:stretch/>
        </p:blipFill>
        <p:spPr>
          <a:xfrm>
            <a:off x="8189675" y="233550"/>
            <a:ext cx="724574" cy="766799"/>
          </a:xfrm>
          <a:prstGeom prst="rect">
            <a:avLst/>
          </a:prstGeom>
          <a:noFill/>
          <a:ln>
            <a:noFill/>
          </a:ln>
        </p:spPr>
      </p:pic>
      <p:sp>
        <p:nvSpPr>
          <p:cNvPr id="123" name="Google Shape;123;p21"/>
          <p:cNvSpPr/>
          <p:nvPr/>
        </p:nvSpPr>
        <p:spPr>
          <a:xfrm>
            <a:off x="0" y="233550"/>
            <a:ext cx="3528000" cy="475200"/>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GB" sz="2000">
                <a:solidFill>
                  <a:schemeClr val="lt1"/>
                </a:solidFill>
                <a:latin typeface="Roboto"/>
                <a:ea typeface="Roboto"/>
                <a:cs typeface="Roboto"/>
                <a:sym typeface="Roboto"/>
              </a:rPr>
              <a:t>Explanation: </a:t>
            </a:r>
            <a:endParaRPr sz="2000">
              <a:solidFill>
                <a:schemeClr val="lt1"/>
              </a:solidFill>
              <a:latin typeface="Roboto"/>
              <a:ea typeface="Roboto"/>
              <a:cs typeface="Roboto"/>
              <a:sym typeface="Roboto"/>
            </a:endParaRPr>
          </a:p>
        </p:txBody>
      </p:sp>
      <p:sp>
        <p:nvSpPr>
          <p:cNvPr id="125" name="Google Shape;125;p21"/>
          <p:cNvSpPr txBox="1"/>
          <p:nvPr/>
        </p:nvSpPr>
        <p:spPr>
          <a:xfrm>
            <a:off x="327600" y="930575"/>
            <a:ext cx="7384200" cy="31446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GB">
                <a:solidFill>
                  <a:srgbClr val="2A2A2A"/>
                </a:solidFill>
                <a:highlight>
                  <a:srgbClr val="FFFFFF"/>
                </a:highlight>
              </a:rPr>
              <a:t>Let the C.P be Rs.100 and S.P be Rs.x, Then</a:t>
            </a:r>
            <a:endParaRPr>
              <a:solidFill>
                <a:srgbClr val="2A2A2A"/>
              </a:solidFill>
              <a:highlight>
                <a:srgbClr val="FFFFFF"/>
              </a:highlight>
            </a:endParaRPr>
          </a:p>
          <a:p>
            <a:pPr indent="0" lvl="0" marL="0" rtl="0" algn="l">
              <a:spcBef>
                <a:spcPts val="800"/>
              </a:spcBef>
              <a:spcAft>
                <a:spcPts val="0"/>
              </a:spcAft>
              <a:buClr>
                <a:schemeClr val="dk1"/>
              </a:buClr>
              <a:buSzPts val="1100"/>
              <a:buFont typeface="Arial"/>
              <a:buNone/>
            </a:pPr>
            <a:r>
              <a:rPr lang="en-GB">
                <a:solidFill>
                  <a:srgbClr val="2A2A2A"/>
                </a:solidFill>
                <a:highlight>
                  <a:srgbClr val="FFFFFF"/>
                </a:highlight>
              </a:rPr>
              <a:t>The profit is (x-100)</a:t>
            </a:r>
            <a:endParaRPr>
              <a:solidFill>
                <a:srgbClr val="2A2A2A"/>
              </a:solidFill>
              <a:highlight>
                <a:srgbClr val="FFFFFF"/>
              </a:highlight>
            </a:endParaRPr>
          </a:p>
          <a:p>
            <a:pPr indent="0" lvl="0" marL="0" rtl="0" algn="l">
              <a:spcBef>
                <a:spcPts val="800"/>
              </a:spcBef>
              <a:spcAft>
                <a:spcPts val="0"/>
              </a:spcAft>
              <a:buClr>
                <a:schemeClr val="dk1"/>
              </a:buClr>
              <a:buSzPts val="1100"/>
              <a:buFont typeface="Arial"/>
              <a:buNone/>
            </a:pPr>
            <a:r>
              <a:rPr lang="en-GB">
                <a:solidFill>
                  <a:srgbClr val="2A2A2A"/>
                </a:solidFill>
                <a:highlight>
                  <a:srgbClr val="FFFFFF"/>
                </a:highlight>
              </a:rPr>
              <a:t>Now the S.P is doubled, then the new S.P is 2x</a:t>
            </a:r>
            <a:endParaRPr>
              <a:solidFill>
                <a:srgbClr val="2A2A2A"/>
              </a:solidFill>
              <a:highlight>
                <a:srgbClr val="FFFFFF"/>
              </a:highlight>
            </a:endParaRPr>
          </a:p>
          <a:p>
            <a:pPr indent="0" lvl="0" marL="0" rtl="0" algn="l">
              <a:spcBef>
                <a:spcPts val="800"/>
              </a:spcBef>
              <a:spcAft>
                <a:spcPts val="0"/>
              </a:spcAft>
              <a:buClr>
                <a:schemeClr val="dk1"/>
              </a:buClr>
              <a:buSzPts val="1100"/>
              <a:buFont typeface="Arial"/>
              <a:buNone/>
            </a:pPr>
            <a:r>
              <a:rPr lang="en-GB">
                <a:solidFill>
                  <a:srgbClr val="2A2A2A"/>
                </a:solidFill>
                <a:highlight>
                  <a:srgbClr val="FFFFFF"/>
                </a:highlight>
              </a:rPr>
              <a:t>New profit is (2x-100)</a:t>
            </a:r>
            <a:endParaRPr>
              <a:solidFill>
                <a:srgbClr val="2A2A2A"/>
              </a:solidFill>
              <a:highlight>
                <a:srgbClr val="FFFFFF"/>
              </a:highlight>
            </a:endParaRPr>
          </a:p>
          <a:p>
            <a:pPr indent="0" lvl="0" marL="0" rtl="0" algn="l">
              <a:spcBef>
                <a:spcPts val="800"/>
              </a:spcBef>
              <a:spcAft>
                <a:spcPts val="0"/>
              </a:spcAft>
              <a:buClr>
                <a:schemeClr val="dk1"/>
              </a:buClr>
              <a:buSzPts val="1100"/>
              <a:buFont typeface="Arial"/>
              <a:buNone/>
            </a:pPr>
            <a:r>
              <a:rPr lang="en-GB">
                <a:solidFill>
                  <a:srgbClr val="2A2A2A"/>
                </a:solidFill>
                <a:highlight>
                  <a:srgbClr val="FFFFFF"/>
                </a:highlight>
              </a:rPr>
              <a:t>Now as per the given condition;</a:t>
            </a:r>
            <a:endParaRPr>
              <a:solidFill>
                <a:srgbClr val="2A2A2A"/>
              </a:solidFill>
              <a:highlight>
                <a:srgbClr val="FFFFFF"/>
              </a:highlight>
            </a:endParaRPr>
          </a:p>
          <a:p>
            <a:pPr indent="0" lvl="0" marL="0" rtl="0" algn="l">
              <a:spcBef>
                <a:spcPts val="800"/>
              </a:spcBef>
              <a:spcAft>
                <a:spcPts val="0"/>
              </a:spcAft>
              <a:buClr>
                <a:schemeClr val="dk1"/>
              </a:buClr>
              <a:buSzPts val="1100"/>
              <a:buFont typeface="Arial"/>
              <a:buNone/>
            </a:pPr>
            <a:r>
              <a:rPr lang="en-GB">
                <a:solidFill>
                  <a:srgbClr val="2A2A2A"/>
                </a:solidFill>
                <a:highlight>
                  <a:srgbClr val="FFFFFF"/>
                </a:highlight>
              </a:rPr>
              <a:t>=&gt; 3(x-100) = 2x-100</a:t>
            </a:r>
            <a:endParaRPr>
              <a:solidFill>
                <a:srgbClr val="2A2A2A"/>
              </a:solidFill>
              <a:highlight>
                <a:srgbClr val="FFFFFF"/>
              </a:highlight>
            </a:endParaRPr>
          </a:p>
          <a:p>
            <a:pPr indent="0" lvl="0" marL="0" rtl="0" algn="l">
              <a:spcBef>
                <a:spcPts val="800"/>
              </a:spcBef>
              <a:spcAft>
                <a:spcPts val="0"/>
              </a:spcAft>
              <a:buClr>
                <a:schemeClr val="dk1"/>
              </a:buClr>
              <a:buSzPts val="1100"/>
              <a:buFont typeface="Arial"/>
              <a:buNone/>
            </a:pPr>
            <a:r>
              <a:rPr lang="en-GB">
                <a:solidFill>
                  <a:srgbClr val="2A2A2A"/>
                </a:solidFill>
                <a:highlight>
                  <a:srgbClr val="FFFFFF"/>
                </a:highlight>
              </a:rPr>
              <a:t>By solving, we get</a:t>
            </a:r>
            <a:endParaRPr>
              <a:solidFill>
                <a:srgbClr val="2A2A2A"/>
              </a:solidFill>
              <a:highlight>
                <a:srgbClr val="FFFFFF"/>
              </a:highlight>
            </a:endParaRPr>
          </a:p>
          <a:p>
            <a:pPr indent="0" lvl="0" marL="0" rtl="0" algn="l">
              <a:spcBef>
                <a:spcPts val="800"/>
              </a:spcBef>
              <a:spcAft>
                <a:spcPts val="0"/>
              </a:spcAft>
              <a:buClr>
                <a:schemeClr val="dk1"/>
              </a:buClr>
              <a:buSzPts val="1100"/>
              <a:buFont typeface="Arial"/>
              <a:buNone/>
            </a:pPr>
            <a:r>
              <a:rPr lang="en-GB">
                <a:solidFill>
                  <a:srgbClr val="2A2A2A"/>
                </a:solidFill>
                <a:highlight>
                  <a:srgbClr val="FFFFFF"/>
                </a:highlight>
              </a:rPr>
              <a:t>x = 200</a:t>
            </a:r>
            <a:endParaRPr>
              <a:solidFill>
                <a:srgbClr val="2A2A2A"/>
              </a:solidFill>
              <a:highlight>
                <a:srgbClr val="FFFFFF"/>
              </a:highlight>
            </a:endParaRPr>
          </a:p>
          <a:p>
            <a:pPr indent="0" lvl="0" marL="0" rtl="0" algn="l">
              <a:spcBef>
                <a:spcPts val="800"/>
              </a:spcBef>
              <a:spcAft>
                <a:spcPts val="0"/>
              </a:spcAft>
              <a:buClr>
                <a:schemeClr val="dk1"/>
              </a:buClr>
              <a:buSzPts val="1100"/>
              <a:buFont typeface="Arial"/>
              <a:buNone/>
            </a:pPr>
            <a:r>
              <a:rPr lang="en-GB">
                <a:solidFill>
                  <a:srgbClr val="2A2A2A"/>
                </a:solidFill>
                <a:highlight>
                  <a:srgbClr val="FFFFFF"/>
                </a:highlight>
              </a:rPr>
              <a:t>Then the Profit percent = (200-100)/100 = 100</a:t>
            </a:r>
            <a:endParaRPr>
              <a:solidFill>
                <a:srgbClr val="2A2A2A"/>
              </a:solidFill>
              <a:highlight>
                <a:srgbClr val="FFFFFF"/>
              </a:highlight>
            </a:endParaRPr>
          </a:p>
          <a:p>
            <a:pPr indent="0" lvl="0" marL="0" rtl="0" algn="l">
              <a:spcBef>
                <a:spcPts val="800"/>
              </a:spcBef>
              <a:spcAft>
                <a:spcPts val="800"/>
              </a:spcAft>
              <a:buNone/>
            </a:pPr>
            <a:r>
              <a:rPr lang="en-GB">
                <a:solidFill>
                  <a:srgbClr val="2A2A2A"/>
                </a:solidFill>
                <a:highlight>
                  <a:srgbClr val="FFFFFF"/>
                </a:highlight>
              </a:rPr>
              <a:t>Hence the profit percentage is 100%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D94C154A3AB8845B63F82A60355126F" ma:contentTypeVersion="2" ma:contentTypeDescription="Create a new document." ma:contentTypeScope="" ma:versionID="82056ecf6543a72c48eced55a2f4f7eb">
  <xsd:schema xmlns:xsd="http://www.w3.org/2001/XMLSchema" xmlns:xs="http://www.w3.org/2001/XMLSchema" xmlns:p="http://schemas.microsoft.com/office/2006/metadata/properties" xmlns:ns2="b1ae701d-e924-4924-8b38-7b38cc615244" targetNamespace="http://schemas.microsoft.com/office/2006/metadata/properties" ma:root="true" ma:fieldsID="068fbc32eaec0706401a5b5c74ac58c9" ns2:_="">
    <xsd:import namespace="b1ae701d-e924-4924-8b38-7b38cc61524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ae701d-e924-4924-8b38-7b38cc61524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D9F9E9-B690-4DFA-9AEA-651600CBA2CC}"/>
</file>

<file path=customXml/itemProps2.xml><?xml version="1.0" encoding="utf-8"?>
<ds:datastoreItem xmlns:ds="http://schemas.openxmlformats.org/officeDocument/2006/customXml" ds:itemID="{96A6D1BB-A646-497F-A3B9-284FF025F9E0}"/>
</file>

<file path=customXml/itemProps3.xml><?xml version="1.0" encoding="utf-8"?>
<ds:datastoreItem xmlns:ds="http://schemas.openxmlformats.org/officeDocument/2006/customXml" ds:itemID="{1EFD69BD-6F6D-466C-8960-F596D6EB6E47}"/>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0x0101007D94C154A3AB8845B63F82A60355126F</vt:lpwstr>
  </property>
</Properties>
</file>