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337" r:id="rId3"/>
    <p:sldId id="257" r:id="rId4"/>
    <p:sldId id="354" r:id="rId5"/>
    <p:sldId id="355" r:id="rId6"/>
    <p:sldId id="356" r:id="rId7"/>
    <p:sldId id="357" r:id="rId8"/>
    <p:sldId id="338" r:id="rId9"/>
    <p:sldId id="353" r:id="rId10"/>
    <p:sldId id="322" r:id="rId11"/>
    <p:sldId id="352" r:id="rId12"/>
    <p:sldId id="323" r:id="rId13"/>
    <p:sldId id="351" r:id="rId14"/>
    <p:sldId id="324" r:id="rId15"/>
    <p:sldId id="350" r:id="rId16"/>
    <p:sldId id="325" r:id="rId17"/>
    <p:sldId id="349" r:id="rId18"/>
    <p:sldId id="326" r:id="rId19"/>
    <p:sldId id="348" r:id="rId20"/>
    <p:sldId id="327" r:id="rId21"/>
    <p:sldId id="347" r:id="rId22"/>
    <p:sldId id="328" r:id="rId23"/>
    <p:sldId id="346" r:id="rId24"/>
    <p:sldId id="329" r:id="rId25"/>
    <p:sldId id="345" r:id="rId26"/>
    <p:sldId id="330" r:id="rId27"/>
    <p:sldId id="344" r:id="rId28"/>
    <p:sldId id="336" r:id="rId29"/>
    <p:sldId id="343" r:id="rId30"/>
    <p:sldId id="333" r:id="rId31"/>
    <p:sldId id="339" r:id="rId32"/>
    <p:sldId id="334" r:id="rId33"/>
    <p:sldId id="342" r:id="rId34"/>
    <p:sldId id="335" r:id="rId35"/>
    <p:sldId id="340" r:id="rId36"/>
    <p:sldId id="331" r:id="rId37"/>
    <p:sldId id="341" r:id="rId38"/>
    <p:sldId id="358" r:id="rId39"/>
    <p:sldId id="359" r:id="rId40"/>
    <p:sldId id="360" r:id="rId4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Roboto Light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01" autoAdjust="0"/>
  </p:normalViewPr>
  <p:slideViewPr>
    <p:cSldViewPr snapToGrid="0">
      <p:cViewPr varScale="1">
        <p:scale>
          <a:sx n="64" d="100"/>
          <a:sy n="64" d="100"/>
        </p:scale>
        <p:origin x="1566" y="54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620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 we have, the principal = Rs. [{100×5400}/{12×3}] = Rs. 15000. Thus the correct option is C) Rs. 15000.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49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45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Simple Interest = 20,000 × 13% × 3 = 7,800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 the end of 3 years, he would have to pay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$20,000 + $7,800 = $27,800</a:t>
            </a:r>
          </a:p>
        </p:txBody>
      </p:sp>
    </p:spTree>
    <p:extLst>
      <p:ext uri="{BB962C8B-B14F-4D97-AF65-F5344CB8AC3E}">
        <p14:creationId xmlns:p14="http://schemas.microsoft.com/office/powerpoint/2010/main" val="17918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62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Here, P = ₹68000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 = 16</a:t>
            </a:r>
            <a:r>
              <a:rPr lang="en-US" sz="1100" b="1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1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% =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50/3% p.a.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 = 9 months = 9/12 years = ¾ years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 = (68000 x 50/3 x ¾ x 1/100) = ₹8500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3651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14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the details given in the problem Principle = P = $8,000 and R = 9% or 0.09 expressed as a decimal.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 the annual Interest is to be calculated, the time period T =1.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Plugging these values in the simple Interest formula,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= P x T x R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8,000 x 1 x 0.09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720.00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Annual Interest to be paid = $720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055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544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Principle = $ 15,000 Rate of Interest R = 10% = 0.10 and the Interest paid = I = $ 9,000. And T is to be found.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 = I/(PR)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9000/(15,000 x 0.10)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6 years.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loan was given for 6 years.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941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38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25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Option D</a:t>
            </a:r>
            <a:br>
              <a:rPr lang="en-US" dirty="0"/>
            </a:b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Explanation: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SI = 10 – 4 = 6 therefore, 6 = (4xRx50)/100 → R = 3 %.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143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50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IN" dirty="0"/>
            </a:br>
            <a:r>
              <a:rPr lang="en-I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Explanation: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210 = (Px7x1)/100x12 → P = 36000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963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289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Before we can apply the formula, we will need to write the time of 4 months in terms of years. Since there are 12 months in a year: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t=412=13t=412=13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 this adjusted to years, we can now apply the formula with P=1200P=1200 and r=0.06r=0.06.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I=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=1200(0.06)(13)=24I=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=1200(0.06)(13)=24</a:t>
            </a:r>
          </a:p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Answer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The interest earned is $24.</a:t>
            </a:r>
          </a:p>
          <a:p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614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61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 total amount they will repay is the future value, AA. We are also given that: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t=8t=8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r=0.075r=0.075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P=10000P=10000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the simple interest formula for future value: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A=P(1+rt)=10000(1+0.075(8))=16000A=P(1+rt)=10000(1+0.075(8))=16000</a:t>
            </a:r>
          </a:p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Answer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The business will pay back a total of $16,000.</a:t>
            </a:r>
          </a:p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029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377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Answer : (d)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S.I. for 1 year = 900 – 850 = Rs 50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S.I. for 3 years = 50 x 3 = Rs 150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Original Amount/ Principal = 850 – 150 = Rs 700</a:t>
            </a:r>
          </a:p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413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45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936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806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 P = Rs. 15000 and Amount = Rs. 19500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Hence S.I. = Rs. 19500–Rs. 15000 = Rs. 4500.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know: Simple Interest (SI) = (P x R x T)/100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 – Principal amount, T- Number of years, R – Rate of Interest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Therefore, 4500 = (15000xRx5)/100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 = 6%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181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677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187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570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Here, P = ₹5000, T = 3 years, r = 5%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Therefore, Interest at the end of 1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5000 (1 + 0.05) – 5000 = ₹250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Now Income tax is 20% on the interest income so the leftover interest income after deducing income tax = (1 – 0.2) * 250 = ₹200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Total Amount at the end of 1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₹5000 + 200 = ₹5200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Interest at the end of 2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5200 (1 + 0.05) – 5200 = ₹260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Interest income after Income tax = 0.8 * ₹260 = ₹208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Total Amount at the end of 2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₹5200 + 208 = ₹5408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Interest at the end of 3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₹5408 (1.05) – 5408 = ₹270.4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Interest income after Income tax = 0.8 * ₹270.4 = ₹216.32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Total Amount at the end of 3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year = ₹5408 + 216.32 = ₹5624.32</a:t>
            </a:r>
          </a:p>
          <a:p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729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348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4210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88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0761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03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71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136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template for slides with an image and a bullet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35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Here, P = Rs. 68000, R = 50/3% per annum and T = 9/12 years = 3/4 years. Note that the time has been converted into years as the rate is per annum. The units of rate R and the time T have to be consistent. Now using the formula for the simple interest, we have: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S.I. = [{P×R×T}/100]; therefore we may write: S.I. = Rs. [68000×(50/3)×(3/4)×(1/100)] = Rs. 8500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79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73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02</a:t>
            </a: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man took a </a:t>
            </a:r>
            <a:r>
              <a:rPr lang="en-US" sz="1800" dirty="0">
                <a:solidFill>
                  <a:schemeClr val="tx1"/>
                </a:solidFill>
              </a:rPr>
              <a:t>loan</a:t>
            </a:r>
            <a:r>
              <a:rPr lang="en-US" sz="1800" dirty="0"/>
              <a:t> from a bank at the rate of 12 % p.a. simple interest. After three years he had to pay Rs. 5400 interest only for the period. The principal amount borrowed by him was: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 </a:t>
            </a:r>
            <a:r>
              <a:rPr lang="en-IN" sz="1800" dirty="0"/>
              <a:t>Rs. 12000                 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B) Rs. 11000                   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C) Rs. 15000                         </a:t>
            </a:r>
          </a:p>
          <a:p>
            <a:pPr marL="6816725">
              <a:lnSpc>
                <a:spcPct val="150000"/>
              </a:lnSpc>
            </a:pPr>
            <a:endParaRPr lang="en-US" sz="1800" b="1" dirty="0"/>
          </a:p>
          <a:p>
            <a:pPr marL="6816725">
              <a:lnSpc>
                <a:spcPct val="150000"/>
              </a:lnSpc>
            </a:pPr>
            <a:r>
              <a:rPr lang="en-US" sz="1800" b="1" dirty="0"/>
              <a:t>Answer: C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894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Here we have, the principal = Rs. [{100×5400}/{12×3}] = Rs. 15000. Thus the correct option is C) Rs. 15000.</a:t>
            </a:r>
          </a:p>
        </p:txBody>
      </p:sp>
    </p:spTree>
    <p:extLst>
      <p:ext uri="{BB962C8B-B14F-4D97-AF65-F5344CB8AC3E}">
        <p14:creationId xmlns:p14="http://schemas.microsoft.com/office/powerpoint/2010/main" val="20403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03: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Raymond bought a car for $40, 000. He took a $20,000 loan from a bank at an interest rate of 15% per year for a 3-year period. What is the total amount (interest and loan) that he would have to pay the bank at the end of 3 years?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Rs. 27,800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  Rs. 24,500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  Rs. 24,700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  Rs. 22,300</a:t>
            </a:r>
          </a:p>
          <a:p>
            <a:pPr indent="6810375"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Answer: A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3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Simple Interest = 20,000 × 13% × 3 = 7,800</a:t>
            </a:r>
          </a:p>
          <a:p>
            <a:r>
              <a:rPr lang="en-US" dirty="0"/>
              <a:t>At the end of 3 years, he would have to pay</a:t>
            </a:r>
          </a:p>
          <a:p>
            <a:r>
              <a:rPr lang="en-US" dirty="0"/>
              <a:t>$20,000 + $7,800 = $27,800</a:t>
            </a:r>
          </a:p>
        </p:txBody>
      </p:sp>
    </p:spTree>
    <p:extLst>
      <p:ext uri="{BB962C8B-B14F-4D97-AF65-F5344CB8AC3E}">
        <p14:creationId xmlns:p14="http://schemas.microsoft.com/office/powerpoint/2010/main" val="205999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04: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Find the simple interest on ₹ 68000 at 16 </a:t>
            </a:r>
            <a:r>
              <a:rPr lang="en-US" sz="1800" baseline="30000" dirty="0"/>
              <a:t>2</a:t>
            </a:r>
            <a:r>
              <a:rPr lang="en-US" sz="1800" dirty="0"/>
              <a:t>/</a:t>
            </a:r>
            <a:r>
              <a:rPr lang="en-US" sz="1800" baseline="-25000" dirty="0"/>
              <a:t>3 </a:t>
            </a:r>
            <a:r>
              <a:rPr lang="en-US" sz="1800" dirty="0"/>
              <a:t>% p.a. for 9 months.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 Rs.7500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 Rs.8500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 Rs.6500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 Rs.5500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                                                                                                           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endParaRPr lang="en-US" sz="1800" b="1" dirty="0"/>
          </a:p>
          <a:p>
            <a:pPr indent="6810375"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Answer: B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501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Here, P = ₹68000</a:t>
            </a:r>
          </a:p>
          <a:p>
            <a:r>
              <a:rPr lang="en-US" dirty="0"/>
              <a:t>R = 16</a:t>
            </a:r>
            <a:r>
              <a:rPr lang="en-US" b="1" baseline="30000" dirty="0"/>
              <a:t>2</a:t>
            </a:r>
            <a:r>
              <a:rPr lang="en-US" b="1" dirty="0"/>
              <a:t>/</a:t>
            </a:r>
            <a:r>
              <a:rPr lang="en-US" b="1" baseline="-25000" dirty="0"/>
              <a:t>3 </a:t>
            </a:r>
            <a:r>
              <a:rPr lang="en-US" b="1" dirty="0"/>
              <a:t>% =</a:t>
            </a:r>
            <a:r>
              <a:rPr lang="en-US" dirty="0"/>
              <a:t> 50/3% p.a.</a:t>
            </a:r>
          </a:p>
          <a:p>
            <a:r>
              <a:rPr lang="en-US" dirty="0"/>
              <a:t>T = 9 months = 9/12 years = ¾ years</a:t>
            </a:r>
          </a:p>
          <a:p>
            <a:r>
              <a:rPr lang="en-US" dirty="0"/>
              <a:t>SI = (68000 x 50/3 x ¾ x 1/100) = ₹8500</a:t>
            </a:r>
          </a:p>
        </p:txBody>
      </p:sp>
    </p:spTree>
    <p:extLst>
      <p:ext uri="{BB962C8B-B14F-4D97-AF65-F5344CB8AC3E}">
        <p14:creationId xmlns:p14="http://schemas.microsoft.com/office/powerpoint/2010/main" val="24413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05: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Ariel takes a loan of $8,000 to buy a used truck at the rate of 9 % simple Interest. Calculate the annual interest to be paid for the loan amount.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Rs. 850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 Rs. 720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 Rs. 340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 Rs. 510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E) None of these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  <a:r>
              <a:rPr lang="en-US" sz="1800" b="1" dirty="0"/>
              <a:t>Answer: B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495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From the details given in the problem Principle = P = $8,000 and R = 9% or 0.09 expressed as a decimal.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the annual Interest is to be calculated, the time period T =1.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Plugging these values in the simple Interest formula,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= P x T x 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8,000 x 1 x 0.09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720.00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Annual Interest to be paid = $720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06: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Ryan bought $ 15,000 from a bank to buy a car at 10% simple Interest. If he paid $ 9,000 as interest while clearing the loan, find the time for which the loan was given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6 years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 8 years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 4 years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 7 years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E) None of these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  <a:r>
              <a:rPr lang="en-US" sz="1800" b="1" dirty="0"/>
              <a:t>Answer: A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67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Principle = $ 15,000 Rate of Interest R = 10% = 0.10 and the Interest paid = I = $ 9,000. And T is to be found.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 = I/(PR)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9000/(15,000 x 0.10)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6 years.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The loan was given for 6 years.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249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8200" y="1349724"/>
            <a:ext cx="8487599" cy="27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5400" b="1" dirty="0"/>
              <a:t>SIMPLE INTEREST </a:t>
            </a:r>
          </a:p>
          <a:p>
            <a:pPr algn="ctr"/>
            <a:r>
              <a:rPr lang="en-US" sz="5400" b="1" dirty="0">
                <a:latin typeface="Roboto Light"/>
                <a:ea typeface="Roboto Light"/>
                <a:cs typeface="Roboto Light"/>
                <a:sym typeface="Roboto Light"/>
              </a:rPr>
              <a:t>AND</a:t>
            </a:r>
          </a:p>
          <a:p>
            <a:pPr algn="ctr"/>
            <a:r>
              <a:rPr lang="en-US" sz="5400" b="1" dirty="0">
                <a:latin typeface="Roboto Light"/>
                <a:ea typeface="Roboto Light"/>
                <a:cs typeface="Roboto Light"/>
                <a:sym typeface="Roboto Light"/>
              </a:rPr>
              <a:t>COMPOUND INTEREST</a:t>
            </a:r>
            <a:endParaRPr sz="5400" b="1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795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07: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If Rs. 4 becomes Rs. 10 in 50 years at simple interest, the rate % p.a. is 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A) 5 %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B) 2 1/2 %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C) 3 1/3 %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D) 3 %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E) 6 %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</a:p>
          <a:p>
            <a:pPr indent="6810375"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2648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Option D</a:t>
            </a:r>
            <a:br>
              <a:rPr lang="en-US" dirty="0"/>
            </a:br>
            <a:r>
              <a:rPr lang="en-US" b="1" dirty="0"/>
              <a:t>Explanation:</a:t>
            </a:r>
            <a:r>
              <a:rPr lang="en-US" dirty="0"/>
              <a:t> SI = 10 – 4 = 6 therefore, 6 = (4xRx50)/100 → R = 3 %.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08</a:t>
            </a: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Find out the capital required to earn a monthly interest of Rs. 210 at 7 % simple interest.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 </a:t>
            </a:r>
            <a:r>
              <a:rPr lang="en-IN" sz="1800" dirty="0"/>
              <a:t>Rs. 24000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B) Rs. 36000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C) Rs. 18000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D) Rs. 30000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E) Rs. 72000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  <a:r>
              <a:rPr lang="en-US" sz="1800" b="1" dirty="0"/>
              <a:t>Answer: B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9438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n-IN" dirty="0"/>
            </a:br>
            <a:r>
              <a:rPr lang="en-IN" b="1" dirty="0"/>
              <a:t>Explanation:</a:t>
            </a:r>
            <a:r>
              <a:rPr lang="en-IN" dirty="0"/>
              <a:t> 210 = (Px7x1)/100x12 → P = 36000</a:t>
            </a:r>
          </a:p>
        </p:txBody>
      </p:sp>
    </p:spTree>
    <p:extLst>
      <p:ext uri="{BB962C8B-B14F-4D97-AF65-F5344CB8AC3E}">
        <p14:creationId xmlns:p14="http://schemas.microsoft.com/office/powerpoint/2010/main" val="16781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09: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total of $1,200 is invested at a simple interest rate of 6% for 4 months. How much interest is earned on this investment?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20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B) 72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C) 16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D) 24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E) None of these</a:t>
            </a:r>
          </a:p>
          <a:p>
            <a:pPr defTabSz="973138">
              <a:lnSpc>
                <a:spcPct val="150000"/>
              </a:lnSpc>
              <a:tabLst>
                <a:tab pos="6816725" algn="l"/>
              </a:tabLst>
            </a:pPr>
            <a:r>
              <a:rPr lang="en-US" sz="1800" dirty="0"/>
              <a:t>                                                                                                           </a:t>
            </a:r>
            <a:r>
              <a:rPr lang="en-US" sz="1800" b="1" dirty="0"/>
              <a:t>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353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1800" dirty="0"/>
              <a:t>Before we can apply the formula, we will need to write the time of 4 months in terms of years. Since there are 12 months in a year:</a:t>
            </a:r>
          </a:p>
          <a:p>
            <a:pPr fontAlgn="base">
              <a:lnSpc>
                <a:spcPct val="150000"/>
              </a:lnSpc>
            </a:pPr>
            <a:r>
              <a:rPr lang="en-US" sz="1800" dirty="0"/>
              <a:t>t=412=13t=412=13</a:t>
            </a:r>
          </a:p>
          <a:p>
            <a:pPr fontAlgn="base">
              <a:lnSpc>
                <a:spcPct val="150000"/>
              </a:lnSpc>
            </a:pPr>
            <a:r>
              <a:rPr lang="en-US" sz="1800" dirty="0"/>
              <a:t>With this adjusted to years, we can now apply the formula with P=1200P=1200 and r=0.06r=0.06.</a:t>
            </a:r>
          </a:p>
          <a:p>
            <a:pPr fontAlgn="base">
              <a:lnSpc>
                <a:spcPct val="150000"/>
              </a:lnSpc>
            </a:pPr>
            <a:r>
              <a:rPr lang="en-US" sz="1800" dirty="0"/>
              <a:t>I=</a:t>
            </a:r>
            <a:r>
              <a:rPr lang="en-US" sz="1800" dirty="0" err="1"/>
              <a:t>Prt</a:t>
            </a:r>
            <a:r>
              <a:rPr lang="en-US" sz="1800" dirty="0"/>
              <a:t>=1200(0.06)(13)=24I=</a:t>
            </a:r>
            <a:r>
              <a:rPr lang="en-US" sz="1800" dirty="0" err="1"/>
              <a:t>Prt</a:t>
            </a:r>
            <a:r>
              <a:rPr lang="en-US" sz="1800" dirty="0"/>
              <a:t>=1200(0.06)(13)=24</a:t>
            </a:r>
          </a:p>
          <a:p>
            <a:pPr fontAlgn="base">
              <a:lnSpc>
                <a:spcPct val="150000"/>
              </a:lnSpc>
            </a:pPr>
            <a:r>
              <a:rPr lang="en-US" sz="1800" b="1" dirty="0"/>
              <a:t>Answer</a:t>
            </a:r>
            <a:r>
              <a:rPr lang="en-US" sz="1800" dirty="0"/>
              <a:t>: The interest earned is $24.</a:t>
            </a:r>
          </a:p>
        </p:txBody>
      </p:sp>
    </p:spTree>
    <p:extLst>
      <p:ext uri="{BB962C8B-B14F-4D97-AF65-F5344CB8AC3E}">
        <p14:creationId xmlns:p14="http://schemas.microsoft.com/office/powerpoint/2010/main" val="30316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10</a:t>
            </a: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business takes out a simple interest loan of $10,000 at a rate of 7.5%. What is the total amount the business will repay if the loan is for 8 years?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</a:t>
            </a:r>
            <a:r>
              <a:rPr lang="fr-FR" sz="1800" dirty="0"/>
              <a:t>Rs. 48,000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B) Rs. 36,000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C) Rs. 16,000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D) Rs. 35,600</a:t>
            </a:r>
          </a:p>
          <a:p>
            <a:pPr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                                                                                                           </a:t>
            </a:r>
          </a:p>
          <a:p>
            <a:pPr indent="6816725"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Answer: C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7857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sz="1800" dirty="0"/>
              <a:t>he total amount they will repay is the future value, AA. We are also given that:</a:t>
            </a:r>
          </a:p>
          <a:p>
            <a:pPr fontAlgn="base"/>
            <a:r>
              <a:rPr lang="en-US" sz="1800" dirty="0"/>
              <a:t>t=8t=8</a:t>
            </a:r>
          </a:p>
          <a:p>
            <a:pPr fontAlgn="base"/>
            <a:r>
              <a:rPr lang="en-US" sz="1800" dirty="0"/>
              <a:t>r=0.075r=0.075</a:t>
            </a:r>
          </a:p>
          <a:p>
            <a:pPr fontAlgn="base"/>
            <a:r>
              <a:rPr lang="en-US" sz="1800" dirty="0"/>
              <a:t>P=10000P=10000</a:t>
            </a:r>
          </a:p>
          <a:p>
            <a:pPr fontAlgn="base"/>
            <a:r>
              <a:rPr lang="en-US" sz="1800" dirty="0"/>
              <a:t>Using the simple interest formula for future value:</a:t>
            </a:r>
          </a:p>
          <a:p>
            <a:pPr fontAlgn="base"/>
            <a:r>
              <a:rPr lang="en-US" sz="1800" dirty="0"/>
              <a:t>A=P(1+rt)=10000(1+0.075(8))=16000A=P(1+rt)=10000(1+0.075(8))=16000</a:t>
            </a:r>
          </a:p>
          <a:p>
            <a:pPr fontAlgn="base"/>
            <a:r>
              <a:rPr lang="en-US" sz="1800" b="1" dirty="0"/>
              <a:t>Answer</a:t>
            </a:r>
            <a:r>
              <a:rPr lang="en-US" sz="1800" dirty="0"/>
              <a:t>: The business will pay back a total of $16,000.</a:t>
            </a:r>
          </a:p>
        </p:txBody>
      </p:sp>
    </p:spTree>
    <p:extLst>
      <p:ext uri="{BB962C8B-B14F-4D97-AF65-F5344CB8AC3E}">
        <p14:creationId xmlns:p14="http://schemas.microsoft.com/office/powerpoint/2010/main" val="36726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11: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sum of money at simple interest amounts to Rs. 850 in 3 years and to Rs. 900 in 4years. The sum is: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</a:t>
            </a:r>
            <a:r>
              <a:rPr lang="en-IN" sz="1800" dirty="0"/>
              <a:t>Rs. 650</a:t>
            </a:r>
            <a:br>
              <a:rPr lang="en-IN" sz="1800" dirty="0"/>
            </a:br>
            <a:r>
              <a:rPr lang="en-IN" sz="1800" dirty="0"/>
              <a:t>B) Rs. 690</a:t>
            </a:r>
            <a:br>
              <a:rPr lang="en-IN" sz="1800" dirty="0"/>
            </a:br>
            <a:r>
              <a:rPr lang="en-IN" sz="1800" dirty="0"/>
              <a:t>C) Rs. 725</a:t>
            </a:r>
            <a:br>
              <a:rPr lang="en-IN" sz="1800" dirty="0"/>
            </a:br>
            <a:r>
              <a:rPr lang="en-IN" sz="1800" dirty="0"/>
              <a:t>D) Rs. 700</a:t>
            </a:r>
          </a:p>
          <a:p>
            <a:pPr>
              <a:lnSpc>
                <a:spcPct val="150000"/>
              </a:lnSpc>
            </a:pPr>
            <a:endParaRPr lang="fr-FR" sz="1800" dirty="0"/>
          </a:p>
          <a:p>
            <a:pPr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                                                                                                           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474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b="1" dirty="0"/>
              <a:t>Answer : (d)</a:t>
            </a:r>
            <a:endParaRPr lang="en-US" dirty="0"/>
          </a:p>
          <a:p>
            <a:pPr fontAlgn="base"/>
            <a:r>
              <a:rPr lang="en-US" dirty="0"/>
              <a:t>S.I. for 1 year = 900 – 850 = Rs 50</a:t>
            </a:r>
          </a:p>
          <a:p>
            <a:pPr fontAlgn="base"/>
            <a:r>
              <a:rPr lang="en-US" dirty="0"/>
              <a:t>S.I. for 3 years = 50 x 3 = Rs 150</a:t>
            </a:r>
          </a:p>
          <a:p>
            <a:pPr fontAlgn="base"/>
            <a:r>
              <a:rPr lang="en-US" dirty="0"/>
              <a:t>Original Amount/ Principal = 850 – 150 = Rs 700</a:t>
            </a:r>
          </a:p>
        </p:txBody>
      </p:sp>
    </p:spTree>
    <p:extLst>
      <p:ext uri="{BB962C8B-B14F-4D97-AF65-F5344CB8AC3E}">
        <p14:creationId xmlns:p14="http://schemas.microsoft.com/office/powerpoint/2010/main" val="18314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48043"/>
            <a:ext cx="8487599" cy="27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Principal (P): The original sum of money loaned/deposited. Also known as capital.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Interest (I): The amount of money that you pay to borrow money or the amount of money that you earn on a deposit.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Time (T): The duration for which the money is borrowed/deposited.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Rate of Interest (R): The percent of interest that you pay for money borrowed, or earn for money deposited</a:t>
            </a:r>
          </a:p>
          <a:p>
            <a:br>
              <a:rPr lang="en-US" sz="1800" dirty="0"/>
            </a:b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12</a:t>
            </a: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If the simple interest on Rs 500 increases by Rs 10 when time increases by 4 years. Find the rate per annum.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A) 0.5%</a:t>
            </a:r>
            <a:br>
              <a:rPr lang="pt-BR" sz="1800" dirty="0"/>
            </a:br>
            <a:r>
              <a:rPr lang="pt-BR" sz="1800" dirty="0"/>
              <a:t>B) 0.2%</a:t>
            </a:r>
            <a:br>
              <a:rPr lang="pt-BR" sz="1800" dirty="0"/>
            </a:br>
            <a:r>
              <a:rPr lang="pt-BR" sz="1800" dirty="0"/>
              <a:t>C) 0.3%</a:t>
            </a:r>
            <a:br>
              <a:rPr lang="pt-BR" sz="1800" dirty="0"/>
            </a:br>
            <a:r>
              <a:rPr lang="pt-BR" sz="1800" dirty="0"/>
              <a:t>D) 0.7%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 indent="6816725">
              <a:lnSpc>
                <a:spcPct val="150000"/>
              </a:lnSpc>
            </a:pPr>
            <a:r>
              <a:rPr lang="en-US" sz="1800" b="1" dirty="0"/>
              <a:t>Answer: A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5726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2D569-A24C-4D98-B8D9-3F4FF9148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0" y="1000350"/>
            <a:ext cx="7780080" cy="30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13: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sum of Rs. 15,000 amounts to Rs. 19,500 in 5 years at the rate of simple interest. What is the rate of interest?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A) 3%</a:t>
            </a:r>
            <a:br>
              <a:rPr lang="pt-BR" sz="1800" dirty="0"/>
            </a:br>
            <a:r>
              <a:rPr lang="pt-BR" sz="1800" dirty="0"/>
              <a:t>B) 4%</a:t>
            </a:r>
            <a:br>
              <a:rPr lang="pt-BR" sz="1800" dirty="0"/>
            </a:br>
            <a:r>
              <a:rPr lang="pt-BR" sz="1800" dirty="0"/>
              <a:t>C) 5%</a:t>
            </a:r>
            <a:br>
              <a:rPr lang="pt-BR" sz="1800" dirty="0"/>
            </a:br>
            <a:r>
              <a:rPr lang="pt-BR" sz="1800" dirty="0"/>
              <a:t>D) 6%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E) None of these</a:t>
            </a:r>
          </a:p>
          <a:p>
            <a:pPr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                                                                                                           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184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sz="1800" dirty="0"/>
              <a:t>Here P = Rs. 15000 and Amount = Rs. 19500</a:t>
            </a:r>
          </a:p>
          <a:p>
            <a:pPr fontAlgn="base"/>
            <a:r>
              <a:rPr lang="en-US" sz="1800" dirty="0"/>
              <a:t>Hence S.I. = Rs. 19500–Rs. 15000 = Rs. 4500.</a:t>
            </a:r>
          </a:p>
          <a:p>
            <a:pPr fontAlgn="base"/>
            <a:r>
              <a:rPr lang="en-US" sz="1800" dirty="0"/>
              <a:t>We know: Simple Interest (SI) = (P x R x T)/100</a:t>
            </a:r>
          </a:p>
          <a:p>
            <a:pPr fontAlgn="base"/>
            <a:r>
              <a:rPr lang="en-US" sz="1800" dirty="0"/>
              <a:t>P – Principal amount, T- Number of years, R – Rate of Interest</a:t>
            </a:r>
          </a:p>
          <a:p>
            <a:pPr fontAlgn="base"/>
            <a:r>
              <a:rPr lang="en-US" sz="1800" dirty="0"/>
              <a:t>Therefore, 4500 = (15000xRx5)/100</a:t>
            </a:r>
          </a:p>
          <a:p>
            <a:pPr fontAlgn="base"/>
            <a:r>
              <a:rPr lang="en-US" sz="1800" dirty="0"/>
              <a:t>R = 6%</a:t>
            </a:r>
          </a:p>
        </p:txBody>
      </p:sp>
    </p:spTree>
    <p:extLst>
      <p:ext uri="{BB962C8B-B14F-4D97-AF65-F5344CB8AC3E}">
        <p14:creationId xmlns:p14="http://schemas.microsoft.com/office/powerpoint/2010/main" val="26325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14: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sum fetched a total simple interest of Rs. 4016.25 at the rate of 9% p.a. in 5 years. What is the sum?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A) </a:t>
            </a:r>
            <a:r>
              <a:rPr lang="en-IN" sz="1800" dirty="0"/>
              <a:t>Rs. 4462.50</a:t>
            </a:r>
            <a:br>
              <a:rPr lang="pt-BR" sz="1800" dirty="0"/>
            </a:br>
            <a:r>
              <a:rPr lang="pt-BR" sz="1800" dirty="0"/>
              <a:t>B) </a:t>
            </a:r>
            <a:r>
              <a:rPr lang="en-IN" sz="1800" dirty="0"/>
              <a:t>Rs. 8032.50</a:t>
            </a:r>
            <a:br>
              <a:rPr lang="pt-BR" sz="1800" dirty="0"/>
            </a:br>
            <a:r>
              <a:rPr lang="pt-BR" sz="1800" dirty="0"/>
              <a:t>C) </a:t>
            </a:r>
            <a:r>
              <a:rPr lang="en-IN" sz="1800" dirty="0"/>
              <a:t>Rs. 8900</a:t>
            </a:r>
            <a:br>
              <a:rPr lang="pt-BR" sz="1800" dirty="0"/>
            </a:br>
            <a:r>
              <a:rPr lang="pt-BR" sz="1800" dirty="0"/>
              <a:t>D) </a:t>
            </a:r>
            <a:r>
              <a:rPr lang="en-IN" sz="1800" dirty="0"/>
              <a:t>Rs. 8925</a:t>
            </a:r>
            <a:endParaRPr lang="pt-BR" sz="1800" dirty="0"/>
          </a:p>
          <a:p>
            <a:pPr>
              <a:lnSpc>
                <a:spcPct val="150000"/>
              </a:lnSpc>
            </a:pPr>
            <a:endParaRPr lang="fr-FR" sz="1800" dirty="0"/>
          </a:p>
          <a:p>
            <a:pPr>
              <a:lnSpc>
                <a:spcPct val="150000"/>
              </a:lnSpc>
              <a:tabLst>
                <a:tab pos="6816725" algn="l"/>
                <a:tab pos="6908800" algn="l"/>
              </a:tabLst>
            </a:pPr>
            <a:r>
              <a:rPr lang="en-US" sz="1800" b="1" dirty="0"/>
              <a:t>                                                                                                           Answer: D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701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Principal= (100 x 4016.25)/(9 x 5)= Rs.401625/45= Rs. 8925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90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126940" y="4064977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15: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man invests ₹ 5000 for 3 years at 5% p.a. compounded interest reckoned yearly. Income tax at the rate of 20% on the interest earned is deducted at the end of each year. Find the amount at the end of third year.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</a:t>
            </a:r>
            <a:r>
              <a:rPr lang="fr-FR" sz="1800" dirty="0"/>
              <a:t>Rs. 4800</a:t>
            </a:r>
          </a:p>
          <a:p>
            <a:pPr>
              <a:lnSpc>
                <a:spcPct val="150000"/>
              </a:lnSpc>
              <a:tabLst>
                <a:tab pos="6816725" algn="l"/>
              </a:tabLst>
            </a:pPr>
            <a:r>
              <a:rPr lang="fr-FR" sz="1800" dirty="0"/>
              <a:t>B) Rs. 3600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C) Rs. 5624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D) Rs. 4530</a:t>
            </a:r>
          </a:p>
          <a:p>
            <a:pPr indent="6810375" defTabSz="922338">
              <a:lnSpc>
                <a:spcPct val="150000"/>
              </a:lnSpc>
              <a:tabLst>
                <a:tab pos="6816725" algn="l"/>
              </a:tabLst>
            </a:pPr>
            <a:r>
              <a:rPr lang="en-US" sz="1800" b="1" dirty="0"/>
              <a:t>Answer: C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831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Here, P = ₹5000, T = 3 years, r = 5%</a:t>
            </a:r>
          </a:p>
          <a:p>
            <a:r>
              <a:rPr lang="en-US" sz="1800" dirty="0"/>
              <a:t>Therefore, Interest at the end of 1</a:t>
            </a:r>
            <a:r>
              <a:rPr lang="en-US" sz="1800" baseline="30000" dirty="0"/>
              <a:t>st</a:t>
            </a:r>
            <a:r>
              <a:rPr lang="en-US" sz="1800" dirty="0"/>
              <a:t> year = 5000 (1 + 0.05) – 5000 = ₹250</a:t>
            </a:r>
          </a:p>
          <a:p>
            <a:r>
              <a:rPr lang="en-US" sz="1800" dirty="0"/>
              <a:t>Now Income tax is 20% on the interest income so the leftover interest income after deducing income tax = (1 – 0.2) * 250 = ₹200</a:t>
            </a:r>
          </a:p>
          <a:p>
            <a:r>
              <a:rPr lang="en-US" sz="1800" dirty="0"/>
              <a:t>Total Amount at the end of 1</a:t>
            </a:r>
            <a:r>
              <a:rPr lang="en-US" sz="1800" baseline="30000" dirty="0"/>
              <a:t>st</a:t>
            </a:r>
            <a:r>
              <a:rPr lang="en-US" sz="1800" dirty="0"/>
              <a:t> year = ₹5000 + 200 = ₹5200</a:t>
            </a:r>
          </a:p>
          <a:p>
            <a:r>
              <a:rPr lang="en-US" sz="1800" dirty="0"/>
              <a:t>Interest at the end of 2</a:t>
            </a:r>
            <a:r>
              <a:rPr lang="en-US" sz="1800" baseline="30000" dirty="0"/>
              <a:t>nd</a:t>
            </a:r>
            <a:r>
              <a:rPr lang="en-US" sz="1800" dirty="0"/>
              <a:t> year = 5200 (1 + 0.05) – 5200 = ₹260</a:t>
            </a:r>
          </a:p>
          <a:p>
            <a:r>
              <a:rPr lang="en-US" sz="1800" dirty="0"/>
              <a:t>Interest income after Income tax = 0.8 * ₹260 = ₹208</a:t>
            </a:r>
          </a:p>
          <a:p>
            <a:r>
              <a:rPr lang="en-US" sz="1800" dirty="0"/>
              <a:t>Total Amount at the end of 2</a:t>
            </a:r>
            <a:r>
              <a:rPr lang="en-US" sz="1800" baseline="30000" dirty="0"/>
              <a:t>nd</a:t>
            </a:r>
            <a:r>
              <a:rPr lang="en-US" sz="1800" dirty="0"/>
              <a:t> year = ₹5200 + 208 = ₹5408</a:t>
            </a:r>
          </a:p>
          <a:p>
            <a:r>
              <a:rPr lang="en-US" sz="1800" dirty="0"/>
              <a:t>Interest at the end of 3</a:t>
            </a:r>
            <a:r>
              <a:rPr lang="en-US" sz="1800" baseline="30000" dirty="0"/>
              <a:t>rd</a:t>
            </a:r>
            <a:r>
              <a:rPr lang="en-US" sz="1800" dirty="0"/>
              <a:t> year = ₹5408 (1.05) – 5408 = ₹270.4</a:t>
            </a:r>
          </a:p>
          <a:p>
            <a:r>
              <a:rPr lang="en-US" sz="1800" dirty="0"/>
              <a:t>Interest income after Income tax = 0.8 * ₹270.4 = ₹216.32</a:t>
            </a:r>
          </a:p>
          <a:p>
            <a:r>
              <a:rPr lang="en-US" sz="1800" dirty="0"/>
              <a:t>Total Amount at the end of 3</a:t>
            </a:r>
            <a:r>
              <a:rPr lang="en-US" sz="1800" baseline="30000" dirty="0"/>
              <a:t>rd</a:t>
            </a:r>
            <a:r>
              <a:rPr lang="en-US" sz="1800" dirty="0"/>
              <a:t> year = ₹5408 + 216.32 = ₹5624.32</a:t>
            </a:r>
          </a:p>
        </p:txBody>
      </p:sp>
    </p:spTree>
    <p:extLst>
      <p:ext uri="{BB962C8B-B14F-4D97-AF65-F5344CB8AC3E}">
        <p14:creationId xmlns:p14="http://schemas.microsoft.com/office/powerpoint/2010/main" val="27819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DE1AA7-61C6-47D7-AF29-3C099F165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90427"/>
              </p:ext>
            </p:extLst>
          </p:nvPr>
        </p:nvGraphicFramePr>
        <p:xfrm>
          <a:off x="196850" y="1000349"/>
          <a:ext cx="8521700" cy="640080"/>
        </p:xfrm>
        <a:graphic>
          <a:graphicData uri="http://schemas.openxmlformats.org/drawingml/2006/table">
            <a:tbl>
              <a:tblPr/>
              <a:tblGrid>
                <a:gridCol w="8521700">
                  <a:extLst>
                    <a:ext uri="{9D8B030D-6E8A-4147-A177-3AD203B41FA5}">
                      <a16:colId xmlns:a16="http://schemas.microsoft.com/office/drawing/2014/main" val="2469949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br>
                        <a:rPr lang="en-IN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dirty="0">
                          <a:effectLst/>
                          <a:latin typeface="arial" panose="020B0604020202020204" pitchFamily="34" charset="0"/>
                        </a:rPr>
                        <a:t>Simple interest on a certain sum of money for 3 years at 8% per annum is half the compound interest on Rs. 4000 for 2 years at 10% per annum. The sum placed on simple interest is: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06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9B6D62-10EC-4940-B994-B277F087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26306"/>
              </p:ext>
            </p:extLst>
          </p:nvPr>
        </p:nvGraphicFramePr>
        <p:xfrm>
          <a:off x="196850" y="747162"/>
          <a:ext cx="8521700" cy="640080"/>
        </p:xfrm>
        <a:graphic>
          <a:graphicData uri="http://schemas.openxmlformats.org/drawingml/2006/table">
            <a:tbl>
              <a:tblPr/>
              <a:tblGrid>
                <a:gridCol w="8521700">
                  <a:extLst>
                    <a:ext uri="{9D8B030D-6E8A-4147-A177-3AD203B41FA5}">
                      <a16:colId xmlns:a16="http://schemas.microsoft.com/office/drawing/2014/main" val="414625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br>
                        <a:rPr lang="en-IN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dirty="0">
                          <a:effectLst/>
                          <a:latin typeface="arial" panose="020B0604020202020204" pitchFamily="34" charset="0"/>
                        </a:rPr>
                        <a:t>If the simple interest on a sum of money for 2 years at 5% per annum is Rs. 50, what is the compound interest on the same at the same rate and for the same time?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3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48043"/>
            <a:ext cx="8487599" cy="27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Simple interest is when the interest on a loan or investment is calculated only 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amount initially invested or loaned.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Simple interest is calculated by multiplying the daily interest rate by the principal,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by the number of days that elapse between payments.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Simple interest benefits consumers who pay their loans on time or early each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month.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Auto loans and short-term personal loans are usually simple interest loans.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br>
              <a:rPr lang="en-US" sz="1800" dirty="0"/>
            </a:b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7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97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48043"/>
            <a:ext cx="8487599" cy="27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Compound interest is the interest calculated on the principal and the interest accumulated over the previous period.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 is unlike simple interest where interest is not added to the principal while calculating the interest during the next period.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Some of its applications are:</a:t>
            </a:r>
          </a:p>
          <a:p>
            <a:pPr marL="285750" indent="-222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Increase or decrease in population.</a:t>
            </a:r>
          </a:p>
          <a:p>
            <a:pPr marL="285750" indent="-222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The growth of bacteria.</a:t>
            </a:r>
          </a:p>
          <a:p>
            <a:pPr marL="285750" lvl="1" indent="-222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Rise or depreciation in the value of an item.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br>
              <a:rPr lang="en-US" sz="1800" dirty="0"/>
            </a:b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50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8936" y="379349"/>
            <a:ext cx="37872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+mj-lt"/>
              </a:rPr>
              <a:t>Simple Interest Formula</a:t>
            </a:r>
            <a:r>
              <a:rPr lang="en-IN" sz="18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+mj-lt"/>
                <a:ea typeface="Roboto"/>
                <a:cs typeface="Roboto"/>
                <a:sym typeface="Roboto"/>
              </a:rPr>
              <a:t>:</a:t>
            </a:r>
            <a:endParaRPr sz="1800" dirty="0">
              <a:solidFill>
                <a:schemeClr val="bg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56869-9221-4ACC-90D4-FB165822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2089"/>
            <a:ext cx="681789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3525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Simple Interest (SI) = {Principal (P) × Rate (R) × Time (T)}/100</a:t>
            </a:r>
          </a:p>
          <a:p>
            <a:pPr marL="263525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       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Amount (A)  = Principal (P) + Interest (I)</a:t>
            </a:r>
          </a:p>
          <a:p>
            <a:pPr marL="355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                             = P+[(PNT)/100]</a:t>
            </a:r>
          </a:p>
          <a:p>
            <a:pPr marL="263525" marR="0" lvl="0" indent="-920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                         =P{1+(NT/100)}</a:t>
            </a: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63525" marR="0" lvl="0" indent="-920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    Principal (P) = Amount (A) – Interest (I)</a:t>
            </a:r>
            <a:b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      Interest (I)   = Amount (A) – Principal (P)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246320" y="379349"/>
            <a:ext cx="37872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+mj-lt"/>
              </a:rPr>
              <a:t>Compound Interest Formula</a:t>
            </a:r>
            <a:r>
              <a:rPr lang="en-IN" sz="18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+mj-lt"/>
                <a:ea typeface="Roboto"/>
                <a:cs typeface="Roboto"/>
                <a:sym typeface="Roboto"/>
              </a:rPr>
              <a:t>:</a:t>
            </a:r>
            <a:endParaRPr sz="1800" dirty="0">
              <a:solidFill>
                <a:schemeClr val="bg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/>
              <p:nvPr/>
            </p:nvSpPr>
            <p:spPr>
              <a:xfrm>
                <a:off x="246320" y="1000348"/>
                <a:ext cx="5006400" cy="2762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j-lt"/>
                    <a:cs typeface="Arial" panose="020B0604020202020204" pitchFamily="34" charset="0"/>
                  </a:rPr>
                  <a:t>The compound interest formula is given below: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j-lt"/>
                    <a:cs typeface="Arial" panose="020B0604020202020204" pitchFamily="34" charset="0"/>
                  </a:rPr>
                  <a:t>Compound Interest = Amount – Principal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j-lt"/>
                    <a:cs typeface="Arial" panose="020B0604020202020204" pitchFamily="34" charset="0"/>
                  </a:rPr>
                  <a:t>Where the amount is given by: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A = P 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) </a:t>
                </a:r>
                <a:r>
                  <a:rPr lang="pt-BR" sz="1800" baseline="30000" dirty="0">
                    <a:latin typeface="+mn-lt"/>
                    <a:cs typeface="Arial" panose="020B0604020202020204" pitchFamily="34" charset="0"/>
                  </a:rPr>
                  <a:t>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n-lt"/>
                    <a:cs typeface="Arial" panose="020B0604020202020204" pitchFamily="34" charset="0"/>
                  </a:rPr>
                  <a:t>A= amount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n-lt"/>
                    <a:cs typeface="Arial" panose="020B0604020202020204" pitchFamily="34" charset="0"/>
                  </a:rPr>
                  <a:t>P= principal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n-lt"/>
                    <a:cs typeface="Arial" panose="020B0604020202020204" pitchFamily="34" charset="0"/>
                  </a:rPr>
                  <a:t>R= rate of interest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+mn-lt"/>
                    <a:cs typeface="Arial" panose="020B0604020202020204" pitchFamily="34" charset="0"/>
                  </a:rPr>
                  <a:t>t= number of years</a:t>
                </a:r>
              </a:p>
              <a:p>
                <a:br>
                  <a:rPr lang="pt-BR" dirty="0"/>
                </a:b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20" y="1000348"/>
                <a:ext cx="5006400" cy="2762977"/>
              </a:xfrm>
              <a:prstGeom prst="rect">
                <a:avLst/>
              </a:prstGeom>
              <a:blipFill>
                <a:blip r:embed="rId5"/>
                <a:stretch>
                  <a:fillRect l="-2798" b="-29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91C2DF-0F8A-45CF-B66E-F1A8E627C821}"/>
                  </a:ext>
                </a:extLst>
              </p:cNvPr>
              <p:cNvSpPr/>
              <p:nvPr/>
            </p:nvSpPr>
            <p:spPr>
              <a:xfrm>
                <a:off x="4572000" y="2290016"/>
                <a:ext cx="4572000" cy="16393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CI =A-P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    = P 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) </a:t>
                </a:r>
                <a:r>
                  <a:rPr lang="pt-BR" sz="1800" baseline="30000" dirty="0">
                    <a:latin typeface="+mn-lt"/>
                    <a:cs typeface="Arial" panose="020B0604020202020204" pitchFamily="34" charset="0"/>
                  </a:rPr>
                  <a:t>t</a:t>
                </a: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- P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    = P [(1+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) </a:t>
                </a:r>
                <a:r>
                  <a:rPr lang="pt-BR" sz="1800" baseline="30000" dirty="0">
                    <a:latin typeface="+mn-lt"/>
                    <a:cs typeface="Arial" panose="020B0604020202020204" pitchFamily="34" charset="0"/>
                  </a:rPr>
                  <a:t>t</a:t>
                </a:r>
                <a:r>
                  <a:rPr lang="pt-BR" sz="1800" dirty="0">
                    <a:latin typeface="+mn-lt"/>
                    <a:cs typeface="Arial" panose="020B0604020202020204" pitchFamily="34" charset="0"/>
                  </a:rPr>
                  <a:t> - 1]</a:t>
                </a:r>
                <a:endParaRPr lang="pt-BR" sz="1800" baseline="300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91C2DF-0F8A-45CF-B66E-F1A8E627C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90016"/>
                <a:ext cx="4572000" cy="1639360"/>
              </a:xfrm>
              <a:prstGeom prst="rect">
                <a:avLst/>
              </a:prstGeom>
              <a:blipFill>
                <a:blip r:embed="rId6"/>
                <a:stretch>
                  <a:fillRect l="-1067" b="-2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4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01:</a:t>
            </a:r>
            <a:endParaRPr sz="2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Find the simple interest on Rs. 68,000 at 16(2/3)% per annum for a period of 9 months?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A) </a:t>
            </a:r>
            <a:r>
              <a:rPr lang="en-IN" sz="1800" dirty="0"/>
              <a:t>Rs. 8500                 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B) Rs. 3200                 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C) Rs. 2100                 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D) Rs. 4300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E) None of these</a:t>
            </a:r>
          </a:p>
          <a:p>
            <a:pPr marL="6816725">
              <a:lnSpc>
                <a:spcPct val="150000"/>
              </a:lnSpc>
            </a:pPr>
            <a:r>
              <a:rPr lang="en-US" sz="1800" b="1" dirty="0"/>
              <a:t>Answer: C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5151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078523"/>
            <a:ext cx="8487599" cy="31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Here, P = Rs. 68000, R = 50/3% per annum and T = 9/12 years = 3/4 years. Note that the time has been converted into years as the rate is per annum. The units of rate R and the time T have to be consistent. Now using the formula for the simple interest, we have:</a:t>
            </a:r>
          </a:p>
          <a:p>
            <a:r>
              <a:rPr lang="en-US" dirty="0"/>
              <a:t>S.I. = [{P×R×T}/100]; therefore we may write: S.I. = Rs. [68000×(50/3)×(3/4)×(1/100)] = Rs. 8500</a:t>
            </a:r>
          </a:p>
        </p:txBody>
      </p:sp>
    </p:spTree>
    <p:extLst>
      <p:ext uri="{BB962C8B-B14F-4D97-AF65-F5344CB8AC3E}">
        <p14:creationId xmlns:p14="http://schemas.microsoft.com/office/powerpoint/2010/main" val="21478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D97C3-406E-4AD3-8447-46B9948E73BE}"/>
</file>

<file path=customXml/itemProps2.xml><?xml version="1.0" encoding="utf-8"?>
<ds:datastoreItem xmlns:ds="http://schemas.openxmlformats.org/officeDocument/2006/customXml" ds:itemID="{375EC2FD-AD0D-4468-A7AA-E7C5EEC9C8C4}"/>
</file>

<file path=customXml/itemProps3.xml><?xml version="1.0" encoding="utf-8"?>
<ds:datastoreItem xmlns:ds="http://schemas.openxmlformats.org/officeDocument/2006/customXml" ds:itemID="{50B0DB7C-3ACA-4D65-850C-5C48CE9ECB29}"/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3328</Words>
  <Application>Microsoft Office PowerPoint</Application>
  <PresentationFormat>On-screen Show (16:9)</PresentationFormat>
  <Paragraphs>335</Paragraphs>
  <Slides>40</Slides>
  <Notes>40</Notes>
  <HiddenSlides>17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Roboto Light</vt:lpstr>
      <vt:lpstr>Cambria Math</vt:lpstr>
      <vt:lpstr>Arial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Megala</dc:creator>
  <cp:lastModifiedBy>Dhanya</cp:lastModifiedBy>
  <cp:revision>59</cp:revision>
  <dcterms:modified xsi:type="dcterms:W3CDTF">2021-12-10T05:55:20Z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