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Roboto"/>
      <p:regular r:id="rId41"/>
      <p:bold r:id="rId42"/>
      <p:italic r:id="rId43"/>
      <p:boldItalic r:id="rId44"/>
    </p:embeddedFont>
    <p:embeddedFont>
      <p:font typeface="Proxima Nova"/>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222">
          <p15:clr>
            <a:srgbClr val="9AA0A6"/>
          </p15:clr>
        </p15:guide>
        <p15:guide id="2" orient="horz" pos="2755">
          <p15:clr>
            <a:srgbClr val="9AA0A6"/>
          </p15:clr>
        </p15:guide>
        <p15:guide id="3" orient="horz" pos="776">
          <p15:clr>
            <a:srgbClr val="9AA0A6"/>
          </p15:clr>
        </p15:guide>
        <p15:guide id="4" pos="206">
          <p15:clr>
            <a:srgbClr val="9AA0A6"/>
          </p15:clr>
        </p15:guide>
        <p15:guide id="5" pos="5553">
          <p15:clr>
            <a:srgbClr val="9AA0A6"/>
          </p15:clr>
        </p15:guide>
        <p15:guide id="6" orient="horz" pos="914">
          <p15:clr>
            <a:srgbClr val="9AA0A6"/>
          </p15:clr>
        </p15:guide>
        <p15:guide id="7" orient="horz" pos="2451">
          <p15:clr>
            <a:srgbClr val="9AA0A6"/>
          </p15:clr>
        </p15:guide>
        <p15:guide id="8" pos="871">
          <p15:clr>
            <a:srgbClr val="9AA0A6"/>
          </p15:clr>
        </p15:guide>
        <p15:guide id="9" pos="2880">
          <p15:clr>
            <a:srgbClr val="9AA0A6"/>
          </p15:clr>
        </p15:guide>
        <p15:guide id="10" pos="4909">
          <p15:clr>
            <a:srgbClr val="9AA0A6"/>
          </p15:clr>
        </p15:guide>
        <p15:guide id="11" orient="horz" pos="219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22"/>
        <p:guide pos="2755" orient="horz"/>
        <p:guide pos="776" orient="horz"/>
        <p:guide pos="206"/>
        <p:guide pos="5553"/>
        <p:guide pos="914" orient="horz"/>
        <p:guide pos="2451" orient="horz"/>
        <p:guide pos="871"/>
        <p:guide pos="2880"/>
        <p:guide pos="4909"/>
        <p:guide pos="2193" orient="horz"/>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3" Type="http://schemas.openxmlformats.org/officeDocument/2006/relationships/slide" Target="slides/slide8.xml"/><Relationship Id="rId39" Type="http://schemas.openxmlformats.org/officeDocument/2006/relationships/slide" Target="slides/slide34.xml"/><Relationship Id="rId18" Type="http://schemas.openxmlformats.org/officeDocument/2006/relationships/slide" Target="slides/slide13.xml"/><Relationship Id="rId42" Type="http://schemas.openxmlformats.org/officeDocument/2006/relationships/font" Target="fonts/Roboto-bold.fntdata"/><Relationship Id="rId21" Type="http://schemas.openxmlformats.org/officeDocument/2006/relationships/slide" Target="slides/slide16.xml"/><Relationship Id="rId47" Type="http://schemas.openxmlformats.org/officeDocument/2006/relationships/font" Target="fonts/ProximaNova-italic.fntdata"/><Relationship Id="rId34" Type="http://schemas.openxmlformats.org/officeDocument/2006/relationships/slide" Target="slides/slide29.xml"/><Relationship Id="rId50" Type="http://schemas.openxmlformats.org/officeDocument/2006/relationships/customXml" Target="../customXml/item2.xml"/><Relationship Id="rId7" Type="http://schemas.openxmlformats.org/officeDocument/2006/relationships/slide" Target="slides/slide2.xml"/><Relationship Id="rId2" Type="http://schemas.openxmlformats.org/officeDocument/2006/relationships/viewProps" Target="viewProps.xml"/><Relationship Id="rId29" Type="http://schemas.openxmlformats.org/officeDocument/2006/relationships/slide" Target="slides/slide24.xml"/><Relationship Id="rId16" Type="http://schemas.openxmlformats.org/officeDocument/2006/relationships/slide" Target="slides/slide11.xml"/><Relationship Id="rId40" Type="http://schemas.openxmlformats.org/officeDocument/2006/relationships/slide" Target="slides/slide35.xml"/><Relationship Id="rId24" Type="http://schemas.openxmlformats.org/officeDocument/2006/relationships/slide" Target="slides/slide19.xml"/><Relationship Id="rId45" Type="http://schemas.openxmlformats.org/officeDocument/2006/relationships/font" Target="fonts/ProximaNova-regular.fntdata"/><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23" Type="http://schemas.openxmlformats.org/officeDocument/2006/relationships/slide" Target="slides/slide18.xml"/><Relationship Id="rId28" Type="http://schemas.openxmlformats.org/officeDocument/2006/relationships/slide" Target="slides/slide23.xml"/><Relationship Id="rId5" Type="http://schemas.openxmlformats.org/officeDocument/2006/relationships/notesMaster" Target="notesMasters/notesMaster1.xml"/><Relationship Id="rId15" Type="http://schemas.openxmlformats.org/officeDocument/2006/relationships/slide" Target="slides/slide10.xml"/><Relationship Id="rId36" Type="http://schemas.openxmlformats.org/officeDocument/2006/relationships/slide" Target="slides/slide31.xml"/><Relationship Id="rId49" Type="http://schemas.openxmlformats.org/officeDocument/2006/relationships/customXml" Target="../customXml/item1.xml"/><Relationship Id="rId44" Type="http://schemas.openxmlformats.org/officeDocument/2006/relationships/font" Target="fonts/Roboto-boldItalic.fntdata"/><Relationship Id="rId31" Type="http://schemas.openxmlformats.org/officeDocument/2006/relationships/slide" Target="slides/slide26.xml"/><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slide" Target="slides/slide17.xml"/><Relationship Id="rId43" Type="http://schemas.openxmlformats.org/officeDocument/2006/relationships/font" Target="fonts/Roboto-italic.fntdata"/><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ProximaNova-boldItalic.fntdata"/><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14" Type="http://schemas.openxmlformats.org/officeDocument/2006/relationships/slide" Target="slides/slide9.xml"/><Relationship Id="rId8" Type="http://schemas.openxmlformats.org/officeDocument/2006/relationships/slide" Target="slides/slide3.xml"/><Relationship Id="rId51" Type="http://schemas.openxmlformats.org/officeDocument/2006/relationships/customXml" Target="../customXml/item3.xml"/><Relationship Id="rId3" Type="http://schemas.openxmlformats.org/officeDocument/2006/relationships/presProps" Target="presProps.xml"/><Relationship Id="rId46" Type="http://schemas.openxmlformats.org/officeDocument/2006/relationships/font" Target="fonts/ProximaNova-bold.fntdata"/><Relationship Id="rId25" Type="http://schemas.openxmlformats.org/officeDocument/2006/relationships/slide" Target="slides/slide20.xml"/><Relationship Id="rId33" Type="http://schemas.openxmlformats.org/officeDocument/2006/relationships/slide" Target="slides/slide28.xml"/><Relationship Id="rId12" Type="http://schemas.openxmlformats.org/officeDocument/2006/relationships/slide" Target="slides/slide7.xml"/><Relationship Id="rId17" Type="http://schemas.openxmlformats.org/officeDocument/2006/relationships/slide" Target="slides/slide12.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font" Target="fonts/Roboto-regular.fntdata"/><Relationship Id="rId1" Type="http://schemas.openxmlformats.org/officeDocument/2006/relationships/theme" Target="theme/theme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Cover Slide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81cc398c44_1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1cc398c44_1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81cc398c44_1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1cc398c44_1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1cc398c44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1cc398c44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1cc398c44_1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1cc398c44_1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71e68cb7b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1e68cb7b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81cc398c44_1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1cc398c44_1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81cc398c44_1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1cc398c44_1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81cc398c44_1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1cc398c44_1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81cc398c44_1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81cc398c44_1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81cc398c44_1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81cc398c44_1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81cc398c44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81cc398c44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81cc398c44_1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81cc398c44_1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81cc398c44_1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81cc398c44_1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81cc398c44_1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81cc398c44_1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81cc398c44_1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81cc398c44_1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81cc398c44_1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81cc398c44_1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81cc398c44_1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81cc398c44_1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81cc398c44_1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81cc398c44_1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81cc398c44_1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81cc398c44_1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81cc398c44_1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81cc398c44_1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81cc398c44_1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81cc398c44_1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71e68cb7b1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71e68cb7b1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81cc398c44_1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81cc398c44_1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81cc398c44_1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81cc398c44_1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81cc398c44_1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81cc398c44_1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81cc398c44_1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81cc398c44_1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81cc398c44_1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81cc398c44_1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af636b8cd9_0_0:notes"/>
          <p:cNvSpPr/>
          <p:nvPr>
            <p:ph idx="2" type="sldImg"/>
          </p:nvPr>
        </p:nvSpPr>
        <p:spPr>
          <a:xfrm>
            <a:off x="380259" y="685800"/>
            <a:ext cx="6097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gaf636b8cd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56fbcb5ab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6fbcb5ab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81cc398c44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1cc398c44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81cc398c44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1cc398c44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81cc398c44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1cc398c44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81cc398c44_1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1cc398c44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81cc398c44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1cc398c44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4" name="Google Shape;44;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 name="Shape 10"/>
        <p:cNvGrpSpPr/>
        <p:nvPr/>
      </p:nvGrpSpPr>
      <p:grpSpPr>
        <a:xfrm>
          <a:off x="0" y="0"/>
          <a:ext cx="0" cy="0"/>
          <a:chOff x="0" y="0"/>
          <a:chExt cx="0" cy="0"/>
        </a:xfrm>
      </p:grpSpPr>
      <p:sp>
        <p:nvSpPr>
          <p:cNvPr id="11" name="Google Shape;11;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2" name="Google Shape;12;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 name="Google Shape;15;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6" name="Google Shape;1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0" name="Google Shape;20;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1" name="Google Shape;2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7" name="Google Shape;27;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1" name="Google Shape;3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5" name="Google Shape;35;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0" name="Google Shape;4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3.jpg"/><Relationship Id="rId5"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3.jpg"/><Relationship Id="rId5" Type="http://schemas.openxmlformats.org/officeDocument/2006/relationships/image" Target="../media/image1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3.jpg"/><Relationship Id="rId5" Type="http://schemas.openxmlformats.org/officeDocument/2006/relationships/image" Target="../media/image6.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3.jpg"/><Relationship Id="rId5" Type="http://schemas.openxmlformats.org/officeDocument/2006/relationships/image" Target="../media/image10.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3.jpg"/><Relationship Id="rId5" Type="http://schemas.openxmlformats.org/officeDocument/2006/relationships/image" Target="../media/image18.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3.jpg"/><Relationship Id="rId5" Type="http://schemas.openxmlformats.org/officeDocument/2006/relationships/image" Target="../media/image1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image" Target="../media/image3.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2.png"/><Relationship Id="rId4" Type="http://schemas.openxmlformats.org/officeDocument/2006/relationships/image" Target="../media/image9.png"/><Relationship Id="rId11" Type="http://schemas.openxmlformats.org/officeDocument/2006/relationships/image" Target="../media/image8.png"/><Relationship Id="rId10" Type="http://schemas.openxmlformats.org/officeDocument/2006/relationships/image" Target="../media/image14.png"/><Relationship Id="rId12" Type="http://schemas.openxmlformats.org/officeDocument/2006/relationships/image" Target="../media/image16.png"/><Relationship Id="rId9" Type="http://schemas.openxmlformats.org/officeDocument/2006/relationships/image" Target="../media/image7.png"/><Relationship Id="rId5" Type="http://schemas.openxmlformats.org/officeDocument/2006/relationships/image" Target="../media/image17.png"/><Relationship Id="rId6" Type="http://schemas.openxmlformats.org/officeDocument/2006/relationships/image" Target="../media/image13.png"/><Relationship Id="rId7" Type="http://schemas.openxmlformats.org/officeDocument/2006/relationships/hyperlink" Target="https://learn.codemithra.com/" TargetMode="External"/><Relationship Id="rId8" Type="http://schemas.openxmlformats.org/officeDocument/2006/relationships/hyperlink" Target="https://learn.codemithra.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pic>
        <p:nvPicPr>
          <p:cNvPr id="51" name="Google Shape;51;p13"/>
          <p:cNvPicPr preferRelativeResize="0"/>
          <p:nvPr/>
        </p:nvPicPr>
        <p:blipFill>
          <a:blip r:embed="rId3">
            <a:alphaModFix/>
          </a:blip>
          <a:stretch>
            <a:fillRect/>
          </a:stretch>
        </p:blipFill>
        <p:spPr>
          <a:xfrm>
            <a:off x="2808000" y="431425"/>
            <a:ext cx="3527998" cy="428064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2"/>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29" name="Google Shape;129;p22"/>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30" name="Google Shape;130;p22"/>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2"/>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04</a:t>
            </a:r>
            <a:endParaRPr sz="2000">
              <a:solidFill>
                <a:schemeClr val="lt1"/>
              </a:solidFill>
              <a:latin typeface="Roboto"/>
              <a:ea typeface="Roboto"/>
              <a:cs typeface="Roboto"/>
              <a:sym typeface="Roboto"/>
            </a:endParaRPr>
          </a:p>
        </p:txBody>
      </p:sp>
      <p:sp>
        <p:nvSpPr>
          <p:cNvPr id="132" name="Google Shape;132;p22"/>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solidFill>
                  <a:schemeClr val="dk1"/>
                </a:solidFill>
                <a:highlight>
                  <a:srgbClr val="FFFFFF"/>
                </a:highlight>
              </a:rPr>
              <a:t>If </a:t>
            </a:r>
            <a:r>
              <a:rPr i="1" lang="en-GB">
                <a:solidFill>
                  <a:schemeClr val="dk1"/>
                </a:solidFill>
                <a:highlight>
                  <a:srgbClr val="FFFFFF"/>
                </a:highlight>
              </a:rPr>
              <a:t>a</a:t>
            </a:r>
            <a:r>
              <a:rPr lang="en-GB">
                <a:solidFill>
                  <a:schemeClr val="dk1"/>
                </a:solidFill>
                <a:highlight>
                  <a:srgbClr val="FFFFFF"/>
                </a:highlight>
              </a:rPr>
              <a:t> - </a:t>
            </a:r>
            <a:r>
              <a:rPr i="1" lang="en-GB">
                <a:solidFill>
                  <a:schemeClr val="dk1"/>
                </a:solidFill>
                <a:highlight>
                  <a:srgbClr val="FFFFFF"/>
                </a:highlight>
              </a:rPr>
              <a:t>b</a:t>
            </a:r>
            <a:r>
              <a:rPr lang="en-GB">
                <a:solidFill>
                  <a:schemeClr val="dk1"/>
                </a:solidFill>
                <a:highlight>
                  <a:srgbClr val="FFFFFF"/>
                </a:highlight>
              </a:rPr>
              <a:t> = 3 and </a:t>
            </a:r>
            <a:r>
              <a:rPr i="1" lang="en-GB">
                <a:solidFill>
                  <a:schemeClr val="dk1"/>
                </a:solidFill>
                <a:highlight>
                  <a:srgbClr val="FFFFFF"/>
                </a:highlight>
              </a:rPr>
              <a:t>a</a:t>
            </a:r>
            <a:r>
              <a:rPr baseline="30000" lang="en-GB">
                <a:solidFill>
                  <a:schemeClr val="dk1"/>
                </a:solidFill>
                <a:highlight>
                  <a:srgbClr val="FFFFFF"/>
                </a:highlight>
              </a:rPr>
              <a:t>2</a:t>
            </a:r>
            <a:r>
              <a:rPr lang="en-GB">
                <a:solidFill>
                  <a:schemeClr val="dk1"/>
                </a:solidFill>
                <a:highlight>
                  <a:srgbClr val="FFFFFF"/>
                </a:highlight>
              </a:rPr>
              <a:t> + </a:t>
            </a:r>
            <a:r>
              <a:rPr i="1" lang="en-GB">
                <a:solidFill>
                  <a:schemeClr val="dk1"/>
                </a:solidFill>
                <a:highlight>
                  <a:srgbClr val="FFFFFF"/>
                </a:highlight>
              </a:rPr>
              <a:t>b</a:t>
            </a:r>
            <a:r>
              <a:rPr baseline="30000" lang="en-GB">
                <a:solidFill>
                  <a:schemeClr val="dk1"/>
                </a:solidFill>
                <a:highlight>
                  <a:srgbClr val="FFFFFF"/>
                </a:highlight>
              </a:rPr>
              <a:t>2</a:t>
            </a:r>
            <a:r>
              <a:rPr lang="en-GB">
                <a:solidFill>
                  <a:schemeClr val="dk1"/>
                </a:solidFill>
                <a:highlight>
                  <a:srgbClr val="FFFFFF"/>
                </a:highlight>
              </a:rPr>
              <a:t> = 29, find the value of </a:t>
            </a:r>
            <a:r>
              <a:rPr i="1" lang="en-GB">
                <a:solidFill>
                  <a:schemeClr val="dk1"/>
                </a:solidFill>
                <a:highlight>
                  <a:srgbClr val="FFFFFF"/>
                </a:highlight>
              </a:rPr>
              <a:t>ab.</a:t>
            </a:r>
            <a:endParaRPr i="1">
              <a:solidFill>
                <a:schemeClr val="dk1"/>
              </a:solidFill>
              <a:highlight>
                <a:srgbClr val="FFFFFF"/>
              </a:highlight>
            </a:endParaRPr>
          </a:p>
          <a:p>
            <a:pPr indent="0" lvl="0" marL="0" rtl="0" algn="l">
              <a:spcBef>
                <a:spcPts val="800"/>
              </a:spcBef>
              <a:spcAft>
                <a:spcPts val="0"/>
              </a:spcAft>
              <a:buNone/>
            </a:pPr>
            <a:r>
              <a:t/>
            </a:r>
            <a:endParaRPr i="1">
              <a:solidFill>
                <a:schemeClr val="dk1"/>
              </a:solidFill>
              <a:highlight>
                <a:srgbClr val="FFFFFF"/>
              </a:highlight>
            </a:endParaRPr>
          </a:p>
          <a:p>
            <a:pPr indent="-317500" lvl="0" marL="457200" rtl="0" algn="l">
              <a:spcBef>
                <a:spcPts val="800"/>
              </a:spcBef>
              <a:spcAft>
                <a:spcPts val="0"/>
              </a:spcAft>
              <a:buClr>
                <a:schemeClr val="dk1"/>
              </a:buClr>
              <a:buSzPts val="1400"/>
              <a:buAutoNum type="alphaUcPeriod"/>
            </a:pPr>
            <a:r>
              <a:rPr lang="en-GB">
                <a:solidFill>
                  <a:schemeClr val="dk1"/>
                </a:solidFill>
                <a:highlight>
                  <a:srgbClr val="FFFFFF"/>
                </a:highlight>
              </a:rPr>
              <a:t>10</a:t>
            </a:r>
            <a:endParaRPr>
              <a:solidFill>
                <a:schemeClr val="dk1"/>
              </a:solidFill>
              <a:highlight>
                <a:srgbClr val="FFFFFF"/>
              </a:highlight>
            </a:endParaRPr>
          </a:p>
          <a:p>
            <a:pPr indent="-317500" lvl="0" marL="457200" rtl="0" algn="l">
              <a:spcBef>
                <a:spcPts val="0"/>
              </a:spcBef>
              <a:spcAft>
                <a:spcPts val="0"/>
              </a:spcAft>
              <a:buClr>
                <a:schemeClr val="dk1"/>
              </a:buClr>
              <a:buSzPts val="1400"/>
              <a:buAutoNum type="alphaUcPeriod"/>
            </a:pPr>
            <a:r>
              <a:rPr lang="en-GB">
                <a:solidFill>
                  <a:schemeClr val="dk1"/>
                </a:solidFill>
                <a:highlight>
                  <a:srgbClr val="FFFFFF"/>
                </a:highlight>
              </a:rPr>
              <a:t>12</a:t>
            </a:r>
            <a:endParaRPr>
              <a:solidFill>
                <a:schemeClr val="dk1"/>
              </a:solidFill>
              <a:highlight>
                <a:srgbClr val="FFFFFF"/>
              </a:highlight>
            </a:endParaRPr>
          </a:p>
          <a:p>
            <a:pPr indent="-317500" lvl="0" marL="457200" rtl="0" algn="l">
              <a:spcBef>
                <a:spcPts val="0"/>
              </a:spcBef>
              <a:spcAft>
                <a:spcPts val="0"/>
              </a:spcAft>
              <a:buClr>
                <a:schemeClr val="dk1"/>
              </a:buClr>
              <a:buSzPts val="1400"/>
              <a:buAutoNum type="alphaUcPeriod"/>
            </a:pPr>
            <a:r>
              <a:rPr lang="en-GB">
                <a:solidFill>
                  <a:schemeClr val="dk1"/>
                </a:solidFill>
                <a:highlight>
                  <a:srgbClr val="FFFFFF"/>
                </a:highlight>
              </a:rPr>
              <a:t>15</a:t>
            </a:r>
            <a:endParaRPr>
              <a:solidFill>
                <a:schemeClr val="dk1"/>
              </a:solidFill>
              <a:highlight>
                <a:srgbClr val="FFFFFF"/>
              </a:highlight>
            </a:endParaRPr>
          </a:p>
          <a:p>
            <a:pPr indent="-317500" lvl="0" marL="457200" rtl="0" algn="l">
              <a:spcBef>
                <a:spcPts val="0"/>
              </a:spcBef>
              <a:spcAft>
                <a:spcPts val="0"/>
              </a:spcAft>
              <a:buClr>
                <a:schemeClr val="dk1"/>
              </a:buClr>
              <a:buSzPts val="1400"/>
              <a:buAutoNum type="alphaUcPeriod"/>
            </a:pPr>
            <a:r>
              <a:rPr lang="en-GB">
                <a:solidFill>
                  <a:schemeClr val="dk1"/>
                </a:solidFill>
                <a:highlight>
                  <a:srgbClr val="FFFFFF"/>
                </a:highlight>
              </a:rPr>
              <a:t>18</a:t>
            </a:r>
            <a:endParaRPr>
              <a:solidFill>
                <a:schemeClr val="dk1"/>
              </a:solidFill>
              <a:highlight>
                <a:srgbClr val="FFFFFF"/>
              </a:highlight>
            </a:endParaRPr>
          </a:p>
        </p:txBody>
      </p:sp>
      <p:sp>
        <p:nvSpPr>
          <p:cNvPr id="133" name="Google Shape;133;p22"/>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A</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0" st="0"/>
                                            </p:txEl>
                                          </p:spTgt>
                                        </p:tgtEl>
                                        <p:attrNameLst>
                                          <p:attrName>style.visibility</p:attrName>
                                        </p:attrNameLst>
                                      </p:cBhvr>
                                      <p:to>
                                        <p:strVal val="visible"/>
                                      </p:to>
                                    </p:set>
                                    <p:animEffect filter="fade" transition="in">
                                      <p:cBhvr>
                                        <p:cTn dur="1000"/>
                                        <p:tgtEl>
                                          <p:spTgt spid="1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1" st="1"/>
                                            </p:txEl>
                                          </p:spTgt>
                                        </p:tgtEl>
                                        <p:attrNameLst>
                                          <p:attrName>style.visibility</p:attrName>
                                        </p:attrNameLst>
                                      </p:cBhvr>
                                      <p:to>
                                        <p:strVal val="visible"/>
                                      </p:to>
                                    </p:set>
                                    <p:animEffect filter="fade" transition="in">
                                      <p:cBhvr>
                                        <p:cTn dur="1000"/>
                                        <p:tgtEl>
                                          <p:spTgt spid="13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2" st="2"/>
                                            </p:txEl>
                                          </p:spTgt>
                                        </p:tgtEl>
                                        <p:attrNameLst>
                                          <p:attrName>style.visibility</p:attrName>
                                        </p:attrNameLst>
                                      </p:cBhvr>
                                      <p:to>
                                        <p:strVal val="visible"/>
                                      </p:to>
                                    </p:set>
                                    <p:animEffect filter="fade" transition="in">
                                      <p:cBhvr>
                                        <p:cTn dur="1000"/>
                                        <p:tgtEl>
                                          <p:spTgt spid="13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3" st="3"/>
                                            </p:txEl>
                                          </p:spTgt>
                                        </p:tgtEl>
                                        <p:attrNameLst>
                                          <p:attrName>style.visibility</p:attrName>
                                        </p:attrNameLst>
                                      </p:cBhvr>
                                      <p:to>
                                        <p:strVal val="visible"/>
                                      </p:to>
                                    </p:set>
                                    <p:animEffect filter="fade" transition="in">
                                      <p:cBhvr>
                                        <p:cTn dur="1000"/>
                                        <p:tgtEl>
                                          <p:spTgt spid="13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4" st="4"/>
                                            </p:txEl>
                                          </p:spTgt>
                                        </p:tgtEl>
                                        <p:attrNameLst>
                                          <p:attrName>style.visibility</p:attrName>
                                        </p:attrNameLst>
                                      </p:cBhvr>
                                      <p:to>
                                        <p:strVal val="visible"/>
                                      </p:to>
                                    </p:set>
                                    <p:animEffect filter="fade" transition="in">
                                      <p:cBhvr>
                                        <p:cTn dur="1000"/>
                                        <p:tgtEl>
                                          <p:spTgt spid="13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5" st="5"/>
                                            </p:txEl>
                                          </p:spTgt>
                                        </p:tgtEl>
                                        <p:attrNameLst>
                                          <p:attrName>style.visibility</p:attrName>
                                        </p:attrNameLst>
                                      </p:cBhvr>
                                      <p:to>
                                        <p:strVal val="visible"/>
                                      </p:to>
                                    </p:set>
                                    <p:animEffect filter="fade" transition="in">
                                      <p:cBhvr>
                                        <p:cTn dur="1000"/>
                                        <p:tgtEl>
                                          <p:spTgt spid="13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7" name="Shape 137"/>
        <p:cNvGrpSpPr/>
        <p:nvPr/>
      </p:nvGrpSpPr>
      <p:grpSpPr>
        <a:xfrm>
          <a:off x="0" y="0"/>
          <a:ext cx="0" cy="0"/>
          <a:chOff x="0" y="0"/>
          <a:chExt cx="0" cy="0"/>
        </a:xfrm>
      </p:grpSpPr>
      <p:pic>
        <p:nvPicPr>
          <p:cNvPr id="138" name="Google Shape;138;p23"/>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39" name="Google Shape;139;p23"/>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40" name="Google Shape;140;p23"/>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3"/>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a:t>
            </a:r>
            <a:endParaRPr sz="2000">
              <a:solidFill>
                <a:schemeClr val="lt1"/>
              </a:solidFill>
              <a:latin typeface="Roboto"/>
              <a:ea typeface="Roboto"/>
              <a:cs typeface="Roboto"/>
              <a:sym typeface="Roboto"/>
            </a:endParaRPr>
          </a:p>
        </p:txBody>
      </p:sp>
      <p:sp>
        <p:nvSpPr>
          <p:cNvPr id="142" name="Google Shape;142;p23"/>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70000"/>
              </a:lnSpc>
              <a:spcBef>
                <a:spcPts val="800"/>
              </a:spcBef>
              <a:spcAft>
                <a:spcPts val="0"/>
              </a:spcAft>
              <a:buClr>
                <a:schemeClr val="dk1"/>
              </a:buClr>
              <a:buSzPts val="1100"/>
              <a:buFont typeface="Arial"/>
              <a:buNone/>
            </a:pPr>
            <a:r>
              <a:rPr lang="en-GB">
                <a:solidFill>
                  <a:schemeClr val="dk1"/>
                </a:solidFill>
                <a:highlight>
                  <a:srgbClr val="FFFFFF"/>
                </a:highlight>
                <a:latin typeface="Roboto"/>
                <a:ea typeface="Roboto"/>
                <a:cs typeface="Roboto"/>
                <a:sym typeface="Roboto"/>
              </a:rPr>
              <a:t>2</a:t>
            </a:r>
            <a:r>
              <a:rPr i="1" lang="en-GB">
                <a:solidFill>
                  <a:schemeClr val="dk1"/>
                </a:solidFill>
                <a:highlight>
                  <a:srgbClr val="FFFFFF"/>
                </a:highlight>
                <a:latin typeface="Roboto"/>
                <a:ea typeface="Roboto"/>
                <a:cs typeface="Roboto"/>
                <a:sym typeface="Roboto"/>
              </a:rPr>
              <a:t>ab</a:t>
            </a:r>
            <a:r>
              <a:rPr lang="en-GB">
                <a:solidFill>
                  <a:schemeClr val="dk1"/>
                </a:solidFill>
                <a:highlight>
                  <a:srgbClr val="FFFFFF"/>
                </a:highlight>
                <a:latin typeface="Roboto"/>
                <a:ea typeface="Roboto"/>
                <a:cs typeface="Roboto"/>
                <a:sym typeface="Roboto"/>
              </a:rPr>
              <a:t> = (</a:t>
            </a:r>
            <a:r>
              <a:rPr i="1" lang="en-GB">
                <a:solidFill>
                  <a:schemeClr val="dk1"/>
                </a:solidFill>
                <a:highlight>
                  <a:srgbClr val="FFFFFF"/>
                </a:highlight>
                <a:latin typeface="Roboto"/>
                <a:ea typeface="Roboto"/>
                <a:cs typeface="Roboto"/>
                <a:sym typeface="Roboto"/>
              </a:rPr>
              <a:t>a</a:t>
            </a:r>
            <a:r>
              <a:rPr baseline="30000" lang="en-GB">
                <a:solidFill>
                  <a:schemeClr val="dk1"/>
                </a:solidFill>
                <a:highlight>
                  <a:srgbClr val="FFFFFF"/>
                </a:highlight>
                <a:latin typeface="Roboto"/>
                <a:ea typeface="Roboto"/>
                <a:cs typeface="Roboto"/>
                <a:sym typeface="Roboto"/>
              </a:rPr>
              <a:t>2</a:t>
            </a:r>
            <a:r>
              <a:rPr lang="en-GB">
                <a:solidFill>
                  <a:schemeClr val="dk1"/>
                </a:solidFill>
                <a:highlight>
                  <a:srgbClr val="FFFFFF"/>
                </a:highlight>
                <a:latin typeface="Roboto"/>
                <a:ea typeface="Roboto"/>
                <a:cs typeface="Roboto"/>
                <a:sym typeface="Roboto"/>
              </a:rPr>
              <a:t> + </a:t>
            </a:r>
            <a:r>
              <a:rPr i="1" lang="en-GB">
                <a:solidFill>
                  <a:schemeClr val="dk1"/>
                </a:solidFill>
                <a:highlight>
                  <a:srgbClr val="FFFFFF"/>
                </a:highlight>
                <a:latin typeface="Roboto"/>
                <a:ea typeface="Roboto"/>
                <a:cs typeface="Roboto"/>
                <a:sym typeface="Roboto"/>
              </a:rPr>
              <a:t>b</a:t>
            </a:r>
            <a:r>
              <a:rPr baseline="30000" lang="en-GB">
                <a:solidFill>
                  <a:schemeClr val="dk1"/>
                </a:solidFill>
                <a:highlight>
                  <a:srgbClr val="FFFFFF"/>
                </a:highlight>
                <a:latin typeface="Roboto"/>
                <a:ea typeface="Roboto"/>
                <a:cs typeface="Roboto"/>
                <a:sym typeface="Roboto"/>
              </a:rPr>
              <a:t>2</a:t>
            </a:r>
            <a:r>
              <a:rPr lang="en-GB">
                <a:solidFill>
                  <a:schemeClr val="dk1"/>
                </a:solidFill>
                <a:highlight>
                  <a:srgbClr val="FFFFFF"/>
                </a:highlight>
                <a:latin typeface="Roboto"/>
                <a:ea typeface="Roboto"/>
                <a:cs typeface="Roboto"/>
                <a:sym typeface="Roboto"/>
              </a:rPr>
              <a:t>) - (</a:t>
            </a:r>
            <a:r>
              <a:rPr i="1" lang="en-GB">
                <a:solidFill>
                  <a:schemeClr val="dk1"/>
                </a:solidFill>
                <a:highlight>
                  <a:srgbClr val="FFFFFF"/>
                </a:highlight>
                <a:latin typeface="Roboto"/>
                <a:ea typeface="Roboto"/>
                <a:cs typeface="Roboto"/>
                <a:sym typeface="Roboto"/>
              </a:rPr>
              <a:t>a</a:t>
            </a:r>
            <a:r>
              <a:rPr lang="en-GB">
                <a:solidFill>
                  <a:schemeClr val="dk1"/>
                </a:solidFill>
                <a:highlight>
                  <a:srgbClr val="FFFFFF"/>
                </a:highlight>
                <a:latin typeface="Roboto"/>
                <a:ea typeface="Roboto"/>
                <a:cs typeface="Roboto"/>
                <a:sym typeface="Roboto"/>
              </a:rPr>
              <a:t> - </a:t>
            </a:r>
            <a:r>
              <a:rPr i="1" lang="en-GB">
                <a:solidFill>
                  <a:schemeClr val="dk1"/>
                </a:solidFill>
                <a:highlight>
                  <a:srgbClr val="FFFFFF"/>
                </a:highlight>
                <a:latin typeface="Roboto"/>
                <a:ea typeface="Roboto"/>
                <a:cs typeface="Roboto"/>
                <a:sym typeface="Roboto"/>
              </a:rPr>
              <a:t>b</a:t>
            </a:r>
            <a:r>
              <a:rPr lang="en-GB">
                <a:solidFill>
                  <a:schemeClr val="dk1"/>
                </a:solidFill>
                <a:highlight>
                  <a:srgbClr val="FFFFFF"/>
                </a:highlight>
                <a:latin typeface="Roboto"/>
                <a:ea typeface="Roboto"/>
                <a:cs typeface="Roboto"/>
                <a:sym typeface="Roboto"/>
              </a:rPr>
              <a:t>)</a:t>
            </a:r>
            <a:r>
              <a:rPr baseline="30000" lang="en-GB">
                <a:solidFill>
                  <a:schemeClr val="dk1"/>
                </a:solidFill>
                <a:highlight>
                  <a:srgbClr val="FFFFFF"/>
                </a:highlight>
                <a:latin typeface="Roboto"/>
                <a:ea typeface="Roboto"/>
                <a:cs typeface="Roboto"/>
                <a:sym typeface="Roboto"/>
              </a:rPr>
              <a:t>2</a:t>
            </a:r>
            <a:endParaRPr baseline="30000">
              <a:solidFill>
                <a:schemeClr val="dk1"/>
              </a:solidFill>
              <a:highlight>
                <a:srgbClr val="FFFFFF"/>
              </a:highlight>
              <a:latin typeface="Roboto"/>
              <a:ea typeface="Roboto"/>
              <a:cs typeface="Roboto"/>
              <a:sym typeface="Roboto"/>
            </a:endParaRPr>
          </a:p>
          <a:p>
            <a:pPr indent="0" lvl="0" marL="0" rtl="0" algn="l">
              <a:lnSpc>
                <a:spcPct val="115000"/>
              </a:lnSpc>
              <a:spcBef>
                <a:spcPts val="800"/>
              </a:spcBef>
              <a:spcAft>
                <a:spcPts val="0"/>
              </a:spcAft>
              <a:buNone/>
            </a:pPr>
            <a:r>
              <a:rPr lang="en-GB">
                <a:solidFill>
                  <a:schemeClr val="dk1"/>
                </a:solidFill>
                <a:highlight>
                  <a:srgbClr val="FFFFFF"/>
                </a:highlight>
                <a:latin typeface="Roboto"/>
                <a:ea typeface="Roboto"/>
                <a:cs typeface="Roboto"/>
                <a:sym typeface="Roboto"/>
              </a:rPr>
              <a:t>= 29 - 9 = 20</a:t>
            </a:r>
            <a:endParaRPr>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i="1" lang="en-GB">
                <a:solidFill>
                  <a:schemeClr val="dk1"/>
                </a:solidFill>
                <a:highlight>
                  <a:srgbClr val="FFFFFF"/>
                </a:highlight>
                <a:latin typeface="Roboto"/>
                <a:ea typeface="Roboto"/>
                <a:cs typeface="Roboto"/>
                <a:sym typeface="Roboto"/>
              </a:rPr>
              <a:t>ab</a:t>
            </a:r>
            <a:r>
              <a:rPr lang="en-GB">
                <a:solidFill>
                  <a:schemeClr val="dk1"/>
                </a:solidFill>
                <a:highlight>
                  <a:srgbClr val="FFFFFF"/>
                </a:highlight>
                <a:latin typeface="Roboto"/>
                <a:ea typeface="Roboto"/>
                <a:cs typeface="Roboto"/>
                <a:sym typeface="Roboto"/>
              </a:rPr>
              <a:t> = 10.</a:t>
            </a:r>
            <a:endParaRPr>
              <a:solidFill>
                <a:schemeClr val="dk1"/>
              </a:solidFill>
              <a:highlight>
                <a:srgbClr val="FFFFFF"/>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4"/>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48" name="Google Shape;148;p24"/>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49" name="Google Shape;149;p24"/>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4"/>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05</a:t>
            </a:r>
            <a:endParaRPr sz="2000">
              <a:solidFill>
                <a:schemeClr val="lt1"/>
              </a:solidFill>
              <a:latin typeface="Roboto"/>
              <a:ea typeface="Roboto"/>
              <a:cs typeface="Roboto"/>
              <a:sym typeface="Roboto"/>
            </a:endParaRPr>
          </a:p>
        </p:txBody>
      </p:sp>
      <p:sp>
        <p:nvSpPr>
          <p:cNvPr id="151" name="Google Shape;151;p24"/>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solidFill>
                  <a:schemeClr val="dk1"/>
                </a:solidFill>
                <a:highlight>
                  <a:srgbClr val="FFFFFF"/>
                </a:highlight>
                <a:latin typeface="Roboto"/>
                <a:ea typeface="Roboto"/>
                <a:cs typeface="Roboto"/>
                <a:sym typeface="Roboto"/>
              </a:rPr>
              <a:t>The price of 2 sarees and 4 shirts is Rs. 1600. With the same money one can buy 1 saree and 6 shirts. If one wants to buy 12 shirts, how much shall he have to pay?</a:t>
            </a:r>
            <a:endParaRPr>
              <a:solidFill>
                <a:schemeClr val="dk1"/>
              </a:solidFill>
              <a:highlight>
                <a:srgbClr val="FFFFFF"/>
              </a:highlight>
              <a:latin typeface="Roboto"/>
              <a:ea typeface="Roboto"/>
              <a:cs typeface="Roboto"/>
              <a:sym typeface="Roboto"/>
            </a:endParaRPr>
          </a:p>
          <a:p>
            <a:pPr indent="0" lvl="0" marL="0" rtl="0" algn="l">
              <a:spcBef>
                <a:spcPts val="800"/>
              </a:spcBef>
              <a:spcAft>
                <a:spcPts val="0"/>
              </a:spcAft>
              <a:buNone/>
            </a:pPr>
            <a:r>
              <a:t/>
            </a:r>
            <a:endParaRPr>
              <a:solidFill>
                <a:schemeClr val="dk1"/>
              </a:solidFill>
              <a:highlight>
                <a:srgbClr val="FFFFFF"/>
              </a:highlight>
              <a:latin typeface="Roboto"/>
              <a:ea typeface="Roboto"/>
              <a:cs typeface="Roboto"/>
              <a:sym typeface="Roboto"/>
            </a:endParaRPr>
          </a:p>
          <a:p>
            <a:pPr indent="-317500" lvl="0" marL="457200" rtl="0" algn="l">
              <a:spcBef>
                <a:spcPts val="800"/>
              </a:spcBef>
              <a:spcAft>
                <a:spcPts val="0"/>
              </a:spcAft>
              <a:buClr>
                <a:schemeClr val="dk1"/>
              </a:buClr>
              <a:buSzPts val="1400"/>
              <a:buFont typeface="Roboto"/>
              <a:buAutoNum type="alphaUcPeriod"/>
            </a:pPr>
            <a:r>
              <a:rPr lang="en-GB">
                <a:solidFill>
                  <a:schemeClr val="dk1"/>
                </a:solidFill>
                <a:highlight>
                  <a:srgbClr val="FFFFFF"/>
                </a:highlight>
                <a:latin typeface="Roboto"/>
                <a:ea typeface="Roboto"/>
                <a:cs typeface="Roboto"/>
                <a:sym typeface="Roboto"/>
              </a:rPr>
              <a:t>1200</a:t>
            </a:r>
            <a:endParaRPr>
              <a:solidFill>
                <a:schemeClr val="dk1"/>
              </a:solidFill>
              <a:highlight>
                <a:srgbClr val="FFFFFF"/>
              </a:highlight>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lphaUcPeriod"/>
            </a:pPr>
            <a:r>
              <a:rPr lang="en-GB">
                <a:solidFill>
                  <a:schemeClr val="dk1"/>
                </a:solidFill>
                <a:highlight>
                  <a:srgbClr val="FFFFFF"/>
                </a:highlight>
                <a:latin typeface="Roboto"/>
                <a:ea typeface="Roboto"/>
                <a:cs typeface="Roboto"/>
                <a:sym typeface="Roboto"/>
              </a:rPr>
              <a:t>2400</a:t>
            </a:r>
            <a:endParaRPr>
              <a:solidFill>
                <a:schemeClr val="dk1"/>
              </a:solidFill>
              <a:highlight>
                <a:srgbClr val="FFFFFF"/>
              </a:highlight>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lphaUcPeriod"/>
            </a:pPr>
            <a:r>
              <a:rPr lang="en-GB">
                <a:solidFill>
                  <a:schemeClr val="dk1"/>
                </a:solidFill>
                <a:highlight>
                  <a:srgbClr val="FFFFFF"/>
                </a:highlight>
                <a:latin typeface="Roboto"/>
                <a:ea typeface="Roboto"/>
                <a:cs typeface="Roboto"/>
                <a:sym typeface="Roboto"/>
              </a:rPr>
              <a:t>3600</a:t>
            </a:r>
            <a:endParaRPr>
              <a:solidFill>
                <a:schemeClr val="dk1"/>
              </a:solidFill>
              <a:highlight>
                <a:srgbClr val="FFFFFF"/>
              </a:highlight>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lphaUcPeriod"/>
            </a:pPr>
            <a:r>
              <a:rPr lang="en-GB">
                <a:solidFill>
                  <a:schemeClr val="dk1"/>
                </a:solidFill>
                <a:highlight>
                  <a:srgbClr val="FFFFFF"/>
                </a:highlight>
                <a:latin typeface="Roboto"/>
                <a:ea typeface="Roboto"/>
                <a:cs typeface="Roboto"/>
                <a:sym typeface="Roboto"/>
              </a:rPr>
              <a:t>4800</a:t>
            </a:r>
            <a:endParaRPr>
              <a:solidFill>
                <a:schemeClr val="dk1"/>
              </a:solidFill>
              <a:highlight>
                <a:srgbClr val="FFFFFF"/>
              </a:highlight>
              <a:latin typeface="Roboto"/>
              <a:ea typeface="Roboto"/>
              <a:cs typeface="Roboto"/>
              <a:sym typeface="Roboto"/>
            </a:endParaRPr>
          </a:p>
        </p:txBody>
      </p:sp>
      <p:sp>
        <p:nvSpPr>
          <p:cNvPr id="152" name="Google Shape;152;p24"/>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B</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animEffect filter="fade" transition="in">
                                      <p:cBhvr>
                                        <p:cTn dur="1000"/>
                                        <p:tgtEl>
                                          <p:spTgt spid="1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animEffect filter="fade" transition="in">
                                      <p:cBhvr>
                                        <p:cTn dur="1000"/>
                                        <p:tgtEl>
                                          <p:spTgt spid="1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animEffect filter="fade" transition="in">
                                      <p:cBhvr>
                                        <p:cTn dur="1000"/>
                                        <p:tgtEl>
                                          <p:spTgt spid="1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3" st="3"/>
                                            </p:txEl>
                                          </p:spTgt>
                                        </p:tgtEl>
                                        <p:attrNameLst>
                                          <p:attrName>style.visibility</p:attrName>
                                        </p:attrNameLst>
                                      </p:cBhvr>
                                      <p:to>
                                        <p:strVal val="visible"/>
                                      </p:to>
                                    </p:set>
                                    <p:animEffect filter="fade" transition="in">
                                      <p:cBhvr>
                                        <p:cTn dur="1000"/>
                                        <p:tgtEl>
                                          <p:spTgt spid="15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4" st="4"/>
                                            </p:txEl>
                                          </p:spTgt>
                                        </p:tgtEl>
                                        <p:attrNameLst>
                                          <p:attrName>style.visibility</p:attrName>
                                        </p:attrNameLst>
                                      </p:cBhvr>
                                      <p:to>
                                        <p:strVal val="visible"/>
                                      </p:to>
                                    </p:set>
                                    <p:animEffect filter="fade" transition="in">
                                      <p:cBhvr>
                                        <p:cTn dur="1000"/>
                                        <p:tgtEl>
                                          <p:spTgt spid="15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5" st="5"/>
                                            </p:txEl>
                                          </p:spTgt>
                                        </p:tgtEl>
                                        <p:attrNameLst>
                                          <p:attrName>style.visibility</p:attrName>
                                        </p:attrNameLst>
                                      </p:cBhvr>
                                      <p:to>
                                        <p:strVal val="visible"/>
                                      </p:to>
                                    </p:set>
                                    <p:animEffect filter="fade" transition="in">
                                      <p:cBhvr>
                                        <p:cTn dur="1000"/>
                                        <p:tgtEl>
                                          <p:spTgt spid="15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6" name="Shape 156"/>
        <p:cNvGrpSpPr/>
        <p:nvPr/>
      </p:nvGrpSpPr>
      <p:grpSpPr>
        <a:xfrm>
          <a:off x="0" y="0"/>
          <a:ext cx="0" cy="0"/>
          <a:chOff x="0" y="0"/>
          <a:chExt cx="0" cy="0"/>
        </a:xfrm>
      </p:grpSpPr>
      <p:pic>
        <p:nvPicPr>
          <p:cNvPr id="157" name="Google Shape;157;p25"/>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58" name="Google Shape;158;p25"/>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59" name="Google Shape;159;p25"/>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5"/>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a:t>
            </a:r>
            <a:endParaRPr sz="2000">
              <a:solidFill>
                <a:schemeClr val="lt1"/>
              </a:solidFill>
              <a:latin typeface="Roboto"/>
              <a:ea typeface="Roboto"/>
              <a:cs typeface="Roboto"/>
              <a:sym typeface="Roboto"/>
            </a:endParaRPr>
          </a:p>
        </p:txBody>
      </p:sp>
      <p:sp>
        <p:nvSpPr>
          <p:cNvPr id="161" name="Google Shape;161;p25"/>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solidFill>
                  <a:schemeClr val="dk1"/>
                </a:solidFill>
                <a:highlight>
                  <a:srgbClr val="FFFFFF"/>
                </a:highlight>
                <a:latin typeface="Roboto"/>
                <a:ea typeface="Roboto"/>
                <a:cs typeface="Roboto"/>
                <a:sym typeface="Roboto"/>
              </a:rPr>
              <a:t>Let the price of a saree and a shirt be Rs. </a:t>
            </a:r>
            <a:r>
              <a:rPr i="1" lang="en-GB">
                <a:solidFill>
                  <a:schemeClr val="dk1"/>
                </a:solidFill>
                <a:highlight>
                  <a:srgbClr val="FFFFFF"/>
                </a:highlight>
                <a:latin typeface="Roboto"/>
                <a:ea typeface="Roboto"/>
                <a:cs typeface="Roboto"/>
                <a:sym typeface="Roboto"/>
              </a:rPr>
              <a:t>x</a:t>
            </a:r>
            <a:r>
              <a:rPr lang="en-GB">
                <a:solidFill>
                  <a:schemeClr val="dk1"/>
                </a:solidFill>
                <a:highlight>
                  <a:srgbClr val="FFFFFF"/>
                </a:highlight>
                <a:latin typeface="Roboto"/>
                <a:ea typeface="Roboto"/>
                <a:cs typeface="Roboto"/>
                <a:sym typeface="Roboto"/>
              </a:rPr>
              <a:t> and Rs. </a:t>
            </a:r>
            <a:r>
              <a:rPr i="1" lang="en-GB">
                <a:solidFill>
                  <a:schemeClr val="dk1"/>
                </a:solidFill>
                <a:highlight>
                  <a:srgbClr val="FFFFFF"/>
                </a:highlight>
                <a:latin typeface="Roboto"/>
                <a:ea typeface="Roboto"/>
                <a:cs typeface="Roboto"/>
                <a:sym typeface="Roboto"/>
              </a:rPr>
              <a:t>y</a:t>
            </a:r>
            <a:r>
              <a:rPr lang="en-GB">
                <a:solidFill>
                  <a:schemeClr val="dk1"/>
                </a:solidFill>
                <a:highlight>
                  <a:srgbClr val="FFFFFF"/>
                </a:highlight>
                <a:latin typeface="Roboto"/>
                <a:ea typeface="Roboto"/>
                <a:cs typeface="Roboto"/>
                <a:sym typeface="Roboto"/>
              </a:rPr>
              <a:t> respectively.</a:t>
            </a:r>
            <a:endParaRPr>
              <a:solidFill>
                <a:schemeClr val="dk1"/>
              </a:solidFill>
              <a:highlight>
                <a:srgbClr val="FFFFFF"/>
              </a:highlight>
              <a:latin typeface="Roboto"/>
              <a:ea typeface="Roboto"/>
              <a:cs typeface="Roboto"/>
              <a:sym typeface="Roboto"/>
            </a:endParaRPr>
          </a:p>
          <a:p>
            <a:pPr indent="0" lvl="0" marL="0" rtl="0" algn="l">
              <a:spcBef>
                <a:spcPts val="800"/>
              </a:spcBef>
              <a:spcAft>
                <a:spcPts val="0"/>
              </a:spcAft>
              <a:buNone/>
            </a:pPr>
            <a:r>
              <a:rPr lang="en-GB">
                <a:solidFill>
                  <a:schemeClr val="dk1"/>
                </a:solidFill>
                <a:highlight>
                  <a:srgbClr val="FFFFFF"/>
                </a:highlight>
                <a:latin typeface="Roboto"/>
                <a:ea typeface="Roboto"/>
                <a:cs typeface="Roboto"/>
                <a:sym typeface="Roboto"/>
              </a:rPr>
              <a:t>Then, 2</a:t>
            </a:r>
            <a:r>
              <a:rPr i="1" lang="en-GB">
                <a:solidFill>
                  <a:schemeClr val="dk1"/>
                </a:solidFill>
                <a:highlight>
                  <a:srgbClr val="FFFFFF"/>
                </a:highlight>
                <a:latin typeface="Roboto"/>
                <a:ea typeface="Roboto"/>
                <a:cs typeface="Roboto"/>
                <a:sym typeface="Roboto"/>
              </a:rPr>
              <a:t>x</a:t>
            </a:r>
            <a:r>
              <a:rPr lang="en-GB">
                <a:solidFill>
                  <a:schemeClr val="dk1"/>
                </a:solidFill>
                <a:highlight>
                  <a:srgbClr val="FFFFFF"/>
                </a:highlight>
                <a:latin typeface="Roboto"/>
                <a:ea typeface="Roboto"/>
                <a:cs typeface="Roboto"/>
                <a:sym typeface="Roboto"/>
              </a:rPr>
              <a:t> + 4</a:t>
            </a:r>
            <a:r>
              <a:rPr i="1" lang="en-GB">
                <a:solidFill>
                  <a:schemeClr val="dk1"/>
                </a:solidFill>
                <a:highlight>
                  <a:srgbClr val="FFFFFF"/>
                </a:highlight>
                <a:latin typeface="Roboto"/>
                <a:ea typeface="Roboto"/>
                <a:cs typeface="Roboto"/>
                <a:sym typeface="Roboto"/>
              </a:rPr>
              <a:t>y</a:t>
            </a:r>
            <a:r>
              <a:rPr lang="en-GB">
                <a:solidFill>
                  <a:schemeClr val="dk1"/>
                </a:solidFill>
                <a:highlight>
                  <a:srgbClr val="FFFFFF"/>
                </a:highlight>
                <a:latin typeface="Roboto"/>
                <a:ea typeface="Roboto"/>
                <a:cs typeface="Roboto"/>
                <a:sym typeface="Roboto"/>
              </a:rPr>
              <a:t> = 1600 .... (i)</a:t>
            </a:r>
            <a:endParaRPr>
              <a:solidFill>
                <a:schemeClr val="dk1"/>
              </a:solidFill>
              <a:highlight>
                <a:srgbClr val="FFFFFF"/>
              </a:highlight>
              <a:latin typeface="Roboto"/>
              <a:ea typeface="Roboto"/>
              <a:cs typeface="Roboto"/>
              <a:sym typeface="Roboto"/>
            </a:endParaRPr>
          </a:p>
          <a:p>
            <a:pPr indent="0" lvl="0" marL="0" rtl="0" algn="l">
              <a:spcBef>
                <a:spcPts val="800"/>
              </a:spcBef>
              <a:spcAft>
                <a:spcPts val="0"/>
              </a:spcAft>
              <a:buNone/>
            </a:pPr>
            <a:r>
              <a:rPr lang="en-GB">
                <a:solidFill>
                  <a:schemeClr val="dk1"/>
                </a:solidFill>
                <a:highlight>
                  <a:srgbClr val="FFFFFF"/>
                </a:highlight>
                <a:latin typeface="Roboto"/>
                <a:ea typeface="Roboto"/>
                <a:cs typeface="Roboto"/>
                <a:sym typeface="Roboto"/>
              </a:rPr>
              <a:t>and </a:t>
            </a:r>
            <a:r>
              <a:rPr i="1" lang="en-GB">
                <a:solidFill>
                  <a:schemeClr val="dk1"/>
                </a:solidFill>
                <a:highlight>
                  <a:srgbClr val="FFFFFF"/>
                </a:highlight>
                <a:latin typeface="Roboto"/>
                <a:ea typeface="Roboto"/>
                <a:cs typeface="Roboto"/>
                <a:sym typeface="Roboto"/>
              </a:rPr>
              <a:t>x</a:t>
            </a:r>
            <a:r>
              <a:rPr lang="en-GB">
                <a:solidFill>
                  <a:schemeClr val="dk1"/>
                </a:solidFill>
                <a:highlight>
                  <a:srgbClr val="FFFFFF"/>
                </a:highlight>
                <a:latin typeface="Roboto"/>
                <a:ea typeface="Roboto"/>
                <a:cs typeface="Roboto"/>
                <a:sym typeface="Roboto"/>
              </a:rPr>
              <a:t> + 6</a:t>
            </a:r>
            <a:r>
              <a:rPr i="1" lang="en-GB">
                <a:solidFill>
                  <a:schemeClr val="dk1"/>
                </a:solidFill>
                <a:highlight>
                  <a:srgbClr val="FFFFFF"/>
                </a:highlight>
                <a:latin typeface="Roboto"/>
                <a:ea typeface="Roboto"/>
                <a:cs typeface="Roboto"/>
                <a:sym typeface="Roboto"/>
              </a:rPr>
              <a:t>y</a:t>
            </a:r>
            <a:r>
              <a:rPr lang="en-GB">
                <a:solidFill>
                  <a:schemeClr val="dk1"/>
                </a:solidFill>
                <a:highlight>
                  <a:srgbClr val="FFFFFF"/>
                </a:highlight>
                <a:latin typeface="Roboto"/>
                <a:ea typeface="Roboto"/>
                <a:cs typeface="Roboto"/>
                <a:sym typeface="Roboto"/>
              </a:rPr>
              <a:t> = 1600 .... (ii)</a:t>
            </a:r>
            <a:endParaRPr>
              <a:solidFill>
                <a:schemeClr val="dk1"/>
              </a:solidFill>
              <a:highlight>
                <a:srgbClr val="FFFFFF"/>
              </a:highlight>
              <a:latin typeface="Roboto"/>
              <a:ea typeface="Roboto"/>
              <a:cs typeface="Roboto"/>
              <a:sym typeface="Roboto"/>
            </a:endParaRPr>
          </a:p>
          <a:p>
            <a:pPr indent="0" lvl="0" marL="0" rtl="0" algn="l">
              <a:spcBef>
                <a:spcPts val="800"/>
              </a:spcBef>
              <a:spcAft>
                <a:spcPts val="0"/>
              </a:spcAft>
              <a:buNone/>
            </a:pPr>
            <a:r>
              <a:rPr lang="en-GB">
                <a:solidFill>
                  <a:schemeClr val="dk1"/>
                </a:solidFill>
                <a:highlight>
                  <a:srgbClr val="FFFFFF"/>
                </a:highlight>
                <a:latin typeface="Roboto"/>
                <a:ea typeface="Roboto"/>
                <a:cs typeface="Roboto"/>
                <a:sym typeface="Roboto"/>
              </a:rPr>
              <a:t>Divide equation (i) by 2, we get the below equation. </a:t>
            </a:r>
            <a:endParaRPr>
              <a:solidFill>
                <a:schemeClr val="dk1"/>
              </a:solidFill>
              <a:highlight>
                <a:srgbClr val="FFFFFF"/>
              </a:highlight>
              <a:latin typeface="Roboto"/>
              <a:ea typeface="Roboto"/>
              <a:cs typeface="Roboto"/>
              <a:sym typeface="Roboto"/>
            </a:endParaRPr>
          </a:p>
          <a:p>
            <a:pPr indent="0" lvl="0" marL="381000" rtl="0" algn="l">
              <a:lnSpc>
                <a:spcPct val="115000"/>
              </a:lnSpc>
              <a:spcBef>
                <a:spcPts val="800"/>
              </a:spcBef>
              <a:spcAft>
                <a:spcPts val="0"/>
              </a:spcAft>
              <a:buClr>
                <a:schemeClr val="dk1"/>
              </a:buClr>
              <a:buSzPts val="1100"/>
              <a:buFont typeface="Arial"/>
              <a:buNone/>
            </a:pPr>
            <a:r>
              <a:rPr lang="en-GB">
                <a:solidFill>
                  <a:schemeClr val="dk1"/>
                </a:solidFill>
                <a:highlight>
                  <a:srgbClr val="FFFFFF"/>
                </a:highlight>
                <a:latin typeface="Roboto"/>
                <a:ea typeface="Roboto"/>
                <a:cs typeface="Roboto"/>
                <a:sym typeface="Roboto"/>
              </a:rPr>
              <a:t>=&gt; x +  2y =  800. --- (iii)</a:t>
            </a:r>
            <a:endParaRPr>
              <a:solidFill>
                <a:schemeClr val="dk1"/>
              </a:solidFill>
              <a:highlight>
                <a:srgbClr val="FFFFFF"/>
              </a:highlight>
              <a:latin typeface="Roboto"/>
              <a:ea typeface="Roboto"/>
              <a:cs typeface="Roboto"/>
              <a:sym typeface="Roboto"/>
            </a:endParaRPr>
          </a:p>
          <a:p>
            <a:pPr indent="0" lvl="0" marL="381000" rtl="0" algn="l">
              <a:lnSpc>
                <a:spcPct val="115000"/>
              </a:lnSpc>
              <a:spcBef>
                <a:spcPts val="0"/>
              </a:spcBef>
              <a:spcAft>
                <a:spcPts val="0"/>
              </a:spcAft>
              <a:buClr>
                <a:schemeClr val="dk1"/>
              </a:buClr>
              <a:buSzPts val="1100"/>
              <a:buFont typeface="Arial"/>
              <a:buNone/>
            </a:pPr>
            <a:r>
              <a:rPr lang="en-GB">
                <a:solidFill>
                  <a:schemeClr val="dk1"/>
                </a:solidFill>
                <a:highlight>
                  <a:srgbClr val="FFFFFF"/>
                </a:highlight>
                <a:latin typeface="Roboto"/>
                <a:ea typeface="Roboto"/>
                <a:cs typeface="Roboto"/>
                <a:sym typeface="Roboto"/>
              </a:rPr>
              <a:t>Now subtract (iii) from (ii)</a:t>
            </a:r>
            <a:endParaRPr>
              <a:solidFill>
                <a:schemeClr val="dk1"/>
              </a:solidFill>
              <a:highlight>
                <a:srgbClr val="FFFFFF"/>
              </a:highlight>
              <a:latin typeface="Roboto"/>
              <a:ea typeface="Roboto"/>
              <a:cs typeface="Roboto"/>
              <a:sym typeface="Roboto"/>
            </a:endParaRPr>
          </a:p>
          <a:p>
            <a:pPr indent="0" lvl="0" marL="0" rtl="0" algn="l">
              <a:spcBef>
                <a:spcPts val="0"/>
              </a:spcBef>
              <a:spcAft>
                <a:spcPts val="0"/>
              </a:spcAft>
              <a:buNone/>
            </a:pPr>
            <a:r>
              <a:rPr lang="en-GB">
                <a:solidFill>
                  <a:schemeClr val="dk1"/>
                </a:solidFill>
                <a:highlight>
                  <a:srgbClr val="FFFFFF"/>
                </a:highlight>
                <a:latin typeface="Roboto"/>
                <a:ea typeface="Roboto"/>
                <a:cs typeface="Roboto"/>
                <a:sym typeface="Roboto"/>
              </a:rPr>
              <a:t>x +  6y = 1600  (-)</a:t>
            </a:r>
            <a:endParaRPr>
              <a:solidFill>
                <a:schemeClr val="dk1"/>
              </a:solidFill>
              <a:highlight>
                <a:srgbClr val="FFFFFF"/>
              </a:highlight>
              <a:latin typeface="Roboto"/>
              <a:ea typeface="Roboto"/>
              <a:cs typeface="Roboto"/>
              <a:sym typeface="Roboto"/>
            </a:endParaRPr>
          </a:p>
          <a:p>
            <a:pPr indent="0" lvl="0" marL="0" rtl="0" algn="l">
              <a:spcBef>
                <a:spcPts val="800"/>
              </a:spcBef>
              <a:spcAft>
                <a:spcPts val="0"/>
              </a:spcAft>
              <a:buNone/>
            </a:pPr>
            <a:r>
              <a:rPr lang="en-GB">
                <a:solidFill>
                  <a:schemeClr val="dk1"/>
                </a:solidFill>
                <a:highlight>
                  <a:srgbClr val="FFFFFF"/>
                </a:highlight>
                <a:latin typeface="Roboto"/>
                <a:ea typeface="Roboto"/>
                <a:cs typeface="Roboto"/>
                <a:sym typeface="Roboto"/>
              </a:rPr>
              <a:t> x +  2y =  800  </a:t>
            </a:r>
            <a:endParaRPr>
              <a:solidFill>
                <a:schemeClr val="dk1"/>
              </a:solidFill>
              <a:highlight>
                <a:srgbClr val="FFFFFF"/>
              </a:highlight>
              <a:latin typeface="Roboto"/>
              <a:ea typeface="Roboto"/>
              <a:cs typeface="Roboto"/>
              <a:sym typeface="Roboto"/>
            </a:endParaRPr>
          </a:p>
          <a:p>
            <a:pPr indent="0" lvl="0" marL="0" rtl="0" algn="l">
              <a:spcBef>
                <a:spcPts val="800"/>
              </a:spcBef>
              <a:spcAft>
                <a:spcPts val="0"/>
              </a:spcAft>
              <a:buNone/>
            </a:pPr>
            <a:r>
              <a:rPr lang="en-GB">
                <a:solidFill>
                  <a:schemeClr val="dk1"/>
                </a:solidFill>
                <a:highlight>
                  <a:srgbClr val="FFFFFF"/>
                </a:highlight>
                <a:latin typeface="Roboto"/>
                <a:ea typeface="Roboto"/>
                <a:cs typeface="Roboto"/>
                <a:sym typeface="Roboto"/>
              </a:rPr>
              <a:t>----------------</a:t>
            </a:r>
            <a:endParaRPr>
              <a:solidFill>
                <a:schemeClr val="dk1"/>
              </a:solidFill>
              <a:highlight>
                <a:srgbClr val="FFFFFF"/>
              </a:highlight>
              <a:latin typeface="Roboto"/>
              <a:ea typeface="Roboto"/>
              <a:cs typeface="Roboto"/>
              <a:sym typeface="Roboto"/>
            </a:endParaRPr>
          </a:p>
          <a:p>
            <a:pPr indent="0" lvl="0" marL="0" rtl="0" algn="l">
              <a:spcBef>
                <a:spcPts val="800"/>
              </a:spcBef>
              <a:spcAft>
                <a:spcPts val="0"/>
              </a:spcAft>
              <a:buNone/>
            </a:pPr>
            <a:r>
              <a:rPr lang="en-GB">
                <a:solidFill>
                  <a:schemeClr val="dk1"/>
                </a:solidFill>
                <a:highlight>
                  <a:srgbClr val="FFFFFF"/>
                </a:highlight>
                <a:latin typeface="Roboto"/>
                <a:ea typeface="Roboto"/>
                <a:cs typeface="Roboto"/>
                <a:sym typeface="Roboto"/>
              </a:rPr>
              <a:t>      4y =  800</a:t>
            </a:r>
            <a:endParaRPr>
              <a:solidFill>
                <a:schemeClr val="dk1"/>
              </a:solidFill>
              <a:highlight>
                <a:srgbClr val="FFFFFF"/>
              </a:highlight>
              <a:latin typeface="Roboto"/>
              <a:ea typeface="Roboto"/>
              <a:cs typeface="Roboto"/>
              <a:sym typeface="Roboto"/>
            </a:endParaRPr>
          </a:p>
          <a:p>
            <a:pPr indent="0" lvl="0" marL="381000" rtl="0" algn="l">
              <a:lnSpc>
                <a:spcPct val="115000"/>
              </a:lnSpc>
              <a:spcBef>
                <a:spcPts val="800"/>
              </a:spcBef>
              <a:spcAft>
                <a:spcPts val="0"/>
              </a:spcAft>
              <a:buClr>
                <a:schemeClr val="dk1"/>
              </a:buClr>
              <a:buSzPts val="1100"/>
              <a:buFont typeface="Arial"/>
              <a:buNone/>
            </a:pPr>
            <a:r>
              <a:rPr lang="en-GB">
                <a:solidFill>
                  <a:schemeClr val="dk1"/>
                </a:solidFill>
                <a:highlight>
                  <a:srgbClr val="FFFFFF"/>
                </a:highlight>
                <a:latin typeface="Roboto"/>
                <a:ea typeface="Roboto"/>
                <a:cs typeface="Roboto"/>
                <a:sym typeface="Roboto"/>
              </a:rPr>
              <a:t>----------------</a:t>
            </a:r>
            <a:endParaRPr>
              <a:solidFill>
                <a:schemeClr val="dk1"/>
              </a:solidFill>
              <a:highlight>
                <a:srgbClr val="FFFFFF"/>
              </a:highlight>
              <a:latin typeface="Roboto"/>
              <a:ea typeface="Roboto"/>
              <a:cs typeface="Roboto"/>
              <a:sym typeface="Roboto"/>
            </a:endParaRPr>
          </a:p>
          <a:p>
            <a:pPr indent="0" lvl="0" marL="0" rtl="0" algn="l">
              <a:spcBef>
                <a:spcPts val="0"/>
              </a:spcBef>
              <a:spcAft>
                <a:spcPts val="800"/>
              </a:spcAft>
              <a:buNone/>
            </a:pPr>
            <a:r>
              <a:t/>
            </a:r>
            <a:endParaRPr>
              <a:solidFill>
                <a:schemeClr val="dk1"/>
              </a:solidFill>
              <a:highlight>
                <a:srgbClr val="FFFFFF"/>
              </a:highlight>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5" name="Shape 165"/>
        <p:cNvGrpSpPr/>
        <p:nvPr/>
      </p:nvGrpSpPr>
      <p:grpSpPr>
        <a:xfrm>
          <a:off x="0" y="0"/>
          <a:ext cx="0" cy="0"/>
          <a:chOff x="0" y="0"/>
          <a:chExt cx="0" cy="0"/>
        </a:xfrm>
      </p:grpSpPr>
      <p:pic>
        <p:nvPicPr>
          <p:cNvPr id="166" name="Google Shape;166;p26"/>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67" name="Google Shape;167;p26"/>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68" name="Google Shape;168;p26"/>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6"/>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a:t>
            </a:r>
            <a:endParaRPr sz="2000">
              <a:solidFill>
                <a:schemeClr val="lt1"/>
              </a:solidFill>
              <a:latin typeface="Roboto"/>
              <a:ea typeface="Roboto"/>
              <a:cs typeface="Roboto"/>
              <a:sym typeface="Roboto"/>
            </a:endParaRPr>
          </a:p>
        </p:txBody>
      </p:sp>
      <p:sp>
        <p:nvSpPr>
          <p:cNvPr id="170" name="Google Shape;170;p26"/>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15000"/>
              </a:lnSpc>
              <a:spcBef>
                <a:spcPts val="0"/>
              </a:spcBef>
              <a:spcAft>
                <a:spcPts val="0"/>
              </a:spcAft>
              <a:buNone/>
            </a:pPr>
            <a:r>
              <a:rPr lang="en-GB">
                <a:solidFill>
                  <a:schemeClr val="dk1"/>
                </a:solidFill>
                <a:highlight>
                  <a:srgbClr val="FFFFFF"/>
                </a:highlight>
                <a:latin typeface="Roboto"/>
                <a:ea typeface="Roboto"/>
                <a:cs typeface="Roboto"/>
                <a:sym typeface="Roboto"/>
              </a:rPr>
              <a:t>Therefore, y = 200.</a:t>
            </a:r>
            <a:endParaRPr>
              <a:solidFill>
                <a:schemeClr val="dk1"/>
              </a:solidFill>
              <a:highlight>
                <a:srgbClr val="FFFFFF"/>
              </a:highlight>
              <a:latin typeface="Roboto"/>
              <a:ea typeface="Roboto"/>
              <a:cs typeface="Roboto"/>
              <a:sym typeface="Roboto"/>
            </a:endParaRPr>
          </a:p>
          <a:p>
            <a:pPr indent="0" lvl="0" marL="381000" rtl="0" algn="l">
              <a:lnSpc>
                <a:spcPct val="115000"/>
              </a:lnSpc>
              <a:spcBef>
                <a:spcPts val="0"/>
              </a:spcBef>
              <a:spcAft>
                <a:spcPts val="0"/>
              </a:spcAft>
              <a:buNone/>
            </a:pPr>
            <a:r>
              <a:t/>
            </a:r>
            <a:endParaRPr>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lang="en-GB">
                <a:solidFill>
                  <a:schemeClr val="dk1"/>
                </a:solidFill>
                <a:highlight>
                  <a:srgbClr val="FFFFFF"/>
                </a:highlight>
                <a:latin typeface="Roboto"/>
                <a:ea typeface="Roboto"/>
                <a:cs typeface="Roboto"/>
                <a:sym typeface="Roboto"/>
              </a:rPr>
              <a:t>Now apply value of y in (iii)</a:t>
            </a:r>
            <a:endParaRPr>
              <a:solidFill>
                <a:schemeClr val="dk1"/>
              </a:solidFill>
              <a:highlight>
                <a:srgbClr val="FFFFFF"/>
              </a:highlight>
              <a:latin typeface="Roboto"/>
              <a:ea typeface="Roboto"/>
              <a:cs typeface="Roboto"/>
              <a:sym typeface="Roboto"/>
            </a:endParaRPr>
          </a:p>
          <a:p>
            <a:pPr indent="0" lvl="0" marL="381000" rtl="0" algn="l">
              <a:lnSpc>
                <a:spcPct val="115000"/>
              </a:lnSpc>
              <a:spcBef>
                <a:spcPts val="0"/>
              </a:spcBef>
              <a:spcAft>
                <a:spcPts val="0"/>
              </a:spcAft>
              <a:buNone/>
            </a:pPr>
            <a:r>
              <a:t/>
            </a:r>
            <a:endParaRPr>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lang="en-GB">
                <a:solidFill>
                  <a:schemeClr val="dk1"/>
                </a:solidFill>
                <a:highlight>
                  <a:srgbClr val="FFFFFF"/>
                </a:highlight>
                <a:latin typeface="Roboto"/>
                <a:ea typeface="Roboto"/>
                <a:cs typeface="Roboto"/>
                <a:sym typeface="Roboto"/>
              </a:rPr>
              <a:t>=&gt;  x + 2 x 200 = 800</a:t>
            </a:r>
            <a:endParaRPr>
              <a:solidFill>
                <a:schemeClr val="dk1"/>
              </a:solidFill>
              <a:highlight>
                <a:srgbClr val="FFFFFF"/>
              </a:highlight>
              <a:latin typeface="Roboto"/>
              <a:ea typeface="Roboto"/>
              <a:cs typeface="Roboto"/>
              <a:sym typeface="Roboto"/>
            </a:endParaRPr>
          </a:p>
          <a:p>
            <a:pPr indent="0" lvl="0" marL="381000" rtl="0" algn="l">
              <a:lnSpc>
                <a:spcPct val="115000"/>
              </a:lnSpc>
              <a:spcBef>
                <a:spcPts val="0"/>
              </a:spcBef>
              <a:spcAft>
                <a:spcPts val="0"/>
              </a:spcAft>
              <a:buNone/>
            </a:pPr>
            <a:r>
              <a:t/>
            </a:r>
            <a:endParaRPr>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lang="en-GB">
                <a:solidFill>
                  <a:schemeClr val="dk1"/>
                </a:solidFill>
                <a:highlight>
                  <a:srgbClr val="FFFFFF"/>
                </a:highlight>
                <a:latin typeface="Roboto"/>
                <a:ea typeface="Roboto"/>
                <a:cs typeface="Roboto"/>
                <a:sym typeface="Roboto"/>
              </a:rPr>
              <a:t>=&gt;  x + 400 = 800</a:t>
            </a:r>
            <a:endParaRPr>
              <a:solidFill>
                <a:schemeClr val="dk1"/>
              </a:solidFill>
              <a:highlight>
                <a:srgbClr val="FFFFFF"/>
              </a:highlight>
              <a:latin typeface="Roboto"/>
              <a:ea typeface="Roboto"/>
              <a:cs typeface="Roboto"/>
              <a:sym typeface="Roboto"/>
            </a:endParaRPr>
          </a:p>
          <a:p>
            <a:pPr indent="0" lvl="0" marL="381000" rtl="0" algn="l">
              <a:lnSpc>
                <a:spcPct val="115000"/>
              </a:lnSpc>
              <a:spcBef>
                <a:spcPts val="0"/>
              </a:spcBef>
              <a:spcAft>
                <a:spcPts val="0"/>
              </a:spcAft>
              <a:buNone/>
            </a:pPr>
            <a:r>
              <a:t/>
            </a:r>
            <a:endParaRPr>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lang="en-GB">
                <a:solidFill>
                  <a:schemeClr val="dk1"/>
                </a:solidFill>
                <a:highlight>
                  <a:srgbClr val="FFFFFF"/>
                </a:highlight>
                <a:latin typeface="Roboto"/>
                <a:ea typeface="Roboto"/>
                <a:cs typeface="Roboto"/>
                <a:sym typeface="Roboto"/>
              </a:rPr>
              <a:t>Therefore x = 400</a:t>
            </a:r>
            <a:endParaRPr>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lang="en-GB">
                <a:solidFill>
                  <a:schemeClr val="dk1"/>
                </a:solidFill>
                <a:highlight>
                  <a:srgbClr val="FFFFFF"/>
                </a:highlight>
                <a:latin typeface="Roboto"/>
                <a:ea typeface="Roboto"/>
                <a:cs typeface="Roboto"/>
                <a:sym typeface="Roboto"/>
              </a:rPr>
              <a:t>Solving (i) and (ii) we get </a:t>
            </a:r>
            <a:r>
              <a:rPr i="1" lang="en-GB">
                <a:solidFill>
                  <a:schemeClr val="dk1"/>
                </a:solidFill>
                <a:highlight>
                  <a:srgbClr val="FFFFFF"/>
                </a:highlight>
                <a:latin typeface="Roboto"/>
                <a:ea typeface="Roboto"/>
                <a:cs typeface="Roboto"/>
                <a:sym typeface="Roboto"/>
              </a:rPr>
              <a:t>x</a:t>
            </a:r>
            <a:r>
              <a:rPr lang="en-GB">
                <a:solidFill>
                  <a:schemeClr val="dk1"/>
                </a:solidFill>
                <a:highlight>
                  <a:srgbClr val="FFFFFF"/>
                </a:highlight>
                <a:latin typeface="Roboto"/>
                <a:ea typeface="Roboto"/>
                <a:cs typeface="Roboto"/>
                <a:sym typeface="Roboto"/>
              </a:rPr>
              <a:t> = 400, </a:t>
            </a:r>
            <a:r>
              <a:rPr i="1" lang="en-GB">
                <a:solidFill>
                  <a:schemeClr val="dk1"/>
                </a:solidFill>
                <a:highlight>
                  <a:srgbClr val="FFFFFF"/>
                </a:highlight>
                <a:latin typeface="Roboto"/>
                <a:ea typeface="Roboto"/>
                <a:cs typeface="Roboto"/>
                <a:sym typeface="Roboto"/>
              </a:rPr>
              <a:t>y</a:t>
            </a:r>
            <a:r>
              <a:rPr lang="en-GB">
                <a:solidFill>
                  <a:schemeClr val="dk1"/>
                </a:solidFill>
                <a:highlight>
                  <a:srgbClr val="FFFFFF"/>
                </a:highlight>
                <a:latin typeface="Roboto"/>
                <a:ea typeface="Roboto"/>
                <a:cs typeface="Roboto"/>
                <a:sym typeface="Roboto"/>
              </a:rPr>
              <a:t> = 200</a:t>
            </a:r>
            <a:endParaRPr>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lang="en-GB">
                <a:solidFill>
                  <a:schemeClr val="dk1"/>
                </a:solidFill>
                <a:highlight>
                  <a:srgbClr val="FFFFFF"/>
                </a:highlight>
                <a:latin typeface="Roboto"/>
                <a:ea typeface="Roboto"/>
                <a:cs typeface="Roboto"/>
                <a:sym typeface="Roboto"/>
              </a:rPr>
              <a:t>Cost of 12 shirts = Rs. (12 x 200) = Rs. 2400.</a:t>
            </a:r>
            <a:endParaRPr>
              <a:solidFill>
                <a:schemeClr val="dk1"/>
              </a:solidFill>
              <a:highlight>
                <a:srgbClr val="FFFFFF"/>
              </a:highlight>
              <a:latin typeface="Roboto"/>
              <a:ea typeface="Roboto"/>
              <a:cs typeface="Roboto"/>
              <a:sym typeface="Roboto"/>
            </a:endParaRPr>
          </a:p>
          <a:p>
            <a:pPr indent="0" lvl="0" marL="0" rtl="0" algn="l">
              <a:spcBef>
                <a:spcPts val="0"/>
              </a:spcBef>
              <a:spcAft>
                <a:spcPts val="800"/>
              </a:spcAft>
              <a:buNone/>
            </a:pPr>
            <a:r>
              <a:t/>
            </a:r>
            <a:endParaRPr>
              <a:solidFill>
                <a:schemeClr val="dk1"/>
              </a:solidFill>
              <a:highlight>
                <a:srgbClr val="FFFFFF"/>
              </a:highlight>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7"/>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76" name="Google Shape;176;p27"/>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77" name="Google Shape;177;p27"/>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7"/>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06</a:t>
            </a:r>
            <a:endParaRPr sz="2000">
              <a:solidFill>
                <a:schemeClr val="lt1"/>
              </a:solidFill>
              <a:latin typeface="Roboto"/>
              <a:ea typeface="Roboto"/>
              <a:cs typeface="Roboto"/>
              <a:sym typeface="Roboto"/>
            </a:endParaRPr>
          </a:p>
        </p:txBody>
      </p:sp>
      <p:sp>
        <p:nvSpPr>
          <p:cNvPr id="179" name="Google Shape;179;p27"/>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solidFill>
                  <a:schemeClr val="dk1"/>
                </a:solidFill>
                <a:highlight>
                  <a:srgbClr val="FFFFFF"/>
                </a:highlight>
              </a:rPr>
              <a:t>A sum of Rs. 1360 has been divided among A, B and C such that A gets ⅔ of what B gets and B gets ¼  of what C gets. B's share is:</a:t>
            </a:r>
            <a:endParaRPr>
              <a:solidFill>
                <a:schemeClr val="dk1"/>
              </a:solidFill>
              <a:highlight>
                <a:srgbClr val="FFFFFF"/>
              </a:highlight>
            </a:endParaRPr>
          </a:p>
          <a:p>
            <a:pPr indent="0" lvl="0" marL="0" rtl="0" algn="l">
              <a:spcBef>
                <a:spcPts val="800"/>
              </a:spcBef>
              <a:spcAft>
                <a:spcPts val="0"/>
              </a:spcAft>
              <a:buNone/>
            </a:pPr>
            <a:r>
              <a:t/>
            </a:r>
            <a:endParaRPr>
              <a:solidFill>
                <a:schemeClr val="dk1"/>
              </a:solidFill>
              <a:highlight>
                <a:srgbClr val="FFFFFF"/>
              </a:highlight>
            </a:endParaRPr>
          </a:p>
          <a:p>
            <a:pPr indent="-317500" lvl="0" marL="457200" rtl="0" algn="l">
              <a:spcBef>
                <a:spcPts val="800"/>
              </a:spcBef>
              <a:spcAft>
                <a:spcPts val="0"/>
              </a:spcAft>
              <a:buClr>
                <a:schemeClr val="dk1"/>
              </a:buClr>
              <a:buSzPts val="1400"/>
              <a:buAutoNum type="alphaUcPeriod"/>
            </a:pPr>
            <a:r>
              <a:rPr lang="en-GB">
                <a:solidFill>
                  <a:schemeClr val="dk1"/>
                </a:solidFill>
                <a:highlight>
                  <a:srgbClr val="FFFFFF"/>
                </a:highlight>
              </a:rPr>
              <a:t>Rs. 120</a:t>
            </a:r>
            <a:endParaRPr>
              <a:solidFill>
                <a:schemeClr val="dk1"/>
              </a:solidFill>
              <a:highlight>
                <a:srgbClr val="FFFFFF"/>
              </a:highlight>
            </a:endParaRPr>
          </a:p>
          <a:p>
            <a:pPr indent="-317500" lvl="0" marL="457200" rtl="0" algn="l">
              <a:spcBef>
                <a:spcPts val="0"/>
              </a:spcBef>
              <a:spcAft>
                <a:spcPts val="0"/>
              </a:spcAft>
              <a:buClr>
                <a:schemeClr val="dk1"/>
              </a:buClr>
              <a:buSzPts val="1400"/>
              <a:buAutoNum type="alphaUcPeriod"/>
            </a:pPr>
            <a:r>
              <a:rPr lang="en-GB">
                <a:solidFill>
                  <a:schemeClr val="dk1"/>
                </a:solidFill>
                <a:highlight>
                  <a:srgbClr val="FFFFFF"/>
                </a:highlight>
              </a:rPr>
              <a:t>Rs. 160</a:t>
            </a:r>
            <a:endParaRPr>
              <a:solidFill>
                <a:schemeClr val="dk1"/>
              </a:solidFill>
              <a:highlight>
                <a:srgbClr val="FFFFFF"/>
              </a:highlight>
            </a:endParaRPr>
          </a:p>
          <a:p>
            <a:pPr indent="-317500" lvl="0" marL="457200" rtl="0" algn="l">
              <a:spcBef>
                <a:spcPts val="0"/>
              </a:spcBef>
              <a:spcAft>
                <a:spcPts val="0"/>
              </a:spcAft>
              <a:buClr>
                <a:schemeClr val="dk1"/>
              </a:buClr>
              <a:buSzPts val="1400"/>
              <a:buAutoNum type="alphaUcPeriod"/>
            </a:pPr>
            <a:r>
              <a:rPr lang="en-GB">
                <a:solidFill>
                  <a:schemeClr val="dk1"/>
                </a:solidFill>
                <a:highlight>
                  <a:srgbClr val="FFFFFF"/>
                </a:highlight>
              </a:rPr>
              <a:t>Rs. 240</a:t>
            </a:r>
            <a:endParaRPr>
              <a:solidFill>
                <a:schemeClr val="dk1"/>
              </a:solidFill>
              <a:highlight>
                <a:srgbClr val="FFFFFF"/>
              </a:highlight>
            </a:endParaRPr>
          </a:p>
          <a:p>
            <a:pPr indent="-317500" lvl="0" marL="457200" rtl="0" algn="l">
              <a:spcBef>
                <a:spcPts val="0"/>
              </a:spcBef>
              <a:spcAft>
                <a:spcPts val="0"/>
              </a:spcAft>
              <a:buClr>
                <a:schemeClr val="dk1"/>
              </a:buClr>
              <a:buSzPts val="1400"/>
              <a:buAutoNum type="alphaUcPeriod"/>
            </a:pPr>
            <a:r>
              <a:rPr lang="en-GB">
                <a:solidFill>
                  <a:schemeClr val="dk1"/>
                </a:solidFill>
                <a:highlight>
                  <a:srgbClr val="FFFFFF"/>
                </a:highlight>
              </a:rPr>
              <a:t>Rs. 300</a:t>
            </a:r>
            <a:endParaRPr>
              <a:solidFill>
                <a:schemeClr val="dk1"/>
              </a:solidFill>
              <a:highlight>
                <a:srgbClr val="FFFFFF"/>
              </a:highlight>
            </a:endParaRPr>
          </a:p>
        </p:txBody>
      </p:sp>
      <p:sp>
        <p:nvSpPr>
          <p:cNvPr id="180" name="Google Shape;180;p27"/>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C</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0" st="0"/>
                                            </p:txEl>
                                          </p:spTgt>
                                        </p:tgtEl>
                                        <p:attrNameLst>
                                          <p:attrName>style.visibility</p:attrName>
                                        </p:attrNameLst>
                                      </p:cBhvr>
                                      <p:to>
                                        <p:strVal val="visible"/>
                                      </p:to>
                                    </p:set>
                                    <p:animEffect filter="fade" transition="in">
                                      <p:cBhvr>
                                        <p:cTn dur="1000"/>
                                        <p:tgtEl>
                                          <p:spTgt spid="1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1" st="1"/>
                                            </p:txEl>
                                          </p:spTgt>
                                        </p:tgtEl>
                                        <p:attrNameLst>
                                          <p:attrName>style.visibility</p:attrName>
                                        </p:attrNameLst>
                                      </p:cBhvr>
                                      <p:to>
                                        <p:strVal val="visible"/>
                                      </p:to>
                                    </p:set>
                                    <p:animEffect filter="fade" transition="in">
                                      <p:cBhvr>
                                        <p:cTn dur="1000"/>
                                        <p:tgtEl>
                                          <p:spTgt spid="1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2" st="2"/>
                                            </p:txEl>
                                          </p:spTgt>
                                        </p:tgtEl>
                                        <p:attrNameLst>
                                          <p:attrName>style.visibility</p:attrName>
                                        </p:attrNameLst>
                                      </p:cBhvr>
                                      <p:to>
                                        <p:strVal val="visible"/>
                                      </p:to>
                                    </p:set>
                                    <p:animEffect filter="fade" transition="in">
                                      <p:cBhvr>
                                        <p:cTn dur="1000"/>
                                        <p:tgtEl>
                                          <p:spTgt spid="17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3" st="3"/>
                                            </p:txEl>
                                          </p:spTgt>
                                        </p:tgtEl>
                                        <p:attrNameLst>
                                          <p:attrName>style.visibility</p:attrName>
                                        </p:attrNameLst>
                                      </p:cBhvr>
                                      <p:to>
                                        <p:strVal val="visible"/>
                                      </p:to>
                                    </p:set>
                                    <p:animEffect filter="fade" transition="in">
                                      <p:cBhvr>
                                        <p:cTn dur="1000"/>
                                        <p:tgtEl>
                                          <p:spTgt spid="17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4" st="4"/>
                                            </p:txEl>
                                          </p:spTgt>
                                        </p:tgtEl>
                                        <p:attrNameLst>
                                          <p:attrName>style.visibility</p:attrName>
                                        </p:attrNameLst>
                                      </p:cBhvr>
                                      <p:to>
                                        <p:strVal val="visible"/>
                                      </p:to>
                                    </p:set>
                                    <p:animEffect filter="fade" transition="in">
                                      <p:cBhvr>
                                        <p:cTn dur="1000"/>
                                        <p:tgtEl>
                                          <p:spTgt spid="17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xEl>
                                              <p:pRg end="5" st="5"/>
                                            </p:txEl>
                                          </p:spTgt>
                                        </p:tgtEl>
                                        <p:attrNameLst>
                                          <p:attrName>style.visibility</p:attrName>
                                        </p:attrNameLst>
                                      </p:cBhvr>
                                      <p:to>
                                        <p:strVal val="visible"/>
                                      </p:to>
                                    </p:set>
                                    <p:animEffect filter="fade" transition="in">
                                      <p:cBhvr>
                                        <p:cTn dur="1000"/>
                                        <p:tgtEl>
                                          <p:spTgt spid="17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4" name="Shape 184"/>
        <p:cNvGrpSpPr/>
        <p:nvPr/>
      </p:nvGrpSpPr>
      <p:grpSpPr>
        <a:xfrm>
          <a:off x="0" y="0"/>
          <a:ext cx="0" cy="0"/>
          <a:chOff x="0" y="0"/>
          <a:chExt cx="0" cy="0"/>
        </a:xfrm>
      </p:grpSpPr>
      <p:pic>
        <p:nvPicPr>
          <p:cNvPr id="185" name="Google Shape;185;p28"/>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86" name="Google Shape;186;p28"/>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87" name="Google Shape;187;p28"/>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8"/>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a:t>
            </a:r>
            <a:endParaRPr sz="2000">
              <a:solidFill>
                <a:schemeClr val="lt1"/>
              </a:solidFill>
              <a:latin typeface="Roboto"/>
              <a:ea typeface="Roboto"/>
              <a:cs typeface="Roboto"/>
              <a:sym typeface="Roboto"/>
            </a:endParaRPr>
          </a:p>
        </p:txBody>
      </p:sp>
      <p:sp>
        <p:nvSpPr>
          <p:cNvPr id="189" name="Google Shape;189;p28"/>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solidFill>
                  <a:schemeClr val="dk1"/>
                </a:solidFill>
                <a:highlight>
                  <a:srgbClr val="FFFFFF"/>
                </a:highlight>
                <a:latin typeface="Roboto"/>
                <a:ea typeface="Roboto"/>
                <a:cs typeface="Roboto"/>
                <a:sym typeface="Roboto"/>
              </a:rPr>
              <a:t>Let C's share = Rs. </a:t>
            </a:r>
            <a:r>
              <a:rPr i="1" lang="en-GB">
                <a:solidFill>
                  <a:schemeClr val="dk1"/>
                </a:solidFill>
                <a:highlight>
                  <a:srgbClr val="FFFFFF"/>
                </a:highlight>
                <a:latin typeface="Roboto"/>
                <a:ea typeface="Roboto"/>
                <a:cs typeface="Roboto"/>
                <a:sym typeface="Roboto"/>
              </a:rPr>
              <a:t>x</a:t>
            </a:r>
            <a:endParaRPr i="1">
              <a:solidFill>
                <a:schemeClr val="dk1"/>
              </a:solidFill>
              <a:highlight>
                <a:srgbClr val="FFFFFF"/>
              </a:highlight>
              <a:latin typeface="Roboto"/>
              <a:ea typeface="Roboto"/>
              <a:cs typeface="Roboto"/>
              <a:sym typeface="Roboto"/>
            </a:endParaRPr>
          </a:p>
          <a:p>
            <a:pPr indent="0" lvl="0" marL="0" rtl="0" algn="l">
              <a:spcBef>
                <a:spcPts val="800"/>
              </a:spcBef>
              <a:spcAft>
                <a:spcPts val="0"/>
              </a:spcAft>
              <a:buNone/>
            </a:pPr>
            <a:r>
              <a:rPr lang="en-GB">
                <a:solidFill>
                  <a:schemeClr val="dk1"/>
                </a:solidFill>
                <a:highlight>
                  <a:srgbClr val="FFFFFF"/>
                </a:highlight>
                <a:latin typeface="Roboto"/>
                <a:ea typeface="Roboto"/>
                <a:cs typeface="Roboto"/>
                <a:sym typeface="Roboto"/>
              </a:rPr>
              <a:t>Then, B's share = Rs. x/4 ,  A's share = Rs. ( ⅔ * x/4 ) = Rs. x/6 </a:t>
            </a:r>
            <a:endParaRPr>
              <a:solidFill>
                <a:schemeClr val="dk1"/>
              </a:solidFill>
              <a:highlight>
                <a:srgbClr val="FFFFFF"/>
              </a:highlight>
              <a:latin typeface="Roboto"/>
              <a:ea typeface="Roboto"/>
              <a:cs typeface="Roboto"/>
              <a:sym typeface="Roboto"/>
            </a:endParaRPr>
          </a:p>
          <a:p>
            <a:pPr indent="0" lvl="0" marL="0" rtl="0" algn="l">
              <a:spcBef>
                <a:spcPts val="800"/>
              </a:spcBef>
              <a:spcAft>
                <a:spcPts val="0"/>
              </a:spcAft>
              <a:buNone/>
            </a:pPr>
            <a:r>
              <a:rPr lang="en-GB">
                <a:solidFill>
                  <a:schemeClr val="dk1"/>
                </a:solidFill>
                <a:highlight>
                  <a:srgbClr val="FFFFFF"/>
                </a:highlight>
                <a:latin typeface="Roboto"/>
                <a:ea typeface="Roboto"/>
                <a:cs typeface="Roboto"/>
                <a:sym typeface="Roboto"/>
              </a:rPr>
              <a:t>x/4 + x/6 + x =  1360</a:t>
            </a:r>
            <a:endParaRPr>
              <a:solidFill>
                <a:schemeClr val="dk1"/>
              </a:solidFill>
              <a:highlight>
                <a:srgbClr val="FFFFFF"/>
              </a:highlight>
              <a:latin typeface="Roboto"/>
              <a:ea typeface="Roboto"/>
              <a:cs typeface="Roboto"/>
              <a:sym typeface="Roboto"/>
            </a:endParaRPr>
          </a:p>
          <a:p>
            <a:pPr indent="0" lvl="0" marL="0" rtl="0" algn="l">
              <a:spcBef>
                <a:spcPts val="800"/>
              </a:spcBef>
              <a:spcAft>
                <a:spcPts val="0"/>
              </a:spcAft>
              <a:buNone/>
            </a:pPr>
            <a:r>
              <a:rPr lang="en-GB">
                <a:solidFill>
                  <a:schemeClr val="dk1"/>
                </a:solidFill>
                <a:highlight>
                  <a:srgbClr val="FFFFFF"/>
                </a:highlight>
                <a:latin typeface="Roboto"/>
                <a:ea typeface="Roboto"/>
                <a:cs typeface="Roboto"/>
                <a:sym typeface="Roboto"/>
              </a:rPr>
              <a:t>17x/12 = 1360</a:t>
            </a:r>
            <a:endParaRPr>
              <a:solidFill>
                <a:schemeClr val="dk1"/>
              </a:solidFill>
              <a:highlight>
                <a:srgbClr val="FFFFFF"/>
              </a:highlight>
              <a:latin typeface="Roboto"/>
              <a:ea typeface="Roboto"/>
              <a:cs typeface="Roboto"/>
              <a:sym typeface="Roboto"/>
            </a:endParaRPr>
          </a:p>
          <a:p>
            <a:pPr indent="0" lvl="0" marL="0" rtl="0" algn="l">
              <a:spcBef>
                <a:spcPts val="800"/>
              </a:spcBef>
              <a:spcAft>
                <a:spcPts val="0"/>
              </a:spcAft>
              <a:buNone/>
            </a:pPr>
            <a:r>
              <a:rPr lang="en-GB">
                <a:solidFill>
                  <a:schemeClr val="dk1"/>
                </a:solidFill>
                <a:highlight>
                  <a:srgbClr val="FFFFFF"/>
                </a:highlight>
                <a:latin typeface="Roboto"/>
                <a:ea typeface="Roboto"/>
                <a:cs typeface="Roboto"/>
                <a:sym typeface="Roboto"/>
              </a:rPr>
              <a:t>X = (1360 * 12) / 17 =  Rs. 960.</a:t>
            </a:r>
            <a:endParaRPr>
              <a:solidFill>
                <a:schemeClr val="dk1"/>
              </a:solidFill>
              <a:highlight>
                <a:srgbClr val="FFFFFF"/>
              </a:highlight>
              <a:latin typeface="Roboto"/>
              <a:ea typeface="Roboto"/>
              <a:cs typeface="Roboto"/>
              <a:sym typeface="Roboto"/>
            </a:endParaRPr>
          </a:p>
          <a:p>
            <a:pPr indent="0" lvl="0" marL="0" rtl="0" algn="l">
              <a:lnSpc>
                <a:spcPct val="115000"/>
              </a:lnSpc>
              <a:spcBef>
                <a:spcPts val="800"/>
              </a:spcBef>
              <a:spcAft>
                <a:spcPts val="0"/>
              </a:spcAft>
              <a:buNone/>
            </a:pPr>
            <a:r>
              <a:rPr lang="en-GB">
                <a:highlight>
                  <a:srgbClr val="FFFFFF"/>
                </a:highlight>
                <a:latin typeface="Roboto"/>
                <a:ea typeface="Roboto"/>
                <a:cs typeface="Roboto"/>
                <a:sym typeface="Roboto"/>
              </a:rPr>
              <a:t>Hence, B's share = Rs.(960/4) = Rs. 240.</a:t>
            </a:r>
            <a:endParaRPr>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a:highlight>
                <a:srgbClr val="FFFFFF"/>
              </a:highlight>
              <a:latin typeface="Roboto"/>
              <a:ea typeface="Roboto"/>
              <a:cs typeface="Roboto"/>
              <a:sym typeface="Roboto"/>
            </a:endParaRPr>
          </a:p>
          <a:p>
            <a:pPr indent="0" lvl="0" marL="0" rtl="0" algn="l">
              <a:spcBef>
                <a:spcPts val="0"/>
              </a:spcBef>
              <a:spcAft>
                <a:spcPts val="0"/>
              </a:spcAft>
              <a:buNone/>
            </a:pPr>
            <a:r>
              <a:t/>
            </a:r>
            <a:endParaRPr>
              <a:solidFill>
                <a:schemeClr val="dk1"/>
              </a:solidFill>
              <a:highlight>
                <a:srgbClr val="FFFFFF"/>
              </a:highlight>
              <a:latin typeface="Roboto"/>
              <a:ea typeface="Roboto"/>
              <a:cs typeface="Roboto"/>
              <a:sym typeface="Roboto"/>
            </a:endParaRPr>
          </a:p>
          <a:p>
            <a:pPr indent="0" lvl="0" marL="0" rtl="0" algn="l">
              <a:spcBef>
                <a:spcPts val="800"/>
              </a:spcBef>
              <a:spcAft>
                <a:spcPts val="800"/>
              </a:spcAft>
              <a:buNone/>
            </a:pPr>
            <a:r>
              <a:t/>
            </a:r>
            <a:endParaRPr>
              <a:solidFill>
                <a:schemeClr val="dk1"/>
              </a:solidFill>
              <a:highlight>
                <a:srgbClr val="FFFFFF"/>
              </a:highlight>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29"/>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95" name="Google Shape;195;p29"/>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96" name="Google Shape;196;p29"/>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9"/>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07</a:t>
            </a:r>
            <a:endParaRPr sz="2000">
              <a:solidFill>
                <a:schemeClr val="lt1"/>
              </a:solidFill>
              <a:latin typeface="Roboto"/>
              <a:ea typeface="Roboto"/>
              <a:cs typeface="Roboto"/>
              <a:sym typeface="Roboto"/>
            </a:endParaRPr>
          </a:p>
        </p:txBody>
      </p:sp>
      <p:sp>
        <p:nvSpPr>
          <p:cNvPr id="198" name="Google Shape;198;p29"/>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solidFill>
                  <a:schemeClr val="dk1"/>
                </a:solidFill>
                <a:highlight>
                  <a:srgbClr val="FFFFFF"/>
                </a:highlight>
                <a:latin typeface="Roboto"/>
                <a:ea typeface="Roboto"/>
                <a:cs typeface="Roboto"/>
                <a:sym typeface="Roboto"/>
              </a:rPr>
              <a:t>One-third of Rahul's savings in National Savings Certificate is equal to one-half of his savings in Public Provident Fund. If he has Rs. 1,50,000 as total savings, how much has he saved in Public Provident Fund?</a:t>
            </a:r>
            <a:endParaRPr>
              <a:solidFill>
                <a:schemeClr val="dk1"/>
              </a:solidFill>
              <a:highlight>
                <a:srgbClr val="FFFFFF"/>
              </a:highlight>
              <a:latin typeface="Roboto"/>
              <a:ea typeface="Roboto"/>
              <a:cs typeface="Roboto"/>
              <a:sym typeface="Roboto"/>
            </a:endParaRPr>
          </a:p>
          <a:p>
            <a:pPr indent="0" lvl="0" marL="0" rtl="0" algn="l">
              <a:spcBef>
                <a:spcPts val="800"/>
              </a:spcBef>
              <a:spcAft>
                <a:spcPts val="0"/>
              </a:spcAft>
              <a:buNone/>
            </a:pPr>
            <a:r>
              <a:t/>
            </a:r>
            <a:endParaRPr>
              <a:solidFill>
                <a:schemeClr val="dk1"/>
              </a:solidFill>
              <a:highlight>
                <a:srgbClr val="FFFFFF"/>
              </a:highlight>
              <a:latin typeface="Roboto"/>
              <a:ea typeface="Roboto"/>
              <a:cs typeface="Roboto"/>
              <a:sym typeface="Roboto"/>
            </a:endParaRPr>
          </a:p>
          <a:p>
            <a:pPr indent="-317500" lvl="0" marL="457200" rtl="0" algn="l">
              <a:spcBef>
                <a:spcPts val="800"/>
              </a:spcBef>
              <a:spcAft>
                <a:spcPts val="0"/>
              </a:spcAft>
              <a:buClr>
                <a:schemeClr val="dk1"/>
              </a:buClr>
              <a:buSzPts val="1400"/>
              <a:buFont typeface="Roboto"/>
              <a:buAutoNum type="alphaUcPeriod"/>
            </a:pPr>
            <a:r>
              <a:rPr lang="en-GB">
                <a:solidFill>
                  <a:schemeClr val="dk1"/>
                </a:solidFill>
                <a:highlight>
                  <a:srgbClr val="FFFFFF"/>
                </a:highlight>
                <a:latin typeface="Roboto"/>
                <a:ea typeface="Roboto"/>
                <a:cs typeface="Roboto"/>
                <a:sym typeface="Roboto"/>
              </a:rPr>
              <a:t>Rs. 30,000</a:t>
            </a:r>
            <a:endParaRPr>
              <a:solidFill>
                <a:schemeClr val="dk1"/>
              </a:solidFill>
              <a:highlight>
                <a:srgbClr val="FFFFFF"/>
              </a:highlight>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lphaUcPeriod"/>
            </a:pPr>
            <a:r>
              <a:rPr lang="en-GB">
                <a:solidFill>
                  <a:schemeClr val="dk1"/>
                </a:solidFill>
                <a:highlight>
                  <a:srgbClr val="FFFFFF"/>
                </a:highlight>
                <a:latin typeface="Roboto"/>
                <a:ea typeface="Roboto"/>
                <a:cs typeface="Roboto"/>
                <a:sym typeface="Roboto"/>
              </a:rPr>
              <a:t>Rs. 50,000</a:t>
            </a:r>
            <a:endParaRPr>
              <a:solidFill>
                <a:schemeClr val="dk1"/>
              </a:solidFill>
              <a:highlight>
                <a:srgbClr val="FFFFFF"/>
              </a:highlight>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lphaUcPeriod"/>
            </a:pPr>
            <a:r>
              <a:rPr lang="en-GB">
                <a:solidFill>
                  <a:schemeClr val="dk1"/>
                </a:solidFill>
                <a:highlight>
                  <a:srgbClr val="FFFFFF"/>
                </a:highlight>
                <a:latin typeface="Roboto"/>
                <a:ea typeface="Roboto"/>
                <a:cs typeface="Roboto"/>
                <a:sym typeface="Roboto"/>
              </a:rPr>
              <a:t>Rs. 60,000</a:t>
            </a:r>
            <a:endParaRPr>
              <a:solidFill>
                <a:schemeClr val="dk1"/>
              </a:solidFill>
              <a:highlight>
                <a:srgbClr val="FFFFFF"/>
              </a:highlight>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lphaUcPeriod"/>
            </a:pPr>
            <a:r>
              <a:rPr lang="en-GB">
                <a:solidFill>
                  <a:schemeClr val="dk1"/>
                </a:solidFill>
                <a:highlight>
                  <a:srgbClr val="FFFFFF"/>
                </a:highlight>
                <a:latin typeface="Roboto"/>
                <a:ea typeface="Roboto"/>
                <a:cs typeface="Roboto"/>
                <a:sym typeface="Roboto"/>
              </a:rPr>
              <a:t>Rs. 90,000</a:t>
            </a:r>
            <a:endParaRPr>
              <a:solidFill>
                <a:schemeClr val="dk1"/>
              </a:solidFill>
              <a:highlight>
                <a:srgbClr val="FFFFFF"/>
              </a:highlight>
              <a:latin typeface="Roboto"/>
              <a:ea typeface="Roboto"/>
              <a:cs typeface="Roboto"/>
              <a:sym typeface="Roboto"/>
            </a:endParaRPr>
          </a:p>
        </p:txBody>
      </p:sp>
      <p:sp>
        <p:nvSpPr>
          <p:cNvPr id="199" name="Google Shape;199;p29"/>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C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0" st="0"/>
                                            </p:txEl>
                                          </p:spTgt>
                                        </p:tgtEl>
                                        <p:attrNameLst>
                                          <p:attrName>style.visibility</p:attrName>
                                        </p:attrNameLst>
                                      </p:cBhvr>
                                      <p:to>
                                        <p:strVal val="visible"/>
                                      </p:to>
                                    </p:set>
                                    <p:animEffect filter="fade" transition="in">
                                      <p:cBhvr>
                                        <p:cTn dur="1000"/>
                                        <p:tgtEl>
                                          <p:spTgt spid="1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1" st="1"/>
                                            </p:txEl>
                                          </p:spTgt>
                                        </p:tgtEl>
                                        <p:attrNameLst>
                                          <p:attrName>style.visibility</p:attrName>
                                        </p:attrNameLst>
                                      </p:cBhvr>
                                      <p:to>
                                        <p:strVal val="visible"/>
                                      </p:to>
                                    </p:set>
                                    <p:animEffect filter="fade" transition="in">
                                      <p:cBhvr>
                                        <p:cTn dur="1000"/>
                                        <p:tgtEl>
                                          <p:spTgt spid="1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2" st="2"/>
                                            </p:txEl>
                                          </p:spTgt>
                                        </p:tgtEl>
                                        <p:attrNameLst>
                                          <p:attrName>style.visibility</p:attrName>
                                        </p:attrNameLst>
                                      </p:cBhvr>
                                      <p:to>
                                        <p:strVal val="visible"/>
                                      </p:to>
                                    </p:set>
                                    <p:animEffect filter="fade" transition="in">
                                      <p:cBhvr>
                                        <p:cTn dur="1000"/>
                                        <p:tgtEl>
                                          <p:spTgt spid="19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3" st="3"/>
                                            </p:txEl>
                                          </p:spTgt>
                                        </p:tgtEl>
                                        <p:attrNameLst>
                                          <p:attrName>style.visibility</p:attrName>
                                        </p:attrNameLst>
                                      </p:cBhvr>
                                      <p:to>
                                        <p:strVal val="visible"/>
                                      </p:to>
                                    </p:set>
                                    <p:animEffect filter="fade" transition="in">
                                      <p:cBhvr>
                                        <p:cTn dur="1000"/>
                                        <p:tgtEl>
                                          <p:spTgt spid="19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4" st="4"/>
                                            </p:txEl>
                                          </p:spTgt>
                                        </p:tgtEl>
                                        <p:attrNameLst>
                                          <p:attrName>style.visibility</p:attrName>
                                        </p:attrNameLst>
                                      </p:cBhvr>
                                      <p:to>
                                        <p:strVal val="visible"/>
                                      </p:to>
                                    </p:set>
                                    <p:animEffect filter="fade" transition="in">
                                      <p:cBhvr>
                                        <p:cTn dur="1000"/>
                                        <p:tgtEl>
                                          <p:spTgt spid="19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5" st="5"/>
                                            </p:txEl>
                                          </p:spTgt>
                                        </p:tgtEl>
                                        <p:attrNameLst>
                                          <p:attrName>style.visibility</p:attrName>
                                        </p:attrNameLst>
                                      </p:cBhvr>
                                      <p:to>
                                        <p:strVal val="visible"/>
                                      </p:to>
                                    </p:set>
                                    <p:animEffect filter="fade" transition="in">
                                      <p:cBhvr>
                                        <p:cTn dur="1000"/>
                                        <p:tgtEl>
                                          <p:spTgt spid="19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3" name="Shape 203"/>
        <p:cNvGrpSpPr/>
        <p:nvPr/>
      </p:nvGrpSpPr>
      <p:grpSpPr>
        <a:xfrm>
          <a:off x="0" y="0"/>
          <a:ext cx="0" cy="0"/>
          <a:chOff x="0" y="0"/>
          <a:chExt cx="0" cy="0"/>
        </a:xfrm>
      </p:grpSpPr>
      <p:pic>
        <p:nvPicPr>
          <p:cNvPr id="204" name="Google Shape;204;p30"/>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05" name="Google Shape;205;p30"/>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06" name="Google Shape;206;p30"/>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0"/>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a:t>
            </a:r>
            <a:endParaRPr sz="2000">
              <a:solidFill>
                <a:schemeClr val="lt1"/>
              </a:solidFill>
              <a:latin typeface="Roboto"/>
              <a:ea typeface="Roboto"/>
              <a:cs typeface="Roboto"/>
              <a:sym typeface="Roboto"/>
            </a:endParaRPr>
          </a:p>
        </p:txBody>
      </p:sp>
      <p:sp>
        <p:nvSpPr>
          <p:cNvPr id="208" name="Google Shape;208;p30"/>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457200" rtl="0" algn="l">
              <a:spcBef>
                <a:spcPts val="0"/>
              </a:spcBef>
              <a:spcAft>
                <a:spcPts val="800"/>
              </a:spcAft>
              <a:buNone/>
            </a:pPr>
            <a:r>
              <a:t/>
            </a:r>
            <a:endParaRPr/>
          </a:p>
        </p:txBody>
      </p:sp>
      <p:pic>
        <p:nvPicPr>
          <p:cNvPr id="209" name="Google Shape;209;p30"/>
          <p:cNvPicPr preferRelativeResize="0"/>
          <p:nvPr/>
        </p:nvPicPr>
        <p:blipFill>
          <a:blip r:embed="rId5">
            <a:alphaModFix/>
          </a:blip>
          <a:stretch>
            <a:fillRect/>
          </a:stretch>
        </p:blipFill>
        <p:spPr>
          <a:xfrm>
            <a:off x="327588" y="1053213"/>
            <a:ext cx="5267325" cy="2428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3" name="Shape 213"/>
        <p:cNvGrpSpPr/>
        <p:nvPr/>
      </p:nvGrpSpPr>
      <p:grpSpPr>
        <a:xfrm>
          <a:off x="0" y="0"/>
          <a:ext cx="0" cy="0"/>
          <a:chOff x="0" y="0"/>
          <a:chExt cx="0" cy="0"/>
        </a:xfrm>
      </p:grpSpPr>
      <p:pic>
        <p:nvPicPr>
          <p:cNvPr id="214" name="Google Shape;214;p31"/>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15" name="Google Shape;215;p31"/>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16" name="Google Shape;216;p31"/>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1"/>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08</a:t>
            </a:r>
            <a:endParaRPr sz="2000">
              <a:solidFill>
                <a:schemeClr val="lt1"/>
              </a:solidFill>
              <a:latin typeface="Roboto"/>
              <a:ea typeface="Roboto"/>
              <a:cs typeface="Roboto"/>
              <a:sym typeface="Roboto"/>
            </a:endParaRPr>
          </a:p>
        </p:txBody>
      </p:sp>
      <p:sp>
        <p:nvSpPr>
          <p:cNvPr id="218" name="Google Shape;218;p31"/>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solidFill>
                  <a:schemeClr val="dk1"/>
                </a:solidFill>
                <a:highlight>
                  <a:srgbClr val="FFFFFF"/>
                </a:highlight>
                <a:latin typeface="Roboto"/>
                <a:ea typeface="Roboto"/>
                <a:cs typeface="Roboto"/>
                <a:sym typeface="Roboto"/>
              </a:rPr>
              <a:t>A fires 5 shots to B's 3 but A kills only once in 3 shots while B kills once in 2 shots. When B has missed 27 times, A has killed</a:t>
            </a:r>
            <a:endParaRPr>
              <a:solidFill>
                <a:schemeClr val="dk1"/>
              </a:solidFill>
              <a:highlight>
                <a:srgbClr val="FFFFFF"/>
              </a:highlight>
              <a:latin typeface="Roboto"/>
              <a:ea typeface="Roboto"/>
              <a:cs typeface="Roboto"/>
              <a:sym typeface="Roboto"/>
            </a:endParaRPr>
          </a:p>
          <a:p>
            <a:pPr indent="0" lvl="0" marL="0" rtl="0" algn="l">
              <a:spcBef>
                <a:spcPts val="800"/>
              </a:spcBef>
              <a:spcAft>
                <a:spcPts val="0"/>
              </a:spcAft>
              <a:buNone/>
            </a:pPr>
            <a:r>
              <a:t/>
            </a:r>
            <a:endParaRPr>
              <a:solidFill>
                <a:schemeClr val="dk1"/>
              </a:solidFill>
              <a:highlight>
                <a:srgbClr val="FFFFFF"/>
              </a:highlight>
              <a:latin typeface="Roboto"/>
              <a:ea typeface="Roboto"/>
              <a:cs typeface="Roboto"/>
              <a:sym typeface="Roboto"/>
            </a:endParaRPr>
          </a:p>
          <a:p>
            <a:pPr indent="-317500" lvl="0" marL="457200" rtl="0" algn="l">
              <a:spcBef>
                <a:spcPts val="800"/>
              </a:spcBef>
              <a:spcAft>
                <a:spcPts val="0"/>
              </a:spcAft>
              <a:buClr>
                <a:schemeClr val="dk1"/>
              </a:buClr>
              <a:buSzPts val="1400"/>
              <a:buFont typeface="Roboto"/>
              <a:buAutoNum type="alphaUcPeriod"/>
            </a:pPr>
            <a:r>
              <a:rPr lang="en-GB">
                <a:solidFill>
                  <a:schemeClr val="dk1"/>
                </a:solidFill>
                <a:highlight>
                  <a:srgbClr val="FFFFFF"/>
                </a:highlight>
                <a:latin typeface="Roboto"/>
                <a:ea typeface="Roboto"/>
                <a:cs typeface="Roboto"/>
                <a:sym typeface="Roboto"/>
              </a:rPr>
              <a:t>30 Birds</a:t>
            </a:r>
            <a:endParaRPr>
              <a:solidFill>
                <a:schemeClr val="dk1"/>
              </a:solidFill>
              <a:highlight>
                <a:srgbClr val="FFFFFF"/>
              </a:highlight>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lphaUcPeriod"/>
            </a:pPr>
            <a:r>
              <a:rPr lang="en-GB">
                <a:solidFill>
                  <a:schemeClr val="dk1"/>
                </a:solidFill>
                <a:highlight>
                  <a:srgbClr val="FFFFFF"/>
                </a:highlight>
                <a:latin typeface="Roboto"/>
                <a:ea typeface="Roboto"/>
                <a:cs typeface="Roboto"/>
                <a:sym typeface="Roboto"/>
              </a:rPr>
              <a:t>60 Birds</a:t>
            </a:r>
            <a:endParaRPr>
              <a:solidFill>
                <a:schemeClr val="dk1"/>
              </a:solidFill>
              <a:highlight>
                <a:srgbClr val="FFFFFF"/>
              </a:highlight>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lphaUcPeriod"/>
            </a:pPr>
            <a:r>
              <a:rPr lang="en-GB">
                <a:solidFill>
                  <a:schemeClr val="dk1"/>
                </a:solidFill>
                <a:highlight>
                  <a:srgbClr val="FFFFFF"/>
                </a:highlight>
                <a:latin typeface="Roboto"/>
                <a:ea typeface="Roboto"/>
                <a:cs typeface="Roboto"/>
                <a:sym typeface="Roboto"/>
              </a:rPr>
              <a:t>72 Birds</a:t>
            </a:r>
            <a:endParaRPr>
              <a:solidFill>
                <a:schemeClr val="dk1"/>
              </a:solidFill>
              <a:highlight>
                <a:srgbClr val="FFFFFF"/>
              </a:highlight>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lphaUcPeriod"/>
            </a:pPr>
            <a:r>
              <a:rPr lang="en-GB">
                <a:solidFill>
                  <a:schemeClr val="dk1"/>
                </a:solidFill>
                <a:highlight>
                  <a:srgbClr val="FFFFFF"/>
                </a:highlight>
                <a:latin typeface="Roboto"/>
                <a:ea typeface="Roboto"/>
                <a:cs typeface="Roboto"/>
                <a:sym typeface="Roboto"/>
              </a:rPr>
              <a:t>90 Birds</a:t>
            </a:r>
            <a:endParaRPr>
              <a:solidFill>
                <a:schemeClr val="dk1"/>
              </a:solidFill>
              <a:highlight>
                <a:srgbClr val="FFFFFF"/>
              </a:highlight>
              <a:latin typeface="Roboto"/>
              <a:ea typeface="Roboto"/>
              <a:cs typeface="Roboto"/>
              <a:sym typeface="Roboto"/>
            </a:endParaRPr>
          </a:p>
        </p:txBody>
      </p:sp>
      <p:sp>
        <p:nvSpPr>
          <p:cNvPr id="219" name="Google Shape;219;p31"/>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A</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0" st="0"/>
                                            </p:txEl>
                                          </p:spTgt>
                                        </p:tgtEl>
                                        <p:attrNameLst>
                                          <p:attrName>style.visibility</p:attrName>
                                        </p:attrNameLst>
                                      </p:cBhvr>
                                      <p:to>
                                        <p:strVal val="visible"/>
                                      </p:to>
                                    </p:set>
                                    <p:animEffect filter="fade" transition="in">
                                      <p:cBhvr>
                                        <p:cTn dur="1000"/>
                                        <p:tgtEl>
                                          <p:spTgt spid="2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1" st="1"/>
                                            </p:txEl>
                                          </p:spTgt>
                                        </p:tgtEl>
                                        <p:attrNameLst>
                                          <p:attrName>style.visibility</p:attrName>
                                        </p:attrNameLst>
                                      </p:cBhvr>
                                      <p:to>
                                        <p:strVal val="visible"/>
                                      </p:to>
                                    </p:set>
                                    <p:animEffect filter="fade" transition="in">
                                      <p:cBhvr>
                                        <p:cTn dur="1000"/>
                                        <p:tgtEl>
                                          <p:spTgt spid="21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2" st="2"/>
                                            </p:txEl>
                                          </p:spTgt>
                                        </p:tgtEl>
                                        <p:attrNameLst>
                                          <p:attrName>style.visibility</p:attrName>
                                        </p:attrNameLst>
                                      </p:cBhvr>
                                      <p:to>
                                        <p:strVal val="visible"/>
                                      </p:to>
                                    </p:set>
                                    <p:animEffect filter="fade" transition="in">
                                      <p:cBhvr>
                                        <p:cTn dur="1000"/>
                                        <p:tgtEl>
                                          <p:spTgt spid="21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3" st="3"/>
                                            </p:txEl>
                                          </p:spTgt>
                                        </p:tgtEl>
                                        <p:attrNameLst>
                                          <p:attrName>style.visibility</p:attrName>
                                        </p:attrNameLst>
                                      </p:cBhvr>
                                      <p:to>
                                        <p:strVal val="visible"/>
                                      </p:to>
                                    </p:set>
                                    <p:animEffect filter="fade" transition="in">
                                      <p:cBhvr>
                                        <p:cTn dur="1000"/>
                                        <p:tgtEl>
                                          <p:spTgt spid="21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4" st="4"/>
                                            </p:txEl>
                                          </p:spTgt>
                                        </p:tgtEl>
                                        <p:attrNameLst>
                                          <p:attrName>style.visibility</p:attrName>
                                        </p:attrNameLst>
                                      </p:cBhvr>
                                      <p:to>
                                        <p:strVal val="visible"/>
                                      </p:to>
                                    </p:set>
                                    <p:animEffect filter="fade" transition="in">
                                      <p:cBhvr>
                                        <p:cTn dur="1000"/>
                                        <p:tgtEl>
                                          <p:spTgt spid="21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5" st="5"/>
                                            </p:txEl>
                                          </p:spTgt>
                                        </p:tgtEl>
                                        <p:attrNameLst>
                                          <p:attrName>style.visibility</p:attrName>
                                        </p:attrNameLst>
                                      </p:cBhvr>
                                      <p:to>
                                        <p:strVal val="visible"/>
                                      </p:to>
                                    </p:set>
                                    <p:animEffect filter="fade" transition="in">
                                      <p:cBhvr>
                                        <p:cTn dur="1000"/>
                                        <p:tgtEl>
                                          <p:spTgt spid="21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57" name="Google Shape;57;p14"/>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58" name="Google Shape;58;p14"/>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457200" lvl="0" marL="457200" rtl="0" algn="l">
              <a:spcBef>
                <a:spcPts val="0"/>
              </a:spcBef>
              <a:spcAft>
                <a:spcPts val="0"/>
              </a:spcAft>
              <a:buNone/>
            </a:pPr>
            <a:r>
              <a:t/>
            </a:r>
            <a:endParaRPr/>
          </a:p>
          <a:p>
            <a:pPr indent="-457200" lvl="0" marL="457200" rtl="0" algn="l">
              <a:spcBef>
                <a:spcPts val="800"/>
              </a:spcBef>
              <a:spcAft>
                <a:spcPts val="0"/>
              </a:spcAft>
              <a:buNone/>
            </a:pPr>
            <a:r>
              <a:t/>
            </a:r>
            <a:endParaRPr/>
          </a:p>
          <a:p>
            <a:pPr indent="-457200" lvl="0" marL="457200" rtl="0" algn="l">
              <a:spcBef>
                <a:spcPts val="800"/>
              </a:spcBef>
              <a:spcAft>
                <a:spcPts val="0"/>
              </a:spcAft>
              <a:buNone/>
            </a:pPr>
            <a:r>
              <a:t/>
            </a:r>
            <a:endParaRPr/>
          </a:p>
          <a:p>
            <a:pPr indent="-457200" lvl="0" marL="457200" rtl="0" algn="l">
              <a:spcBef>
                <a:spcPts val="800"/>
              </a:spcBef>
              <a:spcAft>
                <a:spcPts val="0"/>
              </a:spcAft>
              <a:buNone/>
            </a:pPr>
            <a:r>
              <a:t/>
            </a:r>
            <a:endParaRPr/>
          </a:p>
          <a:p>
            <a:pPr indent="0" lvl="0" marL="1828800" rtl="0" algn="l">
              <a:spcBef>
                <a:spcPts val="800"/>
              </a:spcBef>
              <a:spcAft>
                <a:spcPts val="800"/>
              </a:spcAft>
              <a:buNone/>
            </a:pPr>
            <a:r>
              <a:rPr b="1" lang="en-GB" sz="3600"/>
              <a:t> </a:t>
            </a:r>
            <a:r>
              <a:rPr b="1" lang="en-GB" sz="3600"/>
              <a:t>SIMPLIFICATIONS</a:t>
            </a:r>
            <a:endParaRPr b="1" sz="3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3" name="Shape 223"/>
        <p:cNvGrpSpPr/>
        <p:nvPr/>
      </p:nvGrpSpPr>
      <p:grpSpPr>
        <a:xfrm>
          <a:off x="0" y="0"/>
          <a:ext cx="0" cy="0"/>
          <a:chOff x="0" y="0"/>
          <a:chExt cx="0" cy="0"/>
        </a:xfrm>
      </p:grpSpPr>
      <p:pic>
        <p:nvPicPr>
          <p:cNvPr id="224" name="Google Shape;224;p32"/>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25" name="Google Shape;225;p32"/>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26" name="Google Shape;226;p32"/>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2"/>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a:t>
            </a:r>
            <a:endParaRPr sz="2000">
              <a:solidFill>
                <a:schemeClr val="lt1"/>
              </a:solidFill>
              <a:latin typeface="Roboto"/>
              <a:ea typeface="Roboto"/>
              <a:cs typeface="Roboto"/>
              <a:sym typeface="Roboto"/>
            </a:endParaRPr>
          </a:p>
        </p:txBody>
      </p:sp>
      <p:sp>
        <p:nvSpPr>
          <p:cNvPr id="228" name="Google Shape;228;p32"/>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457200" rtl="0" algn="l">
              <a:spcBef>
                <a:spcPts val="0"/>
              </a:spcBef>
              <a:spcAft>
                <a:spcPts val="800"/>
              </a:spcAft>
              <a:buNone/>
            </a:pPr>
            <a:r>
              <a:t/>
            </a:r>
            <a:endParaRPr/>
          </a:p>
        </p:txBody>
      </p:sp>
      <p:pic>
        <p:nvPicPr>
          <p:cNvPr id="229" name="Google Shape;229;p32"/>
          <p:cNvPicPr preferRelativeResize="0"/>
          <p:nvPr/>
        </p:nvPicPr>
        <p:blipFill>
          <a:blip r:embed="rId5">
            <a:alphaModFix/>
          </a:blip>
          <a:stretch>
            <a:fillRect/>
          </a:stretch>
        </p:blipFill>
        <p:spPr>
          <a:xfrm>
            <a:off x="389213" y="988400"/>
            <a:ext cx="3819525" cy="3028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33"/>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35" name="Google Shape;235;p33"/>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36" name="Google Shape;236;p33"/>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3"/>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09</a:t>
            </a:r>
            <a:endParaRPr sz="2000">
              <a:solidFill>
                <a:schemeClr val="lt1"/>
              </a:solidFill>
              <a:latin typeface="Roboto"/>
              <a:ea typeface="Roboto"/>
              <a:cs typeface="Roboto"/>
              <a:sym typeface="Roboto"/>
            </a:endParaRPr>
          </a:p>
        </p:txBody>
      </p:sp>
      <p:sp>
        <p:nvSpPr>
          <p:cNvPr id="238" name="Google Shape;238;p33"/>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solidFill>
                  <a:schemeClr val="dk1"/>
                </a:solidFill>
                <a:highlight>
                  <a:srgbClr val="FFFFFF"/>
                </a:highlight>
              </a:rPr>
              <a:t>Eight people are planning to share equally the cost of a rental car. If one person withdraws from the arrangement and the others share equally the entire cost of the car, then the share of each of the remaining persons increased by:</a:t>
            </a:r>
            <a:endParaRPr>
              <a:solidFill>
                <a:schemeClr val="dk1"/>
              </a:solidFill>
              <a:highlight>
                <a:srgbClr val="FFFFFF"/>
              </a:highlight>
            </a:endParaRPr>
          </a:p>
          <a:p>
            <a:pPr indent="0" lvl="0" marL="0" rtl="0" algn="l">
              <a:spcBef>
                <a:spcPts val="800"/>
              </a:spcBef>
              <a:spcAft>
                <a:spcPts val="0"/>
              </a:spcAft>
              <a:buNone/>
            </a:pPr>
            <a:r>
              <a:t/>
            </a:r>
            <a:endParaRPr>
              <a:solidFill>
                <a:schemeClr val="dk1"/>
              </a:solidFill>
              <a:highlight>
                <a:srgbClr val="FFFFFF"/>
              </a:highlight>
            </a:endParaRPr>
          </a:p>
          <a:p>
            <a:pPr indent="-317500" lvl="0" marL="457200" rtl="0" algn="l">
              <a:spcBef>
                <a:spcPts val="800"/>
              </a:spcBef>
              <a:spcAft>
                <a:spcPts val="0"/>
              </a:spcAft>
              <a:buClr>
                <a:schemeClr val="dk1"/>
              </a:buClr>
              <a:buSzPts val="1400"/>
              <a:buAutoNum type="alphaUcPeriod"/>
            </a:pPr>
            <a:r>
              <a:rPr lang="en-GB">
                <a:solidFill>
                  <a:schemeClr val="dk1"/>
                </a:solidFill>
                <a:highlight>
                  <a:srgbClr val="FFFFFF"/>
                </a:highlight>
              </a:rPr>
              <a:t>1/7</a:t>
            </a:r>
            <a:endParaRPr>
              <a:solidFill>
                <a:schemeClr val="dk1"/>
              </a:solidFill>
              <a:highlight>
                <a:srgbClr val="FFFFFF"/>
              </a:highlight>
            </a:endParaRPr>
          </a:p>
          <a:p>
            <a:pPr indent="-317500" lvl="0" marL="457200" rtl="0" algn="l">
              <a:spcBef>
                <a:spcPts val="0"/>
              </a:spcBef>
              <a:spcAft>
                <a:spcPts val="0"/>
              </a:spcAft>
              <a:buClr>
                <a:schemeClr val="dk1"/>
              </a:buClr>
              <a:buSzPts val="1400"/>
              <a:buAutoNum type="alphaUcPeriod"/>
            </a:pPr>
            <a:r>
              <a:rPr lang="en-GB">
                <a:solidFill>
                  <a:schemeClr val="dk1"/>
                </a:solidFill>
                <a:highlight>
                  <a:srgbClr val="FFFFFF"/>
                </a:highlight>
              </a:rPr>
              <a:t>6/8</a:t>
            </a:r>
            <a:endParaRPr>
              <a:solidFill>
                <a:schemeClr val="dk1"/>
              </a:solidFill>
              <a:highlight>
                <a:srgbClr val="FFFFFF"/>
              </a:highlight>
            </a:endParaRPr>
          </a:p>
          <a:p>
            <a:pPr indent="-317500" lvl="0" marL="457200" rtl="0" algn="l">
              <a:spcBef>
                <a:spcPts val="0"/>
              </a:spcBef>
              <a:spcAft>
                <a:spcPts val="0"/>
              </a:spcAft>
              <a:buClr>
                <a:schemeClr val="dk1"/>
              </a:buClr>
              <a:buSzPts val="1400"/>
              <a:buAutoNum type="alphaUcPeriod"/>
            </a:pPr>
            <a:r>
              <a:rPr lang="en-GB">
                <a:solidFill>
                  <a:schemeClr val="dk1"/>
                </a:solidFill>
                <a:highlight>
                  <a:srgbClr val="FFFFFF"/>
                </a:highlight>
              </a:rPr>
              <a:t>1/9</a:t>
            </a:r>
            <a:endParaRPr>
              <a:solidFill>
                <a:schemeClr val="dk1"/>
              </a:solidFill>
              <a:highlight>
                <a:srgbClr val="FFFFFF"/>
              </a:highlight>
            </a:endParaRPr>
          </a:p>
          <a:p>
            <a:pPr indent="-317500" lvl="0" marL="457200" rtl="0" algn="l">
              <a:spcBef>
                <a:spcPts val="0"/>
              </a:spcBef>
              <a:spcAft>
                <a:spcPts val="0"/>
              </a:spcAft>
              <a:buClr>
                <a:schemeClr val="dk1"/>
              </a:buClr>
              <a:buSzPts val="1400"/>
              <a:buAutoNum type="alphaUcPeriod"/>
            </a:pPr>
            <a:r>
              <a:rPr lang="en-GB">
                <a:solidFill>
                  <a:schemeClr val="dk1"/>
                </a:solidFill>
                <a:highlight>
                  <a:srgbClr val="FFFFFF"/>
                </a:highlight>
              </a:rPr>
              <a:t>7/8</a:t>
            </a:r>
            <a:endParaRPr>
              <a:solidFill>
                <a:schemeClr val="dk1"/>
              </a:solidFill>
              <a:highlight>
                <a:srgbClr val="FFFFFF"/>
              </a:highlight>
            </a:endParaRPr>
          </a:p>
          <a:p>
            <a:pPr indent="0" lvl="0" marL="457200" rtl="0" algn="l">
              <a:spcBef>
                <a:spcPts val="800"/>
              </a:spcBef>
              <a:spcAft>
                <a:spcPts val="800"/>
              </a:spcAft>
              <a:buNone/>
            </a:pPr>
            <a:r>
              <a:t/>
            </a:r>
            <a:endParaRPr sz="1050">
              <a:solidFill>
                <a:schemeClr val="dk1"/>
              </a:solidFill>
              <a:highlight>
                <a:srgbClr val="FFFFFF"/>
              </a:highlight>
            </a:endParaRPr>
          </a:p>
        </p:txBody>
      </p:sp>
      <p:sp>
        <p:nvSpPr>
          <p:cNvPr id="239" name="Google Shape;239;p33"/>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A</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0" st="0"/>
                                            </p:txEl>
                                          </p:spTgt>
                                        </p:tgtEl>
                                        <p:attrNameLst>
                                          <p:attrName>style.visibility</p:attrName>
                                        </p:attrNameLst>
                                      </p:cBhvr>
                                      <p:to>
                                        <p:strVal val="visible"/>
                                      </p:to>
                                    </p:set>
                                    <p:animEffect filter="fade" transition="in">
                                      <p:cBhvr>
                                        <p:cTn dur="1000"/>
                                        <p:tgtEl>
                                          <p:spTgt spid="2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1" st="1"/>
                                            </p:txEl>
                                          </p:spTgt>
                                        </p:tgtEl>
                                        <p:attrNameLst>
                                          <p:attrName>style.visibility</p:attrName>
                                        </p:attrNameLst>
                                      </p:cBhvr>
                                      <p:to>
                                        <p:strVal val="visible"/>
                                      </p:to>
                                    </p:set>
                                    <p:animEffect filter="fade" transition="in">
                                      <p:cBhvr>
                                        <p:cTn dur="1000"/>
                                        <p:tgtEl>
                                          <p:spTgt spid="2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2" st="2"/>
                                            </p:txEl>
                                          </p:spTgt>
                                        </p:tgtEl>
                                        <p:attrNameLst>
                                          <p:attrName>style.visibility</p:attrName>
                                        </p:attrNameLst>
                                      </p:cBhvr>
                                      <p:to>
                                        <p:strVal val="visible"/>
                                      </p:to>
                                    </p:set>
                                    <p:animEffect filter="fade" transition="in">
                                      <p:cBhvr>
                                        <p:cTn dur="1000"/>
                                        <p:tgtEl>
                                          <p:spTgt spid="23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3" st="3"/>
                                            </p:txEl>
                                          </p:spTgt>
                                        </p:tgtEl>
                                        <p:attrNameLst>
                                          <p:attrName>style.visibility</p:attrName>
                                        </p:attrNameLst>
                                      </p:cBhvr>
                                      <p:to>
                                        <p:strVal val="visible"/>
                                      </p:to>
                                    </p:set>
                                    <p:animEffect filter="fade" transition="in">
                                      <p:cBhvr>
                                        <p:cTn dur="1000"/>
                                        <p:tgtEl>
                                          <p:spTgt spid="23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4" st="4"/>
                                            </p:txEl>
                                          </p:spTgt>
                                        </p:tgtEl>
                                        <p:attrNameLst>
                                          <p:attrName>style.visibility</p:attrName>
                                        </p:attrNameLst>
                                      </p:cBhvr>
                                      <p:to>
                                        <p:strVal val="visible"/>
                                      </p:to>
                                    </p:set>
                                    <p:animEffect filter="fade" transition="in">
                                      <p:cBhvr>
                                        <p:cTn dur="1000"/>
                                        <p:tgtEl>
                                          <p:spTgt spid="23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5" st="5"/>
                                            </p:txEl>
                                          </p:spTgt>
                                        </p:tgtEl>
                                        <p:attrNameLst>
                                          <p:attrName>style.visibility</p:attrName>
                                        </p:attrNameLst>
                                      </p:cBhvr>
                                      <p:to>
                                        <p:strVal val="visible"/>
                                      </p:to>
                                    </p:set>
                                    <p:animEffect filter="fade" transition="in">
                                      <p:cBhvr>
                                        <p:cTn dur="1000"/>
                                        <p:tgtEl>
                                          <p:spTgt spid="23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6" st="6"/>
                                            </p:txEl>
                                          </p:spTgt>
                                        </p:tgtEl>
                                        <p:attrNameLst>
                                          <p:attrName>style.visibility</p:attrName>
                                        </p:attrNameLst>
                                      </p:cBhvr>
                                      <p:to>
                                        <p:strVal val="visible"/>
                                      </p:to>
                                    </p:set>
                                    <p:animEffect filter="fade" transition="in">
                                      <p:cBhvr>
                                        <p:cTn dur="1000"/>
                                        <p:tgtEl>
                                          <p:spTgt spid="23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3" name="Shape 243"/>
        <p:cNvGrpSpPr/>
        <p:nvPr/>
      </p:nvGrpSpPr>
      <p:grpSpPr>
        <a:xfrm>
          <a:off x="0" y="0"/>
          <a:ext cx="0" cy="0"/>
          <a:chOff x="0" y="0"/>
          <a:chExt cx="0" cy="0"/>
        </a:xfrm>
      </p:grpSpPr>
      <p:pic>
        <p:nvPicPr>
          <p:cNvPr id="244" name="Google Shape;244;p34"/>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45" name="Google Shape;245;p34"/>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46" name="Google Shape;246;p34"/>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4"/>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a:t>
            </a:r>
            <a:endParaRPr sz="2000">
              <a:solidFill>
                <a:schemeClr val="lt1"/>
              </a:solidFill>
              <a:latin typeface="Roboto"/>
              <a:ea typeface="Roboto"/>
              <a:cs typeface="Roboto"/>
              <a:sym typeface="Roboto"/>
            </a:endParaRPr>
          </a:p>
        </p:txBody>
      </p:sp>
      <p:sp>
        <p:nvSpPr>
          <p:cNvPr id="248" name="Google Shape;248;p34"/>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457200" rtl="0" algn="l">
              <a:spcBef>
                <a:spcPts val="0"/>
              </a:spcBef>
              <a:spcAft>
                <a:spcPts val="800"/>
              </a:spcAft>
              <a:buNone/>
            </a:pPr>
            <a:r>
              <a:t/>
            </a:r>
            <a:endParaRPr/>
          </a:p>
        </p:txBody>
      </p:sp>
      <p:pic>
        <p:nvPicPr>
          <p:cNvPr id="249" name="Google Shape;249;p34"/>
          <p:cNvPicPr preferRelativeResize="0"/>
          <p:nvPr/>
        </p:nvPicPr>
        <p:blipFill>
          <a:blip r:embed="rId5">
            <a:alphaModFix/>
          </a:blip>
          <a:stretch>
            <a:fillRect/>
          </a:stretch>
        </p:blipFill>
        <p:spPr>
          <a:xfrm>
            <a:off x="327601" y="1248637"/>
            <a:ext cx="4386775" cy="25084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35"/>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55" name="Google Shape;255;p35"/>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56" name="Google Shape;256;p35"/>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5"/>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10</a:t>
            </a:r>
            <a:endParaRPr sz="2000">
              <a:solidFill>
                <a:schemeClr val="lt1"/>
              </a:solidFill>
              <a:latin typeface="Roboto"/>
              <a:ea typeface="Roboto"/>
              <a:cs typeface="Roboto"/>
              <a:sym typeface="Roboto"/>
            </a:endParaRPr>
          </a:p>
        </p:txBody>
      </p:sp>
      <p:sp>
        <p:nvSpPr>
          <p:cNvPr id="258" name="Google Shape;258;p35"/>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solidFill>
                  <a:schemeClr val="dk1"/>
                </a:solidFill>
                <a:highlight>
                  <a:srgbClr val="FFFFFF"/>
                </a:highlight>
                <a:latin typeface="Roboto"/>
                <a:ea typeface="Roboto"/>
                <a:cs typeface="Roboto"/>
                <a:sym typeface="Roboto"/>
              </a:rPr>
              <a:t>To fill a tank, 25 buckets of water is required. How many buckets of water will be required to fill the same tank if the capacity of the bucket is reduced to two-fifth of its present?</a:t>
            </a:r>
            <a:endParaRPr>
              <a:solidFill>
                <a:schemeClr val="dk1"/>
              </a:solidFill>
              <a:highlight>
                <a:srgbClr val="FFFFFF"/>
              </a:highlight>
              <a:latin typeface="Roboto"/>
              <a:ea typeface="Roboto"/>
              <a:cs typeface="Roboto"/>
              <a:sym typeface="Roboto"/>
            </a:endParaRPr>
          </a:p>
          <a:p>
            <a:pPr indent="0" lvl="0" marL="0" rtl="0" algn="l">
              <a:spcBef>
                <a:spcPts val="800"/>
              </a:spcBef>
              <a:spcAft>
                <a:spcPts val="0"/>
              </a:spcAft>
              <a:buNone/>
            </a:pPr>
            <a:r>
              <a:t/>
            </a:r>
            <a:endParaRPr>
              <a:solidFill>
                <a:schemeClr val="dk1"/>
              </a:solidFill>
              <a:highlight>
                <a:srgbClr val="FFFFFF"/>
              </a:highlight>
              <a:latin typeface="Roboto"/>
              <a:ea typeface="Roboto"/>
              <a:cs typeface="Roboto"/>
              <a:sym typeface="Roboto"/>
            </a:endParaRPr>
          </a:p>
          <a:p>
            <a:pPr indent="-317500" lvl="0" marL="457200" rtl="0" algn="l">
              <a:spcBef>
                <a:spcPts val="800"/>
              </a:spcBef>
              <a:spcAft>
                <a:spcPts val="0"/>
              </a:spcAft>
              <a:buClr>
                <a:schemeClr val="dk1"/>
              </a:buClr>
              <a:buSzPts val="1400"/>
              <a:buFont typeface="Roboto"/>
              <a:buAutoNum type="alphaUcPeriod"/>
            </a:pPr>
            <a:r>
              <a:rPr lang="en-GB">
                <a:solidFill>
                  <a:schemeClr val="dk1"/>
                </a:solidFill>
                <a:highlight>
                  <a:srgbClr val="FFFFFF"/>
                </a:highlight>
                <a:latin typeface="Roboto"/>
                <a:ea typeface="Roboto"/>
                <a:cs typeface="Roboto"/>
                <a:sym typeface="Roboto"/>
              </a:rPr>
              <a:t>10</a:t>
            </a:r>
            <a:endParaRPr>
              <a:solidFill>
                <a:schemeClr val="dk1"/>
              </a:solidFill>
              <a:highlight>
                <a:srgbClr val="FFFFFF"/>
              </a:highlight>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lphaUcPeriod"/>
            </a:pPr>
            <a:r>
              <a:rPr lang="en-GB">
                <a:solidFill>
                  <a:schemeClr val="dk1"/>
                </a:solidFill>
                <a:highlight>
                  <a:srgbClr val="FFFFFF"/>
                </a:highlight>
                <a:latin typeface="Roboto"/>
                <a:ea typeface="Roboto"/>
                <a:cs typeface="Roboto"/>
                <a:sym typeface="Roboto"/>
              </a:rPr>
              <a:t>32</a:t>
            </a:r>
            <a:endParaRPr>
              <a:solidFill>
                <a:schemeClr val="dk1"/>
              </a:solidFill>
              <a:highlight>
                <a:srgbClr val="FFFFFF"/>
              </a:highlight>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lphaUcPeriod"/>
            </a:pPr>
            <a:r>
              <a:rPr lang="en-GB">
                <a:solidFill>
                  <a:schemeClr val="dk1"/>
                </a:solidFill>
                <a:highlight>
                  <a:srgbClr val="FFFFFF"/>
                </a:highlight>
                <a:latin typeface="Roboto"/>
                <a:ea typeface="Roboto"/>
                <a:cs typeface="Roboto"/>
                <a:sym typeface="Roboto"/>
              </a:rPr>
              <a:t>62.5</a:t>
            </a:r>
            <a:endParaRPr>
              <a:solidFill>
                <a:schemeClr val="dk1"/>
              </a:solidFill>
              <a:highlight>
                <a:srgbClr val="FFFFFF"/>
              </a:highlight>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lphaUcPeriod"/>
            </a:pPr>
            <a:r>
              <a:rPr lang="en-GB">
                <a:solidFill>
                  <a:schemeClr val="dk1"/>
                </a:solidFill>
                <a:highlight>
                  <a:srgbClr val="FFFFFF"/>
                </a:highlight>
                <a:latin typeface="Roboto"/>
                <a:ea typeface="Roboto"/>
                <a:cs typeface="Roboto"/>
                <a:sym typeface="Roboto"/>
              </a:rPr>
              <a:t>75</a:t>
            </a:r>
            <a:endParaRPr>
              <a:solidFill>
                <a:schemeClr val="dk1"/>
              </a:solidFill>
              <a:highlight>
                <a:srgbClr val="FFFFFF"/>
              </a:highlight>
              <a:latin typeface="Roboto"/>
              <a:ea typeface="Roboto"/>
              <a:cs typeface="Roboto"/>
              <a:sym typeface="Roboto"/>
            </a:endParaRPr>
          </a:p>
        </p:txBody>
      </p:sp>
      <p:sp>
        <p:nvSpPr>
          <p:cNvPr id="259" name="Google Shape;259;p35"/>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C</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0" st="0"/>
                                            </p:txEl>
                                          </p:spTgt>
                                        </p:tgtEl>
                                        <p:attrNameLst>
                                          <p:attrName>style.visibility</p:attrName>
                                        </p:attrNameLst>
                                      </p:cBhvr>
                                      <p:to>
                                        <p:strVal val="visible"/>
                                      </p:to>
                                    </p:set>
                                    <p:animEffect filter="fade" transition="in">
                                      <p:cBhvr>
                                        <p:cTn dur="1000"/>
                                        <p:tgtEl>
                                          <p:spTgt spid="2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 st="1"/>
                                            </p:txEl>
                                          </p:spTgt>
                                        </p:tgtEl>
                                        <p:attrNameLst>
                                          <p:attrName>style.visibility</p:attrName>
                                        </p:attrNameLst>
                                      </p:cBhvr>
                                      <p:to>
                                        <p:strVal val="visible"/>
                                      </p:to>
                                    </p:set>
                                    <p:animEffect filter="fade" transition="in">
                                      <p:cBhvr>
                                        <p:cTn dur="1000"/>
                                        <p:tgtEl>
                                          <p:spTgt spid="2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2" st="2"/>
                                            </p:txEl>
                                          </p:spTgt>
                                        </p:tgtEl>
                                        <p:attrNameLst>
                                          <p:attrName>style.visibility</p:attrName>
                                        </p:attrNameLst>
                                      </p:cBhvr>
                                      <p:to>
                                        <p:strVal val="visible"/>
                                      </p:to>
                                    </p:set>
                                    <p:animEffect filter="fade" transition="in">
                                      <p:cBhvr>
                                        <p:cTn dur="1000"/>
                                        <p:tgtEl>
                                          <p:spTgt spid="2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3" st="3"/>
                                            </p:txEl>
                                          </p:spTgt>
                                        </p:tgtEl>
                                        <p:attrNameLst>
                                          <p:attrName>style.visibility</p:attrName>
                                        </p:attrNameLst>
                                      </p:cBhvr>
                                      <p:to>
                                        <p:strVal val="visible"/>
                                      </p:to>
                                    </p:set>
                                    <p:animEffect filter="fade" transition="in">
                                      <p:cBhvr>
                                        <p:cTn dur="1000"/>
                                        <p:tgtEl>
                                          <p:spTgt spid="25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4" st="4"/>
                                            </p:txEl>
                                          </p:spTgt>
                                        </p:tgtEl>
                                        <p:attrNameLst>
                                          <p:attrName>style.visibility</p:attrName>
                                        </p:attrNameLst>
                                      </p:cBhvr>
                                      <p:to>
                                        <p:strVal val="visible"/>
                                      </p:to>
                                    </p:set>
                                    <p:animEffect filter="fade" transition="in">
                                      <p:cBhvr>
                                        <p:cTn dur="1000"/>
                                        <p:tgtEl>
                                          <p:spTgt spid="25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5" st="5"/>
                                            </p:txEl>
                                          </p:spTgt>
                                        </p:tgtEl>
                                        <p:attrNameLst>
                                          <p:attrName>style.visibility</p:attrName>
                                        </p:attrNameLst>
                                      </p:cBhvr>
                                      <p:to>
                                        <p:strVal val="visible"/>
                                      </p:to>
                                    </p:set>
                                    <p:animEffect filter="fade" transition="in">
                                      <p:cBhvr>
                                        <p:cTn dur="1000"/>
                                        <p:tgtEl>
                                          <p:spTgt spid="25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3" name="Shape 263"/>
        <p:cNvGrpSpPr/>
        <p:nvPr/>
      </p:nvGrpSpPr>
      <p:grpSpPr>
        <a:xfrm>
          <a:off x="0" y="0"/>
          <a:ext cx="0" cy="0"/>
          <a:chOff x="0" y="0"/>
          <a:chExt cx="0" cy="0"/>
        </a:xfrm>
      </p:grpSpPr>
      <p:pic>
        <p:nvPicPr>
          <p:cNvPr id="264" name="Google Shape;264;p36"/>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65" name="Google Shape;265;p36"/>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66" name="Google Shape;266;p36"/>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6"/>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a:t>
            </a:r>
            <a:endParaRPr sz="2000">
              <a:solidFill>
                <a:schemeClr val="lt1"/>
              </a:solidFill>
              <a:latin typeface="Roboto"/>
              <a:ea typeface="Roboto"/>
              <a:cs typeface="Roboto"/>
              <a:sym typeface="Roboto"/>
            </a:endParaRPr>
          </a:p>
        </p:txBody>
      </p:sp>
      <p:sp>
        <p:nvSpPr>
          <p:cNvPr id="268" name="Google Shape;268;p36"/>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457200" rtl="0" algn="l">
              <a:spcBef>
                <a:spcPts val="0"/>
              </a:spcBef>
              <a:spcAft>
                <a:spcPts val="800"/>
              </a:spcAft>
              <a:buNone/>
            </a:pPr>
            <a:r>
              <a:t/>
            </a:r>
            <a:endParaRPr/>
          </a:p>
        </p:txBody>
      </p:sp>
      <p:pic>
        <p:nvPicPr>
          <p:cNvPr id="269" name="Google Shape;269;p36"/>
          <p:cNvPicPr preferRelativeResize="0"/>
          <p:nvPr/>
        </p:nvPicPr>
        <p:blipFill>
          <a:blip r:embed="rId5">
            <a:alphaModFix/>
          </a:blip>
          <a:stretch>
            <a:fillRect/>
          </a:stretch>
        </p:blipFill>
        <p:spPr>
          <a:xfrm>
            <a:off x="327600" y="896538"/>
            <a:ext cx="5206225" cy="2990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id="274" name="Google Shape;274;p37"/>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75" name="Google Shape;275;p37"/>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76" name="Google Shape;276;p37"/>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7"/>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11</a:t>
            </a:r>
            <a:endParaRPr sz="2000">
              <a:solidFill>
                <a:schemeClr val="lt1"/>
              </a:solidFill>
              <a:latin typeface="Roboto"/>
              <a:ea typeface="Roboto"/>
              <a:cs typeface="Roboto"/>
              <a:sym typeface="Roboto"/>
            </a:endParaRPr>
          </a:p>
        </p:txBody>
      </p:sp>
      <p:sp>
        <p:nvSpPr>
          <p:cNvPr id="278" name="Google Shape;278;p37"/>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solidFill>
                  <a:schemeClr val="dk1"/>
                </a:solidFill>
                <a:highlight>
                  <a:srgbClr val="FFFFFF"/>
                </a:highlight>
                <a:latin typeface="Roboto"/>
                <a:ea typeface="Roboto"/>
                <a:cs typeface="Roboto"/>
                <a:sym typeface="Roboto"/>
              </a:rPr>
              <a:t>In a regular week, there are 5 working days and for each day, the working hours are 8. A man gets Rs. 2.40 per hour for regular work and Rs. 3.20 per hours for overtime. If he earns Rs. 432 in 4 weeks, then how many hours does he work for?</a:t>
            </a:r>
            <a:endParaRPr>
              <a:solidFill>
                <a:schemeClr val="dk1"/>
              </a:solidFill>
              <a:highlight>
                <a:srgbClr val="FFFFFF"/>
              </a:highlight>
              <a:latin typeface="Roboto"/>
              <a:ea typeface="Roboto"/>
              <a:cs typeface="Roboto"/>
              <a:sym typeface="Roboto"/>
            </a:endParaRPr>
          </a:p>
          <a:p>
            <a:pPr indent="0" lvl="0" marL="0" rtl="0" algn="l">
              <a:spcBef>
                <a:spcPts val="800"/>
              </a:spcBef>
              <a:spcAft>
                <a:spcPts val="0"/>
              </a:spcAft>
              <a:buNone/>
            </a:pPr>
            <a:r>
              <a:t/>
            </a:r>
            <a:endParaRPr>
              <a:solidFill>
                <a:schemeClr val="dk1"/>
              </a:solidFill>
              <a:highlight>
                <a:srgbClr val="FFFFFF"/>
              </a:highlight>
              <a:latin typeface="Roboto"/>
              <a:ea typeface="Roboto"/>
              <a:cs typeface="Roboto"/>
              <a:sym typeface="Roboto"/>
            </a:endParaRPr>
          </a:p>
          <a:p>
            <a:pPr indent="-317500" lvl="0" marL="457200" rtl="0" algn="l">
              <a:spcBef>
                <a:spcPts val="800"/>
              </a:spcBef>
              <a:spcAft>
                <a:spcPts val="0"/>
              </a:spcAft>
              <a:buClr>
                <a:schemeClr val="dk1"/>
              </a:buClr>
              <a:buSzPts val="1400"/>
              <a:buFont typeface="Roboto"/>
              <a:buAutoNum type="alphaUcPeriod"/>
            </a:pPr>
            <a:r>
              <a:rPr lang="en-GB">
                <a:solidFill>
                  <a:schemeClr val="dk1"/>
                </a:solidFill>
                <a:highlight>
                  <a:srgbClr val="FFFFFF"/>
                </a:highlight>
                <a:latin typeface="Roboto"/>
                <a:ea typeface="Roboto"/>
                <a:cs typeface="Roboto"/>
                <a:sym typeface="Roboto"/>
              </a:rPr>
              <a:t>160</a:t>
            </a:r>
            <a:endParaRPr>
              <a:solidFill>
                <a:schemeClr val="dk1"/>
              </a:solidFill>
              <a:highlight>
                <a:srgbClr val="FFFFFF"/>
              </a:highlight>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lphaUcPeriod"/>
            </a:pPr>
            <a:r>
              <a:rPr lang="en-GB">
                <a:solidFill>
                  <a:schemeClr val="dk1"/>
                </a:solidFill>
                <a:highlight>
                  <a:srgbClr val="FFFFFF"/>
                </a:highlight>
                <a:latin typeface="Roboto"/>
                <a:ea typeface="Roboto"/>
                <a:cs typeface="Roboto"/>
                <a:sym typeface="Roboto"/>
              </a:rPr>
              <a:t>175</a:t>
            </a:r>
            <a:endParaRPr>
              <a:solidFill>
                <a:schemeClr val="dk1"/>
              </a:solidFill>
              <a:highlight>
                <a:srgbClr val="FFFFFF"/>
              </a:highlight>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lphaUcPeriod"/>
            </a:pPr>
            <a:r>
              <a:rPr lang="en-GB">
                <a:solidFill>
                  <a:schemeClr val="dk1"/>
                </a:solidFill>
                <a:highlight>
                  <a:srgbClr val="FFFFFF"/>
                </a:highlight>
                <a:latin typeface="Roboto"/>
                <a:ea typeface="Roboto"/>
                <a:cs typeface="Roboto"/>
                <a:sym typeface="Roboto"/>
              </a:rPr>
              <a:t>180</a:t>
            </a:r>
            <a:endParaRPr>
              <a:solidFill>
                <a:schemeClr val="dk1"/>
              </a:solidFill>
              <a:highlight>
                <a:srgbClr val="FFFFFF"/>
              </a:highlight>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lphaUcPeriod"/>
            </a:pPr>
            <a:r>
              <a:rPr lang="en-GB">
                <a:solidFill>
                  <a:schemeClr val="dk1"/>
                </a:solidFill>
                <a:highlight>
                  <a:srgbClr val="FFFFFF"/>
                </a:highlight>
                <a:latin typeface="Roboto"/>
                <a:ea typeface="Roboto"/>
                <a:cs typeface="Roboto"/>
                <a:sym typeface="Roboto"/>
              </a:rPr>
              <a:t>195</a:t>
            </a:r>
            <a:endParaRPr>
              <a:solidFill>
                <a:schemeClr val="dk1"/>
              </a:solidFill>
              <a:highlight>
                <a:srgbClr val="FFFFFF"/>
              </a:highlight>
              <a:latin typeface="Roboto"/>
              <a:ea typeface="Roboto"/>
              <a:cs typeface="Roboto"/>
              <a:sym typeface="Roboto"/>
            </a:endParaRPr>
          </a:p>
        </p:txBody>
      </p:sp>
      <p:sp>
        <p:nvSpPr>
          <p:cNvPr id="279" name="Google Shape;279;p37"/>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B</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0" st="0"/>
                                            </p:txEl>
                                          </p:spTgt>
                                        </p:tgtEl>
                                        <p:attrNameLst>
                                          <p:attrName>style.visibility</p:attrName>
                                        </p:attrNameLst>
                                      </p:cBhvr>
                                      <p:to>
                                        <p:strVal val="visible"/>
                                      </p:to>
                                    </p:set>
                                    <p:animEffect filter="fade" transition="in">
                                      <p:cBhvr>
                                        <p:cTn dur="1000"/>
                                        <p:tgtEl>
                                          <p:spTgt spid="2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1" st="1"/>
                                            </p:txEl>
                                          </p:spTgt>
                                        </p:tgtEl>
                                        <p:attrNameLst>
                                          <p:attrName>style.visibility</p:attrName>
                                        </p:attrNameLst>
                                      </p:cBhvr>
                                      <p:to>
                                        <p:strVal val="visible"/>
                                      </p:to>
                                    </p:set>
                                    <p:animEffect filter="fade" transition="in">
                                      <p:cBhvr>
                                        <p:cTn dur="1000"/>
                                        <p:tgtEl>
                                          <p:spTgt spid="27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2" st="2"/>
                                            </p:txEl>
                                          </p:spTgt>
                                        </p:tgtEl>
                                        <p:attrNameLst>
                                          <p:attrName>style.visibility</p:attrName>
                                        </p:attrNameLst>
                                      </p:cBhvr>
                                      <p:to>
                                        <p:strVal val="visible"/>
                                      </p:to>
                                    </p:set>
                                    <p:animEffect filter="fade" transition="in">
                                      <p:cBhvr>
                                        <p:cTn dur="1000"/>
                                        <p:tgtEl>
                                          <p:spTgt spid="27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3" st="3"/>
                                            </p:txEl>
                                          </p:spTgt>
                                        </p:tgtEl>
                                        <p:attrNameLst>
                                          <p:attrName>style.visibility</p:attrName>
                                        </p:attrNameLst>
                                      </p:cBhvr>
                                      <p:to>
                                        <p:strVal val="visible"/>
                                      </p:to>
                                    </p:set>
                                    <p:animEffect filter="fade" transition="in">
                                      <p:cBhvr>
                                        <p:cTn dur="1000"/>
                                        <p:tgtEl>
                                          <p:spTgt spid="27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4" st="4"/>
                                            </p:txEl>
                                          </p:spTgt>
                                        </p:tgtEl>
                                        <p:attrNameLst>
                                          <p:attrName>style.visibility</p:attrName>
                                        </p:attrNameLst>
                                      </p:cBhvr>
                                      <p:to>
                                        <p:strVal val="visible"/>
                                      </p:to>
                                    </p:set>
                                    <p:animEffect filter="fade" transition="in">
                                      <p:cBhvr>
                                        <p:cTn dur="1000"/>
                                        <p:tgtEl>
                                          <p:spTgt spid="27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5" st="5"/>
                                            </p:txEl>
                                          </p:spTgt>
                                        </p:tgtEl>
                                        <p:attrNameLst>
                                          <p:attrName>style.visibility</p:attrName>
                                        </p:attrNameLst>
                                      </p:cBhvr>
                                      <p:to>
                                        <p:strVal val="visible"/>
                                      </p:to>
                                    </p:set>
                                    <p:animEffect filter="fade" transition="in">
                                      <p:cBhvr>
                                        <p:cTn dur="1000"/>
                                        <p:tgtEl>
                                          <p:spTgt spid="27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3" name="Shape 283"/>
        <p:cNvGrpSpPr/>
        <p:nvPr/>
      </p:nvGrpSpPr>
      <p:grpSpPr>
        <a:xfrm>
          <a:off x="0" y="0"/>
          <a:ext cx="0" cy="0"/>
          <a:chOff x="0" y="0"/>
          <a:chExt cx="0" cy="0"/>
        </a:xfrm>
      </p:grpSpPr>
      <p:pic>
        <p:nvPicPr>
          <p:cNvPr id="284" name="Google Shape;284;p38"/>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85" name="Google Shape;285;p38"/>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86" name="Google Shape;286;p38"/>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8"/>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a:t>
            </a:r>
            <a:endParaRPr sz="2000">
              <a:solidFill>
                <a:schemeClr val="lt1"/>
              </a:solidFill>
              <a:latin typeface="Roboto"/>
              <a:ea typeface="Roboto"/>
              <a:cs typeface="Roboto"/>
              <a:sym typeface="Roboto"/>
            </a:endParaRPr>
          </a:p>
        </p:txBody>
      </p:sp>
      <p:sp>
        <p:nvSpPr>
          <p:cNvPr id="288" name="Google Shape;288;p38"/>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70000"/>
              </a:lnSpc>
              <a:spcBef>
                <a:spcPts val="800"/>
              </a:spcBef>
              <a:spcAft>
                <a:spcPts val="0"/>
              </a:spcAft>
              <a:buClr>
                <a:schemeClr val="dk1"/>
              </a:buClr>
              <a:buSzPts val="1100"/>
              <a:buFont typeface="Arial"/>
              <a:buNone/>
            </a:pPr>
            <a:r>
              <a:rPr lang="en-GB">
                <a:solidFill>
                  <a:schemeClr val="dk1"/>
                </a:solidFill>
                <a:highlight>
                  <a:srgbClr val="FFFFFF"/>
                </a:highlight>
                <a:latin typeface="Roboto"/>
                <a:ea typeface="Roboto"/>
                <a:cs typeface="Roboto"/>
                <a:sym typeface="Roboto"/>
              </a:rPr>
              <a:t>Suppose the man works overtime for </a:t>
            </a:r>
            <a:r>
              <a:rPr i="1" lang="en-GB">
                <a:solidFill>
                  <a:schemeClr val="dk1"/>
                </a:solidFill>
                <a:highlight>
                  <a:srgbClr val="FFFFFF"/>
                </a:highlight>
                <a:latin typeface="Roboto"/>
                <a:ea typeface="Roboto"/>
                <a:cs typeface="Roboto"/>
                <a:sym typeface="Roboto"/>
              </a:rPr>
              <a:t>x</a:t>
            </a:r>
            <a:r>
              <a:rPr lang="en-GB">
                <a:solidFill>
                  <a:schemeClr val="dk1"/>
                </a:solidFill>
                <a:highlight>
                  <a:srgbClr val="FFFFFF"/>
                </a:highlight>
                <a:latin typeface="Roboto"/>
                <a:ea typeface="Roboto"/>
                <a:cs typeface="Roboto"/>
                <a:sym typeface="Roboto"/>
              </a:rPr>
              <a:t> hours.</a:t>
            </a:r>
            <a:endParaRPr>
              <a:solidFill>
                <a:schemeClr val="dk1"/>
              </a:solidFill>
              <a:highlight>
                <a:srgbClr val="FFFFFF"/>
              </a:highlight>
              <a:latin typeface="Roboto"/>
              <a:ea typeface="Roboto"/>
              <a:cs typeface="Roboto"/>
              <a:sym typeface="Roboto"/>
            </a:endParaRPr>
          </a:p>
          <a:p>
            <a:pPr indent="0" lvl="0" marL="0" rtl="0" algn="l">
              <a:lnSpc>
                <a:spcPct val="170000"/>
              </a:lnSpc>
              <a:spcBef>
                <a:spcPts val="800"/>
              </a:spcBef>
              <a:spcAft>
                <a:spcPts val="0"/>
              </a:spcAft>
              <a:buNone/>
            </a:pPr>
            <a:r>
              <a:rPr lang="en-GB">
                <a:solidFill>
                  <a:schemeClr val="dk1"/>
                </a:solidFill>
                <a:highlight>
                  <a:srgbClr val="FFFFFF"/>
                </a:highlight>
                <a:latin typeface="Roboto"/>
                <a:ea typeface="Roboto"/>
                <a:cs typeface="Roboto"/>
                <a:sym typeface="Roboto"/>
              </a:rPr>
              <a:t>Now, working hours in 4 weeks = (5 x 8 x 4) = 160.</a:t>
            </a:r>
            <a:endParaRPr>
              <a:solidFill>
                <a:schemeClr val="dk1"/>
              </a:solidFill>
              <a:highlight>
                <a:srgbClr val="FFFFFF"/>
              </a:highlight>
              <a:latin typeface="Roboto"/>
              <a:ea typeface="Roboto"/>
              <a:cs typeface="Roboto"/>
              <a:sym typeface="Roboto"/>
            </a:endParaRPr>
          </a:p>
          <a:p>
            <a:pPr indent="0" lvl="0" marL="0" rtl="0" algn="l">
              <a:lnSpc>
                <a:spcPct val="170000"/>
              </a:lnSpc>
              <a:spcBef>
                <a:spcPts val="800"/>
              </a:spcBef>
              <a:spcAft>
                <a:spcPts val="0"/>
              </a:spcAft>
              <a:buNone/>
            </a:pPr>
            <a:r>
              <a:rPr lang="en-GB">
                <a:solidFill>
                  <a:schemeClr val="dk1"/>
                </a:solidFill>
                <a:highlight>
                  <a:srgbClr val="FFFFFF"/>
                </a:highlight>
                <a:latin typeface="Roboto"/>
                <a:ea typeface="Roboto"/>
                <a:cs typeface="Roboto"/>
                <a:sym typeface="Roboto"/>
              </a:rPr>
              <a:t>160 x 2.40 +  </a:t>
            </a:r>
            <a:r>
              <a:rPr i="1" lang="en-GB">
                <a:solidFill>
                  <a:schemeClr val="dk1"/>
                </a:solidFill>
                <a:highlight>
                  <a:srgbClr val="FFFFFF"/>
                </a:highlight>
                <a:latin typeface="Roboto"/>
                <a:ea typeface="Roboto"/>
                <a:cs typeface="Roboto"/>
                <a:sym typeface="Roboto"/>
              </a:rPr>
              <a:t>x</a:t>
            </a:r>
            <a:r>
              <a:rPr lang="en-GB">
                <a:solidFill>
                  <a:schemeClr val="dk1"/>
                </a:solidFill>
                <a:highlight>
                  <a:srgbClr val="FFFFFF"/>
                </a:highlight>
                <a:latin typeface="Roboto"/>
                <a:ea typeface="Roboto"/>
                <a:cs typeface="Roboto"/>
                <a:sym typeface="Roboto"/>
              </a:rPr>
              <a:t>  3.20 = 432</a:t>
            </a:r>
            <a:endParaRPr>
              <a:solidFill>
                <a:schemeClr val="dk1"/>
              </a:solidFill>
              <a:highlight>
                <a:srgbClr val="FFFFFF"/>
              </a:highlight>
              <a:latin typeface="Roboto"/>
              <a:ea typeface="Roboto"/>
              <a:cs typeface="Roboto"/>
              <a:sym typeface="Roboto"/>
            </a:endParaRPr>
          </a:p>
          <a:p>
            <a:pPr indent="0" lvl="0" marL="0" rtl="0" algn="l">
              <a:lnSpc>
                <a:spcPct val="170000"/>
              </a:lnSpc>
              <a:spcBef>
                <a:spcPts val="800"/>
              </a:spcBef>
              <a:spcAft>
                <a:spcPts val="0"/>
              </a:spcAft>
              <a:buNone/>
            </a:pPr>
            <a:r>
              <a:rPr lang="en-GB">
                <a:solidFill>
                  <a:schemeClr val="dk1"/>
                </a:solidFill>
                <a:highlight>
                  <a:srgbClr val="FFFFFF"/>
                </a:highlight>
                <a:latin typeface="Roboto"/>
                <a:ea typeface="Roboto"/>
                <a:cs typeface="Roboto"/>
                <a:sym typeface="Roboto"/>
              </a:rPr>
              <a:t>3.20</a:t>
            </a:r>
            <a:r>
              <a:rPr i="1" lang="en-GB">
                <a:solidFill>
                  <a:schemeClr val="dk1"/>
                </a:solidFill>
                <a:highlight>
                  <a:srgbClr val="FFFFFF"/>
                </a:highlight>
                <a:latin typeface="Roboto"/>
                <a:ea typeface="Roboto"/>
                <a:cs typeface="Roboto"/>
                <a:sym typeface="Roboto"/>
              </a:rPr>
              <a:t>x</a:t>
            </a:r>
            <a:r>
              <a:rPr lang="en-GB">
                <a:solidFill>
                  <a:schemeClr val="dk1"/>
                </a:solidFill>
                <a:highlight>
                  <a:srgbClr val="FFFFFF"/>
                </a:highlight>
                <a:latin typeface="Roboto"/>
                <a:ea typeface="Roboto"/>
                <a:cs typeface="Roboto"/>
                <a:sym typeface="Roboto"/>
              </a:rPr>
              <a:t> = 432 - 384 = 48</a:t>
            </a:r>
            <a:endParaRPr>
              <a:solidFill>
                <a:schemeClr val="dk1"/>
              </a:solidFill>
              <a:highlight>
                <a:srgbClr val="FFFFFF"/>
              </a:highlight>
              <a:latin typeface="Roboto"/>
              <a:ea typeface="Roboto"/>
              <a:cs typeface="Roboto"/>
              <a:sym typeface="Roboto"/>
            </a:endParaRPr>
          </a:p>
          <a:p>
            <a:pPr indent="0" lvl="0" marL="0" rtl="0" algn="l">
              <a:lnSpc>
                <a:spcPct val="170000"/>
              </a:lnSpc>
              <a:spcBef>
                <a:spcPts val="800"/>
              </a:spcBef>
              <a:spcAft>
                <a:spcPts val="0"/>
              </a:spcAft>
              <a:buNone/>
            </a:pPr>
            <a:r>
              <a:rPr i="1" lang="en-GB">
                <a:solidFill>
                  <a:schemeClr val="dk1"/>
                </a:solidFill>
                <a:highlight>
                  <a:srgbClr val="FFFFFF"/>
                </a:highlight>
                <a:latin typeface="Roboto"/>
                <a:ea typeface="Roboto"/>
                <a:cs typeface="Roboto"/>
                <a:sym typeface="Roboto"/>
              </a:rPr>
              <a:t>x</a:t>
            </a:r>
            <a:r>
              <a:rPr lang="en-GB">
                <a:solidFill>
                  <a:schemeClr val="dk1"/>
                </a:solidFill>
                <a:highlight>
                  <a:srgbClr val="FFFFFF"/>
                </a:highlight>
                <a:latin typeface="Roboto"/>
                <a:ea typeface="Roboto"/>
                <a:cs typeface="Roboto"/>
                <a:sym typeface="Roboto"/>
              </a:rPr>
              <a:t> = 15.</a:t>
            </a:r>
            <a:endParaRPr>
              <a:solidFill>
                <a:schemeClr val="dk1"/>
              </a:solidFill>
              <a:highlight>
                <a:srgbClr val="FFFFFF"/>
              </a:highlight>
              <a:latin typeface="Roboto"/>
              <a:ea typeface="Roboto"/>
              <a:cs typeface="Roboto"/>
              <a:sym typeface="Roboto"/>
            </a:endParaRPr>
          </a:p>
          <a:p>
            <a:pPr indent="0" lvl="0" marL="0" rtl="0" algn="l">
              <a:lnSpc>
                <a:spcPct val="170000"/>
              </a:lnSpc>
              <a:spcBef>
                <a:spcPts val="800"/>
              </a:spcBef>
              <a:spcAft>
                <a:spcPts val="800"/>
              </a:spcAft>
              <a:buClr>
                <a:schemeClr val="dk1"/>
              </a:buClr>
              <a:buSzPts val="1100"/>
              <a:buFont typeface="Arial"/>
              <a:buNone/>
            </a:pPr>
            <a:r>
              <a:rPr lang="en-GB">
                <a:solidFill>
                  <a:schemeClr val="dk1"/>
                </a:solidFill>
                <a:highlight>
                  <a:srgbClr val="FFFFFF"/>
                </a:highlight>
                <a:latin typeface="Roboto"/>
                <a:ea typeface="Roboto"/>
                <a:cs typeface="Roboto"/>
                <a:sym typeface="Roboto"/>
              </a:rPr>
              <a:t>Hence, total hours of work = (160 + 15) = 175.</a:t>
            </a:r>
            <a:endParaRPr>
              <a:solidFill>
                <a:schemeClr val="dk1"/>
              </a:solidFill>
              <a:highlight>
                <a:srgbClr val="FFFFFF"/>
              </a:highlight>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p39"/>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94" name="Google Shape;294;p39"/>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95" name="Google Shape;295;p39"/>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9"/>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12</a:t>
            </a:r>
            <a:endParaRPr sz="2000">
              <a:solidFill>
                <a:schemeClr val="lt1"/>
              </a:solidFill>
              <a:latin typeface="Roboto"/>
              <a:ea typeface="Roboto"/>
              <a:cs typeface="Roboto"/>
              <a:sym typeface="Roboto"/>
            </a:endParaRPr>
          </a:p>
        </p:txBody>
      </p:sp>
      <p:sp>
        <p:nvSpPr>
          <p:cNvPr id="297" name="Google Shape;297;p39"/>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solidFill>
                  <a:schemeClr val="dk1"/>
                </a:solidFill>
                <a:highlight>
                  <a:srgbClr val="FFFFFF"/>
                </a:highlight>
                <a:latin typeface="Roboto"/>
                <a:ea typeface="Roboto"/>
                <a:cs typeface="Roboto"/>
                <a:sym typeface="Roboto"/>
              </a:rPr>
              <a:t>Free notebooks were distributed equally among children of a class. The number of notebooks each child got was one-eighth of the number of children. Had the number of children been half, each child would have got 16 notebooks. Total how many notebooks were distributed?</a:t>
            </a:r>
            <a:endParaRPr>
              <a:solidFill>
                <a:schemeClr val="dk1"/>
              </a:solidFill>
              <a:highlight>
                <a:srgbClr val="FFFFFF"/>
              </a:highlight>
              <a:latin typeface="Roboto"/>
              <a:ea typeface="Roboto"/>
              <a:cs typeface="Roboto"/>
              <a:sym typeface="Roboto"/>
            </a:endParaRPr>
          </a:p>
          <a:p>
            <a:pPr indent="0" lvl="0" marL="0" rtl="0" algn="l">
              <a:spcBef>
                <a:spcPts val="800"/>
              </a:spcBef>
              <a:spcAft>
                <a:spcPts val="0"/>
              </a:spcAft>
              <a:buNone/>
            </a:pPr>
            <a:r>
              <a:t/>
            </a:r>
            <a:endParaRPr>
              <a:solidFill>
                <a:schemeClr val="dk1"/>
              </a:solidFill>
              <a:highlight>
                <a:srgbClr val="FFFFFF"/>
              </a:highlight>
              <a:latin typeface="Roboto"/>
              <a:ea typeface="Roboto"/>
              <a:cs typeface="Roboto"/>
              <a:sym typeface="Roboto"/>
            </a:endParaRPr>
          </a:p>
          <a:p>
            <a:pPr indent="-317500" lvl="0" marL="457200" rtl="0" algn="l">
              <a:spcBef>
                <a:spcPts val="800"/>
              </a:spcBef>
              <a:spcAft>
                <a:spcPts val="0"/>
              </a:spcAft>
              <a:buClr>
                <a:schemeClr val="dk1"/>
              </a:buClr>
              <a:buSzPts val="1400"/>
              <a:buFont typeface="Roboto"/>
              <a:buAutoNum type="alphaUcPeriod"/>
            </a:pPr>
            <a:r>
              <a:rPr lang="en-GB">
                <a:solidFill>
                  <a:schemeClr val="dk1"/>
                </a:solidFill>
                <a:highlight>
                  <a:srgbClr val="FFFFFF"/>
                </a:highlight>
                <a:latin typeface="Roboto"/>
                <a:ea typeface="Roboto"/>
                <a:cs typeface="Roboto"/>
                <a:sym typeface="Roboto"/>
              </a:rPr>
              <a:t>256</a:t>
            </a:r>
            <a:endParaRPr>
              <a:solidFill>
                <a:schemeClr val="dk1"/>
              </a:solidFill>
              <a:highlight>
                <a:srgbClr val="FFFFFF"/>
              </a:highlight>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lphaUcPeriod"/>
            </a:pPr>
            <a:r>
              <a:rPr lang="en-GB">
                <a:solidFill>
                  <a:schemeClr val="dk1"/>
                </a:solidFill>
                <a:highlight>
                  <a:srgbClr val="FFFFFF"/>
                </a:highlight>
                <a:latin typeface="Roboto"/>
                <a:ea typeface="Roboto"/>
                <a:cs typeface="Roboto"/>
                <a:sym typeface="Roboto"/>
              </a:rPr>
              <a:t>432</a:t>
            </a:r>
            <a:endParaRPr>
              <a:solidFill>
                <a:schemeClr val="dk1"/>
              </a:solidFill>
              <a:highlight>
                <a:srgbClr val="FFFFFF"/>
              </a:highlight>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lphaUcPeriod"/>
            </a:pPr>
            <a:r>
              <a:rPr lang="en-GB">
                <a:solidFill>
                  <a:schemeClr val="dk1"/>
                </a:solidFill>
                <a:highlight>
                  <a:srgbClr val="FFFFFF"/>
                </a:highlight>
                <a:latin typeface="Roboto"/>
                <a:ea typeface="Roboto"/>
                <a:cs typeface="Roboto"/>
                <a:sym typeface="Roboto"/>
              </a:rPr>
              <a:t>512</a:t>
            </a:r>
            <a:endParaRPr>
              <a:solidFill>
                <a:schemeClr val="dk1"/>
              </a:solidFill>
              <a:highlight>
                <a:srgbClr val="FFFFFF"/>
              </a:highlight>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lphaUcPeriod"/>
            </a:pPr>
            <a:r>
              <a:rPr lang="en-GB">
                <a:solidFill>
                  <a:schemeClr val="dk1"/>
                </a:solidFill>
                <a:highlight>
                  <a:srgbClr val="FFFFFF"/>
                </a:highlight>
                <a:latin typeface="Roboto"/>
                <a:ea typeface="Roboto"/>
                <a:cs typeface="Roboto"/>
                <a:sym typeface="Roboto"/>
              </a:rPr>
              <a:t>640</a:t>
            </a:r>
            <a:endParaRPr>
              <a:solidFill>
                <a:schemeClr val="dk1"/>
              </a:solidFill>
              <a:highlight>
                <a:srgbClr val="FFFFFF"/>
              </a:highlight>
              <a:latin typeface="Roboto"/>
              <a:ea typeface="Roboto"/>
              <a:cs typeface="Roboto"/>
              <a:sym typeface="Roboto"/>
            </a:endParaRPr>
          </a:p>
        </p:txBody>
      </p:sp>
      <p:sp>
        <p:nvSpPr>
          <p:cNvPr id="298" name="Google Shape;298;p39"/>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C</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0" st="0"/>
                                            </p:txEl>
                                          </p:spTgt>
                                        </p:tgtEl>
                                        <p:attrNameLst>
                                          <p:attrName>style.visibility</p:attrName>
                                        </p:attrNameLst>
                                      </p:cBhvr>
                                      <p:to>
                                        <p:strVal val="visible"/>
                                      </p:to>
                                    </p:set>
                                    <p:animEffect filter="fade" transition="in">
                                      <p:cBhvr>
                                        <p:cTn dur="1000"/>
                                        <p:tgtEl>
                                          <p:spTgt spid="2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1" st="1"/>
                                            </p:txEl>
                                          </p:spTgt>
                                        </p:tgtEl>
                                        <p:attrNameLst>
                                          <p:attrName>style.visibility</p:attrName>
                                        </p:attrNameLst>
                                      </p:cBhvr>
                                      <p:to>
                                        <p:strVal val="visible"/>
                                      </p:to>
                                    </p:set>
                                    <p:animEffect filter="fade" transition="in">
                                      <p:cBhvr>
                                        <p:cTn dur="1000"/>
                                        <p:tgtEl>
                                          <p:spTgt spid="2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2" st="2"/>
                                            </p:txEl>
                                          </p:spTgt>
                                        </p:tgtEl>
                                        <p:attrNameLst>
                                          <p:attrName>style.visibility</p:attrName>
                                        </p:attrNameLst>
                                      </p:cBhvr>
                                      <p:to>
                                        <p:strVal val="visible"/>
                                      </p:to>
                                    </p:set>
                                    <p:animEffect filter="fade" transition="in">
                                      <p:cBhvr>
                                        <p:cTn dur="1000"/>
                                        <p:tgtEl>
                                          <p:spTgt spid="2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3" st="3"/>
                                            </p:txEl>
                                          </p:spTgt>
                                        </p:tgtEl>
                                        <p:attrNameLst>
                                          <p:attrName>style.visibility</p:attrName>
                                        </p:attrNameLst>
                                      </p:cBhvr>
                                      <p:to>
                                        <p:strVal val="visible"/>
                                      </p:to>
                                    </p:set>
                                    <p:animEffect filter="fade" transition="in">
                                      <p:cBhvr>
                                        <p:cTn dur="1000"/>
                                        <p:tgtEl>
                                          <p:spTgt spid="2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4" st="4"/>
                                            </p:txEl>
                                          </p:spTgt>
                                        </p:tgtEl>
                                        <p:attrNameLst>
                                          <p:attrName>style.visibility</p:attrName>
                                        </p:attrNameLst>
                                      </p:cBhvr>
                                      <p:to>
                                        <p:strVal val="visible"/>
                                      </p:to>
                                    </p:set>
                                    <p:animEffect filter="fade" transition="in">
                                      <p:cBhvr>
                                        <p:cTn dur="1000"/>
                                        <p:tgtEl>
                                          <p:spTgt spid="29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5" st="5"/>
                                            </p:txEl>
                                          </p:spTgt>
                                        </p:tgtEl>
                                        <p:attrNameLst>
                                          <p:attrName>style.visibility</p:attrName>
                                        </p:attrNameLst>
                                      </p:cBhvr>
                                      <p:to>
                                        <p:strVal val="visible"/>
                                      </p:to>
                                    </p:set>
                                    <p:animEffect filter="fade" transition="in">
                                      <p:cBhvr>
                                        <p:cTn dur="1000"/>
                                        <p:tgtEl>
                                          <p:spTgt spid="29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2" name="Shape 302"/>
        <p:cNvGrpSpPr/>
        <p:nvPr/>
      </p:nvGrpSpPr>
      <p:grpSpPr>
        <a:xfrm>
          <a:off x="0" y="0"/>
          <a:ext cx="0" cy="0"/>
          <a:chOff x="0" y="0"/>
          <a:chExt cx="0" cy="0"/>
        </a:xfrm>
      </p:grpSpPr>
      <p:pic>
        <p:nvPicPr>
          <p:cNvPr id="303" name="Google Shape;303;p40"/>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04" name="Google Shape;304;p40"/>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05" name="Google Shape;305;p40"/>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0"/>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a:t>
            </a:r>
            <a:endParaRPr sz="2000">
              <a:solidFill>
                <a:schemeClr val="lt1"/>
              </a:solidFill>
              <a:latin typeface="Roboto"/>
              <a:ea typeface="Roboto"/>
              <a:cs typeface="Roboto"/>
              <a:sym typeface="Roboto"/>
            </a:endParaRPr>
          </a:p>
        </p:txBody>
      </p:sp>
      <p:sp>
        <p:nvSpPr>
          <p:cNvPr id="307" name="Google Shape;307;p40"/>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457200" rtl="0" algn="l">
              <a:spcBef>
                <a:spcPts val="0"/>
              </a:spcBef>
              <a:spcAft>
                <a:spcPts val="800"/>
              </a:spcAft>
              <a:buNone/>
            </a:pPr>
            <a:r>
              <a:t/>
            </a:r>
            <a:endParaRPr/>
          </a:p>
        </p:txBody>
      </p:sp>
      <p:pic>
        <p:nvPicPr>
          <p:cNvPr id="308" name="Google Shape;308;p40"/>
          <p:cNvPicPr preferRelativeResize="0"/>
          <p:nvPr/>
        </p:nvPicPr>
        <p:blipFill>
          <a:blip r:embed="rId5">
            <a:alphaModFix/>
          </a:blip>
          <a:stretch>
            <a:fillRect/>
          </a:stretch>
        </p:blipFill>
        <p:spPr>
          <a:xfrm>
            <a:off x="328600" y="1231200"/>
            <a:ext cx="3800475" cy="1295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pic>
        <p:nvPicPr>
          <p:cNvPr id="313" name="Google Shape;313;p41"/>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14" name="Google Shape;314;p41"/>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15" name="Google Shape;315;p41"/>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1"/>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13</a:t>
            </a:r>
            <a:endParaRPr sz="2000">
              <a:solidFill>
                <a:schemeClr val="lt1"/>
              </a:solidFill>
              <a:latin typeface="Roboto"/>
              <a:ea typeface="Roboto"/>
              <a:cs typeface="Roboto"/>
              <a:sym typeface="Roboto"/>
            </a:endParaRPr>
          </a:p>
        </p:txBody>
      </p:sp>
      <p:sp>
        <p:nvSpPr>
          <p:cNvPr id="317" name="Google Shape;317;p41"/>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solidFill>
                  <a:schemeClr val="dk1"/>
                </a:solidFill>
                <a:highlight>
                  <a:srgbClr val="FFFFFF"/>
                </a:highlight>
                <a:latin typeface="Roboto"/>
                <a:ea typeface="Roboto"/>
                <a:cs typeface="Roboto"/>
                <a:sym typeface="Roboto"/>
              </a:rPr>
              <a:t>A man has some hens and cows. If the number of heads be 48 and the number of feet equals 140, then the number of hens will be:</a:t>
            </a:r>
            <a:endParaRPr>
              <a:solidFill>
                <a:schemeClr val="dk1"/>
              </a:solidFill>
              <a:highlight>
                <a:srgbClr val="FFFFFF"/>
              </a:highlight>
              <a:latin typeface="Roboto"/>
              <a:ea typeface="Roboto"/>
              <a:cs typeface="Roboto"/>
              <a:sym typeface="Roboto"/>
            </a:endParaRPr>
          </a:p>
          <a:p>
            <a:pPr indent="0" lvl="0" marL="0" rtl="0" algn="l">
              <a:spcBef>
                <a:spcPts val="800"/>
              </a:spcBef>
              <a:spcAft>
                <a:spcPts val="0"/>
              </a:spcAft>
              <a:buNone/>
            </a:pPr>
            <a:r>
              <a:t/>
            </a:r>
            <a:endParaRPr>
              <a:solidFill>
                <a:schemeClr val="dk1"/>
              </a:solidFill>
              <a:highlight>
                <a:srgbClr val="FFFFFF"/>
              </a:highlight>
              <a:latin typeface="Roboto"/>
              <a:ea typeface="Roboto"/>
              <a:cs typeface="Roboto"/>
              <a:sym typeface="Roboto"/>
            </a:endParaRPr>
          </a:p>
          <a:p>
            <a:pPr indent="-317500" lvl="0" marL="457200" rtl="0" algn="l">
              <a:spcBef>
                <a:spcPts val="800"/>
              </a:spcBef>
              <a:spcAft>
                <a:spcPts val="0"/>
              </a:spcAft>
              <a:buClr>
                <a:schemeClr val="dk1"/>
              </a:buClr>
              <a:buSzPts val="1400"/>
              <a:buFont typeface="Roboto"/>
              <a:buAutoNum type="alphaUcPeriod"/>
            </a:pPr>
            <a:r>
              <a:rPr lang="en-GB">
                <a:solidFill>
                  <a:schemeClr val="dk1"/>
                </a:solidFill>
                <a:highlight>
                  <a:srgbClr val="FFFFFF"/>
                </a:highlight>
                <a:latin typeface="Roboto"/>
                <a:ea typeface="Roboto"/>
                <a:cs typeface="Roboto"/>
                <a:sym typeface="Roboto"/>
              </a:rPr>
              <a:t>22</a:t>
            </a:r>
            <a:endParaRPr>
              <a:solidFill>
                <a:schemeClr val="dk1"/>
              </a:solidFill>
              <a:highlight>
                <a:srgbClr val="FFFFFF"/>
              </a:highlight>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lphaUcPeriod"/>
            </a:pPr>
            <a:r>
              <a:rPr lang="en-GB">
                <a:solidFill>
                  <a:schemeClr val="dk1"/>
                </a:solidFill>
                <a:highlight>
                  <a:srgbClr val="FFFFFF"/>
                </a:highlight>
                <a:latin typeface="Roboto"/>
                <a:ea typeface="Roboto"/>
                <a:cs typeface="Roboto"/>
                <a:sym typeface="Roboto"/>
              </a:rPr>
              <a:t>23</a:t>
            </a:r>
            <a:endParaRPr>
              <a:solidFill>
                <a:schemeClr val="dk1"/>
              </a:solidFill>
              <a:highlight>
                <a:srgbClr val="FFFFFF"/>
              </a:highlight>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lphaUcPeriod"/>
            </a:pPr>
            <a:r>
              <a:rPr lang="en-GB">
                <a:solidFill>
                  <a:schemeClr val="dk1"/>
                </a:solidFill>
                <a:highlight>
                  <a:srgbClr val="FFFFFF"/>
                </a:highlight>
                <a:latin typeface="Roboto"/>
                <a:ea typeface="Roboto"/>
                <a:cs typeface="Roboto"/>
                <a:sym typeface="Roboto"/>
              </a:rPr>
              <a:t>24</a:t>
            </a:r>
            <a:endParaRPr>
              <a:solidFill>
                <a:schemeClr val="dk1"/>
              </a:solidFill>
              <a:highlight>
                <a:srgbClr val="FFFFFF"/>
              </a:highlight>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lphaUcPeriod"/>
            </a:pPr>
            <a:r>
              <a:rPr lang="en-GB">
                <a:solidFill>
                  <a:schemeClr val="dk1"/>
                </a:solidFill>
                <a:highlight>
                  <a:srgbClr val="FFFFFF"/>
                </a:highlight>
                <a:latin typeface="Roboto"/>
                <a:ea typeface="Roboto"/>
                <a:cs typeface="Roboto"/>
                <a:sym typeface="Roboto"/>
              </a:rPr>
              <a:t>26</a:t>
            </a:r>
            <a:endParaRPr>
              <a:solidFill>
                <a:schemeClr val="dk1"/>
              </a:solidFill>
              <a:highlight>
                <a:srgbClr val="FFFFFF"/>
              </a:highlight>
              <a:latin typeface="Roboto"/>
              <a:ea typeface="Roboto"/>
              <a:cs typeface="Roboto"/>
              <a:sym typeface="Roboto"/>
            </a:endParaRPr>
          </a:p>
        </p:txBody>
      </p:sp>
      <p:sp>
        <p:nvSpPr>
          <p:cNvPr id="318" name="Google Shape;318;p41"/>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D</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0" st="0"/>
                                            </p:txEl>
                                          </p:spTgt>
                                        </p:tgtEl>
                                        <p:attrNameLst>
                                          <p:attrName>style.visibility</p:attrName>
                                        </p:attrNameLst>
                                      </p:cBhvr>
                                      <p:to>
                                        <p:strVal val="visible"/>
                                      </p:to>
                                    </p:set>
                                    <p:animEffect filter="fade" transition="in">
                                      <p:cBhvr>
                                        <p:cTn dur="1000"/>
                                        <p:tgtEl>
                                          <p:spTgt spid="3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1" st="1"/>
                                            </p:txEl>
                                          </p:spTgt>
                                        </p:tgtEl>
                                        <p:attrNameLst>
                                          <p:attrName>style.visibility</p:attrName>
                                        </p:attrNameLst>
                                      </p:cBhvr>
                                      <p:to>
                                        <p:strVal val="visible"/>
                                      </p:to>
                                    </p:set>
                                    <p:animEffect filter="fade" transition="in">
                                      <p:cBhvr>
                                        <p:cTn dur="1000"/>
                                        <p:tgtEl>
                                          <p:spTgt spid="3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2" st="2"/>
                                            </p:txEl>
                                          </p:spTgt>
                                        </p:tgtEl>
                                        <p:attrNameLst>
                                          <p:attrName>style.visibility</p:attrName>
                                        </p:attrNameLst>
                                      </p:cBhvr>
                                      <p:to>
                                        <p:strVal val="visible"/>
                                      </p:to>
                                    </p:set>
                                    <p:animEffect filter="fade" transition="in">
                                      <p:cBhvr>
                                        <p:cTn dur="1000"/>
                                        <p:tgtEl>
                                          <p:spTgt spid="3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3" st="3"/>
                                            </p:txEl>
                                          </p:spTgt>
                                        </p:tgtEl>
                                        <p:attrNameLst>
                                          <p:attrName>style.visibility</p:attrName>
                                        </p:attrNameLst>
                                      </p:cBhvr>
                                      <p:to>
                                        <p:strVal val="visible"/>
                                      </p:to>
                                    </p:set>
                                    <p:animEffect filter="fade" transition="in">
                                      <p:cBhvr>
                                        <p:cTn dur="1000"/>
                                        <p:tgtEl>
                                          <p:spTgt spid="31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4" st="4"/>
                                            </p:txEl>
                                          </p:spTgt>
                                        </p:tgtEl>
                                        <p:attrNameLst>
                                          <p:attrName>style.visibility</p:attrName>
                                        </p:attrNameLst>
                                      </p:cBhvr>
                                      <p:to>
                                        <p:strVal val="visible"/>
                                      </p:to>
                                    </p:set>
                                    <p:animEffect filter="fade" transition="in">
                                      <p:cBhvr>
                                        <p:cTn dur="1000"/>
                                        <p:tgtEl>
                                          <p:spTgt spid="31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5" st="5"/>
                                            </p:txEl>
                                          </p:spTgt>
                                        </p:tgtEl>
                                        <p:attrNameLst>
                                          <p:attrName>style.visibility</p:attrName>
                                        </p:attrNameLst>
                                      </p:cBhvr>
                                      <p:to>
                                        <p:strVal val="visible"/>
                                      </p:to>
                                    </p:set>
                                    <p:animEffect filter="fade" transition="in">
                                      <p:cBhvr>
                                        <p:cTn dur="1000"/>
                                        <p:tgtEl>
                                          <p:spTgt spid="31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5"/>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2400">
                <a:solidFill>
                  <a:srgbClr val="FFFFFF"/>
                </a:solidFill>
              </a:rPr>
              <a:t> Simplification</a:t>
            </a:r>
            <a:endParaRPr/>
          </a:p>
        </p:txBody>
      </p:sp>
      <p:pic>
        <p:nvPicPr>
          <p:cNvPr id="64" name="Google Shape;64;p15"/>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65" name="Google Shape;65;p15"/>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66" name="Google Shape;66;p15"/>
          <p:cNvSpPr txBox="1"/>
          <p:nvPr/>
        </p:nvSpPr>
        <p:spPr>
          <a:xfrm>
            <a:off x="151175" y="891950"/>
            <a:ext cx="8038500" cy="3000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a:solidFill>
                  <a:schemeClr val="dk1"/>
                </a:solidFill>
                <a:latin typeface="Roboto"/>
                <a:ea typeface="Roboto"/>
                <a:cs typeface="Roboto"/>
                <a:sym typeface="Roboto"/>
              </a:rPr>
              <a:t>Simplification means to find out a final answer for a complex calculation.</a:t>
            </a:r>
            <a:endParaRPr>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GB">
                <a:solidFill>
                  <a:schemeClr val="dk1"/>
                </a:solidFill>
                <a:latin typeface="Roboto"/>
                <a:ea typeface="Roboto"/>
                <a:cs typeface="Roboto"/>
                <a:sym typeface="Roboto"/>
              </a:rPr>
              <a:t>Basic Topics on which Simplification is based on:</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en-GB">
                <a:solidFill>
                  <a:schemeClr val="dk1"/>
                </a:solidFill>
                <a:latin typeface="Roboto"/>
                <a:ea typeface="Roboto"/>
                <a:cs typeface="Roboto"/>
                <a:sym typeface="Roboto"/>
              </a:rPr>
              <a:t>BODMAS rules</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en-GB">
                <a:solidFill>
                  <a:schemeClr val="dk1"/>
                </a:solidFill>
                <a:latin typeface="Roboto"/>
                <a:ea typeface="Roboto"/>
                <a:cs typeface="Roboto"/>
                <a:sym typeface="Roboto"/>
              </a:rPr>
              <a:t>Approximation</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en-GB">
                <a:solidFill>
                  <a:schemeClr val="dk1"/>
                </a:solidFill>
                <a:latin typeface="Roboto"/>
                <a:ea typeface="Roboto"/>
                <a:cs typeface="Roboto"/>
                <a:sym typeface="Roboto"/>
              </a:rPr>
              <a:t>Percentage</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en-GB">
                <a:solidFill>
                  <a:schemeClr val="dk1"/>
                </a:solidFill>
                <a:latin typeface="Roboto"/>
                <a:ea typeface="Roboto"/>
                <a:cs typeface="Roboto"/>
                <a:sym typeface="Roboto"/>
              </a:rPr>
              <a:t>Squares</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en-GB">
                <a:solidFill>
                  <a:schemeClr val="dk1"/>
                </a:solidFill>
                <a:latin typeface="Roboto"/>
                <a:ea typeface="Roboto"/>
                <a:cs typeface="Roboto"/>
                <a:sym typeface="Roboto"/>
              </a:rPr>
              <a:t>Cubes</a:t>
            </a:r>
            <a:endParaRPr>
              <a:solidFill>
                <a:schemeClr val="dk1"/>
              </a:solidFill>
              <a:latin typeface="Roboto"/>
              <a:ea typeface="Roboto"/>
              <a:cs typeface="Roboto"/>
              <a:sym typeface="Roboto"/>
            </a:endParaRPr>
          </a:p>
          <a:p>
            <a:pPr indent="0" lvl="0" marL="0" rtl="0" algn="l">
              <a:lnSpc>
                <a:spcPct val="150000"/>
              </a:lnSpc>
              <a:spcBef>
                <a:spcPts val="0"/>
              </a:spcBef>
              <a:spcAft>
                <a:spcPts val="0"/>
              </a:spcAft>
              <a:buNone/>
            </a:pPr>
            <a:r>
              <a:rPr lang="en-GB">
                <a:solidFill>
                  <a:schemeClr val="dk1"/>
                </a:solidFill>
                <a:latin typeface="Roboto"/>
                <a:ea typeface="Roboto"/>
                <a:cs typeface="Roboto"/>
                <a:sym typeface="Roboto"/>
              </a:rPr>
              <a:t> </a:t>
            </a:r>
            <a:endParaRPr>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0" st="0"/>
                                            </p:txEl>
                                          </p:spTgt>
                                        </p:tgtEl>
                                        <p:attrNameLst>
                                          <p:attrName>style.visibility</p:attrName>
                                        </p:attrNameLst>
                                      </p:cBhvr>
                                      <p:to>
                                        <p:strVal val="visible"/>
                                      </p:to>
                                    </p:set>
                                    <p:animEffect filter="fade" transition="in">
                                      <p:cBhvr>
                                        <p:cTn dur="1000"/>
                                        <p:tgtEl>
                                          <p:spTgt spid="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1" st="1"/>
                                            </p:txEl>
                                          </p:spTgt>
                                        </p:tgtEl>
                                        <p:attrNameLst>
                                          <p:attrName>style.visibility</p:attrName>
                                        </p:attrNameLst>
                                      </p:cBhvr>
                                      <p:to>
                                        <p:strVal val="visible"/>
                                      </p:to>
                                    </p:set>
                                    <p:animEffect filter="fade" transition="in">
                                      <p:cBhvr>
                                        <p:cTn dur="1000"/>
                                        <p:tgtEl>
                                          <p:spTgt spid="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2" st="2"/>
                                            </p:txEl>
                                          </p:spTgt>
                                        </p:tgtEl>
                                        <p:attrNameLst>
                                          <p:attrName>style.visibility</p:attrName>
                                        </p:attrNameLst>
                                      </p:cBhvr>
                                      <p:to>
                                        <p:strVal val="visible"/>
                                      </p:to>
                                    </p:set>
                                    <p:animEffect filter="fade" transition="in">
                                      <p:cBhvr>
                                        <p:cTn dur="1000"/>
                                        <p:tgtEl>
                                          <p:spTgt spid="6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3" st="3"/>
                                            </p:txEl>
                                          </p:spTgt>
                                        </p:tgtEl>
                                        <p:attrNameLst>
                                          <p:attrName>style.visibility</p:attrName>
                                        </p:attrNameLst>
                                      </p:cBhvr>
                                      <p:to>
                                        <p:strVal val="visible"/>
                                      </p:to>
                                    </p:set>
                                    <p:animEffect filter="fade" transition="in">
                                      <p:cBhvr>
                                        <p:cTn dur="1000"/>
                                        <p:tgtEl>
                                          <p:spTgt spid="6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4" st="4"/>
                                            </p:txEl>
                                          </p:spTgt>
                                        </p:tgtEl>
                                        <p:attrNameLst>
                                          <p:attrName>style.visibility</p:attrName>
                                        </p:attrNameLst>
                                      </p:cBhvr>
                                      <p:to>
                                        <p:strVal val="visible"/>
                                      </p:to>
                                    </p:set>
                                    <p:animEffect filter="fade" transition="in">
                                      <p:cBhvr>
                                        <p:cTn dur="1000"/>
                                        <p:tgtEl>
                                          <p:spTgt spid="6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5" st="5"/>
                                            </p:txEl>
                                          </p:spTgt>
                                        </p:tgtEl>
                                        <p:attrNameLst>
                                          <p:attrName>style.visibility</p:attrName>
                                        </p:attrNameLst>
                                      </p:cBhvr>
                                      <p:to>
                                        <p:strVal val="visible"/>
                                      </p:to>
                                    </p:set>
                                    <p:animEffect filter="fade" transition="in">
                                      <p:cBhvr>
                                        <p:cTn dur="1000"/>
                                        <p:tgtEl>
                                          <p:spTgt spid="6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6" st="6"/>
                                            </p:txEl>
                                          </p:spTgt>
                                        </p:tgtEl>
                                        <p:attrNameLst>
                                          <p:attrName>style.visibility</p:attrName>
                                        </p:attrNameLst>
                                      </p:cBhvr>
                                      <p:to>
                                        <p:strVal val="visible"/>
                                      </p:to>
                                    </p:set>
                                    <p:animEffect filter="fade" transition="in">
                                      <p:cBhvr>
                                        <p:cTn dur="1000"/>
                                        <p:tgtEl>
                                          <p:spTgt spid="6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xEl>
                                              <p:pRg end="7" st="7"/>
                                            </p:txEl>
                                          </p:spTgt>
                                        </p:tgtEl>
                                        <p:attrNameLst>
                                          <p:attrName>style.visibility</p:attrName>
                                        </p:attrNameLst>
                                      </p:cBhvr>
                                      <p:to>
                                        <p:strVal val="visible"/>
                                      </p:to>
                                    </p:set>
                                    <p:animEffect filter="fade" transition="in">
                                      <p:cBhvr>
                                        <p:cTn dur="1000"/>
                                        <p:tgtEl>
                                          <p:spTgt spid="66">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2" name="Shape 322"/>
        <p:cNvGrpSpPr/>
        <p:nvPr/>
      </p:nvGrpSpPr>
      <p:grpSpPr>
        <a:xfrm>
          <a:off x="0" y="0"/>
          <a:ext cx="0" cy="0"/>
          <a:chOff x="0" y="0"/>
          <a:chExt cx="0" cy="0"/>
        </a:xfrm>
      </p:grpSpPr>
      <p:pic>
        <p:nvPicPr>
          <p:cNvPr id="323" name="Google Shape;323;p42"/>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24" name="Google Shape;324;p42"/>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25" name="Google Shape;325;p42"/>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2"/>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a:t>
            </a:r>
            <a:endParaRPr sz="2000">
              <a:solidFill>
                <a:schemeClr val="lt1"/>
              </a:solidFill>
              <a:latin typeface="Roboto"/>
              <a:ea typeface="Roboto"/>
              <a:cs typeface="Roboto"/>
              <a:sym typeface="Roboto"/>
            </a:endParaRPr>
          </a:p>
        </p:txBody>
      </p:sp>
      <p:sp>
        <p:nvSpPr>
          <p:cNvPr id="327" name="Google Shape;327;p42"/>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70000"/>
              </a:lnSpc>
              <a:spcBef>
                <a:spcPts val="800"/>
              </a:spcBef>
              <a:spcAft>
                <a:spcPts val="0"/>
              </a:spcAft>
              <a:buClr>
                <a:schemeClr val="dk1"/>
              </a:buClr>
              <a:buSzPts val="1100"/>
              <a:buFont typeface="Arial"/>
              <a:buNone/>
            </a:pPr>
            <a:r>
              <a:rPr lang="en-GB">
                <a:solidFill>
                  <a:schemeClr val="dk1"/>
                </a:solidFill>
                <a:highlight>
                  <a:srgbClr val="FFFFFF"/>
                </a:highlight>
                <a:latin typeface="Roboto"/>
                <a:ea typeface="Roboto"/>
                <a:cs typeface="Roboto"/>
                <a:sym typeface="Roboto"/>
              </a:rPr>
              <a:t>Let the number of hens be </a:t>
            </a:r>
            <a:r>
              <a:rPr i="1" lang="en-GB">
                <a:solidFill>
                  <a:schemeClr val="dk1"/>
                </a:solidFill>
                <a:highlight>
                  <a:srgbClr val="FFFFFF"/>
                </a:highlight>
                <a:latin typeface="Roboto"/>
                <a:ea typeface="Roboto"/>
                <a:cs typeface="Roboto"/>
                <a:sym typeface="Roboto"/>
              </a:rPr>
              <a:t>x</a:t>
            </a:r>
            <a:r>
              <a:rPr lang="en-GB">
                <a:solidFill>
                  <a:schemeClr val="dk1"/>
                </a:solidFill>
                <a:highlight>
                  <a:srgbClr val="FFFFFF"/>
                </a:highlight>
                <a:latin typeface="Roboto"/>
                <a:ea typeface="Roboto"/>
                <a:cs typeface="Roboto"/>
                <a:sym typeface="Roboto"/>
              </a:rPr>
              <a:t> and the number of cows be </a:t>
            </a:r>
            <a:r>
              <a:rPr i="1" lang="en-GB">
                <a:solidFill>
                  <a:schemeClr val="dk1"/>
                </a:solidFill>
                <a:highlight>
                  <a:srgbClr val="FFFFFF"/>
                </a:highlight>
                <a:latin typeface="Roboto"/>
                <a:ea typeface="Roboto"/>
                <a:cs typeface="Roboto"/>
                <a:sym typeface="Roboto"/>
              </a:rPr>
              <a:t>y</a:t>
            </a:r>
            <a:r>
              <a:rPr lang="en-GB">
                <a:solidFill>
                  <a:schemeClr val="dk1"/>
                </a:solidFill>
                <a:highlight>
                  <a:srgbClr val="FFFFFF"/>
                </a:highlight>
                <a:latin typeface="Roboto"/>
                <a:ea typeface="Roboto"/>
                <a:cs typeface="Roboto"/>
                <a:sym typeface="Roboto"/>
              </a:rPr>
              <a:t>.</a:t>
            </a:r>
            <a:endParaRPr>
              <a:solidFill>
                <a:schemeClr val="dk1"/>
              </a:solidFill>
              <a:highlight>
                <a:srgbClr val="FFFFFF"/>
              </a:highlight>
              <a:latin typeface="Roboto"/>
              <a:ea typeface="Roboto"/>
              <a:cs typeface="Roboto"/>
              <a:sym typeface="Roboto"/>
            </a:endParaRPr>
          </a:p>
          <a:p>
            <a:pPr indent="0" lvl="0" marL="0" rtl="0" algn="l">
              <a:lnSpc>
                <a:spcPct val="170000"/>
              </a:lnSpc>
              <a:spcBef>
                <a:spcPts val="800"/>
              </a:spcBef>
              <a:spcAft>
                <a:spcPts val="0"/>
              </a:spcAft>
              <a:buNone/>
            </a:pPr>
            <a:r>
              <a:rPr lang="en-GB">
                <a:solidFill>
                  <a:schemeClr val="dk1"/>
                </a:solidFill>
                <a:highlight>
                  <a:srgbClr val="FFFFFF"/>
                </a:highlight>
                <a:latin typeface="Roboto"/>
                <a:ea typeface="Roboto"/>
                <a:cs typeface="Roboto"/>
                <a:sym typeface="Roboto"/>
              </a:rPr>
              <a:t>Then, </a:t>
            </a:r>
            <a:r>
              <a:rPr i="1" lang="en-GB">
                <a:solidFill>
                  <a:schemeClr val="dk1"/>
                </a:solidFill>
                <a:highlight>
                  <a:srgbClr val="FFFFFF"/>
                </a:highlight>
                <a:latin typeface="Roboto"/>
                <a:ea typeface="Roboto"/>
                <a:cs typeface="Roboto"/>
                <a:sym typeface="Roboto"/>
              </a:rPr>
              <a:t>x</a:t>
            </a:r>
            <a:r>
              <a:rPr lang="en-GB">
                <a:solidFill>
                  <a:schemeClr val="dk1"/>
                </a:solidFill>
                <a:highlight>
                  <a:srgbClr val="FFFFFF"/>
                </a:highlight>
                <a:latin typeface="Roboto"/>
                <a:ea typeface="Roboto"/>
                <a:cs typeface="Roboto"/>
                <a:sym typeface="Roboto"/>
              </a:rPr>
              <a:t> + </a:t>
            </a:r>
            <a:r>
              <a:rPr i="1" lang="en-GB">
                <a:solidFill>
                  <a:schemeClr val="dk1"/>
                </a:solidFill>
                <a:highlight>
                  <a:srgbClr val="FFFFFF"/>
                </a:highlight>
                <a:latin typeface="Roboto"/>
                <a:ea typeface="Roboto"/>
                <a:cs typeface="Roboto"/>
                <a:sym typeface="Roboto"/>
              </a:rPr>
              <a:t>y</a:t>
            </a:r>
            <a:r>
              <a:rPr lang="en-GB">
                <a:solidFill>
                  <a:schemeClr val="dk1"/>
                </a:solidFill>
                <a:highlight>
                  <a:srgbClr val="FFFFFF"/>
                </a:highlight>
                <a:latin typeface="Roboto"/>
                <a:ea typeface="Roboto"/>
                <a:cs typeface="Roboto"/>
                <a:sym typeface="Roboto"/>
              </a:rPr>
              <a:t> = 48 .... (i)</a:t>
            </a:r>
            <a:endParaRPr>
              <a:solidFill>
                <a:schemeClr val="dk1"/>
              </a:solidFill>
              <a:highlight>
                <a:srgbClr val="FFFFFF"/>
              </a:highlight>
              <a:latin typeface="Roboto"/>
              <a:ea typeface="Roboto"/>
              <a:cs typeface="Roboto"/>
              <a:sym typeface="Roboto"/>
            </a:endParaRPr>
          </a:p>
          <a:p>
            <a:pPr indent="0" lvl="0" marL="0" rtl="0" algn="l">
              <a:lnSpc>
                <a:spcPct val="170000"/>
              </a:lnSpc>
              <a:spcBef>
                <a:spcPts val="800"/>
              </a:spcBef>
              <a:spcAft>
                <a:spcPts val="0"/>
              </a:spcAft>
              <a:buNone/>
            </a:pPr>
            <a:r>
              <a:rPr lang="en-GB">
                <a:solidFill>
                  <a:schemeClr val="dk1"/>
                </a:solidFill>
                <a:highlight>
                  <a:srgbClr val="FFFFFF"/>
                </a:highlight>
                <a:latin typeface="Roboto"/>
                <a:ea typeface="Roboto"/>
                <a:cs typeface="Roboto"/>
                <a:sym typeface="Roboto"/>
              </a:rPr>
              <a:t>and 2</a:t>
            </a:r>
            <a:r>
              <a:rPr i="1" lang="en-GB">
                <a:solidFill>
                  <a:schemeClr val="dk1"/>
                </a:solidFill>
                <a:highlight>
                  <a:srgbClr val="FFFFFF"/>
                </a:highlight>
                <a:latin typeface="Roboto"/>
                <a:ea typeface="Roboto"/>
                <a:cs typeface="Roboto"/>
                <a:sym typeface="Roboto"/>
              </a:rPr>
              <a:t>x</a:t>
            </a:r>
            <a:r>
              <a:rPr lang="en-GB">
                <a:solidFill>
                  <a:schemeClr val="dk1"/>
                </a:solidFill>
                <a:highlight>
                  <a:srgbClr val="FFFFFF"/>
                </a:highlight>
                <a:latin typeface="Roboto"/>
                <a:ea typeface="Roboto"/>
                <a:cs typeface="Roboto"/>
                <a:sym typeface="Roboto"/>
              </a:rPr>
              <a:t> + 4</a:t>
            </a:r>
            <a:r>
              <a:rPr i="1" lang="en-GB">
                <a:solidFill>
                  <a:schemeClr val="dk1"/>
                </a:solidFill>
                <a:highlight>
                  <a:srgbClr val="FFFFFF"/>
                </a:highlight>
                <a:latin typeface="Roboto"/>
                <a:ea typeface="Roboto"/>
                <a:cs typeface="Roboto"/>
                <a:sym typeface="Roboto"/>
              </a:rPr>
              <a:t>y</a:t>
            </a:r>
            <a:r>
              <a:rPr lang="en-GB">
                <a:solidFill>
                  <a:schemeClr val="dk1"/>
                </a:solidFill>
                <a:highlight>
                  <a:srgbClr val="FFFFFF"/>
                </a:highlight>
                <a:latin typeface="Roboto"/>
                <a:ea typeface="Roboto"/>
                <a:cs typeface="Roboto"/>
                <a:sym typeface="Roboto"/>
              </a:rPr>
              <a:t> = 140    </a:t>
            </a:r>
            <a:r>
              <a:rPr i="1" lang="en-GB">
                <a:solidFill>
                  <a:schemeClr val="dk1"/>
                </a:solidFill>
                <a:highlight>
                  <a:srgbClr val="FFFFFF"/>
                </a:highlight>
                <a:latin typeface="Roboto"/>
                <a:ea typeface="Roboto"/>
                <a:cs typeface="Roboto"/>
                <a:sym typeface="Roboto"/>
              </a:rPr>
              <a:t>x</a:t>
            </a:r>
            <a:r>
              <a:rPr lang="en-GB">
                <a:solidFill>
                  <a:schemeClr val="dk1"/>
                </a:solidFill>
                <a:highlight>
                  <a:srgbClr val="FFFFFF"/>
                </a:highlight>
                <a:latin typeface="Roboto"/>
                <a:ea typeface="Roboto"/>
                <a:cs typeface="Roboto"/>
                <a:sym typeface="Roboto"/>
              </a:rPr>
              <a:t> + 2</a:t>
            </a:r>
            <a:r>
              <a:rPr i="1" lang="en-GB">
                <a:solidFill>
                  <a:schemeClr val="dk1"/>
                </a:solidFill>
                <a:highlight>
                  <a:srgbClr val="FFFFFF"/>
                </a:highlight>
                <a:latin typeface="Roboto"/>
                <a:ea typeface="Roboto"/>
                <a:cs typeface="Roboto"/>
                <a:sym typeface="Roboto"/>
              </a:rPr>
              <a:t>y</a:t>
            </a:r>
            <a:r>
              <a:rPr lang="en-GB">
                <a:solidFill>
                  <a:schemeClr val="dk1"/>
                </a:solidFill>
                <a:highlight>
                  <a:srgbClr val="FFFFFF"/>
                </a:highlight>
                <a:latin typeface="Roboto"/>
                <a:ea typeface="Roboto"/>
                <a:cs typeface="Roboto"/>
                <a:sym typeface="Roboto"/>
              </a:rPr>
              <a:t> = 70 .... (ii)</a:t>
            </a:r>
            <a:endParaRPr>
              <a:solidFill>
                <a:schemeClr val="dk1"/>
              </a:solidFill>
              <a:highlight>
                <a:srgbClr val="FFFFFF"/>
              </a:highlight>
              <a:latin typeface="Roboto"/>
              <a:ea typeface="Roboto"/>
              <a:cs typeface="Roboto"/>
              <a:sym typeface="Roboto"/>
            </a:endParaRPr>
          </a:p>
          <a:p>
            <a:pPr indent="0" lvl="0" marL="0" rtl="0" algn="l">
              <a:lnSpc>
                <a:spcPct val="170000"/>
              </a:lnSpc>
              <a:spcBef>
                <a:spcPts val="800"/>
              </a:spcBef>
              <a:spcAft>
                <a:spcPts val="0"/>
              </a:spcAft>
              <a:buNone/>
            </a:pPr>
            <a:r>
              <a:rPr lang="en-GB">
                <a:solidFill>
                  <a:schemeClr val="dk1"/>
                </a:solidFill>
                <a:highlight>
                  <a:srgbClr val="FFFFFF"/>
                </a:highlight>
                <a:latin typeface="Roboto"/>
                <a:ea typeface="Roboto"/>
                <a:cs typeface="Roboto"/>
                <a:sym typeface="Roboto"/>
              </a:rPr>
              <a:t>Solving (i) and (ii) we get: </a:t>
            </a:r>
            <a:r>
              <a:rPr i="1" lang="en-GB">
                <a:solidFill>
                  <a:schemeClr val="dk1"/>
                </a:solidFill>
                <a:highlight>
                  <a:srgbClr val="FFFFFF"/>
                </a:highlight>
                <a:latin typeface="Roboto"/>
                <a:ea typeface="Roboto"/>
                <a:cs typeface="Roboto"/>
                <a:sym typeface="Roboto"/>
              </a:rPr>
              <a:t>x</a:t>
            </a:r>
            <a:r>
              <a:rPr lang="en-GB">
                <a:solidFill>
                  <a:schemeClr val="dk1"/>
                </a:solidFill>
                <a:highlight>
                  <a:srgbClr val="FFFFFF"/>
                </a:highlight>
                <a:latin typeface="Roboto"/>
                <a:ea typeface="Roboto"/>
                <a:cs typeface="Roboto"/>
                <a:sym typeface="Roboto"/>
              </a:rPr>
              <a:t> = 26, </a:t>
            </a:r>
            <a:r>
              <a:rPr i="1" lang="en-GB">
                <a:solidFill>
                  <a:schemeClr val="dk1"/>
                </a:solidFill>
                <a:highlight>
                  <a:srgbClr val="FFFFFF"/>
                </a:highlight>
                <a:latin typeface="Roboto"/>
                <a:ea typeface="Roboto"/>
                <a:cs typeface="Roboto"/>
                <a:sym typeface="Roboto"/>
              </a:rPr>
              <a:t>y</a:t>
            </a:r>
            <a:r>
              <a:rPr lang="en-GB">
                <a:solidFill>
                  <a:schemeClr val="dk1"/>
                </a:solidFill>
                <a:highlight>
                  <a:srgbClr val="FFFFFF"/>
                </a:highlight>
                <a:latin typeface="Roboto"/>
                <a:ea typeface="Roboto"/>
                <a:cs typeface="Roboto"/>
                <a:sym typeface="Roboto"/>
              </a:rPr>
              <a:t> = 22.</a:t>
            </a:r>
            <a:endParaRPr>
              <a:solidFill>
                <a:schemeClr val="dk1"/>
              </a:solidFill>
              <a:highlight>
                <a:srgbClr val="FFFFFF"/>
              </a:highlight>
              <a:latin typeface="Roboto"/>
              <a:ea typeface="Roboto"/>
              <a:cs typeface="Roboto"/>
              <a:sym typeface="Roboto"/>
            </a:endParaRPr>
          </a:p>
          <a:p>
            <a:pPr indent="0" lvl="0" marL="0" rtl="0" algn="l">
              <a:lnSpc>
                <a:spcPct val="170000"/>
              </a:lnSpc>
              <a:spcBef>
                <a:spcPts val="800"/>
              </a:spcBef>
              <a:spcAft>
                <a:spcPts val="800"/>
              </a:spcAft>
              <a:buClr>
                <a:schemeClr val="dk1"/>
              </a:buClr>
              <a:buSzPts val="1100"/>
              <a:buFont typeface="Arial"/>
              <a:buNone/>
            </a:pPr>
            <a:r>
              <a:rPr lang="en-GB">
                <a:solidFill>
                  <a:schemeClr val="dk1"/>
                </a:solidFill>
                <a:highlight>
                  <a:srgbClr val="FFFFFF"/>
                </a:highlight>
                <a:latin typeface="Roboto"/>
                <a:ea typeface="Roboto"/>
                <a:cs typeface="Roboto"/>
                <a:sym typeface="Roboto"/>
              </a:rPr>
              <a:t>The required answer = 26.</a:t>
            </a:r>
            <a:endParaRPr>
              <a:solidFill>
                <a:schemeClr val="dk1"/>
              </a:solidFill>
              <a:highlight>
                <a:srgbClr val="FFFFFF"/>
              </a:highlight>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pic>
        <p:nvPicPr>
          <p:cNvPr id="332" name="Google Shape;332;p43"/>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33" name="Google Shape;333;p43"/>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34" name="Google Shape;334;p43"/>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3"/>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14</a:t>
            </a:r>
            <a:endParaRPr sz="2000">
              <a:solidFill>
                <a:schemeClr val="lt1"/>
              </a:solidFill>
              <a:latin typeface="Roboto"/>
              <a:ea typeface="Roboto"/>
              <a:cs typeface="Roboto"/>
              <a:sym typeface="Roboto"/>
            </a:endParaRPr>
          </a:p>
        </p:txBody>
      </p:sp>
      <p:sp>
        <p:nvSpPr>
          <p:cNvPr id="336" name="Google Shape;336;p43"/>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solidFill>
                  <a:schemeClr val="dk1"/>
                </a:solidFill>
                <a:highlight>
                  <a:srgbClr val="FFFFFF"/>
                </a:highlight>
                <a:latin typeface="Roboto"/>
                <a:ea typeface="Roboto"/>
                <a:cs typeface="Roboto"/>
                <a:sym typeface="Roboto"/>
              </a:rPr>
              <a:t>David gets on the elevator at the 11</a:t>
            </a:r>
            <a:r>
              <a:rPr baseline="30000" lang="en-GB">
                <a:solidFill>
                  <a:schemeClr val="dk1"/>
                </a:solidFill>
                <a:highlight>
                  <a:srgbClr val="FFFFFF"/>
                </a:highlight>
                <a:latin typeface="Roboto"/>
                <a:ea typeface="Roboto"/>
                <a:cs typeface="Roboto"/>
                <a:sym typeface="Roboto"/>
              </a:rPr>
              <a:t>th</a:t>
            </a:r>
            <a:r>
              <a:rPr lang="en-GB">
                <a:solidFill>
                  <a:schemeClr val="dk1"/>
                </a:solidFill>
                <a:highlight>
                  <a:srgbClr val="FFFFFF"/>
                </a:highlight>
                <a:latin typeface="Roboto"/>
                <a:ea typeface="Roboto"/>
                <a:cs typeface="Roboto"/>
                <a:sym typeface="Roboto"/>
              </a:rPr>
              <a:t> floor of a building and rides up at the rate of 57 floors per minute. At the same time, Albert gets on an elevator at the 51st floor of the same building and rides down at the rate of 63 floors per minute. If they continue travelling at these rates, then at which floor will their paths cross?</a:t>
            </a:r>
            <a:endParaRPr>
              <a:solidFill>
                <a:schemeClr val="dk1"/>
              </a:solidFill>
              <a:highlight>
                <a:srgbClr val="FFFFFF"/>
              </a:highlight>
              <a:latin typeface="Roboto"/>
              <a:ea typeface="Roboto"/>
              <a:cs typeface="Roboto"/>
              <a:sym typeface="Roboto"/>
            </a:endParaRPr>
          </a:p>
          <a:p>
            <a:pPr indent="0" lvl="0" marL="0" rtl="0" algn="l">
              <a:spcBef>
                <a:spcPts val="800"/>
              </a:spcBef>
              <a:spcAft>
                <a:spcPts val="0"/>
              </a:spcAft>
              <a:buNone/>
            </a:pPr>
            <a:r>
              <a:t/>
            </a:r>
            <a:endParaRPr>
              <a:solidFill>
                <a:schemeClr val="dk1"/>
              </a:solidFill>
              <a:highlight>
                <a:srgbClr val="FFFFFF"/>
              </a:highlight>
              <a:latin typeface="Roboto"/>
              <a:ea typeface="Roboto"/>
              <a:cs typeface="Roboto"/>
              <a:sym typeface="Roboto"/>
            </a:endParaRPr>
          </a:p>
          <a:p>
            <a:pPr indent="-317500" lvl="0" marL="457200" rtl="0" algn="l">
              <a:spcBef>
                <a:spcPts val="800"/>
              </a:spcBef>
              <a:spcAft>
                <a:spcPts val="0"/>
              </a:spcAft>
              <a:buClr>
                <a:schemeClr val="dk1"/>
              </a:buClr>
              <a:buSzPts val="1400"/>
              <a:buFont typeface="Roboto"/>
              <a:buAutoNum type="alphaUcPeriod"/>
            </a:pPr>
            <a:r>
              <a:rPr lang="en-GB">
                <a:solidFill>
                  <a:schemeClr val="dk1"/>
                </a:solidFill>
                <a:highlight>
                  <a:srgbClr val="FFFFFF"/>
                </a:highlight>
                <a:latin typeface="Roboto"/>
                <a:ea typeface="Roboto"/>
                <a:cs typeface="Roboto"/>
                <a:sym typeface="Roboto"/>
              </a:rPr>
              <a:t>19</a:t>
            </a:r>
            <a:endParaRPr>
              <a:solidFill>
                <a:schemeClr val="dk1"/>
              </a:solidFill>
              <a:highlight>
                <a:srgbClr val="FFFFFF"/>
              </a:highlight>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lphaUcPeriod"/>
            </a:pPr>
            <a:r>
              <a:rPr lang="en-GB">
                <a:solidFill>
                  <a:schemeClr val="dk1"/>
                </a:solidFill>
                <a:highlight>
                  <a:srgbClr val="FFFFFF"/>
                </a:highlight>
                <a:latin typeface="Roboto"/>
                <a:ea typeface="Roboto"/>
                <a:cs typeface="Roboto"/>
                <a:sym typeface="Roboto"/>
              </a:rPr>
              <a:t>28 </a:t>
            </a:r>
            <a:endParaRPr>
              <a:solidFill>
                <a:schemeClr val="dk1"/>
              </a:solidFill>
              <a:highlight>
                <a:srgbClr val="FFFFFF"/>
              </a:highlight>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lphaUcPeriod"/>
            </a:pPr>
            <a:r>
              <a:rPr lang="en-GB">
                <a:solidFill>
                  <a:schemeClr val="dk1"/>
                </a:solidFill>
                <a:highlight>
                  <a:srgbClr val="FFFFFF"/>
                </a:highlight>
                <a:latin typeface="Roboto"/>
                <a:ea typeface="Roboto"/>
                <a:cs typeface="Roboto"/>
                <a:sym typeface="Roboto"/>
              </a:rPr>
              <a:t>30 </a:t>
            </a:r>
            <a:endParaRPr>
              <a:solidFill>
                <a:schemeClr val="dk1"/>
              </a:solidFill>
              <a:highlight>
                <a:srgbClr val="FFFFFF"/>
              </a:highlight>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lphaUcPeriod"/>
            </a:pPr>
            <a:r>
              <a:rPr lang="en-GB">
                <a:solidFill>
                  <a:schemeClr val="dk1"/>
                </a:solidFill>
                <a:highlight>
                  <a:srgbClr val="FFFFFF"/>
                </a:highlight>
                <a:latin typeface="Roboto"/>
                <a:ea typeface="Roboto"/>
                <a:cs typeface="Roboto"/>
                <a:sym typeface="Roboto"/>
              </a:rPr>
              <a:t>37</a:t>
            </a:r>
            <a:endParaRPr>
              <a:solidFill>
                <a:schemeClr val="dk1"/>
              </a:solidFill>
              <a:highlight>
                <a:srgbClr val="FFFFFF"/>
              </a:highlight>
              <a:latin typeface="Roboto"/>
              <a:ea typeface="Roboto"/>
              <a:cs typeface="Roboto"/>
              <a:sym typeface="Roboto"/>
            </a:endParaRPr>
          </a:p>
        </p:txBody>
      </p:sp>
      <p:sp>
        <p:nvSpPr>
          <p:cNvPr id="337" name="Google Shape;337;p43"/>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C</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0" st="0"/>
                                            </p:txEl>
                                          </p:spTgt>
                                        </p:tgtEl>
                                        <p:attrNameLst>
                                          <p:attrName>style.visibility</p:attrName>
                                        </p:attrNameLst>
                                      </p:cBhvr>
                                      <p:to>
                                        <p:strVal val="visible"/>
                                      </p:to>
                                    </p:set>
                                    <p:animEffect filter="fade" transition="in">
                                      <p:cBhvr>
                                        <p:cTn dur="1000"/>
                                        <p:tgtEl>
                                          <p:spTgt spid="3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1" st="1"/>
                                            </p:txEl>
                                          </p:spTgt>
                                        </p:tgtEl>
                                        <p:attrNameLst>
                                          <p:attrName>style.visibility</p:attrName>
                                        </p:attrNameLst>
                                      </p:cBhvr>
                                      <p:to>
                                        <p:strVal val="visible"/>
                                      </p:to>
                                    </p:set>
                                    <p:animEffect filter="fade" transition="in">
                                      <p:cBhvr>
                                        <p:cTn dur="1000"/>
                                        <p:tgtEl>
                                          <p:spTgt spid="33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2" st="2"/>
                                            </p:txEl>
                                          </p:spTgt>
                                        </p:tgtEl>
                                        <p:attrNameLst>
                                          <p:attrName>style.visibility</p:attrName>
                                        </p:attrNameLst>
                                      </p:cBhvr>
                                      <p:to>
                                        <p:strVal val="visible"/>
                                      </p:to>
                                    </p:set>
                                    <p:animEffect filter="fade" transition="in">
                                      <p:cBhvr>
                                        <p:cTn dur="1000"/>
                                        <p:tgtEl>
                                          <p:spTgt spid="33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3" st="3"/>
                                            </p:txEl>
                                          </p:spTgt>
                                        </p:tgtEl>
                                        <p:attrNameLst>
                                          <p:attrName>style.visibility</p:attrName>
                                        </p:attrNameLst>
                                      </p:cBhvr>
                                      <p:to>
                                        <p:strVal val="visible"/>
                                      </p:to>
                                    </p:set>
                                    <p:animEffect filter="fade" transition="in">
                                      <p:cBhvr>
                                        <p:cTn dur="1000"/>
                                        <p:tgtEl>
                                          <p:spTgt spid="33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4" st="4"/>
                                            </p:txEl>
                                          </p:spTgt>
                                        </p:tgtEl>
                                        <p:attrNameLst>
                                          <p:attrName>style.visibility</p:attrName>
                                        </p:attrNameLst>
                                      </p:cBhvr>
                                      <p:to>
                                        <p:strVal val="visible"/>
                                      </p:to>
                                    </p:set>
                                    <p:animEffect filter="fade" transition="in">
                                      <p:cBhvr>
                                        <p:cTn dur="1000"/>
                                        <p:tgtEl>
                                          <p:spTgt spid="33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5" st="5"/>
                                            </p:txEl>
                                          </p:spTgt>
                                        </p:tgtEl>
                                        <p:attrNameLst>
                                          <p:attrName>style.visibility</p:attrName>
                                        </p:attrNameLst>
                                      </p:cBhvr>
                                      <p:to>
                                        <p:strVal val="visible"/>
                                      </p:to>
                                    </p:set>
                                    <p:animEffect filter="fade" transition="in">
                                      <p:cBhvr>
                                        <p:cTn dur="1000"/>
                                        <p:tgtEl>
                                          <p:spTgt spid="33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1000"/>
                                        <p:tgtEl>
                                          <p:spTgt spid="3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1" name="Shape 341"/>
        <p:cNvGrpSpPr/>
        <p:nvPr/>
      </p:nvGrpSpPr>
      <p:grpSpPr>
        <a:xfrm>
          <a:off x="0" y="0"/>
          <a:ext cx="0" cy="0"/>
          <a:chOff x="0" y="0"/>
          <a:chExt cx="0" cy="0"/>
        </a:xfrm>
      </p:grpSpPr>
      <p:pic>
        <p:nvPicPr>
          <p:cNvPr id="342" name="Google Shape;342;p44"/>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43" name="Google Shape;343;p44"/>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44" name="Google Shape;344;p44"/>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4"/>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a:t>
            </a:r>
            <a:endParaRPr sz="2000">
              <a:solidFill>
                <a:schemeClr val="lt1"/>
              </a:solidFill>
              <a:latin typeface="Roboto"/>
              <a:ea typeface="Roboto"/>
              <a:cs typeface="Roboto"/>
              <a:sym typeface="Roboto"/>
            </a:endParaRPr>
          </a:p>
        </p:txBody>
      </p:sp>
      <p:sp>
        <p:nvSpPr>
          <p:cNvPr id="346" name="Google Shape;346;p44"/>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457200" rtl="0" algn="l">
              <a:spcBef>
                <a:spcPts val="0"/>
              </a:spcBef>
              <a:spcAft>
                <a:spcPts val="800"/>
              </a:spcAft>
              <a:buNone/>
            </a:pPr>
            <a:r>
              <a:t/>
            </a:r>
            <a:endParaRPr/>
          </a:p>
        </p:txBody>
      </p:sp>
      <p:pic>
        <p:nvPicPr>
          <p:cNvPr id="347" name="Google Shape;347;p44"/>
          <p:cNvPicPr preferRelativeResize="0"/>
          <p:nvPr/>
        </p:nvPicPr>
        <p:blipFill>
          <a:blip r:embed="rId5">
            <a:alphaModFix/>
          </a:blip>
          <a:stretch>
            <a:fillRect/>
          </a:stretch>
        </p:blipFill>
        <p:spPr>
          <a:xfrm>
            <a:off x="398325" y="1521800"/>
            <a:ext cx="4762500" cy="19621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pic>
        <p:nvPicPr>
          <p:cNvPr id="352" name="Google Shape;352;p45"/>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53" name="Google Shape;353;p45"/>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54" name="Google Shape;354;p45"/>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5"/>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15</a:t>
            </a:r>
            <a:endParaRPr sz="2000">
              <a:solidFill>
                <a:schemeClr val="lt1"/>
              </a:solidFill>
              <a:latin typeface="Roboto"/>
              <a:ea typeface="Roboto"/>
              <a:cs typeface="Roboto"/>
              <a:sym typeface="Roboto"/>
            </a:endParaRPr>
          </a:p>
        </p:txBody>
      </p:sp>
      <p:sp>
        <p:nvSpPr>
          <p:cNvPr id="356" name="Google Shape;356;p45"/>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latin typeface="Roboto"/>
                <a:ea typeface="Roboto"/>
                <a:cs typeface="Roboto"/>
                <a:sym typeface="Roboto"/>
              </a:rPr>
              <a:t>Solve 5(1/2) + 6(1/2) - 8(1/4)</a:t>
            </a:r>
            <a:endParaRPr>
              <a:latin typeface="Roboto"/>
              <a:ea typeface="Roboto"/>
              <a:cs typeface="Roboto"/>
              <a:sym typeface="Roboto"/>
            </a:endParaRPr>
          </a:p>
          <a:p>
            <a:pPr indent="0" lvl="0" marL="0" rtl="0" algn="l">
              <a:spcBef>
                <a:spcPts val="800"/>
              </a:spcBef>
              <a:spcAft>
                <a:spcPts val="0"/>
              </a:spcAft>
              <a:buNone/>
            </a:pPr>
            <a:r>
              <a:rPr lang="en-GB">
                <a:latin typeface="Roboto"/>
                <a:ea typeface="Roboto"/>
                <a:cs typeface="Roboto"/>
                <a:sym typeface="Roboto"/>
              </a:rPr>
              <a:t> </a:t>
            </a:r>
            <a:endParaRPr>
              <a:latin typeface="Roboto"/>
              <a:ea typeface="Roboto"/>
              <a:cs typeface="Roboto"/>
              <a:sym typeface="Roboto"/>
            </a:endParaRPr>
          </a:p>
          <a:p>
            <a:pPr indent="-317500" lvl="0" marL="457200" rtl="0" algn="l">
              <a:spcBef>
                <a:spcPts val="800"/>
              </a:spcBef>
              <a:spcAft>
                <a:spcPts val="0"/>
              </a:spcAft>
              <a:buSzPts val="1400"/>
              <a:buFont typeface="Roboto"/>
              <a:buAutoNum type="alphaUcPeriod"/>
            </a:pPr>
            <a:r>
              <a:rPr lang="en-GB">
                <a:latin typeface="Roboto"/>
                <a:ea typeface="Roboto"/>
                <a:cs typeface="Roboto"/>
                <a:sym typeface="Roboto"/>
              </a:rPr>
              <a:t>2(3/ 4) </a:t>
            </a:r>
            <a:endParaRPr>
              <a:latin typeface="Roboto"/>
              <a:ea typeface="Roboto"/>
              <a:cs typeface="Roboto"/>
              <a:sym typeface="Roboto"/>
            </a:endParaRPr>
          </a:p>
          <a:p>
            <a:pPr indent="-317500" lvl="0" marL="457200" rtl="0" algn="l">
              <a:spcBef>
                <a:spcPts val="0"/>
              </a:spcBef>
              <a:spcAft>
                <a:spcPts val="0"/>
              </a:spcAft>
              <a:buSzPts val="1400"/>
              <a:buFont typeface="Roboto"/>
              <a:buAutoNum type="alphaUcPeriod"/>
            </a:pPr>
            <a:r>
              <a:rPr lang="en-GB">
                <a:latin typeface="Roboto"/>
                <a:ea typeface="Roboto"/>
                <a:cs typeface="Roboto"/>
                <a:sym typeface="Roboto"/>
              </a:rPr>
              <a:t>3((3/ 4)</a:t>
            </a:r>
            <a:endParaRPr>
              <a:latin typeface="Roboto"/>
              <a:ea typeface="Roboto"/>
              <a:cs typeface="Roboto"/>
              <a:sym typeface="Roboto"/>
            </a:endParaRPr>
          </a:p>
          <a:p>
            <a:pPr indent="-317500" lvl="0" marL="457200" rtl="0" algn="l">
              <a:spcBef>
                <a:spcPts val="0"/>
              </a:spcBef>
              <a:spcAft>
                <a:spcPts val="0"/>
              </a:spcAft>
              <a:buSzPts val="1400"/>
              <a:buFont typeface="Roboto"/>
              <a:buAutoNum type="alphaUcPeriod"/>
            </a:pPr>
            <a:r>
              <a:rPr lang="en-GB">
                <a:latin typeface="Roboto"/>
                <a:ea typeface="Roboto"/>
                <a:cs typeface="Roboto"/>
                <a:sym typeface="Roboto"/>
              </a:rPr>
              <a:t>2(1/ 4)</a:t>
            </a:r>
            <a:endParaRPr>
              <a:latin typeface="Roboto"/>
              <a:ea typeface="Roboto"/>
              <a:cs typeface="Roboto"/>
              <a:sym typeface="Roboto"/>
            </a:endParaRPr>
          </a:p>
          <a:p>
            <a:pPr indent="-317500" lvl="0" marL="457200" rtl="0" algn="l">
              <a:spcBef>
                <a:spcPts val="0"/>
              </a:spcBef>
              <a:spcAft>
                <a:spcPts val="0"/>
              </a:spcAft>
              <a:buSzPts val="1400"/>
              <a:buFont typeface="Roboto"/>
              <a:buAutoNum type="alphaUcPeriod"/>
            </a:pPr>
            <a:r>
              <a:rPr lang="en-GB">
                <a:latin typeface="Roboto"/>
                <a:ea typeface="Roboto"/>
                <a:cs typeface="Roboto"/>
                <a:sym typeface="Roboto"/>
              </a:rPr>
              <a:t>2(2/ 4)</a:t>
            </a:r>
            <a:endParaRPr>
              <a:latin typeface="Roboto"/>
              <a:ea typeface="Roboto"/>
              <a:cs typeface="Roboto"/>
              <a:sym typeface="Roboto"/>
            </a:endParaRPr>
          </a:p>
          <a:p>
            <a:pPr indent="0" lvl="0" marL="0" rtl="0" algn="l">
              <a:spcBef>
                <a:spcPts val="800"/>
              </a:spcBef>
              <a:spcAft>
                <a:spcPts val="0"/>
              </a:spcAft>
              <a:buNone/>
            </a:pPr>
            <a:r>
              <a:t/>
            </a:r>
            <a:endParaRPr>
              <a:highlight>
                <a:srgbClr val="F8F8F8"/>
              </a:highlight>
              <a:latin typeface="Roboto"/>
              <a:ea typeface="Roboto"/>
              <a:cs typeface="Roboto"/>
              <a:sym typeface="Roboto"/>
            </a:endParaRPr>
          </a:p>
          <a:p>
            <a:pPr indent="0" lvl="0" marL="457200" rtl="0" algn="l">
              <a:spcBef>
                <a:spcPts val="800"/>
              </a:spcBef>
              <a:spcAft>
                <a:spcPts val="800"/>
              </a:spcAft>
              <a:buNone/>
            </a:pPr>
            <a:r>
              <a:t/>
            </a:r>
            <a:endParaRPr>
              <a:highlight>
                <a:srgbClr val="F8F8F8"/>
              </a:highlight>
              <a:latin typeface="Roboto"/>
              <a:ea typeface="Roboto"/>
              <a:cs typeface="Roboto"/>
              <a:sym typeface="Roboto"/>
            </a:endParaRPr>
          </a:p>
        </p:txBody>
      </p:sp>
      <p:sp>
        <p:nvSpPr>
          <p:cNvPr id="357" name="Google Shape;357;p45"/>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B</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xEl>
                                              <p:pRg end="0" st="0"/>
                                            </p:txEl>
                                          </p:spTgt>
                                        </p:tgtEl>
                                        <p:attrNameLst>
                                          <p:attrName>style.visibility</p:attrName>
                                        </p:attrNameLst>
                                      </p:cBhvr>
                                      <p:to>
                                        <p:strVal val="visible"/>
                                      </p:to>
                                    </p:set>
                                    <p:animEffect filter="fade" transition="in">
                                      <p:cBhvr>
                                        <p:cTn dur="1000"/>
                                        <p:tgtEl>
                                          <p:spTgt spid="3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xEl>
                                              <p:pRg end="1" st="1"/>
                                            </p:txEl>
                                          </p:spTgt>
                                        </p:tgtEl>
                                        <p:attrNameLst>
                                          <p:attrName>style.visibility</p:attrName>
                                        </p:attrNameLst>
                                      </p:cBhvr>
                                      <p:to>
                                        <p:strVal val="visible"/>
                                      </p:to>
                                    </p:set>
                                    <p:animEffect filter="fade" transition="in">
                                      <p:cBhvr>
                                        <p:cTn dur="1000"/>
                                        <p:tgtEl>
                                          <p:spTgt spid="3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xEl>
                                              <p:pRg end="2" st="2"/>
                                            </p:txEl>
                                          </p:spTgt>
                                        </p:tgtEl>
                                        <p:attrNameLst>
                                          <p:attrName>style.visibility</p:attrName>
                                        </p:attrNameLst>
                                      </p:cBhvr>
                                      <p:to>
                                        <p:strVal val="visible"/>
                                      </p:to>
                                    </p:set>
                                    <p:animEffect filter="fade" transition="in">
                                      <p:cBhvr>
                                        <p:cTn dur="1000"/>
                                        <p:tgtEl>
                                          <p:spTgt spid="35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xEl>
                                              <p:pRg end="3" st="3"/>
                                            </p:txEl>
                                          </p:spTgt>
                                        </p:tgtEl>
                                        <p:attrNameLst>
                                          <p:attrName>style.visibility</p:attrName>
                                        </p:attrNameLst>
                                      </p:cBhvr>
                                      <p:to>
                                        <p:strVal val="visible"/>
                                      </p:to>
                                    </p:set>
                                    <p:animEffect filter="fade" transition="in">
                                      <p:cBhvr>
                                        <p:cTn dur="1000"/>
                                        <p:tgtEl>
                                          <p:spTgt spid="35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xEl>
                                              <p:pRg end="4" st="4"/>
                                            </p:txEl>
                                          </p:spTgt>
                                        </p:tgtEl>
                                        <p:attrNameLst>
                                          <p:attrName>style.visibility</p:attrName>
                                        </p:attrNameLst>
                                      </p:cBhvr>
                                      <p:to>
                                        <p:strVal val="visible"/>
                                      </p:to>
                                    </p:set>
                                    <p:animEffect filter="fade" transition="in">
                                      <p:cBhvr>
                                        <p:cTn dur="1000"/>
                                        <p:tgtEl>
                                          <p:spTgt spid="35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xEl>
                                              <p:pRg end="5" st="5"/>
                                            </p:txEl>
                                          </p:spTgt>
                                        </p:tgtEl>
                                        <p:attrNameLst>
                                          <p:attrName>style.visibility</p:attrName>
                                        </p:attrNameLst>
                                      </p:cBhvr>
                                      <p:to>
                                        <p:strVal val="visible"/>
                                      </p:to>
                                    </p:set>
                                    <p:animEffect filter="fade" transition="in">
                                      <p:cBhvr>
                                        <p:cTn dur="1000"/>
                                        <p:tgtEl>
                                          <p:spTgt spid="35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xEl>
                                              <p:pRg end="6" st="6"/>
                                            </p:txEl>
                                          </p:spTgt>
                                        </p:tgtEl>
                                        <p:attrNameLst>
                                          <p:attrName>style.visibility</p:attrName>
                                        </p:attrNameLst>
                                      </p:cBhvr>
                                      <p:to>
                                        <p:strVal val="visible"/>
                                      </p:to>
                                    </p:set>
                                    <p:animEffect filter="fade" transition="in">
                                      <p:cBhvr>
                                        <p:cTn dur="1000"/>
                                        <p:tgtEl>
                                          <p:spTgt spid="35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xEl>
                                              <p:pRg end="7" st="7"/>
                                            </p:txEl>
                                          </p:spTgt>
                                        </p:tgtEl>
                                        <p:attrNameLst>
                                          <p:attrName>style.visibility</p:attrName>
                                        </p:attrNameLst>
                                      </p:cBhvr>
                                      <p:to>
                                        <p:strVal val="visible"/>
                                      </p:to>
                                    </p:set>
                                    <p:animEffect filter="fade" transition="in">
                                      <p:cBhvr>
                                        <p:cTn dur="1000"/>
                                        <p:tgtEl>
                                          <p:spTgt spid="35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000"/>
                                        <p:tgtEl>
                                          <p:spTgt spid="3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61" name="Shape 361"/>
        <p:cNvGrpSpPr/>
        <p:nvPr/>
      </p:nvGrpSpPr>
      <p:grpSpPr>
        <a:xfrm>
          <a:off x="0" y="0"/>
          <a:ext cx="0" cy="0"/>
          <a:chOff x="0" y="0"/>
          <a:chExt cx="0" cy="0"/>
        </a:xfrm>
      </p:grpSpPr>
      <p:pic>
        <p:nvPicPr>
          <p:cNvPr id="362" name="Google Shape;362;p46"/>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63" name="Google Shape;363;p46"/>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64" name="Google Shape;364;p46"/>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6"/>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a:t>
            </a:r>
            <a:endParaRPr sz="2000">
              <a:solidFill>
                <a:schemeClr val="lt1"/>
              </a:solidFill>
              <a:latin typeface="Roboto"/>
              <a:ea typeface="Roboto"/>
              <a:cs typeface="Roboto"/>
              <a:sym typeface="Roboto"/>
            </a:endParaRPr>
          </a:p>
        </p:txBody>
      </p:sp>
      <p:sp>
        <p:nvSpPr>
          <p:cNvPr id="366" name="Google Shape;366;p46"/>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101600" marR="101600" rtl="0" algn="l">
              <a:lnSpc>
                <a:spcPct val="168750"/>
              </a:lnSpc>
              <a:spcBef>
                <a:spcPts val="0"/>
              </a:spcBef>
              <a:spcAft>
                <a:spcPts val="0"/>
              </a:spcAft>
              <a:buClr>
                <a:schemeClr val="dk1"/>
              </a:buClr>
              <a:buSzPts val="1100"/>
              <a:buFont typeface="Arial"/>
              <a:buNone/>
            </a:pPr>
            <a:r>
              <a:rPr lang="en-GB">
                <a:latin typeface="Roboto"/>
                <a:ea typeface="Roboto"/>
                <a:cs typeface="Roboto"/>
                <a:sym typeface="Roboto"/>
              </a:rPr>
              <a:t>5(1/2) + 6(1/2) - 8(1/4) = (5+6-8) + ((1/2) + (1/2) - (1/4)) = 3(3/4)</a:t>
            </a:r>
            <a:endParaRPr>
              <a:latin typeface="Roboto"/>
              <a:ea typeface="Roboto"/>
              <a:cs typeface="Roboto"/>
              <a:sym typeface="Roboto"/>
            </a:endParaRPr>
          </a:p>
          <a:p>
            <a:pPr indent="0" lvl="0" marL="0" rtl="0" algn="l">
              <a:lnSpc>
                <a:spcPct val="168750"/>
              </a:lnSpc>
              <a:spcBef>
                <a:spcPts val="1600"/>
              </a:spcBef>
              <a:spcAft>
                <a:spcPts val="800"/>
              </a:spcAft>
              <a:buClr>
                <a:schemeClr val="dk1"/>
              </a:buClr>
              <a:buSzPts val="1100"/>
              <a:buFont typeface="Arial"/>
              <a:buNone/>
            </a:pPr>
            <a:r>
              <a:t/>
            </a:r>
            <a:endParaRPr sz="1200">
              <a:highlight>
                <a:srgbClr val="F8F8F8"/>
              </a:highlight>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7"/>
          <p:cNvSpPr/>
          <p:nvPr/>
        </p:nvSpPr>
        <p:spPr>
          <a:xfrm>
            <a:off x="-25350" y="-7313"/>
            <a:ext cx="9169200" cy="108870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72" name="Google Shape;372;p47"/>
          <p:cNvSpPr txBox="1"/>
          <p:nvPr/>
        </p:nvSpPr>
        <p:spPr>
          <a:xfrm>
            <a:off x="438150" y="2058170"/>
            <a:ext cx="4593600" cy="774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0" lang="en-GB" sz="5400" u="none" cap="none" strike="noStrike">
                <a:solidFill>
                  <a:schemeClr val="dk1"/>
                </a:solidFill>
                <a:latin typeface="Chilanka"/>
                <a:ea typeface="Chilanka"/>
                <a:cs typeface="Chilanka"/>
                <a:sym typeface="Chilanka"/>
              </a:rPr>
              <a:t>THANK YOU</a:t>
            </a:r>
            <a:endParaRPr b="0" i="0" sz="5400" u="none" cap="none" strike="noStrike">
              <a:solidFill>
                <a:schemeClr val="dk1"/>
              </a:solidFill>
              <a:latin typeface="Chilanka"/>
              <a:ea typeface="Chilanka"/>
              <a:cs typeface="Chilanka"/>
              <a:sym typeface="Chilanka"/>
            </a:endParaRPr>
          </a:p>
        </p:txBody>
      </p:sp>
      <p:pic>
        <p:nvPicPr>
          <p:cNvPr id="373" name="Google Shape;373;p47"/>
          <p:cNvPicPr preferRelativeResize="0"/>
          <p:nvPr/>
        </p:nvPicPr>
        <p:blipFill rotWithShape="1">
          <a:blip r:embed="rId3">
            <a:alphaModFix/>
          </a:blip>
          <a:srcRect b="0" l="0" r="0" t="0"/>
          <a:stretch/>
        </p:blipFill>
        <p:spPr>
          <a:xfrm>
            <a:off x="5660712" y="1368213"/>
            <a:ext cx="1979523" cy="2407088"/>
          </a:xfrm>
          <a:prstGeom prst="rect">
            <a:avLst/>
          </a:prstGeom>
          <a:noFill/>
          <a:ln>
            <a:noFill/>
          </a:ln>
        </p:spPr>
      </p:pic>
      <p:sp>
        <p:nvSpPr>
          <p:cNvPr id="374" name="Google Shape;374;p47"/>
          <p:cNvSpPr txBox="1"/>
          <p:nvPr/>
        </p:nvSpPr>
        <p:spPr>
          <a:xfrm>
            <a:off x="1022925" y="363447"/>
            <a:ext cx="1673400" cy="417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000000"/>
              </a:buClr>
              <a:buSzPts val="1100"/>
              <a:buFont typeface="Arial"/>
              <a:buNone/>
            </a:pPr>
            <a:r>
              <a:rPr lang="en-GB" sz="1200">
                <a:solidFill>
                  <a:schemeClr val="dk1"/>
                </a:solidFill>
                <a:latin typeface="Calibri"/>
                <a:ea typeface="Calibri"/>
                <a:cs typeface="Calibri"/>
                <a:sym typeface="Calibri"/>
              </a:rPr>
              <a:t>/ethnuscodemithra</a:t>
            </a:r>
            <a:endParaRPr sz="1200">
              <a:solidFill>
                <a:schemeClr val="dk1"/>
              </a:solidFill>
              <a:latin typeface="Calibri"/>
              <a:ea typeface="Calibri"/>
              <a:cs typeface="Calibri"/>
              <a:sym typeface="Calibri"/>
            </a:endParaRPr>
          </a:p>
        </p:txBody>
      </p:sp>
      <p:pic>
        <p:nvPicPr>
          <p:cNvPr id="375" name="Google Shape;375;p47"/>
          <p:cNvPicPr preferRelativeResize="0"/>
          <p:nvPr/>
        </p:nvPicPr>
        <p:blipFill rotWithShape="1">
          <a:blip r:embed="rId4">
            <a:alphaModFix/>
          </a:blip>
          <a:srcRect b="0" l="0" r="0" t="0"/>
          <a:stretch/>
        </p:blipFill>
        <p:spPr>
          <a:xfrm>
            <a:off x="300225" y="213608"/>
            <a:ext cx="713224" cy="644936"/>
          </a:xfrm>
          <a:prstGeom prst="rect">
            <a:avLst/>
          </a:prstGeom>
          <a:noFill/>
          <a:ln>
            <a:noFill/>
          </a:ln>
        </p:spPr>
      </p:pic>
      <p:pic>
        <p:nvPicPr>
          <p:cNvPr id="376" name="Google Shape;376;p47"/>
          <p:cNvPicPr preferRelativeResize="0"/>
          <p:nvPr/>
        </p:nvPicPr>
        <p:blipFill rotWithShape="1">
          <a:blip r:embed="rId5">
            <a:alphaModFix/>
          </a:blip>
          <a:srcRect b="0" l="0" r="0" t="0"/>
          <a:stretch/>
        </p:blipFill>
        <p:spPr>
          <a:xfrm>
            <a:off x="5388850" y="226355"/>
            <a:ext cx="644913" cy="644943"/>
          </a:xfrm>
          <a:prstGeom prst="rect">
            <a:avLst/>
          </a:prstGeom>
          <a:noFill/>
          <a:ln>
            <a:noFill/>
          </a:ln>
        </p:spPr>
      </p:pic>
      <p:sp>
        <p:nvSpPr>
          <p:cNvPr id="377" name="Google Shape;377;p47"/>
          <p:cNvSpPr txBox="1"/>
          <p:nvPr/>
        </p:nvSpPr>
        <p:spPr>
          <a:xfrm>
            <a:off x="6025875" y="363447"/>
            <a:ext cx="898200" cy="417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b="1" lang="en-GB" sz="1200">
                <a:solidFill>
                  <a:srgbClr val="4A86E8"/>
                </a:solidFill>
                <a:latin typeface="Calibri"/>
                <a:ea typeface="Calibri"/>
                <a:cs typeface="Calibri"/>
                <a:sym typeface="Calibri"/>
              </a:rPr>
              <a:t>/ethnus</a:t>
            </a:r>
            <a:endParaRPr b="1" sz="1200">
              <a:solidFill>
                <a:srgbClr val="4A86E8"/>
              </a:solidFill>
              <a:latin typeface="Proxima Nova"/>
              <a:ea typeface="Proxima Nova"/>
              <a:cs typeface="Proxima Nova"/>
              <a:sym typeface="Proxima Nova"/>
            </a:endParaRPr>
          </a:p>
        </p:txBody>
      </p:sp>
      <p:sp>
        <p:nvSpPr>
          <p:cNvPr id="378" name="Google Shape;378;p47"/>
          <p:cNvSpPr txBox="1"/>
          <p:nvPr/>
        </p:nvSpPr>
        <p:spPr>
          <a:xfrm>
            <a:off x="3575139" y="374446"/>
            <a:ext cx="1673400" cy="417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000000"/>
              </a:buClr>
              <a:buSzPts val="1100"/>
              <a:buFont typeface="Arial"/>
              <a:buNone/>
            </a:pPr>
            <a:r>
              <a:rPr lang="en-GB" sz="1200">
                <a:solidFill>
                  <a:srgbClr val="FF0000"/>
                </a:solidFill>
                <a:latin typeface="Calibri"/>
                <a:ea typeface="Calibri"/>
                <a:cs typeface="Calibri"/>
                <a:sym typeface="Calibri"/>
              </a:rPr>
              <a:t>Ethnus Codemithra</a:t>
            </a:r>
            <a:endParaRPr sz="1200">
              <a:solidFill>
                <a:srgbClr val="FF0000"/>
              </a:solidFill>
              <a:latin typeface="Calibri"/>
              <a:ea typeface="Calibri"/>
              <a:cs typeface="Calibri"/>
              <a:sym typeface="Calibri"/>
            </a:endParaRPr>
          </a:p>
        </p:txBody>
      </p:sp>
      <p:pic>
        <p:nvPicPr>
          <p:cNvPr id="379" name="Google Shape;379;p47"/>
          <p:cNvPicPr preferRelativeResize="0"/>
          <p:nvPr/>
        </p:nvPicPr>
        <p:blipFill rotWithShape="1">
          <a:blip r:embed="rId6">
            <a:alphaModFix/>
          </a:blip>
          <a:srcRect b="0" l="2901" r="2901" t="0"/>
          <a:stretch/>
        </p:blipFill>
        <p:spPr>
          <a:xfrm>
            <a:off x="7065600" y="215383"/>
            <a:ext cx="608215" cy="644918"/>
          </a:xfrm>
          <a:prstGeom prst="rect">
            <a:avLst/>
          </a:prstGeom>
          <a:noFill/>
          <a:ln>
            <a:noFill/>
          </a:ln>
        </p:spPr>
      </p:pic>
      <p:sp>
        <p:nvSpPr>
          <p:cNvPr id="380" name="Google Shape;380;p47"/>
          <p:cNvSpPr txBox="1"/>
          <p:nvPr/>
        </p:nvSpPr>
        <p:spPr>
          <a:xfrm>
            <a:off x="7689950" y="374444"/>
            <a:ext cx="1320600" cy="417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FF0000"/>
              </a:buClr>
              <a:buSzPts val="1200"/>
              <a:buFont typeface="Calibri"/>
              <a:buNone/>
            </a:pPr>
            <a:r>
              <a:rPr lang="en-GB" sz="1200">
                <a:solidFill>
                  <a:srgbClr val="FF0000"/>
                </a:solidFill>
                <a:latin typeface="Calibri"/>
                <a:ea typeface="Calibri"/>
                <a:cs typeface="Calibri"/>
                <a:sym typeface="Calibri"/>
              </a:rPr>
              <a:t>/code_mithra</a:t>
            </a:r>
            <a:endParaRPr sz="1200">
              <a:solidFill>
                <a:srgbClr val="FF0000"/>
              </a:solidFill>
              <a:latin typeface="Calibri"/>
              <a:ea typeface="Calibri"/>
              <a:cs typeface="Calibri"/>
              <a:sym typeface="Calibri"/>
            </a:endParaRPr>
          </a:p>
        </p:txBody>
      </p:sp>
      <p:sp>
        <p:nvSpPr>
          <p:cNvPr id="381" name="Google Shape;381;p47"/>
          <p:cNvSpPr txBox="1"/>
          <p:nvPr/>
        </p:nvSpPr>
        <p:spPr>
          <a:xfrm>
            <a:off x="454025" y="3335479"/>
            <a:ext cx="4794300" cy="5544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hlink"/>
              </a:buClr>
              <a:buSzPts val="2400"/>
              <a:buFont typeface="Calibri"/>
              <a:buNone/>
            </a:pPr>
            <a:r>
              <a:rPr lang="en-GB" sz="2400" u="sng">
                <a:solidFill>
                  <a:schemeClr val="hlink"/>
                </a:solidFill>
                <a:latin typeface="Calibri"/>
                <a:ea typeface="Calibri"/>
                <a:cs typeface="Calibri"/>
                <a:sym typeface="Calibri"/>
                <a:hlinkClick r:id="rId7"/>
              </a:rPr>
              <a:t>https://learn.codemithra.com/</a:t>
            </a:r>
            <a:endParaRPr sz="2400" u="sng">
              <a:solidFill>
                <a:schemeClr val="hlink"/>
              </a:solidFill>
              <a:latin typeface="Proxima Nova"/>
              <a:ea typeface="Proxima Nova"/>
              <a:cs typeface="Proxima Nova"/>
              <a:sym typeface="Proxima Nova"/>
              <a:hlinkClick r:id="rId8"/>
            </a:endParaRPr>
          </a:p>
        </p:txBody>
      </p:sp>
      <p:sp>
        <p:nvSpPr>
          <p:cNvPr id="382" name="Google Shape;382;p47"/>
          <p:cNvSpPr/>
          <p:nvPr/>
        </p:nvSpPr>
        <p:spPr>
          <a:xfrm>
            <a:off x="-25350" y="4051180"/>
            <a:ext cx="9169200" cy="1088700"/>
          </a:xfrm>
          <a:prstGeom prst="rect">
            <a:avLst/>
          </a:prstGeom>
          <a:solidFill>
            <a:srgbClr val="F3F3F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383" name="Google Shape;383;p47"/>
          <p:cNvSpPr txBox="1"/>
          <p:nvPr/>
        </p:nvSpPr>
        <p:spPr>
          <a:xfrm>
            <a:off x="1563475" y="4421940"/>
            <a:ext cx="2184600" cy="417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Proxima Nova"/>
              <a:buNone/>
            </a:pPr>
            <a:r>
              <a:rPr lang="en-GB" sz="1200">
                <a:solidFill>
                  <a:schemeClr val="dk1"/>
                </a:solidFill>
                <a:latin typeface="Proxima Nova"/>
                <a:ea typeface="Proxima Nova"/>
                <a:cs typeface="Proxima Nova"/>
                <a:sym typeface="Proxima Nova"/>
              </a:rPr>
              <a:t>codemithra@ethnus.com</a:t>
            </a:r>
            <a:endParaRPr sz="1200">
              <a:solidFill>
                <a:schemeClr val="dk1"/>
              </a:solidFill>
              <a:latin typeface="Proxima Nova"/>
              <a:ea typeface="Proxima Nova"/>
              <a:cs typeface="Proxima Nova"/>
              <a:sym typeface="Proxima Nova"/>
            </a:endParaRPr>
          </a:p>
        </p:txBody>
      </p:sp>
      <p:pic>
        <p:nvPicPr>
          <p:cNvPr id="384" name="Google Shape;384;p47"/>
          <p:cNvPicPr preferRelativeResize="0"/>
          <p:nvPr/>
        </p:nvPicPr>
        <p:blipFill rotWithShape="1">
          <a:blip r:embed="rId9">
            <a:alphaModFix/>
          </a:blip>
          <a:srcRect b="0" l="0" r="0" t="0"/>
          <a:stretch/>
        </p:blipFill>
        <p:spPr>
          <a:xfrm>
            <a:off x="5998788" y="4273864"/>
            <a:ext cx="713058" cy="713058"/>
          </a:xfrm>
          <a:prstGeom prst="rect">
            <a:avLst/>
          </a:prstGeom>
          <a:noFill/>
          <a:ln>
            <a:noFill/>
          </a:ln>
        </p:spPr>
      </p:pic>
      <p:pic>
        <p:nvPicPr>
          <p:cNvPr id="385" name="Google Shape;385;p47"/>
          <p:cNvPicPr preferRelativeResize="0"/>
          <p:nvPr/>
        </p:nvPicPr>
        <p:blipFill rotWithShape="1">
          <a:blip r:embed="rId10">
            <a:alphaModFix/>
          </a:blip>
          <a:srcRect b="0" l="0" r="0" t="0"/>
          <a:stretch/>
        </p:blipFill>
        <p:spPr>
          <a:xfrm>
            <a:off x="909825" y="4272109"/>
            <a:ext cx="716576" cy="716576"/>
          </a:xfrm>
          <a:prstGeom prst="rect">
            <a:avLst/>
          </a:prstGeom>
          <a:noFill/>
          <a:ln>
            <a:noFill/>
          </a:ln>
        </p:spPr>
      </p:pic>
      <p:pic>
        <p:nvPicPr>
          <p:cNvPr id="386" name="Google Shape;386;p47"/>
          <p:cNvPicPr preferRelativeResize="0"/>
          <p:nvPr/>
        </p:nvPicPr>
        <p:blipFill rotWithShape="1">
          <a:blip r:embed="rId11">
            <a:alphaModFix/>
          </a:blip>
          <a:srcRect b="0" l="0" r="0" t="0"/>
          <a:stretch/>
        </p:blipFill>
        <p:spPr>
          <a:xfrm>
            <a:off x="3712438" y="4284861"/>
            <a:ext cx="713058" cy="713058"/>
          </a:xfrm>
          <a:prstGeom prst="rect">
            <a:avLst/>
          </a:prstGeom>
          <a:noFill/>
          <a:ln>
            <a:noFill/>
          </a:ln>
        </p:spPr>
      </p:pic>
      <p:sp>
        <p:nvSpPr>
          <p:cNvPr id="387" name="Google Shape;387;p47"/>
          <p:cNvSpPr txBox="1"/>
          <p:nvPr/>
        </p:nvSpPr>
        <p:spPr>
          <a:xfrm>
            <a:off x="4425675" y="4421940"/>
            <a:ext cx="1573200" cy="417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Proxima Nova"/>
              <a:buNone/>
            </a:pPr>
            <a:r>
              <a:rPr lang="en-GB" sz="1200">
                <a:solidFill>
                  <a:schemeClr val="dk1"/>
                </a:solidFill>
                <a:latin typeface="Proxima Nova"/>
                <a:ea typeface="Proxima Nova"/>
                <a:cs typeface="Proxima Nova"/>
                <a:sym typeface="Proxima Nova"/>
              </a:rPr>
              <a:t>+91 7815 095 095</a:t>
            </a:r>
            <a:endParaRPr sz="1200">
              <a:solidFill>
                <a:schemeClr val="dk1"/>
              </a:solidFill>
              <a:latin typeface="Proxima Nova"/>
              <a:ea typeface="Proxima Nova"/>
              <a:cs typeface="Proxima Nova"/>
              <a:sym typeface="Proxima Nova"/>
            </a:endParaRPr>
          </a:p>
        </p:txBody>
      </p:sp>
      <p:sp>
        <p:nvSpPr>
          <p:cNvPr id="388" name="Google Shape;388;p47"/>
          <p:cNvSpPr txBox="1"/>
          <p:nvPr/>
        </p:nvSpPr>
        <p:spPr>
          <a:xfrm>
            <a:off x="6660975" y="4432938"/>
            <a:ext cx="1573200" cy="417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200"/>
              <a:buFont typeface="Proxima Nova"/>
              <a:buNone/>
            </a:pPr>
            <a:r>
              <a:rPr lang="en-GB" sz="1200">
                <a:solidFill>
                  <a:schemeClr val="dk1"/>
                </a:solidFill>
                <a:latin typeface="Proxima Nova"/>
                <a:ea typeface="Proxima Nova"/>
                <a:cs typeface="Proxima Nova"/>
                <a:sym typeface="Proxima Nova"/>
              </a:rPr>
              <a:t>+91 9019 921 340</a:t>
            </a:r>
            <a:endParaRPr sz="1200">
              <a:solidFill>
                <a:schemeClr val="dk1"/>
              </a:solidFill>
              <a:latin typeface="Proxima Nova"/>
              <a:ea typeface="Proxima Nova"/>
              <a:cs typeface="Proxima Nova"/>
              <a:sym typeface="Proxima Nova"/>
            </a:endParaRPr>
          </a:p>
        </p:txBody>
      </p:sp>
      <p:pic>
        <p:nvPicPr>
          <p:cNvPr id="389" name="Google Shape;389;p47"/>
          <p:cNvPicPr preferRelativeResize="0"/>
          <p:nvPr/>
        </p:nvPicPr>
        <p:blipFill rotWithShape="1">
          <a:blip r:embed="rId12">
            <a:alphaModFix/>
          </a:blip>
          <a:srcRect b="0" l="0" r="0" t="0"/>
          <a:stretch/>
        </p:blipFill>
        <p:spPr>
          <a:xfrm>
            <a:off x="2823886" y="269196"/>
            <a:ext cx="788272" cy="554265"/>
          </a:xfrm>
          <a:prstGeom prst="rect">
            <a:avLst/>
          </a:prstGeom>
          <a:noFill/>
          <a:ln>
            <a:noFill/>
          </a:ln>
        </p:spPr>
      </p:pic>
    </p:spTree>
  </p:cSld>
  <p:clrMapOvr>
    <a:masterClrMapping/>
  </p:clrMapOvr>
  <p:transition spd="med">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6"/>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72" name="Google Shape;72;p16"/>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73" name="Google Shape;73;p16"/>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6"/>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01</a:t>
            </a:r>
            <a:endParaRPr sz="2000">
              <a:solidFill>
                <a:schemeClr val="lt1"/>
              </a:solidFill>
              <a:latin typeface="Roboto"/>
              <a:ea typeface="Roboto"/>
              <a:cs typeface="Roboto"/>
              <a:sym typeface="Roboto"/>
            </a:endParaRPr>
          </a:p>
        </p:txBody>
      </p:sp>
      <p:sp>
        <p:nvSpPr>
          <p:cNvPr id="75" name="Google Shape;75;p16"/>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solidFill>
                  <a:schemeClr val="dk1"/>
                </a:solidFill>
                <a:highlight>
                  <a:srgbClr val="FFFFFF"/>
                </a:highlight>
              </a:rPr>
              <a:t>A man has Rs.480 in the denominations of one-rupee notes, five-rupee notes and ten-rupee notes. The number of notes of each denomination is equal. What is the total number of notes that he has?</a:t>
            </a:r>
            <a:endParaRPr>
              <a:solidFill>
                <a:schemeClr val="dk1"/>
              </a:solidFill>
              <a:highlight>
                <a:srgbClr val="FFFFFF"/>
              </a:highlight>
            </a:endParaRPr>
          </a:p>
          <a:p>
            <a:pPr indent="0" lvl="0" marL="0" rtl="0" algn="l">
              <a:spcBef>
                <a:spcPts val="800"/>
              </a:spcBef>
              <a:spcAft>
                <a:spcPts val="0"/>
              </a:spcAft>
              <a:buNone/>
            </a:pPr>
            <a:r>
              <a:t/>
            </a:r>
            <a:endParaRPr>
              <a:solidFill>
                <a:schemeClr val="dk1"/>
              </a:solidFill>
              <a:highlight>
                <a:srgbClr val="FFFFFF"/>
              </a:highlight>
            </a:endParaRPr>
          </a:p>
          <a:p>
            <a:pPr indent="-317500" lvl="0" marL="457200" rtl="0" algn="l">
              <a:spcBef>
                <a:spcPts val="800"/>
              </a:spcBef>
              <a:spcAft>
                <a:spcPts val="0"/>
              </a:spcAft>
              <a:buClr>
                <a:schemeClr val="dk1"/>
              </a:buClr>
              <a:buSzPts val="1400"/>
              <a:buAutoNum type="alphaUcPeriod"/>
            </a:pPr>
            <a:r>
              <a:rPr lang="en-GB">
                <a:solidFill>
                  <a:schemeClr val="dk1"/>
                </a:solidFill>
                <a:highlight>
                  <a:srgbClr val="FFFFFF"/>
                </a:highlight>
              </a:rPr>
              <a:t>45</a:t>
            </a:r>
            <a:endParaRPr>
              <a:solidFill>
                <a:schemeClr val="dk1"/>
              </a:solidFill>
              <a:highlight>
                <a:srgbClr val="FFFFFF"/>
              </a:highlight>
            </a:endParaRPr>
          </a:p>
          <a:p>
            <a:pPr indent="-317500" lvl="0" marL="457200" rtl="0" algn="l">
              <a:spcBef>
                <a:spcPts val="0"/>
              </a:spcBef>
              <a:spcAft>
                <a:spcPts val="0"/>
              </a:spcAft>
              <a:buClr>
                <a:schemeClr val="dk1"/>
              </a:buClr>
              <a:buSzPts val="1400"/>
              <a:buAutoNum type="alphaUcPeriod"/>
            </a:pPr>
            <a:r>
              <a:rPr lang="en-GB">
                <a:solidFill>
                  <a:schemeClr val="dk1"/>
                </a:solidFill>
                <a:highlight>
                  <a:srgbClr val="FFFFFF"/>
                </a:highlight>
              </a:rPr>
              <a:t>60</a:t>
            </a:r>
            <a:endParaRPr>
              <a:solidFill>
                <a:schemeClr val="dk1"/>
              </a:solidFill>
              <a:highlight>
                <a:srgbClr val="FFFFFF"/>
              </a:highlight>
            </a:endParaRPr>
          </a:p>
          <a:p>
            <a:pPr indent="-317500" lvl="0" marL="457200" rtl="0" algn="l">
              <a:spcBef>
                <a:spcPts val="0"/>
              </a:spcBef>
              <a:spcAft>
                <a:spcPts val="0"/>
              </a:spcAft>
              <a:buClr>
                <a:schemeClr val="dk1"/>
              </a:buClr>
              <a:buSzPts val="1400"/>
              <a:buAutoNum type="alphaUcPeriod"/>
            </a:pPr>
            <a:r>
              <a:rPr lang="en-GB">
                <a:solidFill>
                  <a:schemeClr val="dk1"/>
                </a:solidFill>
                <a:highlight>
                  <a:srgbClr val="FFFFFF"/>
                </a:highlight>
              </a:rPr>
              <a:t>75</a:t>
            </a:r>
            <a:endParaRPr>
              <a:solidFill>
                <a:schemeClr val="dk1"/>
              </a:solidFill>
              <a:highlight>
                <a:srgbClr val="FFFFFF"/>
              </a:highlight>
            </a:endParaRPr>
          </a:p>
          <a:p>
            <a:pPr indent="-317500" lvl="0" marL="457200" rtl="0" algn="l">
              <a:spcBef>
                <a:spcPts val="0"/>
              </a:spcBef>
              <a:spcAft>
                <a:spcPts val="0"/>
              </a:spcAft>
              <a:buClr>
                <a:schemeClr val="dk1"/>
              </a:buClr>
              <a:buSzPts val="1400"/>
              <a:buAutoNum type="alphaUcPeriod"/>
            </a:pPr>
            <a:r>
              <a:rPr lang="en-GB">
                <a:solidFill>
                  <a:schemeClr val="dk1"/>
                </a:solidFill>
                <a:highlight>
                  <a:srgbClr val="FFFFFF"/>
                </a:highlight>
              </a:rPr>
              <a:t>90</a:t>
            </a:r>
            <a:endParaRPr>
              <a:solidFill>
                <a:schemeClr val="dk1"/>
              </a:solidFill>
              <a:highlight>
                <a:srgbClr val="FFFFFF"/>
              </a:highlight>
            </a:endParaRPr>
          </a:p>
          <a:p>
            <a:pPr indent="0" lvl="0" marL="0" rtl="0" algn="l">
              <a:spcBef>
                <a:spcPts val="800"/>
              </a:spcBef>
              <a:spcAft>
                <a:spcPts val="0"/>
              </a:spcAft>
              <a:buNone/>
            </a:pPr>
            <a:r>
              <a:t/>
            </a:r>
            <a:endParaRPr>
              <a:solidFill>
                <a:schemeClr val="dk1"/>
              </a:solidFill>
              <a:highlight>
                <a:srgbClr val="FFFFFF"/>
              </a:highlight>
            </a:endParaRPr>
          </a:p>
          <a:p>
            <a:pPr indent="0" lvl="0" marL="457200" rtl="0" algn="l">
              <a:spcBef>
                <a:spcPts val="800"/>
              </a:spcBef>
              <a:spcAft>
                <a:spcPts val="800"/>
              </a:spcAft>
              <a:buNone/>
            </a:pPr>
            <a:r>
              <a:t/>
            </a:r>
            <a:endParaRPr/>
          </a:p>
        </p:txBody>
      </p:sp>
      <p:sp>
        <p:nvSpPr>
          <p:cNvPr id="76" name="Google Shape;76;p16"/>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D</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0" st="0"/>
                                            </p:txEl>
                                          </p:spTgt>
                                        </p:tgtEl>
                                        <p:attrNameLst>
                                          <p:attrName>style.visibility</p:attrName>
                                        </p:attrNameLst>
                                      </p:cBhvr>
                                      <p:to>
                                        <p:strVal val="visible"/>
                                      </p:to>
                                    </p:set>
                                    <p:animEffect filter="fade" transition="in">
                                      <p:cBhvr>
                                        <p:cTn dur="1000"/>
                                        <p:tgtEl>
                                          <p:spTgt spid="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1" st="1"/>
                                            </p:txEl>
                                          </p:spTgt>
                                        </p:tgtEl>
                                        <p:attrNameLst>
                                          <p:attrName>style.visibility</p:attrName>
                                        </p:attrNameLst>
                                      </p:cBhvr>
                                      <p:to>
                                        <p:strVal val="visible"/>
                                      </p:to>
                                    </p:set>
                                    <p:animEffect filter="fade" transition="in">
                                      <p:cBhvr>
                                        <p:cTn dur="1000"/>
                                        <p:tgtEl>
                                          <p:spTgt spid="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2" st="2"/>
                                            </p:txEl>
                                          </p:spTgt>
                                        </p:tgtEl>
                                        <p:attrNameLst>
                                          <p:attrName>style.visibility</p:attrName>
                                        </p:attrNameLst>
                                      </p:cBhvr>
                                      <p:to>
                                        <p:strVal val="visible"/>
                                      </p:to>
                                    </p:set>
                                    <p:animEffect filter="fade" transition="in">
                                      <p:cBhvr>
                                        <p:cTn dur="1000"/>
                                        <p:tgtEl>
                                          <p:spTgt spid="7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3" st="3"/>
                                            </p:txEl>
                                          </p:spTgt>
                                        </p:tgtEl>
                                        <p:attrNameLst>
                                          <p:attrName>style.visibility</p:attrName>
                                        </p:attrNameLst>
                                      </p:cBhvr>
                                      <p:to>
                                        <p:strVal val="visible"/>
                                      </p:to>
                                    </p:set>
                                    <p:animEffect filter="fade" transition="in">
                                      <p:cBhvr>
                                        <p:cTn dur="1000"/>
                                        <p:tgtEl>
                                          <p:spTgt spid="7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4" st="4"/>
                                            </p:txEl>
                                          </p:spTgt>
                                        </p:tgtEl>
                                        <p:attrNameLst>
                                          <p:attrName>style.visibility</p:attrName>
                                        </p:attrNameLst>
                                      </p:cBhvr>
                                      <p:to>
                                        <p:strVal val="visible"/>
                                      </p:to>
                                    </p:set>
                                    <p:animEffect filter="fade" transition="in">
                                      <p:cBhvr>
                                        <p:cTn dur="1000"/>
                                        <p:tgtEl>
                                          <p:spTgt spid="7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5" st="5"/>
                                            </p:txEl>
                                          </p:spTgt>
                                        </p:tgtEl>
                                        <p:attrNameLst>
                                          <p:attrName>style.visibility</p:attrName>
                                        </p:attrNameLst>
                                      </p:cBhvr>
                                      <p:to>
                                        <p:strVal val="visible"/>
                                      </p:to>
                                    </p:set>
                                    <p:animEffect filter="fade" transition="in">
                                      <p:cBhvr>
                                        <p:cTn dur="1000"/>
                                        <p:tgtEl>
                                          <p:spTgt spid="7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6" st="6"/>
                                            </p:txEl>
                                          </p:spTgt>
                                        </p:tgtEl>
                                        <p:attrNameLst>
                                          <p:attrName>style.visibility</p:attrName>
                                        </p:attrNameLst>
                                      </p:cBhvr>
                                      <p:to>
                                        <p:strVal val="visible"/>
                                      </p:to>
                                    </p:set>
                                    <p:animEffect filter="fade" transition="in">
                                      <p:cBhvr>
                                        <p:cTn dur="1000"/>
                                        <p:tgtEl>
                                          <p:spTgt spid="7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7" st="7"/>
                                            </p:txEl>
                                          </p:spTgt>
                                        </p:tgtEl>
                                        <p:attrNameLst>
                                          <p:attrName>style.visibility</p:attrName>
                                        </p:attrNameLst>
                                      </p:cBhvr>
                                      <p:to>
                                        <p:strVal val="visible"/>
                                      </p:to>
                                    </p:set>
                                    <p:animEffect filter="fade" transition="in">
                                      <p:cBhvr>
                                        <p:cTn dur="1000"/>
                                        <p:tgtEl>
                                          <p:spTgt spid="7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0" name="Shape 80"/>
        <p:cNvGrpSpPr/>
        <p:nvPr/>
      </p:nvGrpSpPr>
      <p:grpSpPr>
        <a:xfrm>
          <a:off x="0" y="0"/>
          <a:ext cx="0" cy="0"/>
          <a:chOff x="0" y="0"/>
          <a:chExt cx="0" cy="0"/>
        </a:xfrm>
      </p:grpSpPr>
      <p:pic>
        <p:nvPicPr>
          <p:cNvPr id="81" name="Google Shape;81;p17"/>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82" name="Google Shape;82;p17"/>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83" name="Google Shape;83;p17"/>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7"/>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a:t>
            </a:r>
            <a:endParaRPr sz="2000">
              <a:solidFill>
                <a:schemeClr val="lt1"/>
              </a:solidFill>
              <a:latin typeface="Roboto"/>
              <a:ea typeface="Roboto"/>
              <a:cs typeface="Roboto"/>
              <a:sym typeface="Roboto"/>
            </a:endParaRPr>
          </a:p>
        </p:txBody>
      </p:sp>
      <p:sp>
        <p:nvSpPr>
          <p:cNvPr id="85" name="Google Shape;85;p17"/>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solidFill>
                  <a:schemeClr val="dk1"/>
                </a:solidFill>
                <a:highlight>
                  <a:srgbClr val="FFFFFF"/>
                </a:highlight>
                <a:latin typeface="Roboto"/>
                <a:ea typeface="Roboto"/>
                <a:cs typeface="Roboto"/>
                <a:sym typeface="Roboto"/>
              </a:rPr>
              <a:t>Let number of notes of each denomination be </a:t>
            </a:r>
            <a:r>
              <a:rPr i="1" lang="en-GB">
                <a:solidFill>
                  <a:schemeClr val="dk1"/>
                </a:solidFill>
                <a:highlight>
                  <a:srgbClr val="FFFFFF"/>
                </a:highlight>
                <a:latin typeface="Roboto"/>
                <a:ea typeface="Roboto"/>
                <a:cs typeface="Roboto"/>
                <a:sym typeface="Roboto"/>
              </a:rPr>
              <a:t>x</a:t>
            </a:r>
            <a:endParaRPr i="1">
              <a:solidFill>
                <a:schemeClr val="dk1"/>
              </a:solidFill>
              <a:highlight>
                <a:srgbClr val="FFFFFF"/>
              </a:highlight>
              <a:latin typeface="Roboto"/>
              <a:ea typeface="Roboto"/>
              <a:cs typeface="Roboto"/>
              <a:sym typeface="Roboto"/>
            </a:endParaRPr>
          </a:p>
          <a:p>
            <a:pPr indent="0" lvl="0" marL="0" rtl="0" algn="l">
              <a:spcBef>
                <a:spcPts val="800"/>
              </a:spcBef>
              <a:spcAft>
                <a:spcPts val="0"/>
              </a:spcAft>
              <a:buNone/>
            </a:pPr>
            <a:r>
              <a:rPr lang="en-GB">
                <a:solidFill>
                  <a:schemeClr val="dk1"/>
                </a:solidFill>
                <a:highlight>
                  <a:srgbClr val="FFFFFF"/>
                </a:highlight>
                <a:latin typeface="Roboto"/>
                <a:ea typeface="Roboto"/>
                <a:cs typeface="Roboto"/>
                <a:sym typeface="Roboto"/>
              </a:rPr>
              <a:t>Then </a:t>
            </a:r>
            <a:r>
              <a:rPr i="1" lang="en-GB">
                <a:solidFill>
                  <a:schemeClr val="dk1"/>
                </a:solidFill>
                <a:highlight>
                  <a:srgbClr val="FFFFFF"/>
                </a:highlight>
                <a:latin typeface="Roboto"/>
                <a:ea typeface="Roboto"/>
                <a:cs typeface="Roboto"/>
                <a:sym typeface="Roboto"/>
              </a:rPr>
              <a:t>x</a:t>
            </a:r>
            <a:r>
              <a:rPr lang="en-GB">
                <a:solidFill>
                  <a:schemeClr val="dk1"/>
                </a:solidFill>
                <a:highlight>
                  <a:srgbClr val="FFFFFF"/>
                </a:highlight>
                <a:latin typeface="Roboto"/>
                <a:ea typeface="Roboto"/>
                <a:cs typeface="Roboto"/>
                <a:sym typeface="Roboto"/>
              </a:rPr>
              <a:t> + 5</a:t>
            </a:r>
            <a:r>
              <a:rPr i="1" lang="en-GB">
                <a:solidFill>
                  <a:schemeClr val="dk1"/>
                </a:solidFill>
                <a:highlight>
                  <a:srgbClr val="FFFFFF"/>
                </a:highlight>
                <a:latin typeface="Roboto"/>
                <a:ea typeface="Roboto"/>
                <a:cs typeface="Roboto"/>
                <a:sym typeface="Roboto"/>
              </a:rPr>
              <a:t>x</a:t>
            </a:r>
            <a:r>
              <a:rPr lang="en-GB">
                <a:solidFill>
                  <a:schemeClr val="dk1"/>
                </a:solidFill>
                <a:highlight>
                  <a:srgbClr val="FFFFFF"/>
                </a:highlight>
                <a:latin typeface="Roboto"/>
                <a:ea typeface="Roboto"/>
                <a:cs typeface="Roboto"/>
                <a:sym typeface="Roboto"/>
              </a:rPr>
              <a:t> + 10</a:t>
            </a:r>
            <a:r>
              <a:rPr i="1" lang="en-GB">
                <a:solidFill>
                  <a:schemeClr val="dk1"/>
                </a:solidFill>
                <a:highlight>
                  <a:srgbClr val="FFFFFF"/>
                </a:highlight>
                <a:latin typeface="Roboto"/>
                <a:ea typeface="Roboto"/>
                <a:cs typeface="Roboto"/>
                <a:sym typeface="Roboto"/>
              </a:rPr>
              <a:t>x</a:t>
            </a:r>
            <a:r>
              <a:rPr lang="en-GB">
                <a:solidFill>
                  <a:schemeClr val="dk1"/>
                </a:solidFill>
                <a:highlight>
                  <a:srgbClr val="FFFFFF"/>
                </a:highlight>
                <a:latin typeface="Roboto"/>
                <a:ea typeface="Roboto"/>
                <a:cs typeface="Roboto"/>
                <a:sym typeface="Roboto"/>
              </a:rPr>
              <a:t> = 480</a:t>
            </a:r>
            <a:endParaRPr>
              <a:solidFill>
                <a:schemeClr val="dk1"/>
              </a:solidFill>
              <a:highlight>
                <a:srgbClr val="FFFFFF"/>
              </a:highlight>
              <a:latin typeface="Roboto"/>
              <a:ea typeface="Roboto"/>
              <a:cs typeface="Roboto"/>
              <a:sym typeface="Roboto"/>
            </a:endParaRPr>
          </a:p>
          <a:p>
            <a:pPr indent="0" lvl="0" marL="0" rtl="0" algn="l">
              <a:spcBef>
                <a:spcPts val="800"/>
              </a:spcBef>
              <a:spcAft>
                <a:spcPts val="0"/>
              </a:spcAft>
              <a:buNone/>
            </a:pPr>
            <a:r>
              <a:rPr lang="en-GB">
                <a:solidFill>
                  <a:schemeClr val="dk1"/>
                </a:solidFill>
                <a:highlight>
                  <a:srgbClr val="FFFFFF"/>
                </a:highlight>
                <a:latin typeface="Roboto"/>
                <a:ea typeface="Roboto"/>
                <a:cs typeface="Roboto"/>
                <a:sym typeface="Roboto"/>
              </a:rPr>
              <a:t>16</a:t>
            </a:r>
            <a:r>
              <a:rPr i="1" lang="en-GB">
                <a:solidFill>
                  <a:schemeClr val="dk1"/>
                </a:solidFill>
                <a:highlight>
                  <a:srgbClr val="FFFFFF"/>
                </a:highlight>
                <a:latin typeface="Roboto"/>
                <a:ea typeface="Roboto"/>
                <a:cs typeface="Roboto"/>
                <a:sym typeface="Roboto"/>
              </a:rPr>
              <a:t>x</a:t>
            </a:r>
            <a:r>
              <a:rPr lang="en-GB">
                <a:solidFill>
                  <a:schemeClr val="dk1"/>
                </a:solidFill>
                <a:highlight>
                  <a:srgbClr val="FFFFFF"/>
                </a:highlight>
                <a:latin typeface="Roboto"/>
                <a:ea typeface="Roboto"/>
                <a:cs typeface="Roboto"/>
                <a:sym typeface="Roboto"/>
              </a:rPr>
              <a:t> = 480</a:t>
            </a:r>
            <a:endParaRPr>
              <a:solidFill>
                <a:schemeClr val="dk1"/>
              </a:solidFill>
              <a:highlight>
                <a:srgbClr val="FFFFFF"/>
              </a:highlight>
              <a:latin typeface="Roboto"/>
              <a:ea typeface="Roboto"/>
              <a:cs typeface="Roboto"/>
              <a:sym typeface="Roboto"/>
            </a:endParaRPr>
          </a:p>
          <a:p>
            <a:pPr indent="0" lvl="0" marL="0" rtl="0" algn="l">
              <a:spcBef>
                <a:spcPts val="800"/>
              </a:spcBef>
              <a:spcAft>
                <a:spcPts val="0"/>
              </a:spcAft>
              <a:buNone/>
            </a:pPr>
            <a:r>
              <a:rPr i="1" lang="en-GB">
                <a:solidFill>
                  <a:schemeClr val="dk1"/>
                </a:solidFill>
                <a:highlight>
                  <a:srgbClr val="FFFFFF"/>
                </a:highlight>
                <a:latin typeface="Roboto"/>
                <a:ea typeface="Roboto"/>
                <a:cs typeface="Roboto"/>
                <a:sym typeface="Roboto"/>
              </a:rPr>
              <a:t>x</a:t>
            </a:r>
            <a:r>
              <a:rPr lang="en-GB">
                <a:solidFill>
                  <a:schemeClr val="dk1"/>
                </a:solidFill>
                <a:highlight>
                  <a:srgbClr val="FFFFFF"/>
                </a:highlight>
                <a:latin typeface="Roboto"/>
                <a:ea typeface="Roboto"/>
                <a:cs typeface="Roboto"/>
                <a:sym typeface="Roboto"/>
              </a:rPr>
              <a:t> = 30.</a:t>
            </a:r>
            <a:endParaRPr>
              <a:solidFill>
                <a:schemeClr val="dk1"/>
              </a:solidFill>
              <a:highlight>
                <a:srgbClr val="FFFFFF"/>
              </a:highlight>
              <a:latin typeface="Roboto"/>
              <a:ea typeface="Roboto"/>
              <a:cs typeface="Roboto"/>
              <a:sym typeface="Roboto"/>
            </a:endParaRPr>
          </a:p>
          <a:p>
            <a:pPr indent="0" lvl="0" marL="0" rtl="0" algn="l">
              <a:spcBef>
                <a:spcPts val="800"/>
              </a:spcBef>
              <a:spcAft>
                <a:spcPts val="800"/>
              </a:spcAft>
              <a:buNone/>
            </a:pPr>
            <a:r>
              <a:rPr lang="en-GB">
                <a:solidFill>
                  <a:schemeClr val="dk1"/>
                </a:solidFill>
                <a:highlight>
                  <a:srgbClr val="FFFFFF"/>
                </a:highlight>
                <a:latin typeface="Roboto"/>
                <a:ea typeface="Roboto"/>
                <a:cs typeface="Roboto"/>
                <a:sym typeface="Roboto"/>
              </a:rPr>
              <a:t>Hence, total number of notes = 3</a:t>
            </a:r>
            <a:r>
              <a:rPr i="1" lang="en-GB">
                <a:solidFill>
                  <a:schemeClr val="dk1"/>
                </a:solidFill>
                <a:highlight>
                  <a:srgbClr val="FFFFFF"/>
                </a:highlight>
                <a:latin typeface="Roboto"/>
                <a:ea typeface="Roboto"/>
                <a:cs typeface="Roboto"/>
                <a:sym typeface="Roboto"/>
              </a:rPr>
              <a:t>x</a:t>
            </a:r>
            <a:r>
              <a:rPr lang="en-GB">
                <a:solidFill>
                  <a:schemeClr val="dk1"/>
                </a:solidFill>
                <a:highlight>
                  <a:srgbClr val="FFFFFF"/>
                </a:highlight>
                <a:latin typeface="Roboto"/>
                <a:ea typeface="Roboto"/>
                <a:cs typeface="Roboto"/>
                <a:sym typeface="Roboto"/>
              </a:rPr>
              <a:t> = 90</a:t>
            </a:r>
            <a:endParaRPr>
              <a:solidFill>
                <a:schemeClr val="dk1"/>
              </a:solidFill>
              <a:highlight>
                <a:srgbClr val="FFFFFF"/>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8"/>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91" name="Google Shape;91;p18"/>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92" name="Google Shape;92;p18"/>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8"/>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02</a:t>
            </a:r>
            <a:endParaRPr sz="2000">
              <a:solidFill>
                <a:schemeClr val="lt1"/>
              </a:solidFill>
              <a:latin typeface="Roboto"/>
              <a:ea typeface="Roboto"/>
              <a:cs typeface="Roboto"/>
              <a:sym typeface="Roboto"/>
            </a:endParaRPr>
          </a:p>
        </p:txBody>
      </p:sp>
      <p:sp>
        <p:nvSpPr>
          <p:cNvPr id="94" name="Google Shape;94;p18"/>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solidFill>
                  <a:schemeClr val="dk1"/>
                </a:solidFill>
                <a:highlight>
                  <a:srgbClr val="FFFFFF"/>
                </a:highlight>
              </a:rPr>
              <a:t>There are two examination rooms A and B. If 10 students are sent from A to B, then the number of students in each room is same. If 20 candidates are sent from B to A, then the number of students in A is double the number of students in B. The number of students in room A is:</a:t>
            </a:r>
            <a:endParaRPr>
              <a:solidFill>
                <a:schemeClr val="dk1"/>
              </a:solidFill>
              <a:highlight>
                <a:srgbClr val="FFFFFF"/>
              </a:highlight>
            </a:endParaRPr>
          </a:p>
          <a:p>
            <a:pPr indent="0" lvl="0" marL="0" rtl="0" algn="l">
              <a:spcBef>
                <a:spcPts val="800"/>
              </a:spcBef>
              <a:spcAft>
                <a:spcPts val="0"/>
              </a:spcAft>
              <a:buNone/>
            </a:pPr>
            <a:r>
              <a:t/>
            </a:r>
            <a:endParaRPr>
              <a:solidFill>
                <a:schemeClr val="dk1"/>
              </a:solidFill>
              <a:highlight>
                <a:srgbClr val="FFFFFF"/>
              </a:highlight>
            </a:endParaRPr>
          </a:p>
          <a:p>
            <a:pPr indent="-317500" lvl="0" marL="457200" rtl="0" algn="l">
              <a:spcBef>
                <a:spcPts val="800"/>
              </a:spcBef>
              <a:spcAft>
                <a:spcPts val="0"/>
              </a:spcAft>
              <a:buClr>
                <a:schemeClr val="dk1"/>
              </a:buClr>
              <a:buSzPts val="1400"/>
              <a:buAutoNum type="alphaUcPeriod"/>
            </a:pPr>
            <a:r>
              <a:rPr lang="en-GB">
                <a:solidFill>
                  <a:schemeClr val="dk1"/>
                </a:solidFill>
                <a:highlight>
                  <a:srgbClr val="FFFFFF"/>
                </a:highlight>
              </a:rPr>
              <a:t>20</a:t>
            </a:r>
            <a:endParaRPr>
              <a:solidFill>
                <a:schemeClr val="dk1"/>
              </a:solidFill>
              <a:highlight>
                <a:srgbClr val="FFFFFF"/>
              </a:highlight>
            </a:endParaRPr>
          </a:p>
          <a:p>
            <a:pPr indent="-317500" lvl="0" marL="457200" rtl="0" algn="l">
              <a:spcBef>
                <a:spcPts val="0"/>
              </a:spcBef>
              <a:spcAft>
                <a:spcPts val="0"/>
              </a:spcAft>
              <a:buClr>
                <a:schemeClr val="dk1"/>
              </a:buClr>
              <a:buSzPts val="1400"/>
              <a:buAutoNum type="alphaUcPeriod"/>
            </a:pPr>
            <a:r>
              <a:rPr lang="en-GB">
                <a:solidFill>
                  <a:schemeClr val="dk1"/>
                </a:solidFill>
                <a:highlight>
                  <a:srgbClr val="FFFFFF"/>
                </a:highlight>
              </a:rPr>
              <a:t>80</a:t>
            </a:r>
            <a:endParaRPr>
              <a:solidFill>
                <a:schemeClr val="dk1"/>
              </a:solidFill>
              <a:highlight>
                <a:srgbClr val="FFFFFF"/>
              </a:highlight>
            </a:endParaRPr>
          </a:p>
          <a:p>
            <a:pPr indent="-317500" lvl="0" marL="457200" rtl="0" algn="l">
              <a:spcBef>
                <a:spcPts val="0"/>
              </a:spcBef>
              <a:spcAft>
                <a:spcPts val="0"/>
              </a:spcAft>
              <a:buClr>
                <a:schemeClr val="dk1"/>
              </a:buClr>
              <a:buSzPts val="1400"/>
              <a:buAutoNum type="alphaUcPeriod"/>
            </a:pPr>
            <a:r>
              <a:rPr lang="en-GB">
                <a:solidFill>
                  <a:schemeClr val="dk1"/>
                </a:solidFill>
                <a:highlight>
                  <a:srgbClr val="FFFFFF"/>
                </a:highlight>
              </a:rPr>
              <a:t>100</a:t>
            </a:r>
            <a:endParaRPr>
              <a:solidFill>
                <a:schemeClr val="dk1"/>
              </a:solidFill>
              <a:highlight>
                <a:srgbClr val="FFFFFF"/>
              </a:highlight>
            </a:endParaRPr>
          </a:p>
          <a:p>
            <a:pPr indent="-317500" lvl="0" marL="457200" rtl="0" algn="l">
              <a:spcBef>
                <a:spcPts val="0"/>
              </a:spcBef>
              <a:spcAft>
                <a:spcPts val="0"/>
              </a:spcAft>
              <a:buClr>
                <a:schemeClr val="dk1"/>
              </a:buClr>
              <a:buSzPts val="1400"/>
              <a:buAutoNum type="alphaUcPeriod"/>
            </a:pPr>
            <a:r>
              <a:rPr lang="en-GB">
                <a:solidFill>
                  <a:schemeClr val="dk1"/>
                </a:solidFill>
                <a:highlight>
                  <a:srgbClr val="FFFFFF"/>
                </a:highlight>
              </a:rPr>
              <a:t>200</a:t>
            </a:r>
            <a:endParaRPr>
              <a:solidFill>
                <a:schemeClr val="dk1"/>
              </a:solidFill>
              <a:highlight>
                <a:srgbClr val="FFFFFF"/>
              </a:highlight>
            </a:endParaRPr>
          </a:p>
        </p:txBody>
      </p:sp>
      <p:sp>
        <p:nvSpPr>
          <p:cNvPr id="95" name="Google Shape;95;p18"/>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C </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0" st="0"/>
                                            </p:txEl>
                                          </p:spTgt>
                                        </p:tgtEl>
                                        <p:attrNameLst>
                                          <p:attrName>style.visibility</p:attrName>
                                        </p:attrNameLst>
                                      </p:cBhvr>
                                      <p:to>
                                        <p:strVal val="visible"/>
                                      </p:to>
                                    </p:set>
                                    <p:animEffect filter="fade" transition="in">
                                      <p:cBhvr>
                                        <p:cTn dur="1000"/>
                                        <p:tgtEl>
                                          <p:spTgt spid="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1" st="1"/>
                                            </p:txEl>
                                          </p:spTgt>
                                        </p:tgtEl>
                                        <p:attrNameLst>
                                          <p:attrName>style.visibility</p:attrName>
                                        </p:attrNameLst>
                                      </p:cBhvr>
                                      <p:to>
                                        <p:strVal val="visible"/>
                                      </p:to>
                                    </p:set>
                                    <p:animEffect filter="fade" transition="in">
                                      <p:cBhvr>
                                        <p:cTn dur="1000"/>
                                        <p:tgtEl>
                                          <p:spTgt spid="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2" st="2"/>
                                            </p:txEl>
                                          </p:spTgt>
                                        </p:tgtEl>
                                        <p:attrNameLst>
                                          <p:attrName>style.visibility</p:attrName>
                                        </p:attrNameLst>
                                      </p:cBhvr>
                                      <p:to>
                                        <p:strVal val="visible"/>
                                      </p:to>
                                    </p:set>
                                    <p:animEffect filter="fade" transition="in">
                                      <p:cBhvr>
                                        <p:cTn dur="1000"/>
                                        <p:tgtEl>
                                          <p:spTgt spid="9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3" st="3"/>
                                            </p:txEl>
                                          </p:spTgt>
                                        </p:tgtEl>
                                        <p:attrNameLst>
                                          <p:attrName>style.visibility</p:attrName>
                                        </p:attrNameLst>
                                      </p:cBhvr>
                                      <p:to>
                                        <p:strVal val="visible"/>
                                      </p:to>
                                    </p:set>
                                    <p:animEffect filter="fade" transition="in">
                                      <p:cBhvr>
                                        <p:cTn dur="1000"/>
                                        <p:tgtEl>
                                          <p:spTgt spid="9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4" st="4"/>
                                            </p:txEl>
                                          </p:spTgt>
                                        </p:tgtEl>
                                        <p:attrNameLst>
                                          <p:attrName>style.visibility</p:attrName>
                                        </p:attrNameLst>
                                      </p:cBhvr>
                                      <p:to>
                                        <p:strVal val="visible"/>
                                      </p:to>
                                    </p:set>
                                    <p:animEffect filter="fade" transition="in">
                                      <p:cBhvr>
                                        <p:cTn dur="1000"/>
                                        <p:tgtEl>
                                          <p:spTgt spid="9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xEl>
                                              <p:pRg end="5" st="5"/>
                                            </p:txEl>
                                          </p:spTgt>
                                        </p:tgtEl>
                                        <p:attrNameLst>
                                          <p:attrName>style.visibility</p:attrName>
                                        </p:attrNameLst>
                                      </p:cBhvr>
                                      <p:to>
                                        <p:strVal val="visible"/>
                                      </p:to>
                                    </p:set>
                                    <p:animEffect filter="fade" transition="in">
                                      <p:cBhvr>
                                        <p:cTn dur="1000"/>
                                        <p:tgtEl>
                                          <p:spTgt spid="9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9" name="Shape 99"/>
        <p:cNvGrpSpPr/>
        <p:nvPr/>
      </p:nvGrpSpPr>
      <p:grpSpPr>
        <a:xfrm>
          <a:off x="0" y="0"/>
          <a:ext cx="0" cy="0"/>
          <a:chOff x="0" y="0"/>
          <a:chExt cx="0" cy="0"/>
        </a:xfrm>
      </p:grpSpPr>
      <p:pic>
        <p:nvPicPr>
          <p:cNvPr id="100" name="Google Shape;100;p19"/>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01" name="Google Shape;101;p19"/>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02" name="Google Shape;102;p19"/>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9"/>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a:t>
            </a:r>
            <a:endParaRPr sz="2000">
              <a:solidFill>
                <a:schemeClr val="lt1"/>
              </a:solidFill>
              <a:latin typeface="Roboto"/>
              <a:ea typeface="Roboto"/>
              <a:cs typeface="Roboto"/>
              <a:sym typeface="Roboto"/>
            </a:endParaRPr>
          </a:p>
        </p:txBody>
      </p:sp>
      <p:sp>
        <p:nvSpPr>
          <p:cNvPr id="104" name="Google Shape;104;p19"/>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solidFill>
                  <a:schemeClr val="dk1"/>
                </a:solidFill>
                <a:highlight>
                  <a:srgbClr val="FFFFFF"/>
                </a:highlight>
                <a:latin typeface="Roboto"/>
                <a:ea typeface="Roboto"/>
                <a:cs typeface="Roboto"/>
                <a:sym typeface="Roboto"/>
              </a:rPr>
              <a:t>Let the number of students in rooms A and B be </a:t>
            </a:r>
            <a:r>
              <a:rPr i="1" lang="en-GB">
                <a:solidFill>
                  <a:schemeClr val="dk1"/>
                </a:solidFill>
                <a:highlight>
                  <a:srgbClr val="FFFFFF"/>
                </a:highlight>
                <a:latin typeface="Roboto"/>
                <a:ea typeface="Roboto"/>
                <a:cs typeface="Roboto"/>
                <a:sym typeface="Roboto"/>
              </a:rPr>
              <a:t>x</a:t>
            </a:r>
            <a:r>
              <a:rPr lang="en-GB">
                <a:solidFill>
                  <a:schemeClr val="dk1"/>
                </a:solidFill>
                <a:highlight>
                  <a:srgbClr val="FFFFFF"/>
                </a:highlight>
                <a:latin typeface="Roboto"/>
                <a:ea typeface="Roboto"/>
                <a:cs typeface="Roboto"/>
                <a:sym typeface="Roboto"/>
              </a:rPr>
              <a:t> and </a:t>
            </a:r>
            <a:r>
              <a:rPr i="1" lang="en-GB">
                <a:solidFill>
                  <a:schemeClr val="dk1"/>
                </a:solidFill>
                <a:highlight>
                  <a:srgbClr val="FFFFFF"/>
                </a:highlight>
                <a:latin typeface="Roboto"/>
                <a:ea typeface="Roboto"/>
                <a:cs typeface="Roboto"/>
                <a:sym typeface="Roboto"/>
              </a:rPr>
              <a:t>y</a:t>
            </a:r>
            <a:r>
              <a:rPr lang="en-GB">
                <a:solidFill>
                  <a:schemeClr val="dk1"/>
                </a:solidFill>
                <a:highlight>
                  <a:srgbClr val="FFFFFF"/>
                </a:highlight>
                <a:latin typeface="Roboto"/>
                <a:ea typeface="Roboto"/>
                <a:cs typeface="Roboto"/>
                <a:sym typeface="Roboto"/>
              </a:rPr>
              <a:t> respectively.</a:t>
            </a:r>
            <a:endParaRPr>
              <a:solidFill>
                <a:schemeClr val="dk1"/>
              </a:solidFill>
              <a:highlight>
                <a:srgbClr val="FFFFFF"/>
              </a:highlight>
              <a:latin typeface="Roboto"/>
              <a:ea typeface="Roboto"/>
              <a:cs typeface="Roboto"/>
              <a:sym typeface="Roboto"/>
            </a:endParaRPr>
          </a:p>
          <a:p>
            <a:pPr indent="0" lvl="0" marL="0" rtl="0" algn="l">
              <a:spcBef>
                <a:spcPts val="800"/>
              </a:spcBef>
              <a:spcAft>
                <a:spcPts val="0"/>
              </a:spcAft>
              <a:buNone/>
            </a:pPr>
            <a:r>
              <a:rPr lang="en-GB">
                <a:solidFill>
                  <a:schemeClr val="dk1"/>
                </a:solidFill>
                <a:highlight>
                  <a:srgbClr val="FFFFFF"/>
                </a:highlight>
                <a:latin typeface="Roboto"/>
                <a:ea typeface="Roboto"/>
                <a:cs typeface="Roboto"/>
                <a:sym typeface="Roboto"/>
              </a:rPr>
              <a:t>Then, </a:t>
            </a:r>
            <a:r>
              <a:rPr i="1" lang="en-GB">
                <a:solidFill>
                  <a:schemeClr val="dk1"/>
                </a:solidFill>
                <a:highlight>
                  <a:srgbClr val="FFFFFF"/>
                </a:highlight>
                <a:latin typeface="Roboto"/>
                <a:ea typeface="Roboto"/>
                <a:cs typeface="Roboto"/>
                <a:sym typeface="Roboto"/>
              </a:rPr>
              <a:t>x</a:t>
            </a:r>
            <a:r>
              <a:rPr lang="en-GB">
                <a:solidFill>
                  <a:schemeClr val="dk1"/>
                </a:solidFill>
                <a:highlight>
                  <a:srgbClr val="FFFFFF"/>
                </a:highlight>
                <a:latin typeface="Roboto"/>
                <a:ea typeface="Roboto"/>
                <a:cs typeface="Roboto"/>
                <a:sym typeface="Roboto"/>
              </a:rPr>
              <a:t> - 10 = </a:t>
            </a:r>
            <a:r>
              <a:rPr i="1" lang="en-GB">
                <a:solidFill>
                  <a:schemeClr val="dk1"/>
                </a:solidFill>
                <a:highlight>
                  <a:srgbClr val="FFFFFF"/>
                </a:highlight>
                <a:latin typeface="Roboto"/>
                <a:ea typeface="Roboto"/>
                <a:cs typeface="Roboto"/>
                <a:sym typeface="Roboto"/>
              </a:rPr>
              <a:t>y</a:t>
            </a:r>
            <a:r>
              <a:rPr lang="en-GB">
                <a:solidFill>
                  <a:schemeClr val="dk1"/>
                </a:solidFill>
                <a:highlight>
                  <a:srgbClr val="FFFFFF"/>
                </a:highlight>
                <a:latin typeface="Roboto"/>
                <a:ea typeface="Roboto"/>
                <a:cs typeface="Roboto"/>
                <a:sym typeface="Roboto"/>
              </a:rPr>
              <a:t> + 10</a:t>
            </a:r>
            <a:endParaRPr>
              <a:solidFill>
                <a:schemeClr val="dk1"/>
              </a:solidFill>
              <a:highlight>
                <a:srgbClr val="FFFFFF"/>
              </a:highlight>
              <a:latin typeface="Roboto"/>
              <a:ea typeface="Roboto"/>
              <a:cs typeface="Roboto"/>
              <a:sym typeface="Roboto"/>
            </a:endParaRPr>
          </a:p>
          <a:p>
            <a:pPr indent="0" lvl="0" marL="0" rtl="0" algn="l">
              <a:spcBef>
                <a:spcPts val="800"/>
              </a:spcBef>
              <a:spcAft>
                <a:spcPts val="0"/>
              </a:spcAft>
              <a:buNone/>
            </a:pPr>
            <a:r>
              <a:rPr i="1" lang="en-GB">
                <a:solidFill>
                  <a:schemeClr val="dk1"/>
                </a:solidFill>
                <a:highlight>
                  <a:srgbClr val="FFFFFF"/>
                </a:highlight>
                <a:latin typeface="Roboto"/>
                <a:ea typeface="Roboto"/>
                <a:cs typeface="Roboto"/>
                <a:sym typeface="Roboto"/>
              </a:rPr>
              <a:t>x</a:t>
            </a:r>
            <a:r>
              <a:rPr lang="en-GB">
                <a:solidFill>
                  <a:schemeClr val="dk1"/>
                </a:solidFill>
                <a:highlight>
                  <a:srgbClr val="FFFFFF"/>
                </a:highlight>
                <a:latin typeface="Roboto"/>
                <a:ea typeface="Roboto"/>
                <a:cs typeface="Roboto"/>
                <a:sym typeface="Roboto"/>
              </a:rPr>
              <a:t> - </a:t>
            </a:r>
            <a:r>
              <a:rPr i="1" lang="en-GB">
                <a:solidFill>
                  <a:schemeClr val="dk1"/>
                </a:solidFill>
                <a:highlight>
                  <a:srgbClr val="FFFFFF"/>
                </a:highlight>
                <a:latin typeface="Roboto"/>
                <a:ea typeface="Roboto"/>
                <a:cs typeface="Roboto"/>
                <a:sym typeface="Roboto"/>
              </a:rPr>
              <a:t>y</a:t>
            </a:r>
            <a:r>
              <a:rPr lang="en-GB">
                <a:solidFill>
                  <a:schemeClr val="dk1"/>
                </a:solidFill>
                <a:highlight>
                  <a:srgbClr val="FFFFFF"/>
                </a:highlight>
                <a:latin typeface="Roboto"/>
                <a:ea typeface="Roboto"/>
                <a:cs typeface="Roboto"/>
                <a:sym typeface="Roboto"/>
              </a:rPr>
              <a:t> = 20 .... (i)</a:t>
            </a:r>
            <a:endParaRPr>
              <a:solidFill>
                <a:schemeClr val="dk1"/>
              </a:solidFill>
              <a:highlight>
                <a:srgbClr val="FFFFFF"/>
              </a:highlight>
              <a:latin typeface="Roboto"/>
              <a:ea typeface="Roboto"/>
              <a:cs typeface="Roboto"/>
              <a:sym typeface="Roboto"/>
            </a:endParaRPr>
          </a:p>
          <a:p>
            <a:pPr indent="0" lvl="0" marL="0" rtl="0" algn="l">
              <a:spcBef>
                <a:spcPts val="800"/>
              </a:spcBef>
              <a:spcAft>
                <a:spcPts val="0"/>
              </a:spcAft>
              <a:buNone/>
            </a:pPr>
            <a:r>
              <a:rPr lang="en-GB">
                <a:solidFill>
                  <a:schemeClr val="dk1"/>
                </a:solidFill>
                <a:highlight>
                  <a:srgbClr val="FFFFFF"/>
                </a:highlight>
                <a:latin typeface="Roboto"/>
                <a:ea typeface="Roboto"/>
                <a:cs typeface="Roboto"/>
                <a:sym typeface="Roboto"/>
              </a:rPr>
              <a:t>and </a:t>
            </a:r>
            <a:r>
              <a:rPr i="1" lang="en-GB">
                <a:solidFill>
                  <a:schemeClr val="dk1"/>
                </a:solidFill>
                <a:highlight>
                  <a:srgbClr val="FFFFFF"/>
                </a:highlight>
                <a:latin typeface="Roboto"/>
                <a:ea typeface="Roboto"/>
                <a:cs typeface="Roboto"/>
                <a:sym typeface="Roboto"/>
              </a:rPr>
              <a:t>x</a:t>
            </a:r>
            <a:r>
              <a:rPr lang="en-GB">
                <a:solidFill>
                  <a:schemeClr val="dk1"/>
                </a:solidFill>
                <a:highlight>
                  <a:srgbClr val="FFFFFF"/>
                </a:highlight>
                <a:latin typeface="Roboto"/>
                <a:ea typeface="Roboto"/>
                <a:cs typeface="Roboto"/>
                <a:sym typeface="Roboto"/>
              </a:rPr>
              <a:t> + 20 = 2(</a:t>
            </a:r>
            <a:r>
              <a:rPr i="1" lang="en-GB">
                <a:solidFill>
                  <a:schemeClr val="dk1"/>
                </a:solidFill>
                <a:highlight>
                  <a:srgbClr val="FFFFFF"/>
                </a:highlight>
                <a:latin typeface="Roboto"/>
                <a:ea typeface="Roboto"/>
                <a:cs typeface="Roboto"/>
                <a:sym typeface="Roboto"/>
              </a:rPr>
              <a:t>y</a:t>
            </a:r>
            <a:r>
              <a:rPr lang="en-GB">
                <a:solidFill>
                  <a:schemeClr val="dk1"/>
                </a:solidFill>
                <a:highlight>
                  <a:srgbClr val="FFFFFF"/>
                </a:highlight>
                <a:latin typeface="Roboto"/>
                <a:ea typeface="Roboto"/>
                <a:cs typeface="Roboto"/>
                <a:sym typeface="Roboto"/>
              </a:rPr>
              <a:t> - 20) </a:t>
            </a:r>
            <a:endParaRPr>
              <a:solidFill>
                <a:schemeClr val="dk1"/>
              </a:solidFill>
              <a:highlight>
                <a:srgbClr val="FFFFFF"/>
              </a:highlight>
              <a:latin typeface="Roboto"/>
              <a:ea typeface="Roboto"/>
              <a:cs typeface="Roboto"/>
              <a:sym typeface="Roboto"/>
            </a:endParaRPr>
          </a:p>
          <a:p>
            <a:pPr indent="0" lvl="0" marL="0" rtl="0" algn="l">
              <a:spcBef>
                <a:spcPts val="800"/>
              </a:spcBef>
              <a:spcAft>
                <a:spcPts val="0"/>
              </a:spcAft>
              <a:buNone/>
            </a:pPr>
            <a:r>
              <a:rPr i="1" lang="en-GB">
                <a:solidFill>
                  <a:schemeClr val="dk1"/>
                </a:solidFill>
                <a:highlight>
                  <a:srgbClr val="FFFFFF"/>
                </a:highlight>
                <a:latin typeface="Roboto"/>
                <a:ea typeface="Roboto"/>
                <a:cs typeface="Roboto"/>
                <a:sym typeface="Roboto"/>
              </a:rPr>
              <a:t>x</a:t>
            </a:r>
            <a:r>
              <a:rPr lang="en-GB">
                <a:solidFill>
                  <a:schemeClr val="dk1"/>
                </a:solidFill>
                <a:highlight>
                  <a:srgbClr val="FFFFFF"/>
                </a:highlight>
                <a:latin typeface="Roboto"/>
                <a:ea typeface="Roboto"/>
                <a:cs typeface="Roboto"/>
                <a:sym typeface="Roboto"/>
              </a:rPr>
              <a:t> - 2</a:t>
            </a:r>
            <a:r>
              <a:rPr i="1" lang="en-GB">
                <a:solidFill>
                  <a:schemeClr val="dk1"/>
                </a:solidFill>
                <a:highlight>
                  <a:srgbClr val="FFFFFF"/>
                </a:highlight>
                <a:latin typeface="Roboto"/>
                <a:ea typeface="Roboto"/>
                <a:cs typeface="Roboto"/>
                <a:sym typeface="Roboto"/>
              </a:rPr>
              <a:t>y</a:t>
            </a:r>
            <a:r>
              <a:rPr lang="en-GB">
                <a:solidFill>
                  <a:schemeClr val="dk1"/>
                </a:solidFill>
                <a:highlight>
                  <a:srgbClr val="FFFFFF"/>
                </a:highlight>
                <a:latin typeface="Roboto"/>
                <a:ea typeface="Roboto"/>
                <a:cs typeface="Roboto"/>
                <a:sym typeface="Roboto"/>
              </a:rPr>
              <a:t> = -60 .... (ii)</a:t>
            </a:r>
            <a:endParaRPr>
              <a:solidFill>
                <a:schemeClr val="dk1"/>
              </a:solidFill>
              <a:highlight>
                <a:srgbClr val="FFFFFF"/>
              </a:highlight>
              <a:latin typeface="Roboto"/>
              <a:ea typeface="Roboto"/>
              <a:cs typeface="Roboto"/>
              <a:sym typeface="Roboto"/>
            </a:endParaRPr>
          </a:p>
          <a:p>
            <a:pPr indent="0" lvl="0" marL="0" rtl="0" algn="l">
              <a:spcBef>
                <a:spcPts val="800"/>
              </a:spcBef>
              <a:spcAft>
                <a:spcPts val="0"/>
              </a:spcAft>
              <a:buNone/>
            </a:pPr>
            <a:r>
              <a:rPr lang="en-GB">
                <a:solidFill>
                  <a:schemeClr val="dk1"/>
                </a:solidFill>
                <a:highlight>
                  <a:srgbClr val="FFFFFF"/>
                </a:highlight>
                <a:latin typeface="Roboto"/>
                <a:ea typeface="Roboto"/>
                <a:cs typeface="Roboto"/>
                <a:sym typeface="Roboto"/>
              </a:rPr>
              <a:t>Solving (i) and (ii) we get: </a:t>
            </a:r>
            <a:r>
              <a:rPr i="1" lang="en-GB">
                <a:solidFill>
                  <a:schemeClr val="dk1"/>
                </a:solidFill>
                <a:highlight>
                  <a:srgbClr val="FFFFFF"/>
                </a:highlight>
                <a:latin typeface="Roboto"/>
                <a:ea typeface="Roboto"/>
                <a:cs typeface="Roboto"/>
                <a:sym typeface="Roboto"/>
              </a:rPr>
              <a:t>x</a:t>
            </a:r>
            <a:r>
              <a:rPr lang="en-GB">
                <a:solidFill>
                  <a:schemeClr val="dk1"/>
                </a:solidFill>
                <a:highlight>
                  <a:srgbClr val="FFFFFF"/>
                </a:highlight>
                <a:latin typeface="Roboto"/>
                <a:ea typeface="Roboto"/>
                <a:cs typeface="Roboto"/>
                <a:sym typeface="Roboto"/>
              </a:rPr>
              <a:t> = 100 , </a:t>
            </a:r>
            <a:r>
              <a:rPr i="1" lang="en-GB">
                <a:solidFill>
                  <a:schemeClr val="dk1"/>
                </a:solidFill>
                <a:highlight>
                  <a:srgbClr val="FFFFFF"/>
                </a:highlight>
                <a:latin typeface="Roboto"/>
                <a:ea typeface="Roboto"/>
                <a:cs typeface="Roboto"/>
                <a:sym typeface="Roboto"/>
              </a:rPr>
              <a:t>y</a:t>
            </a:r>
            <a:r>
              <a:rPr lang="en-GB">
                <a:solidFill>
                  <a:schemeClr val="dk1"/>
                </a:solidFill>
                <a:highlight>
                  <a:srgbClr val="FFFFFF"/>
                </a:highlight>
                <a:latin typeface="Roboto"/>
                <a:ea typeface="Roboto"/>
                <a:cs typeface="Roboto"/>
                <a:sym typeface="Roboto"/>
              </a:rPr>
              <a:t> = 80.</a:t>
            </a:r>
            <a:endParaRPr>
              <a:solidFill>
                <a:schemeClr val="dk1"/>
              </a:solidFill>
              <a:highlight>
                <a:srgbClr val="FFFFFF"/>
              </a:highlight>
              <a:latin typeface="Roboto"/>
              <a:ea typeface="Roboto"/>
              <a:cs typeface="Roboto"/>
              <a:sym typeface="Roboto"/>
            </a:endParaRPr>
          </a:p>
          <a:p>
            <a:pPr indent="0" lvl="0" marL="0" rtl="0" algn="l">
              <a:spcBef>
                <a:spcPts val="800"/>
              </a:spcBef>
              <a:spcAft>
                <a:spcPts val="800"/>
              </a:spcAft>
              <a:buNone/>
            </a:pPr>
            <a:r>
              <a:rPr lang="en-GB">
                <a:solidFill>
                  <a:schemeClr val="dk1"/>
                </a:solidFill>
                <a:highlight>
                  <a:srgbClr val="FFFFFF"/>
                </a:highlight>
                <a:latin typeface="Roboto"/>
                <a:ea typeface="Roboto"/>
                <a:cs typeface="Roboto"/>
                <a:sym typeface="Roboto"/>
              </a:rPr>
              <a:t>The required answer A = 100.</a:t>
            </a:r>
            <a:endParaRPr>
              <a:solidFill>
                <a:schemeClr val="dk1"/>
              </a:solidFill>
              <a:highlight>
                <a:srgbClr val="FFFFFF"/>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0"/>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10" name="Google Shape;110;p20"/>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11" name="Google Shape;111;p20"/>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0"/>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03</a:t>
            </a:r>
            <a:endParaRPr sz="2000">
              <a:solidFill>
                <a:schemeClr val="lt1"/>
              </a:solidFill>
              <a:latin typeface="Roboto"/>
              <a:ea typeface="Roboto"/>
              <a:cs typeface="Roboto"/>
              <a:sym typeface="Roboto"/>
            </a:endParaRPr>
          </a:p>
        </p:txBody>
      </p:sp>
      <p:sp>
        <p:nvSpPr>
          <p:cNvPr id="113" name="Google Shape;113;p20"/>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solidFill>
                  <a:schemeClr val="dk1"/>
                </a:solidFill>
                <a:highlight>
                  <a:srgbClr val="FFFFFF"/>
                </a:highlight>
              </a:rPr>
              <a:t>The price of 10 chairs is equal to that of 4 tables. The price of 15 chairs and 2 tables together is Rs. 4000. The total price of 12 chairs and 3 tables is:</a:t>
            </a:r>
            <a:endParaRPr>
              <a:solidFill>
                <a:schemeClr val="dk1"/>
              </a:solidFill>
              <a:highlight>
                <a:srgbClr val="FFFFFF"/>
              </a:highlight>
            </a:endParaRPr>
          </a:p>
          <a:p>
            <a:pPr indent="0" lvl="0" marL="0" rtl="0" algn="l">
              <a:spcBef>
                <a:spcPts val="800"/>
              </a:spcBef>
              <a:spcAft>
                <a:spcPts val="0"/>
              </a:spcAft>
              <a:buNone/>
            </a:pPr>
            <a:r>
              <a:t/>
            </a:r>
            <a:endParaRPr>
              <a:solidFill>
                <a:schemeClr val="dk1"/>
              </a:solidFill>
              <a:highlight>
                <a:srgbClr val="FFFFFF"/>
              </a:highlight>
            </a:endParaRPr>
          </a:p>
          <a:p>
            <a:pPr indent="-317500" lvl="0" marL="457200" rtl="0" algn="l">
              <a:spcBef>
                <a:spcPts val="800"/>
              </a:spcBef>
              <a:spcAft>
                <a:spcPts val="0"/>
              </a:spcAft>
              <a:buClr>
                <a:schemeClr val="dk1"/>
              </a:buClr>
              <a:buSzPts val="1400"/>
              <a:buAutoNum type="alphaUcPeriod"/>
            </a:pPr>
            <a:r>
              <a:rPr lang="en-GB">
                <a:solidFill>
                  <a:schemeClr val="dk1"/>
                </a:solidFill>
                <a:highlight>
                  <a:srgbClr val="FFFFFF"/>
                </a:highlight>
              </a:rPr>
              <a:t>Rs. 3500</a:t>
            </a:r>
            <a:endParaRPr>
              <a:solidFill>
                <a:schemeClr val="dk1"/>
              </a:solidFill>
              <a:highlight>
                <a:srgbClr val="FFFFFF"/>
              </a:highlight>
            </a:endParaRPr>
          </a:p>
          <a:p>
            <a:pPr indent="-317500" lvl="0" marL="457200" rtl="0" algn="l">
              <a:spcBef>
                <a:spcPts val="0"/>
              </a:spcBef>
              <a:spcAft>
                <a:spcPts val="0"/>
              </a:spcAft>
              <a:buClr>
                <a:schemeClr val="dk1"/>
              </a:buClr>
              <a:buSzPts val="1400"/>
              <a:buAutoNum type="alphaUcPeriod"/>
            </a:pPr>
            <a:r>
              <a:rPr lang="en-GB">
                <a:solidFill>
                  <a:schemeClr val="dk1"/>
                </a:solidFill>
                <a:highlight>
                  <a:srgbClr val="FFFFFF"/>
                </a:highlight>
              </a:rPr>
              <a:t>Rs. 3740</a:t>
            </a:r>
            <a:endParaRPr>
              <a:solidFill>
                <a:schemeClr val="dk1"/>
              </a:solidFill>
              <a:highlight>
                <a:srgbClr val="FFFFFF"/>
              </a:highlight>
            </a:endParaRPr>
          </a:p>
          <a:p>
            <a:pPr indent="-317500" lvl="0" marL="457200" rtl="0" algn="l">
              <a:spcBef>
                <a:spcPts val="0"/>
              </a:spcBef>
              <a:spcAft>
                <a:spcPts val="0"/>
              </a:spcAft>
              <a:buClr>
                <a:schemeClr val="dk1"/>
              </a:buClr>
              <a:buSzPts val="1400"/>
              <a:buAutoNum type="alphaUcPeriod"/>
            </a:pPr>
            <a:r>
              <a:rPr lang="en-GB">
                <a:solidFill>
                  <a:schemeClr val="dk1"/>
                </a:solidFill>
                <a:highlight>
                  <a:srgbClr val="FFFFFF"/>
                </a:highlight>
              </a:rPr>
              <a:t>Rs. 3840</a:t>
            </a:r>
            <a:endParaRPr>
              <a:solidFill>
                <a:schemeClr val="dk1"/>
              </a:solidFill>
              <a:highlight>
                <a:srgbClr val="FFFFFF"/>
              </a:highlight>
            </a:endParaRPr>
          </a:p>
          <a:p>
            <a:pPr indent="-317500" lvl="0" marL="457200" rtl="0" algn="l">
              <a:spcBef>
                <a:spcPts val="0"/>
              </a:spcBef>
              <a:spcAft>
                <a:spcPts val="0"/>
              </a:spcAft>
              <a:buClr>
                <a:schemeClr val="dk1"/>
              </a:buClr>
              <a:buSzPts val="1400"/>
              <a:buAutoNum type="alphaUcPeriod"/>
            </a:pPr>
            <a:r>
              <a:rPr lang="en-GB">
                <a:solidFill>
                  <a:schemeClr val="dk1"/>
                </a:solidFill>
                <a:highlight>
                  <a:srgbClr val="FFFFFF"/>
                </a:highlight>
              </a:rPr>
              <a:t>Rs. 3900</a:t>
            </a:r>
            <a:endParaRPr>
              <a:solidFill>
                <a:schemeClr val="dk1"/>
              </a:solidFill>
              <a:highlight>
                <a:srgbClr val="FFFFFF"/>
              </a:highlight>
            </a:endParaRPr>
          </a:p>
          <a:p>
            <a:pPr indent="0" lvl="0" marL="0" rtl="0" algn="l">
              <a:spcBef>
                <a:spcPts val="800"/>
              </a:spcBef>
              <a:spcAft>
                <a:spcPts val="0"/>
              </a:spcAft>
              <a:buNone/>
            </a:pPr>
            <a:r>
              <a:t/>
            </a:r>
            <a:endParaRPr>
              <a:solidFill>
                <a:schemeClr val="dk1"/>
              </a:solidFill>
              <a:highlight>
                <a:srgbClr val="FFFFFF"/>
              </a:highlight>
            </a:endParaRPr>
          </a:p>
          <a:p>
            <a:pPr indent="0" lvl="0" marL="0" rtl="0" algn="l">
              <a:spcBef>
                <a:spcPts val="800"/>
              </a:spcBef>
              <a:spcAft>
                <a:spcPts val="0"/>
              </a:spcAft>
              <a:buNone/>
            </a:pPr>
            <a:r>
              <a:t/>
            </a:r>
            <a:endParaRPr>
              <a:solidFill>
                <a:schemeClr val="dk1"/>
              </a:solidFill>
              <a:highlight>
                <a:srgbClr val="FFFFFF"/>
              </a:highlight>
            </a:endParaRPr>
          </a:p>
          <a:p>
            <a:pPr indent="0" lvl="0" marL="0" rtl="0" algn="l">
              <a:spcBef>
                <a:spcPts val="800"/>
              </a:spcBef>
              <a:spcAft>
                <a:spcPts val="800"/>
              </a:spcAft>
              <a:buNone/>
            </a:pPr>
            <a:r>
              <a:t/>
            </a:r>
            <a:endParaRPr>
              <a:solidFill>
                <a:schemeClr val="dk1"/>
              </a:solidFill>
              <a:highlight>
                <a:srgbClr val="FFFFFF"/>
              </a:highlight>
            </a:endParaRPr>
          </a:p>
        </p:txBody>
      </p:sp>
      <p:sp>
        <p:nvSpPr>
          <p:cNvPr id="114" name="Google Shape;114;p20"/>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D</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0" st="0"/>
                                            </p:txEl>
                                          </p:spTgt>
                                        </p:tgtEl>
                                        <p:attrNameLst>
                                          <p:attrName>style.visibility</p:attrName>
                                        </p:attrNameLst>
                                      </p:cBhvr>
                                      <p:to>
                                        <p:strVal val="visible"/>
                                      </p:to>
                                    </p:set>
                                    <p:animEffect filter="fade" transition="in">
                                      <p:cBhvr>
                                        <p:cTn dur="1000"/>
                                        <p:tgtEl>
                                          <p:spTgt spid="1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1" st="1"/>
                                            </p:txEl>
                                          </p:spTgt>
                                        </p:tgtEl>
                                        <p:attrNameLst>
                                          <p:attrName>style.visibility</p:attrName>
                                        </p:attrNameLst>
                                      </p:cBhvr>
                                      <p:to>
                                        <p:strVal val="visible"/>
                                      </p:to>
                                    </p:set>
                                    <p:animEffect filter="fade" transition="in">
                                      <p:cBhvr>
                                        <p:cTn dur="1000"/>
                                        <p:tgtEl>
                                          <p:spTgt spid="1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2" st="2"/>
                                            </p:txEl>
                                          </p:spTgt>
                                        </p:tgtEl>
                                        <p:attrNameLst>
                                          <p:attrName>style.visibility</p:attrName>
                                        </p:attrNameLst>
                                      </p:cBhvr>
                                      <p:to>
                                        <p:strVal val="visible"/>
                                      </p:to>
                                    </p:set>
                                    <p:animEffect filter="fade" transition="in">
                                      <p:cBhvr>
                                        <p:cTn dur="1000"/>
                                        <p:tgtEl>
                                          <p:spTgt spid="11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3" st="3"/>
                                            </p:txEl>
                                          </p:spTgt>
                                        </p:tgtEl>
                                        <p:attrNameLst>
                                          <p:attrName>style.visibility</p:attrName>
                                        </p:attrNameLst>
                                      </p:cBhvr>
                                      <p:to>
                                        <p:strVal val="visible"/>
                                      </p:to>
                                    </p:set>
                                    <p:animEffect filter="fade" transition="in">
                                      <p:cBhvr>
                                        <p:cTn dur="1000"/>
                                        <p:tgtEl>
                                          <p:spTgt spid="11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4" st="4"/>
                                            </p:txEl>
                                          </p:spTgt>
                                        </p:tgtEl>
                                        <p:attrNameLst>
                                          <p:attrName>style.visibility</p:attrName>
                                        </p:attrNameLst>
                                      </p:cBhvr>
                                      <p:to>
                                        <p:strVal val="visible"/>
                                      </p:to>
                                    </p:set>
                                    <p:animEffect filter="fade" transition="in">
                                      <p:cBhvr>
                                        <p:cTn dur="1000"/>
                                        <p:tgtEl>
                                          <p:spTgt spid="11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5" st="5"/>
                                            </p:txEl>
                                          </p:spTgt>
                                        </p:tgtEl>
                                        <p:attrNameLst>
                                          <p:attrName>style.visibility</p:attrName>
                                        </p:attrNameLst>
                                      </p:cBhvr>
                                      <p:to>
                                        <p:strVal val="visible"/>
                                      </p:to>
                                    </p:set>
                                    <p:animEffect filter="fade" transition="in">
                                      <p:cBhvr>
                                        <p:cTn dur="1000"/>
                                        <p:tgtEl>
                                          <p:spTgt spid="11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6" st="6"/>
                                            </p:txEl>
                                          </p:spTgt>
                                        </p:tgtEl>
                                        <p:attrNameLst>
                                          <p:attrName>style.visibility</p:attrName>
                                        </p:attrNameLst>
                                      </p:cBhvr>
                                      <p:to>
                                        <p:strVal val="visible"/>
                                      </p:to>
                                    </p:set>
                                    <p:animEffect filter="fade" transition="in">
                                      <p:cBhvr>
                                        <p:cTn dur="1000"/>
                                        <p:tgtEl>
                                          <p:spTgt spid="11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7" st="7"/>
                                            </p:txEl>
                                          </p:spTgt>
                                        </p:tgtEl>
                                        <p:attrNameLst>
                                          <p:attrName>style.visibility</p:attrName>
                                        </p:attrNameLst>
                                      </p:cBhvr>
                                      <p:to>
                                        <p:strVal val="visible"/>
                                      </p:to>
                                    </p:set>
                                    <p:animEffect filter="fade" transition="in">
                                      <p:cBhvr>
                                        <p:cTn dur="1000"/>
                                        <p:tgtEl>
                                          <p:spTgt spid="11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xEl>
                                              <p:pRg end="8" st="8"/>
                                            </p:txEl>
                                          </p:spTgt>
                                        </p:tgtEl>
                                        <p:attrNameLst>
                                          <p:attrName>style.visibility</p:attrName>
                                        </p:attrNameLst>
                                      </p:cBhvr>
                                      <p:to>
                                        <p:strVal val="visible"/>
                                      </p:to>
                                    </p:set>
                                    <p:animEffect filter="fade" transition="in">
                                      <p:cBhvr>
                                        <p:cTn dur="1000"/>
                                        <p:tgtEl>
                                          <p:spTgt spid="113">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8" name="Shape 118"/>
        <p:cNvGrpSpPr/>
        <p:nvPr/>
      </p:nvGrpSpPr>
      <p:grpSpPr>
        <a:xfrm>
          <a:off x="0" y="0"/>
          <a:ext cx="0" cy="0"/>
          <a:chOff x="0" y="0"/>
          <a:chExt cx="0" cy="0"/>
        </a:xfrm>
      </p:grpSpPr>
      <p:pic>
        <p:nvPicPr>
          <p:cNvPr id="119" name="Google Shape;119;p21"/>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20" name="Google Shape;120;p21"/>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21" name="Google Shape;121;p21"/>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1"/>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a:t>
            </a:r>
            <a:endParaRPr sz="2000">
              <a:solidFill>
                <a:schemeClr val="lt1"/>
              </a:solidFill>
              <a:latin typeface="Roboto"/>
              <a:ea typeface="Roboto"/>
              <a:cs typeface="Roboto"/>
              <a:sym typeface="Roboto"/>
            </a:endParaRPr>
          </a:p>
        </p:txBody>
      </p:sp>
      <p:sp>
        <p:nvSpPr>
          <p:cNvPr id="123" name="Google Shape;123;p21"/>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rPr lang="en-GB">
                <a:solidFill>
                  <a:schemeClr val="dk1"/>
                </a:solidFill>
                <a:highlight>
                  <a:srgbClr val="FFFFFF"/>
                </a:highlight>
                <a:latin typeface="Roboto"/>
                <a:ea typeface="Roboto"/>
                <a:cs typeface="Roboto"/>
                <a:sym typeface="Roboto"/>
              </a:rPr>
              <a:t>Let the cost of a chair and that of a table be Rs. </a:t>
            </a:r>
            <a:r>
              <a:rPr i="1" lang="en-GB">
                <a:solidFill>
                  <a:schemeClr val="dk1"/>
                </a:solidFill>
                <a:highlight>
                  <a:srgbClr val="FFFFFF"/>
                </a:highlight>
                <a:latin typeface="Roboto"/>
                <a:ea typeface="Roboto"/>
                <a:cs typeface="Roboto"/>
                <a:sym typeface="Roboto"/>
              </a:rPr>
              <a:t>x</a:t>
            </a:r>
            <a:r>
              <a:rPr lang="en-GB">
                <a:solidFill>
                  <a:schemeClr val="dk1"/>
                </a:solidFill>
                <a:highlight>
                  <a:srgbClr val="FFFFFF"/>
                </a:highlight>
                <a:latin typeface="Roboto"/>
                <a:ea typeface="Roboto"/>
                <a:cs typeface="Roboto"/>
                <a:sym typeface="Roboto"/>
              </a:rPr>
              <a:t> and Rs. </a:t>
            </a:r>
            <a:r>
              <a:rPr i="1" lang="en-GB">
                <a:solidFill>
                  <a:schemeClr val="dk1"/>
                </a:solidFill>
                <a:highlight>
                  <a:srgbClr val="FFFFFF"/>
                </a:highlight>
                <a:latin typeface="Roboto"/>
                <a:ea typeface="Roboto"/>
                <a:cs typeface="Roboto"/>
                <a:sym typeface="Roboto"/>
              </a:rPr>
              <a:t>y</a:t>
            </a:r>
            <a:r>
              <a:rPr lang="en-GB">
                <a:solidFill>
                  <a:schemeClr val="dk1"/>
                </a:solidFill>
                <a:highlight>
                  <a:srgbClr val="FFFFFF"/>
                </a:highlight>
                <a:latin typeface="Roboto"/>
                <a:ea typeface="Roboto"/>
                <a:cs typeface="Roboto"/>
                <a:sym typeface="Roboto"/>
              </a:rPr>
              <a:t> respectively.</a:t>
            </a:r>
            <a:endParaRPr>
              <a:solidFill>
                <a:schemeClr val="dk1"/>
              </a:solidFill>
              <a:highlight>
                <a:srgbClr val="FFFFFF"/>
              </a:highlight>
              <a:latin typeface="Roboto"/>
              <a:ea typeface="Roboto"/>
              <a:cs typeface="Roboto"/>
              <a:sym typeface="Roboto"/>
            </a:endParaRPr>
          </a:p>
          <a:p>
            <a:pPr indent="0" lvl="0" marL="0" rtl="0" algn="l">
              <a:spcBef>
                <a:spcPts val="800"/>
              </a:spcBef>
              <a:spcAft>
                <a:spcPts val="0"/>
              </a:spcAft>
              <a:buNone/>
            </a:pPr>
            <a:r>
              <a:rPr lang="en-GB">
                <a:solidFill>
                  <a:schemeClr val="dk1"/>
                </a:solidFill>
                <a:highlight>
                  <a:srgbClr val="FFFFFF"/>
                </a:highlight>
                <a:latin typeface="Roboto"/>
                <a:ea typeface="Roboto"/>
                <a:cs typeface="Roboto"/>
                <a:sym typeface="Roboto"/>
              </a:rPr>
              <a:t>Then, 10</a:t>
            </a:r>
            <a:r>
              <a:rPr i="1" lang="en-GB">
                <a:solidFill>
                  <a:schemeClr val="dk1"/>
                </a:solidFill>
                <a:highlight>
                  <a:srgbClr val="FFFFFF"/>
                </a:highlight>
                <a:latin typeface="Roboto"/>
                <a:ea typeface="Roboto"/>
                <a:cs typeface="Roboto"/>
                <a:sym typeface="Roboto"/>
              </a:rPr>
              <a:t>x</a:t>
            </a:r>
            <a:r>
              <a:rPr lang="en-GB">
                <a:solidFill>
                  <a:schemeClr val="dk1"/>
                </a:solidFill>
                <a:highlight>
                  <a:srgbClr val="FFFFFF"/>
                </a:highlight>
                <a:latin typeface="Roboto"/>
                <a:ea typeface="Roboto"/>
                <a:cs typeface="Roboto"/>
                <a:sym typeface="Roboto"/>
              </a:rPr>
              <a:t> = 4</a:t>
            </a:r>
            <a:r>
              <a:rPr i="1" lang="en-GB">
                <a:solidFill>
                  <a:schemeClr val="dk1"/>
                </a:solidFill>
                <a:highlight>
                  <a:srgbClr val="FFFFFF"/>
                </a:highlight>
                <a:latin typeface="Roboto"/>
                <a:ea typeface="Roboto"/>
                <a:cs typeface="Roboto"/>
                <a:sym typeface="Roboto"/>
              </a:rPr>
              <a:t>y</a:t>
            </a:r>
            <a:r>
              <a:rPr lang="en-GB">
                <a:solidFill>
                  <a:schemeClr val="dk1"/>
                </a:solidFill>
                <a:highlight>
                  <a:srgbClr val="FFFFFF"/>
                </a:highlight>
                <a:latin typeface="Roboto"/>
                <a:ea typeface="Roboto"/>
                <a:cs typeface="Roboto"/>
                <a:sym typeface="Roboto"/>
              </a:rPr>
              <a:t> </a:t>
            </a:r>
            <a:endParaRPr>
              <a:solidFill>
                <a:schemeClr val="dk1"/>
              </a:solidFill>
              <a:highlight>
                <a:srgbClr val="FFFFFF"/>
              </a:highlight>
              <a:latin typeface="Roboto"/>
              <a:ea typeface="Roboto"/>
              <a:cs typeface="Roboto"/>
              <a:sym typeface="Roboto"/>
            </a:endParaRPr>
          </a:p>
          <a:p>
            <a:pPr indent="0" lvl="0" marL="0" rtl="0" algn="l">
              <a:spcBef>
                <a:spcPts val="800"/>
              </a:spcBef>
              <a:spcAft>
                <a:spcPts val="0"/>
              </a:spcAft>
              <a:buNone/>
            </a:pPr>
            <a:r>
              <a:rPr lang="en-GB">
                <a:solidFill>
                  <a:schemeClr val="dk1"/>
                </a:solidFill>
                <a:highlight>
                  <a:srgbClr val="FFFFFF"/>
                </a:highlight>
                <a:latin typeface="Roboto"/>
                <a:ea typeface="Roboto"/>
                <a:cs typeface="Roboto"/>
                <a:sym typeface="Roboto"/>
              </a:rPr>
              <a:t>Y =  5/2 x</a:t>
            </a:r>
            <a:endParaRPr>
              <a:solidFill>
                <a:schemeClr val="dk1"/>
              </a:solidFill>
              <a:highlight>
                <a:srgbClr val="FFFFFF"/>
              </a:highlight>
              <a:latin typeface="Roboto"/>
              <a:ea typeface="Roboto"/>
              <a:cs typeface="Roboto"/>
              <a:sym typeface="Roboto"/>
            </a:endParaRPr>
          </a:p>
          <a:p>
            <a:pPr indent="0" lvl="0" marL="0" rtl="0" algn="l">
              <a:spcBef>
                <a:spcPts val="800"/>
              </a:spcBef>
              <a:spcAft>
                <a:spcPts val="0"/>
              </a:spcAft>
              <a:buNone/>
            </a:pPr>
            <a:r>
              <a:rPr lang="en-GB">
                <a:solidFill>
                  <a:schemeClr val="dk1"/>
                </a:solidFill>
                <a:highlight>
                  <a:srgbClr val="FFFFFF"/>
                </a:highlight>
                <a:latin typeface="Roboto"/>
                <a:ea typeface="Roboto"/>
                <a:cs typeface="Roboto"/>
                <a:sym typeface="Roboto"/>
              </a:rPr>
              <a:t>15</a:t>
            </a:r>
            <a:r>
              <a:rPr i="1" lang="en-GB">
                <a:solidFill>
                  <a:schemeClr val="dk1"/>
                </a:solidFill>
                <a:highlight>
                  <a:srgbClr val="FFFFFF"/>
                </a:highlight>
                <a:latin typeface="Roboto"/>
                <a:ea typeface="Roboto"/>
                <a:cs typeface="Roboto"/>
                <a:sym typeface="Roboto"/>
              </a:rPr>
              <a:t>x</a:t>
            </a:r>
            <a:r>
              <a:rPr lang="en-GB">
                <a:solidFill>
                  <a:schemeClr val="dk1"/>
                </a:solidFill>
                <a:highlight>
                  <a:srgbClr val="FFFFFF"/>
                </a:highlight>
                <a:latin typeface="Roboto"/>
                <a:ea typeface="Roboto"/>
                <a:cs typeface="Roboto"/>
                <a:sym typeface="Roboto"/>
              </a:rPr>
              <a:t> + 2</a:t>
            </a:r>
            <a:r>
              <a:rPr i="1" lang="en-GB">
                <a:solidFill>
                  <a:schemeClr val="dk1"/>
                </a:solidFill>
                <a:highlight>
                  <a:srgbClr val="FFFFFF"/>
                </a:highlight>
                <a:latin typeface="Roboto"/>
                <a:ea typeface="Roboto"/>
                <a:cs typeface="Roboto"/>
                <a:sym typeface="Roboto"/>
              </a:rPr>
              <a:t>y</a:t>
            </a:r>
            <a:r>
              <a:rPr lang="en-GB">
                <a:solidFill>
                  <a:schemeClr val="dk1"/>
                </a:solidFill>
                <a:highlight>
                  <a:srgbClr val="FFFFFF"/>
                </a:highlight>
                <a:latin typeface="Roboto"/>
                <a:ea typeface="Roboto"/>
                <a:cs typeface="Roboto"/>
                <a:sym typeface="Roboto"/>
              </a:rPr>
              <a:t> = 4000</a:t>
            </a:r>
            <a:endParaRPr>
              <a:solidFill>
                <a:schemeClr val="dk1"/>
              </a:solidFill>
              <a:highlight>
                <a:srgbClr val="FFFFFF"/>
              </a:highlight>
              <a:latin typeface="Roboto"/>
              <a:ea typeface="Roboto"/>
              <a:cs typeface="Roboto"/>
              <a:sym typeface="Roboto"/>
            </a:endParaRPr>
          </a:p>
          <a:p>
            <a:pPr indent="0" lvl="0" marL="0" rtl="0" algn="l">
              <a:spcBef>
                <a:spcPts val="800"/>
              </a:spcBef>
              <a:spcAft>
                <a:spcPts val="0"/>
              </a:spcAft>
              <a:buNone/>
            </a:pPr>
            <a:r>
              <a:rPr lang="en-GB">
                <a:solidFill>
                  <a:schemeClr val="dk1"/>
                </a:solidFill>
                <a:highlight>
                  <a:srgbClr val="FFFFFF"/>
                </a:highlight>
                <a:latin typeface="Roboto"/>
                <a:ea typeface="Roboto"/>
                <a:cs typeface="Roboto"/>
                <a:sym typeface="Roboto"/>
              </a:rPr>
              <a:t>15</a:t>
            </a:r>
            <a:r>
              <a:rPr i="1" lang="en-GB">
                <a:solidFill>
                  <a:schemeClr val="dk1"/>
                </a:solidFill>
                <a:highlight>
                  <a:srgbClr val="FFFFFF"/>
                </a:highlight>
                <a:latin typeface="Roboto"/>
                <a:ea typeface="Roboto"/>
                <a:cs typeface="Roboto"/>
                <a:sym typeface="Roboto"/>
              </a:rPr>
              <a:t>x</a:t>
            </a:r>
            <a:r>
              <a:rPr lang="en-GB">
                <a:solidFill>
                  <a:schemeClr val="dk1"/>
                </a:solidFill>
                <a:highlight>
                  <a:srgbClr val="FFFFFF"/>
                </a:highlight>
                <a:latin typeface="Roboto"/>
                <a:ea typeface="Roboto"/>
                <a:cs typeface="Roboto"/>
                <a:sym typeface="Roboto"/>
              </a:rPr>
              <a:t> + 2 x 5/2 x = 4000</a:t>
            </a:r>
            <a:endParaRPr>
              <a:solidFill>
                <a:schemeClr val="dk1"/>
              </a:solidFill>
              <a:highlight>
                <a:srgbClr val="FFFFFF"/>
              </a:highlight>
              <a:latin typeface="Roboto"/>
              <a:ea typeface="Roboto"/>
              <a:cs typeface="Roboto"/>
              <a:sym typeface="Roboto"/>
            </a:endParaRPr>
          </a:p>
          <a:p>
            <a:pPr indent="0" lvl="0" marL="0" rtl="0" algn="l">
              <a:spcBef>
                <a:spcPts val="800"/>
              </a:spcBef>
              <a:spcAft>
                <a:spcPts val="0"/>
              </a:spcAft>
              <a:buNone/>
            </a:pPr>
            <a:r>
              <a:rPr lang="en-GB">
                <a:solidFill>
                  <a:schemeClr val="dk1"/>
                </a:solidFill>
                <a:highlight>
                  <a:srgbClr val="FFFFFF"/>
                </a:highlight>
                <a:latin typeface="Roboto"/>
                <a:ea typeface="Roboto"/>
                <a:cs typeface="Roboto"/>
                <a:sym typeface="Roboto"/>
              </a:rPr>
              <a:t>20</a:t>
            </a:r>
            <a:r>
              <a:rPr i="1" lang="en-GB">
                <a:solidFill>
                  <a:schemeClr val="dk1"/>
                </a:solidFill>
                <a:highlight>
                  <a:srgbClr val="FFFFFF"/>
                </a:highlight>
                <a:latin typeface="Roboto"/>
                <a:ea typeface="Roboto"/>
                <a:cs typeface="Roboto"/>
                <a:sym typeface="Roboto"/>
              </a:rPr>
              <a:t>x</a:t>
            </a:r>
            <a:r>
              <a:rPr lang="en-GB">
                <a:solidFill>
                  <a:schemeClr val="dk1"/>
                </a:solidFill>
                <a:highlight>
                  <a:srgbClr val="FFFFFF"/>
                </a:highlight>
                <a:latin typeface="Roboto"/>
                <a:ea typeface="Roboto"/>
                <a:cs typeface="Roboto"/>
                <a:sym typeface="Roboto"/>
              </a:rPr>
              <a:t> = 4000</a:t>
            </a:r>
            <a:endParaRPr>
              <a:solidFill>
                <a:schemeClr val="dk1"/>
              </a:solidFill>
              <a:highlight>
                <a:srgbClr val="FFFFFF"/>
              </a:highlight>
              <a:latin typeface="Roboto"/>
              <a:ea typeface="Roboto"/>
              <a:cs typeface="Roboto"/>
              <a:sym typeface="Roboto"/>
            </a:endParaRPr>
          </a:p>
          <a:p>
            <a:pPr indent="0" lvl="0" marL="0" rtl="0" algn="l">
              <a:spcBef>
                <a:spcPts val="800"/>
              </a:spcBef>
              <a:spcAft>
                <a:spcPts val="0"/>
              </a:spcAft>
              <a:buNone/>
            </a:pPr>
            <a:r>
              <a:rPr i="1" lang="en-GB">
                <a:solidFill>
                  <a:schemeClr val="dk1"/>
                </a:solidFill>
                <a:highlight>
                  <a:srgbClr val="FFFFFF"/>
                </a:highlight>
                <a:latin typeface="Roboto"/>
                <a:ea typeface="Roboto"/>
                <a:cs typeface="Roboto"/>
                <a:sym typeface="Roboto"/>
              </a:rPr>
              <a:t>x</a:t>
            </a:r>
            <a:r>
              <a:rPr lang="en-GB">
                <a:solidFill>
                  <a:schemeClr val="dk1"/>
                </a:solidFill>
                <a:highlight>
                  <a:srgbClr val="FFFFFF"/>
                </a:highlight>
                <a:latin typeface="Roboto"/>
                <a:ea typeface="Roboto"/>
                <a:cs typeface="Roboto"/>
                <a:sym typeface="Roboto"/>
              </a:rPr>
              <a:t> = 200.</a:t>
            </a:r>
            <a:endParaRPr>
              <a:solidFill>
                <a:schemeClr val="dk1"/>
              </a:solidFill>
              <a:highlight>
                <a:srgbClr val="FFFFFF"/>
              </a:highlight>
              <a:latin typeface="Roboto"/>
              <a:ea typeface="Roboto"/>
              <a:cs typeface="Roboto"/>
              <a:sym typeface="Roboto"/>
            </a:endParaRPr>
          </a:p>
          <a:p>
            <a:pPr indent="0" lvl="0" marL="0" rtl="0" algn="l">
              <a:spcBef>
                <a:spcPts val="800"/>
              </a:spcBef>
              <a:spcAft>
                <a:spcPts val="0"/>
              </a:spcAft>
              <a:buNone/>
            </a:pPr>
            <a:r>
              <a:rPr lang="en-GB">
                <a:solidFill>
                  <a:schemeClr val="dk1"/>
                </a:solidFill>
                <a:highlight>
                  <a:srgbClr val="FFFFFF"/>
                </a:highlight>
                <a:latin typeface="Roboto"/>
                <a:ea typeface="Roboto"/>
                <a:cs typeface="Roboto"/>
                <a:sym typeface="Roboto"/>
              </a:rPr>
              <a:t>y= (5/2 * 200) = 500</a:t>
            </a:r>
            <a:endParaRPr>
              <a:solidFill>
                <a:schemeClr val="dk1"/>
              </a:solidFill>
              <a:highlight>
                <a:srgbClr val="FFFFFF"/>
              </a:highlight>
              <a:latin typeface="Roboto"/>
              <a:ea typeface="Roboto"/>
              <a:cs typeface="Roboto"/>
              <a:sym typeface="Roboto"/>
            </a:endParaRPr>
          </a:p>
          <a:p>
            <a:pPr indent="0" lvl="0" marL="0" rtl="0" algn="l">
              <a:spcBef>
                <a:spcPts val="800"/>
              </a:spcBef>
              <a:spcAft>
                <a:spcPts val="0"/>
              </a:spcAft>
              <a:buNone/>
            </a:pPr>
            <a:r>
              <a:rPr lang="en-GB">
                <a:solidFill>
                  <a:schemeClr val="dk1"/>
                </a:solidFill>
                <a:highlight>
                  <a:srgbClr val="FFFFFF"/>
                </a:highlight>
                <a:latin typeface="Roboto"/>
                <a:ea typeface="Roboto"/>
                <a:cs typeface="Roboto"/>
                <a:sym typeface="Roboto"/>
              </a:rPr>
              <a:t> Hence, the cost of 12 chairs and 3 tables = 12</a:t>
            </a:r>
            <a:r>
              <a:rPr i="1" lang="en-GB">
                <a:solidFill>
                  <a:schemeClr val="dk1"/>
                </a:solidFill>
                <a:highlight>
                  <a:srgbClr val="FFFFFF"/>
                </a:highlight>
                <a:latin typeface="Roboto"/>
                <a:ea typeface="Roboto"/>
                <a:cs typeface="Roboto"/>
                <a:sym typeface="Roboto"/>
              </a:rPr>
              <a:t>x</a:t>
            </a:r>
            <a:r>
              <a:rPr lang="en-GB">
                <a:solidFill>
                  <a:schemeClr val="dk1"/>
                </a:solidFill>
                <a:highlight>
                  <a:srgbClr val="FFFFFF"/>
                </a:highlight>
                <a:latin typeface="Roboto"/>
                <a:ea typeface="Roboto"/>
                <a:cs typeface="Roboto"/>
                <a:sym typeface="Roboto"/>
              </a:rPr>
              <a:t> + 3</a:t>
            </a:r>
            <a:r>
              <a:rPr i="1" lang="en-GB">
                <a:solidFill>
                  <a:schemeClr val="dk1"/>
                </a:solidFill>
                <a:highlight>
                  <a:srgbClr val="FFFFFF"/>
                </a:highlight>
                <a:latin typeface="Roboto"/>
                <a:ea typeface="Roboto"/>
                <a:cs typeface="Roboto"/>
                <a:sym typeface="Roboto"/>
              </a:rPr>
              <a:t>y</a:t>
            </a:r>
            <a:endParaRPr i="1">
              <a:solidFill>
                <a:schemeClr val="dk1"/>
              </a:solidFill>
              <a:highlight>
                <a:srgbClr val="FFFFFF"/>
              </a:highlight>
              <a:latin typeface="Roboto"/>
              <a:ea typeface="Roboto"/>
              <a:cs typeface="Roboto"/>
              <a:sym typeface="Roboto"/>
            </a:endParaRPr>
          </a:p>
          <a:p>
            <a:pPr indent="0" lvl="0" marL="0" rtl="0" algn="l">
              <a:spcBef>
                <a:spcPts val="800"/>
              </a:spcBef>
              <a:spcAft>
                <a:spcPts val="800"/>
              </a:spcAft>
              <a:buNone/>
            </a:pPr>
            <a:r>
              <a:rPr lang="en-GB">
                <a:solidFill>
                  <a:schemeClr val="dk1"/>
                </a:solidFill>
                <a:highlight>
                  <a:srgbClr val="FFFFFF"/>
                </a:highlight>
                <a:latin typeface="Roboto"/>
                <a:ea typeface="Roboto"/>
                <a:cs typeface="Roboto"/>
                <a:sym typeface="Roboto"/>
              </a:rPr>
              <a:t> Rs. (2400 + 1500) = Rs. 3900.</a:t>
            </a:r>
            <a:endParaRPr>
              <a:solidFill>
                <a:schemeClr val="dk1"/>
              </a:solidFill>
              <a:highlight>
                <a:srgbClr val="FFFFFF"/>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94C154A3AB8845B63F82A60355126F" ma:contentTypeVersion="2" ma:contentTypeDescription="Create a new document." ma:contentTypeScope="" ma:versionID="82056ecf6543a72c48eced55a2f4f7eb">
  <xsd:schema xmlns:xsd="http://www.w3.org/2001/XMLSchema" xmlns:xs="http://www.w3.org/2001/XMLSchema" xmlns:p="http://schemas.microsoft.com/office/2006/metadata/properties" xmlns:ns2="b1ae701d-e924-4924-8b38-7b38cc615244" targetNamespace="http://schemas.microsoft.com/office/2006/metadata/properties" ma:root="true" ma:fieldsID="068fbc32eaec0706401a5b5c74ac58c9" ns2:_="">
    <xsd:import namespace="b1ae701d-e924-4924-8b38-7b38cc61524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ae701d-e924-4924-8b38-7b38cc6152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05AB339-8A02-493C-831C-7C1522842CDD}"/>
</file>

<file path=customXml/itemProps2.xml><?xml version="1.0" encoding="utf-8"?>
<ds:datastoreItem xmlns:ds="http://schemas.openxmlformats.org/officeDocument/2006/customXml" ds:itemID="{336E572B-558F-4B48-958C-CD6B97DF6EA5}"/>
</file>

<file path=customXml/itemProps3.xml><?xml version="1.0" encoding="utf-8"?>
<ds:datastoreItem xmlns:ds="http://schemas.openxmlformats.org/officeDocument/2006/customXml" ds:itemID="{7E2B523D-C9AE-4B71-849F-F3270033151A}"/>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0x0101007D94C154A3AB8845B63F82A60355126F</vt:lpwstr>
  </property>
</Properties>
</file>