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bold.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Roboto-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oboto-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2.xml"/><Relationship Id="rId20" Type="http://schemas.openxmlformats.org/officeDocument/2006/relationships/slide" Target="slides/slide15.xml"/><Relationship Id="rId41"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aa7b88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a7b88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2" name="Google Shape;132;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3" name="Google Shape;133;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35" name="Google Shape;135;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Let the Pipe P1 take ‘a’ hours to fill the swimming pool</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It means P2 and P3 will take a/2 and a/4 respectively</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Now together they takes 5 hours</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1/x + 2/x + 4/x = 1/6</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7/x = 1/6</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x = 42 hrs.</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a will take 42 hours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1" name="Google Shape;141;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2" name="Google Shape;142;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44" name="Google Shape;144;p23"/>
          <p:cNvSpPr txBox="1"/>
          <p:nvPr/>
        </p:nvSpPr>
        <p:spPr>
          <a:xfrm>
            <a:off x="327600" y="930575"/>
            <a:ext cx="7862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A cistern takes 5 hrs to be filled by pipe. But there is one leakage in the pipe due to which it takes 10 hrs. Find out how much time will the leakage pipe to empty the cistern?</a:t>
            </a:r>
            <a:endParaRPr>
              <a:highlight>
                <a:srgbClr val="FFFFFF"/>
              </a:highlight>
            </a:endParaRPr>
          </a:p>
          <a:p>
            <a:pPr indent="-317500" lvl="0" marL="457200" rtl="0" algn="l">
              <a:lnSpc>
                <a:spcPct val="200000"/>
              </a:lnSpc>
              <a:spcBef>
                <a:spcPts val="800"/>
              </a:spcBef>
              <a:spcAft>
                <a:spcPts val="0"/>
              </a:spcAft>
              <a:buSzPts val="1400"/>
              <a:buAutoNum type="alphaUcPeriod"/>
            </a:pPr>
            <a:r>
              <a:rPr lang="en-GB">
                <a:highlight>
                  <a:srgbClr val="FFFFFF"/>
                </a:highlight>
              </a:rPr>
              <a:t>10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10 min</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20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20 min</a:t>
            </a:r>
            <a:endParaRPr>
              <a:highlight>
                <a:srgbClr val="FFFFFF"/>
              </a:highlight>
            </a:endParaRPr>
          </a:p>
        </p:txBody>
      </p:sp>
      <p:sp>
        <p:nvSpPr>
          <p:cNvPr id="145" name="Google Shape;145;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1" name="Google Shape;151;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2" name="Google Shape;152;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54" name="Google Shape;154;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Cistern is filled in 5 hours,</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in 1 hour part filled is = 1/5</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Now, due to leakage in pipe, filled part in 1 hour = 1/10</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Part of the cistern emptied, due to leakage in 1 hour = 1/5 – 1/10 = 1/10</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the leak pipe will empty the cistern in 10 hrs.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0" name="Google Shape;160;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1" name="Google Shape;161;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63" name="Google Shape;163;p25"/>
          <p:cNvSpPr txBox="1"/>
          <p:nvPr/>
        </p:nvSpPr>
        <p:spPr>
          <a:xfrm>
            <a:off x="327600" y="930575"/>
            <a:ext cx="7902000" cy="332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There are two rivers R1 and R2. Both the rivers can fill a dam in 12 and 20 hours respectively. The rivers are opened simultaneously. An engineer found that there is a hole in the dam due to which half hour extra is taken for the dam to be filled up completely. If the dam is completely full then in what time will the leak empty it?</a:t>
            </a:r>
            <a:endParaRPr>
              <a:highlight>
                <a:srgbClr val="FFFFFF"/>
              </a:highlight>
            </a:endParaRPr>
          </a:p>
          <a:p>
            <a:pPr indent="-317500" lvl="0" marL="457200" rtl="0" algn="l">
              <a:lnSpc>
                <a:spcPct val="200000"/>
              </a:lnSpc>
              <a:spcBef>
                <a:spcPts val="800"/>
              </a:spcBef>
              <a:spcAft>
                <a:spcPts val="0"/>
              </a:spcAft>
              <a:buSzPts val="1400"/>
              <a:buAutoNum type="alphaUcPeriod"/>
            </a:pPr>
            <a:r>
              <a:rPr lang="en-GB">
                <a:highlight>
                  <a:srgbClr val="FFFFFF"/>
                </a:highlight>
              </a:rPr>
              <a:t>100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110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107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120 hrs</a:t>
            </a:r>
            <a:endParaRPr>
              <a:highlight>
                <a:srgbClr val="FFFFFF"/>
              </a:highlight>
            </a:endParaRPr>
          </a:p>
        </p:txBody>
      </p:sp>
      <p:sp>
        <p:nvSpPr>
          <p:cNvPr id="164" name="Google Shape;164;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0" name="Google Shape;170;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1" name="Google Shape;171;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73" name="Google Shape;173;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3D3D3D"/>
              </a:buClr>
              <a:buSzPts val="1400"/>
              <a:buChar char="➔"/>
            </a:pPr>
            <a:r>
              <a:rPr lang="en-GB" sz="1200">
                <a:solidFill>
                  <a:srgbClr val="3D3D3D"/>
                </a:solidFill>
                <a:highlight>
                  <a:srgbClr val="FFFFFF"/>
                </a:highlight>
              </a:rPr>
              <a:t>D</a:t>
            </a:r>
            <a:r>
              <a:rPr lang="en-GB">
                <a:solidFill>
                  <a:srgbClr val="3D3D3D"/>
                </a:solidFill>
                <a:highlight>
                  <a:srgbClr val="FFFFFF"/>
                </a:highlight>
              </a:rPr>
              <a:t>am filled by both rivers in one hour = 1/12+1/20=2/15</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both rivers filled the dam in 15/2hrs.</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Now, due to leakage both rivers filled the dam in 15/2 + 30min / 60min = 8hrs.</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Due to leakage, part filled in one hour = 1/8</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part of dam emptied, due to leakage in one hour = 2/15 – 1/8 = 1/120</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in 120 hrs, the leak would empty the dam.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9" name="Google Shape;179;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0" name="Google Shape;180;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82" name="Google Shape;182;p27"/>
          <p:cNvSpPr txBox="1"/>
          <p:nvPr/>
        </p:nvSpPr>
        <p:spPr>
          <a:xfrm>
            <a:off x="327600" y="930575"/>
            <a:ext cx="777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Two taps T1 and T2 can fill a bucket in 10 minutes and 15 minutes. Both the taps are opened together. However, after 2 minutes, tap T1 is closed. What is the total time required to fill the bucket?</a:t>
            </a:r>
            <a:endParaRPr>
              <a:highlight>
                <a:srgbClr val="FFFFFF"/>
              </a:highlight>
            </a:endParaRPr>
          </a:p>
          <a:p>
            <a:pPr indent="-317500" lvl="0" marL="457200" rtl="0" algn="l">
              <a:lnSpc>
                <a:spcPct val="200000"/>
              </a:lnSpc>
              <a:spcBef>
                <a:spcPts val="800"/>
              </a:spcBef>
              <a:spcAft>
                <a:spcPts val="0"/>
              </a:spcAft>
              <a:buSzPts val="1400"/>
              <a:buAutoNum type="alphaUcPeriod"/>
            </a:pPr>
            <a:r>
              <a:rPr lang="en-GB">
                <a:highlight>
                  <a:srgbClr val="FFFFFF"/>
                </a:highlight>
              </a:rPr>
              <a:t>11 min and 20 sec</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15 min and 20 sec</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13 min and 40 sec</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15 min and 40 sec</a:t>
            </a:r>
            <a:endParaRPr>
              <a:highlight>
                <a:srgbClr val="FFFFFF"/>
              </a:highlight>
            </a:endParaRPr>
          </a:p>
        </p:txBody>
      </p:sp>
      <p:sp>
        <p:nvSpPr>
          <p:cNvPr id="183" name="Google Shape;183;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pic>
        <p:nvPicPr>
          <p:cNvPr id="188" name="Google Shape;188;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9" name="Google Shape;189;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0" name="Google Shape;190;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2" name="Google Shape;192;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Part filled in 2 min = 2 * (1/10 + 1/ 15) = 2 * 5/30 = 5/15</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Remaining part = (1-1/3) = 2/3</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Now, part filled by tap T2 = 1/20</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1/20 : 1/ 3:: 1 : x</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On solving we get x = 40/3 (13 min 20 sec)</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the bucket will be filled in = 2 minutes + 13 minutes + 20seconds = 15 min and 20 sec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8" name="Google Shape;198;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9" name="Google Shape;199;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01" name="Google Shape;201;p29"/>
          <p:cNvSpPr txBox="1"/>
          <p:nvPr/>
        </p:nvSpPr>
        <p:spPr>
          <a:xfrm>
            <a:off x="327600" y="930575"/>
            <a:ext cx="7815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A pond can be filled by two pipes P1 and P2. P1 takes 3 hours and P2 takes 5 hours. There is another pipe P3 attached to the pond which can empty the pond in 7 hours. If all the pipes are opened at the same time then in how much time will the empty pond be fully filled?</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105/41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 41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134/43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122/13 hrs</a:t>
            </a:r>
            <a:endParaRPr>
              <a:highlight>
                <a:srgbClr val="FFFFFF"/>
              </a:highlight>
            </a:endParaRPr>
          </a:p>
        </p:txBody>
      </p:sp>
      <p:sp>
        <p:nvSpPr>
          <p:cNvPr id="202" name="Google Shape;202;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pic>
        <p:nvPicPr>
          <p:cNvPr id="207" name="Google Shape;207;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8" name="Google Shape;208;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9" name="Google Shape;209;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11" name="Google Shape;211;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Time taken by Pipe P1 to fill the tank = 3 hr</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Time taken by pipe P2 to fill the tank = 5 hr</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Time taken by pipe P3 to empty the tank = 7 hr</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pipe P1 and P2 fills 1/3 th and 1/5th part of the pond in 1 hour respectively.</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Part of the pond emptied in 1 hour by pipe P3 = 1/7</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in 1 hour part of the pond filled is = (1/3 + 1/5 – 1/7) = 41/105</a:t>
            </a:r>
            <a:endParaRPr>
              <a:solidFill>
                <a:srgbClr val="3D3D3D"/>
              </a:solidFill>
              <a:highlight>
                <a:srgbClr val="FFFFFF"/>
              </a:highlight>
            </a:endParaRPr>
          </a:p>
          <a:p>
            <a:pPr indent="-317500" lvl="0" marL="457200" rtl="0" algn="l">
              <a:lnSpc>
                <a:spcPct val="200000"/>
              </a:lnSpc>
              <a:spcBef>
                <a:spcPts val="0"/>
              </a:spcBef>
              <a:spcAft>
                <a:spcPts val="0"/>
              </a:spcAft>
              <a:buClr>
                <a:srgbClr val="3D3D3D"/>
              </a:buClr>
              <a:buSzPts val="1400"/>
              <a:buChar char="➔"/>
            </a:pPr>
            <a:r>
              <a:rPr lang="en-GB">
                <a:solidFill>
                  <a:srgbClr val="3D3D3D"/>
                </a:solidFill>
                <a:highlight>
                  <a:srgbClr val="FFFFFF"/>
                </a:highlight>
              </a:rPr>
              <a:t>Therefore, tank will be filled completely in 105/41 hrs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7" name="Google Shape;217;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8" name="Google Shape;218;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20" name="Google Shape;220;p31"/>
          <p:cNvSpPr txBox="1"/>
          <p:nvPr/>
        </p:nvSpPr>
        <p:spPr>
          <a:xfrm>
            <a:off x="327600" y="930575"/>
            <a:ext cx="7902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Three pipes A, B and C are connected to a tank. Out of the three, A is the inlet pipe and B and C are the outlet pipes. If opened separately, A fills the tank in 10 hours, B empties the tank in 12 hours and C empties the tank in 30 hours. If all three are opened simultaneously, how much time does it take to fill / empty the tank ?</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85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67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72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60 hours</a:t>
            </a:r>
            <a:endParaRPr>
              <a:solidFill>
                <a:schemeClr val="dk1"/>
              </a:solidFill>
              <a:highlight>
                <a:srgbClr val="FFFFFF"/>
              </a:highlight>
            </a:endParaRPr>
          </a:p>
        </p:txBody>
      </p:sp>
      <p:sp>
        <p:nvSpPr>
          <p:cNvPr id="221" name="Google Shape;221;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76225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2400"/>
              <a:t>TIME AND WORK (PIPES AND CISTERNS)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pic>
        <p:nvPicPr>
          <p:cNvPr id="226" name="Google Shape;226;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7" name="Google Shape;227;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8" name="Google Shape;228;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30" name="Google Shape;230;p32"/>
          <p:cNvSpPr txBox="1"/>
          <p:nvPr/>
        </p:nvSpPr>
        <p:spPr>
          <a:xfrm>
            <a:off x="327600" y="819663"/>
            <a:ext cx="7384200" cy="31446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1" lang="en-GB">
                <a:solidFill>
                  <a:schemeClr val="dk1"/>
                </a:solidFill>
                <a:highlight>
                  <a:srgbClr val="FFFFFF"/>
                </a:highlight>
              </a:rPr>
              <a:t>Solution 1:</a:t>
            </a:r>
            <a:r>
              <a:rPr lang="en-GB">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Part of tank filled by pipe A in one hour working alone = 1 / 10</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Part of tank emptied by pipe B in one hour working alone = 1 / 12</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Part of tank emptied by pipe C in one hour working alone = 1 / 30</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=&gt; Part of tank filled by pipes A, B and C in one hour working together = (1 / 10) – (1 / 12) – (1 / 30) = -1 / 60</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Therefore, time taken to completely empty the tank if all pipes are opened simultaneously = 1 / 60 hours = 60 hours</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b="1" lang="en-GB">
                <a:solidFill>
                  <a:schemeClr val="dk1"/>
                </a:solidFill>
                <a:highlight>
                  <a:srgbClr val="FFFFFF"/>
                </a:highlight>
              </a:rPr>
              <a:t>Solution 2:</a:t>
            </a:r>
            <a:endParaRPr b="1">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Let the capacity of tank be LCM (10, 12, 30) = 60 units</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=&gt; Efficiency of pipe A = 60 / 10 = 6 units / hour</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=&gt; Efficiency of pipe B = – 60 / 12 = – 5 units / hour (Here, ‘-‘ represents outlet pipe)</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=&gt; Efficiency of pipe C = – 60 / 30 = – 2 units / hour (Here, ‘-‘ represents outlet pipe)</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=&gt; Combined efficiency of pipes A, B and C = 6 – 5 – 2 = – 1 units / hour (Here, ‘-‘ represents outlet pipe)</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Therefore, time taken to completely empty the tank = 60 / (1) = 60 hours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6" name="Google Shape;236;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7" name="Google Shape;237;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39" name="Google Shape;239;p33"/>
          <p:cNvSpPr txBox="1"/>
          <p:nvPr/>
        </p:nvSpPr>
        <p:spPr>
          <a:xfrm>
            <a:off x="327600" y="930575"/>
            <a:ext cx="7800600" cy="3307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Three pipes A, B and C are connected to a tank. Out of the three, A and B are the inlet pipes and C is the outlet pipe. If opened separately, A fills the tank in 10 hours and B fills the tank in 30 hours. If all three are opened simultaneously, it takes 30 minutes extra than if only A and B are opened. How much time does it take to empty the tank if only C is opened?</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solidFill>
                  <a:schemeClr val="dk1"/>
                </a:solidFill>
                <a:highlight>
                  <a:srgbClr val="FFFFFF"/>
                </a:highlight>
              </a:rPr>
              <a:t>120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160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140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170 hours</a:t>
            </a:r>
            <a:endParaRPr>
              <a:solidFill>
                <a:schemeClr val="dk1"/>
              </a:solidFill>
              <a:highlight>
                <a:srgbClr val="FFFFFF"/>
              </a:highlight>
            </a:endParaRPr>
          </a:p>
        </p:txBody>
      </p:sp>
      <p:sp>
        <p:nvSpPr>
          <p:cNvPr id="240" name="Google Shape;240;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pic>
        <p:nvPicPr>
          <p:cNvPr id="245" name="Google Shape;245;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6" name="Google Shape;246;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7" name="Google Shape;247;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49" name="Google Shape;249;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Let the capacity of tank be LCM (10, 30) = 30 units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A = 30 / 10 = 3 units / hour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B = 30 / 30 = 1 units / hour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=&gt; Combined efficiency of pipes A and B = 4 units/hour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Therefore, time taken to completely fill the tank if only A and B are opened = 30 / 4 = 7 hours 30 minutes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=&gt; Time taken to completely fill the tank if all pipes are opened = 7 hours 30 minutes + 30 minutes = 8 hours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=&gt; Combined efficiency of all pipes = 30 / 8 = 3.75 units / hour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Now, efficiency of pipe C = Combined efficiency of all three pipes – Combined efficiency of pipes A and B</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Therefore, efficiency of pipe C = 4 – 3.75 = 0.25 units / hour</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Thus, time taken to empty the tank if only C is opened = 30 / 0.25 = 120 hours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5" name="Google Shape;255;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6" name="Google Shape;256;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58" name="Google Shape;258;p35"/>
          <p:cNvSpPr txBox="1"/>
          <p:nvPr/>
        </p:nvSpPr>
        <p:spPr>
          <a:xfrm>
            <a:off x="327600" y="930575"/>
            <a:ext cx="7931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Time required by two pipes A and B working separately to fill a tank is 36 seconds and 45 seconds respectively. Another pipe C can empty the tank in 30 seconds. Initially, A and B are opened and after 7 seconds, C is also opened. In how much more time the tank would be completely filled ?</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solidFill>
                  <a:schemeClr val="dk1"/>
                </a:solidFill>
                <a:highlight>
                  <a:srgbClr val="FFFFFF"/>
                </a:highlight>
              </a:rPr>
              <a:t>41 seconds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39 seconds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49 seconds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39 seconds</a:t>
            </a:r>
            <a:endParaRPr>
              <a:solidFill>
                <a:schemeClr val="dk1"/>
              </a:solidFill>
              <a:highlight>
                <a:srgbClr val="FFFFFF"/>
              </a:highlight>
            </a:endParaRPr>
          </a:p>
        </p:txBody>
      </p:sp>
      <p:sp>
        <p:nvSpPr>
          <p:cNvPr id="259" name="Google Shape;259;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pic>
        <p:nvPicPr>
          <p:cNvPr id="264" name="Google Shape;264;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5" name="Google Shape;265;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6" name="Google Shape;266;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68" name="Google Shape;268;p36"/>
          <p:cNvSpPr txBox="1"/>
          <p:nvPr/>
        </p:nvSpPr>
        <p:spPr>
          <a:xfrm>
            <a:off x="327600" y="819663"/>
            <a:ext cx="77208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Let the capacity of the tank be LCM (36, 45, 30) = 180 units</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A = 180 / 36 = 5 units / second</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B = 180 / 45 = 4 units / second</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C = – 180 / 30 = – 6 units / second</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Now, for the first 7 seconds, A and B were open.</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Combined efficiency of A and B = 5 + 4 = 9 units / second</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Part of the tank filled in 7 seconds = 7 x 9 = 63 units</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Part of tank empty = 180 – 63 = 117 units</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Now, all pipes are opened.</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Combined efficiency of all pipes = 5 + 4 – 6 = 3 units / second</a:t>
            </a:r>
            <a:endParaRPr>
              <a:solidFill>
                <a:schemeClr val="dk1"/>
              </a:solidFill>
              <a:highlight>
                <a:srgbClr val="FFFFFF"/>
              </a:highlight>
            </a:endParaRPr>
          </a:p>
          <a:p>
            <a:pPr indent="0" lvl="0" marL="0" rtl="0" algn="l">
              <a:lnSpc>
                <a:spcPct val="150000"/>
              </a:lnSpc>
              <a:spcBef>
                <a:spcPts val="0"/>
              </a:spcBef>
              <a:spcAft>
                <a:spcPts val="0"/>
              </a:spcAft>
              <a:buNone/>
            </a:pPr>
            <a:r>
              <a:rPr lang="en-GB">
                <a:solidFill>
                  <a:schemeClr val="dk1"/>
                </a:solidFill>
                <a:highlight>
                  <a:srgbClr val="FFFFFF"/>
                </a:highlight>
              </a:rPr>
              <a:t>Therefore, more time required = 117 / 3 = 39 seconds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4" name="Google Shape;274;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5" name="Google Shape;275;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77" name="Google Shape;277;p37"/>
          <p:cNvSpPr txBox="1"/>
          <p:nvPr/>
        </p:nvSpPr>
        <p:spPr>
          <a:xfrm>
            <a:off x="327600" y="930575"/>
            <a:ext cx="7786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Two pipes A and B can fill a tank in 20 hours and 30 hours respectively. If both the pipes are opened simultaneously, find after how much time should pipe B be closed so that the tank is full in 18 hours?</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solidFill>
                  <a:schemeClr val="dk1"/>
                </a:solidFill>
                <a:highlight>
                  <a:srgbClr val="FFFFFF"/>
                </a:highlight>
              </a:rPr>
              <a:t>8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4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6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3 hours</a:t>
            </a:r>
            <a:endParaRPr>
              <a:solidFill>
                <a:schemeClr val="dk1"/>
              </a:solidFill>
              <a:highlight>
                <a:srgbClr val="FFFFFF"/>
              </a:highlight>
            </a:endParaRPr>
          </a:p>
        </p:txBody>
      </p:sp>
      <p:sp>
        <p:nvSpPr>
          <p:cNvPr id="278" name="Google Shape;278;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4" name="Google Shape;284;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5" name="Google Shape;285;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87" name="Google Shape;287;p38"/>
          <p:cNvSpPr txBox="1"/>
          <p:nvPr/>
        </p:nvSpPr>
        <p:spPr>
          <a:xfrm>
            <a:off x="327600" y="819663"/>
            <a:ext cx="79746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Let the capacity of the tank be LCM (20, 30) = 60 units</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A = 60 / 20 = 3 units / hour</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Efficiency of pipe B = 60 / 30 = 2 units / hour</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Combined efficiency of pipes A and B = 5 units / hour</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Let both A and B be opened for ‘n’ hours and then, B be closed and only A be opened for the remaining ’18 – n’ hours.</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5n + 3 x (18 – n) = 60</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2n + 54 = 60</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2n = 6</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highlight>
                  <a:srgbClr val="FFFFFF"/>
                </a:highlight>
              </a:rPr>
              <a:t>=&gt; n = 3</a:t>
            </a:r>
            <a:endParaRPr>
              <a:solidFill>
                <a:schemeClr val="dk1"/>
              </a:solidFill>
              <a:highlight>
                <a:srgbClr val="FFFFFF"/>
              </a:highlight>
            </a:endParaRPr>
          </a:p>
          <a:p>
            <a:pPr indent="0" lvl="0" marL="0" rtl="0" algn="l">
              <a:lnSpc>
                <a:spcPct val="150000"/>
              </a:lnSpc>
              <a:spcBef>
                <a:spcPts val="0"/>
              </a:spcBef>
              <a:spcAft>
                <a:spcPts val="0"/>
              </a:spcAft>
              <a:buNone/>
            </a:pPr>
            <a:r>
              <a:rPr lang="en-GB">
                <a:solidFill>
                  <a:schemeClr val="dk1"/>
                </a:solidFill>
                <a:highlight>
                  <a:srgbClr val="FFFFFF"/>
                </a:highlight>
              </a:rPr>
              <a:t>Therefore, B should be closed after 3 hours.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3" name="Google Shape;293;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4" name="Google Shape;294;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96" name="Google Shape;296;p39"/>
          <p:cNvSpPr txBox="1"/>
          <p:nvPr/>
        </p:nvSpPr>
        <p:spPr>
          <a:xfrm>
            <a:off x="327600" y="930575"/>
            <a:ext cx="7757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A tank is filled in 5 hours by three pipes A, B and C. The pipe C is twice as fast as B and B is twice as fast as A. How much time will pipe A alone take to fill the tank?</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highlight>
                  <a:srgbClr val="FFFFFF"/>
                </a:highlight>
              </a:rPr>
              <a:t>20 hours</a:t>
            </a:r>
            <a:endParaRPr b="1">
              <a:solidFill>
                <a:srgbClr val="0077CC"/>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highlight>
                  <a:srgbClr val="FFFFFF"/>
                </a:highlight>
              </a:rPr>
              <a:t>25 hours</a:t>
            </a:r>
            <a:endParaRPr b="1">
              <a:solidFill>
                <a:srgbClr val="0077CC"/>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highlight>
                  <a:srgbClr val="FFFFFF"/>
                </a:highlight>
              </a:rPr>
              <a:t>35 hours</a:t>
            </a:r>
            <a:endParaRPr>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highlight>
                  <a:srgbClr val="FFFFFF"/>
                </a:highlight>
              </a:rPr>
              <a:t>Cannot be determined</a:t>
            </a:r>
            <a:endParaRPr>
              <a:highlight>
                <a:srgbClr val="FFFFFF"/>
              </a:highlight>
            </a:endParaRPr>
          </a:p>
          <a:p>
            <a:pPr indent="0" lvl="0" marL="457200" rtl="0" algn="l">
              <a:spcBef>
                <a:spcPts val="0"/>
              </a:spcBef>
              <a:spcAft>
                <a:spcPts val="800"/>
              </a:spcAft>
              <a:buNone/>
            </a:pPr>
            <a:r>
              <a:t/>
            </a:r>
            <a:endParaRPr sz="1050">
              <a:solidFill>
                <a:schemeClr val="dk1"/>
              </a:solidFill>
              <a:highlight>
                <a:srgbClr val="FFFFFF"/>
              </a:highlight>
            </a:endParaRPr>
          </a:p>
        </p:txBody>
      </p:sp>
      <p:sp>
        <p:nvSpPr>
          <p:cNvPr id="297" name="Google Shape;297;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pic>
        <p:nvPicPr>
          <p:cNvPr id="302" name="Google Shape;302;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3" name="Google Shape;303;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4" name="Google Shape;304;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06" name="Google Shape;306;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Suppose pipe A alone takes </a:t>
            </a:r>
            <a:r>
              <a:rPr i="1" lang="en-GB">
                <a:solidFill>
                  <a:schemeClr val="dk1"/>
                </a:solidFill>
                <a:highlight>
                  <a:srgbClr val="FFFFFF"/>
                </a:highlight>
              </a:rPr>
              <a:t>x</a:t>
            </a:r>
            <a:r>
              <a:rPr lang="en-GB">
                <a:solidFill>
                  <a:schemeClr val="dk1"/>
                </a:solidFill>
                <a:highlight>
                  <a:srgbClr val="FFFFFF"/>
                </a:highlight>
              </a:rPr>
              <a:t> hours to fill the tank.</a:t>
            </a:r>
            <a:endParaRPr>
              <a:solidFill>
                <a:schemeClr val="dk1"/>
              </a:solidFill>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Then, pipes B and C will take </a:t>
            </a:r>
            <a:r>
              <a:rPr i="1" lang="en-GB">
                <a:highlight>
                  <a:srgbClr val="FFFFFF"/>
                </a:highlight>
              </a:rPr>
              <a:t>x/2 </a:t>
            </a:r>
            <a:r>
              <a:rPr lang="en-GB">
                <a:highlight>
                  <a:srgbClr val="FFFFFF"/>
                </a:highlight>
              </a:rPr>
              <a:t>a</a:t>
            </a:r>
            <a:r>
              <a:rPr lang="en-GB">
                <a:highlight>
                  <a:srgbClr val="FFFFFF"/>
                </a:highlight>
              </a:rPr>
              <a:t>nd </a:t>
            </a:r>
            <a:r>
              <a:rPr i="1" lang="en-GB">
                <a:highlight>
                  <a:srgbClr val="FFFFFF"/>
                </a:highlight>
              </a:rPr>
              <a:t>x/4 </a:t>
            </a:r>
            <a:r>
              <a:rPr lang="en-GB">
                <a:highlight>
                  <a:srgbClr val="FFFFFF"/>
                </a:highlight>
              </a:rPr>
              <a:t>hours respectively to fill the tank.</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Therefore 1/x + 2/x + 4/x = ⅕</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7/x = ⅕</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X = 35 hours</a:t>
            </a:r>
            <a:endParaRPr>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2" name="Google Shape;312;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3" name="Google Shape;313;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15" name="Google Shape;315;p41"/>
          <p:cNvSpPr txBox="1"/>
          <p:nvPr/>
        </p:nvSpPr>
        <p:spPr>
          <a:xfrm>
            <a:off x="327600" y="930575"/>
            <a:ext cx="7902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Two pipes A and B independently can fill a tank in 20 hours and 25 hours. Both are opened together for 5 hours after which the second pipe is turned off. What is the time taken by first pipe alone to fill the remaining portion of the tank?</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solidFill>
                  <a:schemeClr val="dk1"/>
                </a:solidFill>
                <a:highlight>
                  <a:srgbClr val="FFFFFF"/>
                </a:highlight>
              </a:rPr>
              <a:t>11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22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55 hours</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9 hours</a:t>
            </a:r>
            <a:endParaRPr>
              <a:solidFill>
                <a:schemeClr val="dk1"/>
              </a:solidFill>
              <a:highlight>
                <a:srgbClr val="FFFFFF"/>
              </a:highlight>
            </a:endParaRPr>
          </a:p>
        </p:txBody>
      </p:sp>
      <p:sp>
        <p:nvSpPr>
          <p:cNvPr id="316" name="Google Shape;316;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PIPES AND CISTERNS </a:t>
            </a:r>
            <a:endParaRPr sz="2000">
              <a:solidFill>
                <a:schemeClr val="lt1"/>
              </a:solidFill>
              <a:latin typeface="Roboto"/>
              <a:ea typeface="Roboto"/>
              <a:cs typeface="Roboto"/>
              <a:sym typeface="Roboto"/>
            </a:endParaRPr>
          </a:p>
        </p:txBody>
      </p:sp>
      <p:sp>
        <p:nvSpPr>
          <p:cNvPr id="68" name="Google Shape;68;p15"/>
          <p:cNvSpPr txBox="1"/>
          <p:nvPr/>
        </p:nvSpPr>
        <p:spPr>
          <a:xfrm>
            <a:off x="-79675" y="999450"/>
            <a:ext cx="8359200" cy="324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800100" rtl="0" algn="l">
              <a:lnSpc>
                <a:spcPct val="158000"/>
              </a:lnSpc>
              <a:spcBef>
                <a:spcPts val="0"/>
              </a:spcBef>
              <a:spcAft>
                <a:spcPts val="0"/>
              </a:spcAft>
              <a:buClr>
                <a:schemeClr val="dk1"/>
              </a:buClr>
              <a:buSzPts val="1400"/>
              <a:buFont typeface="Arial"/>
              <a:buChar char="●"/>
            </a:pPr>
            <a:r>
              <a:rPr lang="en-GB">
                <a:solidFill>
                  <a:schemeClr val="dk1"/>
                </a:solidFill>
                <a:highlight>
                  <a:srgbClr val="FFFFFF"/>
                </a:highlight>
              </a:rPr>
              <a:t>The problems of pipes and cisterns usually have two kinds of pipes, </a:t>
            </a:r>
            <a:r>
              <a:rPr b="1" lang="en-GB">
                <a:solidFill>
                  <a:schemeClr val="dk1"/>
                </a:solidFill>
                <a:highlight>
                  <a:srgbClr val="FFFFFF"/>
                </a:highlight>
              </a:rPr>
              <a:t>Inlet pipe and Outlet pipe / Leak. </a:t>
            </a:r>
            <a:endParaRPr b="1">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b="1" lang="en-GB">
                <a:solidFill>
                  <a:schemeClr val="dk1"/>
                </a:solidFill>
                <a:highlight>
                  <a:srgbClr val="FFFFFF"/>
                </a:highlight>
              </a:rPr>
              <a:t>Inlet pipe</a:t>
            </a:r>
            <a:r>
              <a:rPr lang="en-GB">
                <a:solidFill>
                  <a:schemeClr val="dk1"/>
                </a:solidFill>
                <a:highlight>
                  <a:srgbClr val="FFFFFF"/>
                </a:highlight>
              </a:rPr>
              <a:t> is the pipe that fills the tank/reservoir/cistern and </a:t>
            </a:r>
            <a:r>
              <a:rPr b="1" lang="en-GB">
                <a:solidFill>
                  <a:schemeClr val="dk1"/>
                </a:solidFill>
                <a:highlight>
                  <a:srgbClr val="FFFFFF"/>
                </a:highlight>
              </a:rPr>
              <a:t>Outlet pipe / Leak</a:t>
            </a:r>
            <a:r>
              <a:rPr lang="en-GB">
                <a:solidFill>
                  <a:schemeClr val="dk1"/>
                </a:solidFill>
                <a:highlight>
                  <a:srgbClr val="FFFFFF"/>
                </a:highlight>
              </a:rPr>
              <a:t> is the one that empties it.</a:t>
            </a:r>
            <a:endParaRPr>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GB">
                <a:solidFill>
                  <a:schemeClr val="dk1"/>
                </a:solidFill>
                <a:highlight>
                  <a:srgbClr val="FFFFFF"/>
                </a:highlight>
              </a:rPr>
              <a:t>If a pipe can fill a tank in ‘n’ hours, then in 1 hour, it will fill ‘1 / n’ parts. </a:t>
            </a:r>
            <a:endParaRPr>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b="1" lang="en-GB">
                <a:solidFill>
                  <a:schemeClr val="dk1"/>
                </a:solidFill>
                <a:highlight>
                  <a:srgbClr val="FFFFFF"/>
                </a:highlight>
              </a:rPr>
              <a:t>For example,</a:t>
            </a:r>
            <a:r>
              <a:rPr lang="en-GB">
                <a:solidFill>
                  <a:schemeClr val="dk1"/>
                </a:solidFill>
                <a:highlight>
                  <a:srgbClr val="FFFFFF"/>
                </a:highlight>
              </a:rPr>
              <a:t> if a pipe takes 6 hours to fill a tank completely, say of 12 liters, then in 1 hour, it will fill 1 / 6 th of the tank, i.e., 2 liters.</a:t>
            </a:r>
            <a:endParaRPr>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GB">
                <a:solidFill>
                  <a:schemeClr val="dk1"/>
                </a:solidFill>
                <a:highlight>
                  <a:srgbClr val="FFFFFF"/>
                </a:highlight>
              </a:rPr>
              <a:t>If a pipe can empty a tank in ‘n’ hours, then in 1 hour, it will empty ‘1 / n’ parts. </a:t>
            </a:r>
            <a:endParaRPr>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b="1" lang="en-GB">
                <a:solidFill>
                  <a:schemeClr val="dk1"/>
                </a:solidFill>
                <a:highlight>
                  <a:srgbClr val="FFFFFF"/>
                </a:highlight>
              </a:rPr>
              <a:t>For example,</a:t>
            </a:r>
            <a:r>
              <a:rPr lang="en-GB">
                <a:solidFill>
                  <a:schemeClr val="dk1"/>
                </a:solidFill>
                <a:highlight>
                  <a:srgbClr val="FFFFFF"/>
                </a:highlight>
              </a:rPr>
              <a:t> if a pipe takes 6 hours to empty a tank completely, say of 18 liters, then in 1 hour, it will empty 1 / 6 th of the tank, i.e., 3 liters.</a:t>
            </a:r>
            <a:endParaRPr>
              <a:solidFill>
                <a:schemeClr val="dk1"/>
              </a:solidFill>
              <a:highlight>
                <a:srgbClr val="FFFFFF"/>
              </a:highlight>
            </a:endParaRPr>
          </a:p>
          <a:p>
            <a:pPr indent="0" lvl="0" marL="0" rtl="0" algn="l">
              <a:spcBef>
                <a:spcPts val="3600"/>
              </a:spcBef>
              <a:spcAft>
                <a:spcPts val="0"/>
              </a:spcAft>
              <a:buNone/>
            </a:pPr>
            <a:r>
              <a:t/>
            </a:r>
            <a:endParaRPr sz="1800"/>
          </a:p>
          <a:p>
            <a:pPr indent="0" lvl="0" marL="0" rtl="0" algn="l">
              <a:spcBef>
                <a:spcPts val="800"/>
              </a:spcBef>
              <a:spcAft>
                <a:spcPts val="8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pic>
        <p:nvPicPr>
          <p:cNvPr id="321" name="Google Shape;321;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2" name="Google Shape;322;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3" name="Google Shape;323;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25" name="Google Shape;325;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Total unit water = LCM(20, 25) = 100 unit</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A’s efficiency = 100/20 = 5 unit/hour</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B’s efficiency =100/25 = 4 unit/hour</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After 5 hour the water filled by A and B together = 5 x 9 =45 unit</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Remaining unit = 100 – 45 = 55 unit</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GB">
                <a:solidFill>
                  <a:schemeClr val="dk1"/>
                </a:solidFill>
                <a:highlight>
                  <a:srgbClr val="FFFFFF"/>
                </a:highlight>
              </a:rPr>
              <a:t>Time taken by A alone = 55/5 = </a:t>
            </a:r>
            <a:r>
              <a:rPr b="1" lang="en-GB">
                <a:solidFill>
                  <a:schemeClr val="dk1"/>
                </a:solidFill>
                <a:highlight>
                  <a:srgbClr val="FFFFFF"/>
                </a:highlight>
              </a:rPr>
              <a:t>11 hours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1" name="Google Shape;331;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2" name="Google Shape;332;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34" name="Google Shape;334;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Two taps M and N can separately fill a cistern in 30 and 20 minutes respectively. They started to fill a cistern together but tap A is turned off after few minutes and tap B fills the rest part of cistern in 5 minutes. After how many minutes was tap M turned-off?</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9 min</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10 min</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12 mi</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None of these</a:t>
            </a:r>
            <a:endParaRPr>
              <a:highlight>
                <a:srgbClr val="FFFFFF"/>
              </a:highlight>
            </a:endParaRPr>
          </a:p>
          <a:p>
            <a:pPr indent="0" lvl="0" marL="457200" rtl="0" algn="l">
              <a:spcBef>
                <a:spcPts val="800"/>
              </a:spcBef>
              <a:spcAft>
                <a:spcPts val="0"/>
              </a:spcAft>
              <a:buNone/>
            </a:pPr>
            <a:r>
              <a:t/>
            </a:r>
            <a:endParaRPr sz="1200">
              <a:highlight>
                <a:srgbClr val="F8F8F8"/>
              </a:highlight>
            </a:endParaRPr>
          </a:p>
        </p:txBody>
      </p:sp>
      <p:sp>
        <p:nvSpPr>
          <p:cNvPr id="335" name="Google Shape;335;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pic>
        <p:nvPicPr>
          <p:cNvPr id="340" name="Google Shape;340;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1" name="Google Shape;341;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2" name="Google Shape;342;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44" name="Google Shape;344;p44"/>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SzPts val="1400"/>
              <a:buChar char="➔"/>
            </a:pPr>
            <a:r>
              <a:rPr lang="en-GB">
                <a:highlight>
                  <a:srgbClr val="FFFFFF"/>
                </a:highlight>
              </a:rPr>
              <a:t>Let M was turned off after x min. Then, cistern filled by M in x min + cistern</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filled by N in (x+5) min = 1 ⇒ x/30 + (x+5)/20 = 1 ⇒ 5x+15=60 ⇒ x = 9 min.</a:t>
            </a:r>
            <a:endParaRPr>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0" name="Google Shape;350;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1" name="Google Shape;351;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53" name="Google Shape;353;p45"/>
          <p:cNvSpPr txBox="1"/>
          <p:nvPr/>
        </p:nvSpPr>
        <p:spPr>
          <a:xfrm>
            <a:off x="327600" y="930575"/>
            <a:ext cx="7862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Three fill pipes A, B and C can fill separately a cistern in 12, 16 and 20 minutes respectively. A was opened first. After 2 minute, B was opened and after 2 minutes from the start of B, C was also opened. Find the time when the cistern will be full after opening of C?</a:t>
            </a:r>
            <a:endParaRPr>
              <a:highlight>
                <a:srgbClr val="FFFFFF"/>
              </a:highlight>
            </a:endParaRPr>
          </a:p>
          <a:p>
            <a:pPr indent="-317500" lvl="0" marL="457200" marR="139700" rtl="0" algn="l">
              <a:lnSpc>
                <a:spcPct val="200000"/>
              </a:lnSpc>
              <a:spcBef>
                <a:spcPts val="800"/>
              </a:spcBef>
              <a:spcAft>
                <a:spcPts val="0"/>
              </a:spcAft>
              <a:buSzPts val="1400"/>
              <a:buAutoNum type="alphaUcPeriod"/>
            </a:pPr>
            <a:r>
              <a:rPr lang="en-GB">
                <a:highlight>
                  <a:srgbClr val="FFFFFF"/>
                </a:highlight>
              </a:rPr>
              <a:t>3 (21/47) min</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4 (½) min</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3 (15/16) min</a:t>
            </a:r>
            <a:endParaRPr>
              <a:highlight>
                <a:srgbClr val="FFFFFF"/>
              </a:highlight>
            </a:endParaRPr>
          </a:p>
          <a:p>
            <a:pPr indent="-317500" lvl="0" marL="457200" marR="139700" rtl="0" algn="l">
              <a:lnSpc>
                <a:spcPct val="200000"/>
              </a:lnSpc>
              <a:spcBef>
                <a:spcPts val="0"/>
              </a:spcBef>
              <a:spcAft>
                <a:spcPts val="0"/>
              </a:spcAft>
              <a:buSzPts val="1400"/>
              <a:buAutoNum type="alphaUcPeriod"/>
            </a:pPr>
            <a:r>
              <a:rPr lang="en-GB">
                <a:highlight>
                  <a:srgbClr val="FFFFFF"/>
                </a:highlight>
              </a:rPr>
              <a:t>None of these</a:t>
            </a:r>
            <a:endParaRPr>
              <a:highlight>
                <a:srgbClr val="FFFFFF"/>
              </a:highlight>
            </a:endParaRPr>
          </a:p>
          <a:p>
            <a:pPr indent="0" lvl="0" marL="457200" rtl="0" algn="l">
              <a:spcBef>
                <a:spcPts val="800"/>
              </a:spcBef>
              <a:spcAft>
                <a:spcPts val="800"/>
              </a:spcAft>
              <a:buNone/>
            </a:pPr>
            <a:r>
              <a:t/>
            </a:r>
            <a:endParaRPr sz="1200">
              <a:solidFill>
                <a:srgbClr val="666666"/>
              </a:solidFill>
              <a:highlight>
                <a:srgbClr val="F8F8F8"/>
              </a:highlight>
            </a:endParaRPr>
          </a:p>
        </p:txBody>
      </p:sp>
      <p:sp>
        <p:nvSpPr>
          <p:cNvPr id="354" name="Google Shape;354;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8" name="Shape 358"/>
        <p:cNvGrpSpPr/>
        <p:nvPr/>
      </p:nvGrpSpPr>
      <p:grpSpPr>
        <a:xfrm>
          <a:off x="0" y="0"/>
          <a:ext cx="0" cy="0"/>
          <a:chOff x="0" y="0"/>
          <a:chExt cx="0" cy="0"/>
        </a:xfrm>
      </p:grpSpPr>
      <p:pic>
        <p:nvPicPr>
          <p:cNvPr id="359" name="Google Shape;359;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0" name="Google Shape;360;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1" name="Google Shape;361;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63" name="Google Shape;363;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SzPts val="1400"/>
              <a:buChar char="➔"/>
            </a:pPr>
            <a:r>
              <a:rPr lang="en-GB">
                <a:highlight>
                  <a:srgbClr val="FFFFFF"/>
                </a:highlight>
              </a:rPr>
              <a:t>Let cistern will be full in x min. Then part filled by A in x min + part filled by</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B in (x-2) min + part filled by C in (x-4) min = 1</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 x/12 + (x-2)/16 + (x-4)/20 = 1 ⇒ 47x - 78 = 240⇒ x = 162/47 = 321/47 </a:t>
            </a:r>
            <a:r>
              <a:rPr lang="en-GB">
                <a:highlight>
                  <a:srgbClr val="FFFFFF"/>
                </a:highlight>
              </a:rPr>
              <a:t>min</a:t>
            </a:r>
            <a:endParaRPr>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9" name="Google Shape;369;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0" name="Google Shape;370;p4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PIPES AND CISTERNS </a:t>
            </a:r>
            <a:endParaRPr sz="2000">
              <a:solidFill>
                <a:schemeClr val="lt1"/>
              </a:solidFill>
              <a:latin typeface="Roboto"/>
              <a:ea typeface="Roboto"/>
              <a:cs typeface="Roboto"/>
              <a:sym typeface="Roboto"/>
            </a:endParaRPr>
          </a:p>
        </p:txBody>
      </p:sp>
      <p:sp>
        <p:nvSpPr>
          <p:cNvPr id="77" name="Google Shape;77;p16"/>
          <p:cNvSpPr txBox="1"/>
          <p:nvPr/>
        </p:nvSpPr>
        <p:spPr>
          <a:xfrm>
            <a:off x="-79675" y="999450"/>
            <a:ext cx="8396100" cy="360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800100" rtl="0" algn="l">
              <a:lnSpc>
                <a:spcPct val="158000"/>
              </a:lnSpc>
              <a:spcBef>
                <a:spcPts val="0"/>
              </a:spcBef>
              <a:spcAft>
                <a:spcPts val="0"/>
              </a:spcAft>
              <a:buClr>
                <a:schemeClr val="dk1"/>
              </a:buClr>
              <a:buSzPts val="1400"/>
              <a:buFont typeface="Arial"/>
              <a:buChar char="●"/>
            </a:pPr>
            <a:r>
              <a:rPr lang="en-GB">
                <a:solidFill>
                  <a:schemeClr val="dk1"/>
                </a:solidFill>
                <a:highlight>
                  <a:srgbClr val="FFFFFF"/>
                </a:highlight>
              </a:rPr>
              <a:t>If a pipe can fill a tank in </a:t>
            </a:r>
            <a:r>
              <a:rPr i="1" lang="en-GB">
                <a:solidFill>
                  <a:schemeClr val="dk1"/>
                </a:solidFill>
                <a:highlight>
                  <a:srgbClr val="FFFFFF"/>
                </a:highlight>
              </a:rPr>
              <a:t>x</a:t>
            </a:r>
            <a:r>
              <a:rPr lang="en-GB">
                <a:solidFill>
                  <a:schemeClr val="dk1"/>
                </a:solidFill>
                <a:highlight>
                  <a:srgbClr val="FFFFFF"/>
                </a:highlight>
              </a:rPr>
              <a:t> hours and another pipe can empty the full tank in </a:t>
            </a:r>
            <a:r>
              <a:rPr i="1" lang="en-GB">
                <a:solidFill>
                  <a:schemeClr val="dk1"/>
                </a:solidFill>
                <a:highlight>
                  <a:srgbClr val="FFFFFF"/>
                </a:highlight>
              </a:rPr>
              <a:t>y</a:t>
            </a:r>
            <a:r>
              <a:rPr lang="en-GB">
                <a:solidFill>
                  <a:schemeClr val="dk1"/>
                </a:solidFill>
                <a:highlight>
                  <a:srgbClr val="FFFFFF"/>
                </a:highlight>
              </a:rPr>
              <a:t> hours (where </a:t>
            </a:r>
            <a:r>
              <a:rPr i="1" lang="en-GB">
                <a:solidFill>
                  <a:schemeClr val="dk1"/>
                </a:solidFill>
                <a:highlight>
                  <a:srgbClr val="FFFFFF"/>
                </a:highlight>
              </a:rPr>
              <a:t>y</a:t>
            </a:r>
            <a:r>
              <a:rPr lang="en-GB">
                <a:solidFill>
                  <a:schemeClr val="dk1"/>
                </a:solidFill>
                <a:highlight>
                  <a:srgbClr val="FFFFFF"/>
                </a:highlight>
              </a:rPr>
              <a:t> &gt; </a:t>
            </a:r>
            <a:r>
              <a:rPr i="1" lang="en-GB">
                <a:solidFill>
                  <a:schemeClr val="dk1"/>
                </a:solidFill>
                <a:highlight>
                  <a:srgbClr val="FFFFFF"/>
                </a:highlight>
              </a:rPr>
              <a:t>x</a:t>
            </a:r>
            <a:r>
              <a:rPr lang="en-GB">
                <a:solidFill>
                  <a:schemeClr val="dk1"/>
                </a:solidFill>
                <a:highlight>
                  <a:srgbClr val="FFFFFF"/>
                </a:highlight>
              </a:rPr>
              <a:t>), then on opening both the pipes, then the net part filled in 1 hour = ( 1/X - 1/Y).</a:t>
            </a:r>
            <a:endParaRPr>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GB">
                <a:solidFill>
                  <a:schemeClr val="dk1"/>
                </a:solidFill>
                <a:highlight>
                  <a:srgbClr val="FFFFFF"/>
                </a:highlight>
              </a:rPr>
              <a:t>If a pipe can fill a tank in </a:t>
            </a:r>
            <a:r>
              <a:rPr i="1" lang="en-GB">
                <a:solidFill>
                  <a:schemeClr val="dk1"/>
                </a:solidFill>
                <a:highlight>
                  <a:srgbClr val="FFFFFF"/>
                </a:highlight>
              </a:rPr>
              <a:t>x</a:t>
            </a:r>
            <a:r>
              <a:rPr lang="en-GB">
                <a:solidFill>
                  <a:schemeClr val="dk1"/>
                </a:solidFill>
                <a:highlight>
                  <a:srgbClr val="FFFFFF"/>
                </a:highlight>
              </a:rPr>
              <a:t> hours and another pipe can empty the full tank in </a:t>
            </a:r>
            <a:r>
              <a:rPr i="1" lang="en-GB">
                <a:solidFill>
                  <a:schemeClr val="dk1"/>
                </a:solidFill>
                <a:highlight>
                  <a:srgbClr val="FFFFFF"/>
                </a:highlight>
              </a:rPr>
              <a:t>y</a:t>
            </a:r>
            <a:r>
              <a:rPr lang="en-GB">
                <a:solidFill>
                  <a:schemeClr val="dk1"/>
                </a:solidFill>
                <a:highlight>
                  <a:srgbClr val="FFFFFF"/>
                </a:highlight>
              </a:rPr>
              <a:t> hours (where </a:t>
            </a:r>
            <a:r>
              <a:rPr i="1" lang="en-GB">
                <a:solidFill>
                  <a:schemeClr val="dk1"/>
                </a:solidFill>
                <a:highlight>
                  <a:srgbClr val="FFFFFF"/>
                </a:highlight>
              </a:rPr>
              <a:t>X</a:t>
            </a:r>
            <a:r>
              <a:rPr lang="en-GB">
                <a:solidFill>
                  <a:schemeClr val="dk1"/>
                </a:solidFill>
                <a:highlight>
                  <a:srgbClr val="FFFFFF"/>
                </a:highlight>
              </a:rPr>
              <a:t> &gt; </a:t>
            </a:r>
            <a:r>
              <a:rPr i="1" lang="en-GB">
                <a:solidFill>
                  <a:schemeClr val="dk1"/>
                </a:solidFill>
                <a:highlight>
                  <a:srgbClr val="FFFFFF"/>
                </a:highlight>
              </a:rPr>
              <a:t>Y</a:t>
            </a:r>
            <a:r>
              <a:rPr lang="en-GB">
                <a:solidFill>
                  <a:schemeClr val="dk1"/>
                </a:solidFill>
                <a:highlight>
                  <a:srgbClr val="FFFFFF"/>
                </a:highlight>
              </a:rPr>
              <a:t>), then on opening both the pipes, then the net part filled in 1 hour = ( 1/Y - 1/X).</a:t>
            </a:r>
            <a:endParaRPr>
              <a:solidFill>
                <a:schemeClr val="dk1"/>
              </a:solidFill>
              <a:highlight>
                <a:srgbClr val="FFFFFF"/>
              </a:highlight>
            </a:endParaRPr>
          </a:p>
          <a:p>
            <a:pPr indent="0" lvl="0" marL="457200" rtl="0" algn="l">
              <a:lnSpc>
                <a:spcPct val="158000"/>
              </a:lnSpc>
              <a:spcBef>
                <a:spcPts val="3600"/>
              </a:spcBef>
              <a:spcAft>
                <a:spcPts val="0"/>
              </a:spcAft>
              <a:buNone/>
            </a:pPr>
            <a:r>
              <a:t/>
            </a:r>
            <a:endParaRPr sz="1050">
              <a:solidFill>
                <a:schemeClr val="dk1"/>
              </a:solidFill>
              <a:highlight>
                <a:srgbClr val="FFFFFF"/>
              </a:highlight>
            </a:endParaRPr>
          </a:p>
          <a:p>
            <a:pPr indent="0" lvl="0" marL="0" rtl="0" algn="l">
              <a:spcBef>
                <a:spcPts val="3600"/>
              </a:spcBef>
              <a:spcAft>
                <a:spcPts val="0"/>
              </a:spcAft>
              <a:buNone/>
            </a:pPr>
            <a:r>
              <a:t/>
            </a:r>
            <a:endParaRPr sz="1800"/>
          </a:p>
          <a:p>
            <a:pPr indent="0" lvl="0" marL="0" rtl="0" algn="l">
              <a:spcBef>
                <a:spcPts val="800"/>
              </a:spcBef>
              <a:spcAft>
                <a:spcPts val="800"/>
              </a:spcAft>
              <a:buNone/>
            </a:pPr>
            <a:r>
              <a:t/>
            </a:r>
            <a:endParaRPr sz="1800"/>
          </a:p>
        </p:txBody>
      </p:sp>
      <p:pic>
        <p:nvPicPr>
          <p:cNvPr id="78" name="Google Shape;78;p16"/>
          <p:cNvPicPr preferRelativeResize="0"/>
          <p:nvPr/>
        </p:nvPicPr>
        <p:blipFill>
          <a:blip r:embed="rId5">
            <a:alphaModFix/>
          </a:blip>
          <a:stretch>
            <a:fillRect/>
          </a:stretch>
        </p:blipFill>
        <p:spPr>
          <a:xfrm>
            <a:off x="3110100" y="2492525"/>
            <a:ext cx="2678125" cy="2113275"/>
          </a:xfrm>
          <a:prstGeom prst="rect">
            <a:avLst/>
          </a:prstGeom>
          <a:noFill/>
          <a:ln cap="flat" cmpd="sng" w="9525">
            <a:solidFill>
              <a:srgbClr val="FFFF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4" name="Google Shape;84;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5" name="Google Shape;85;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87" name="Google Shape;87;p17"/>
          <p:cNvSpPr txBox="1"/>
          <p:nvPr/>
        </p:nvSpPr>
        <p:spPr>
          <a:xfrm>
            <a:off x="327600" y="930575"/>
            <a:ext cx="7862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solidFill>
                  <a:schemeClr val="dk1"/>
                </a:solidFill>
                <a:highlight>
                  <a:srgbClr val="FFFFFF"/>
                </a:highlight>
              </a:rPr>
              <a:t>Two pipes A and B can fill a tank separately in 12 and 16 hours respectively. If both of them are opened together when the tank is initially empty, how much time will it take to completely fill the tank?</a:t>
            </a:r>
            <a:endParaRPr>
              <a:solidFill>
                <a:schemeClr val="dk1"/>
              </a:solidFill>
              <a:highlight>
                <a:srgbClr val="FFFFFF"/>
              </a:highlight>
            </a:endParaRPr>
          </a:p>
          <a:p>
            <a:pPr indent="-317500" lvl="0" marL="457200" rtl="0" algn="l">
              <a:lnSpc>
                <a:spcPct val="200000"/>
              </a:lnSpc>
              <a:spcBef>
                <a:spcPts val="800"/>
              </a:spcBef>
              <a:spcAft>
                <a:spcPts val="0"/>
              </a:spcAft>
              <a:buClr>
                <a:schemeClr val="dk1"/>
              </a:buClr>
              <a:buSzPts val="1400"/>
              <a:buAutoNum type="alphaUcPeriod"/>
            </a:pPr>
            <a:r>
              <a:rPr lang="en-GB">
                <a:solidFill>
                  <a:schemeClr val="dk1"/>
                </a:solidFill>
                <a:highlight>
                  <a:srgbClr val="FFFFFF"/>
                </a:highlight>
              </a:rPr>
              <a:t>7/48</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21/48</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48/7</a:t>
            </a:r>
            <a:endParaRPr>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AutoNum type="alphaUcPeriod"/>
            </a:pPr>
            <a:r>
              <a:rPr lang="en-GB">
                <a:solidFill>
                  <a:schemeClr val="dk1"/>
                </a:solidFill>
                <a:highlight>
                  <a:srgbClr val="FFFFFF"/>
                </a:highlight>
              </a:rPr>
              <a:t>48/21</a:t>
            </a:r>
            <a:endParaRPr>
              <a:solidFill>
                <a:schemeClr val="dk1"/>
              </a:solidFill>
              <a:highlight>
                <a:srgbClr val="FFFFFF"/>
              </a:highlight>
            </a:endParaRPr>
          </a:p>
        </p:txBody>
      </p:sp>
      <p:sp>
        <p:nvSpPr>
          <p:cNvPr id="88" name="Google Shape;88;p1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4" name="Google Shape;94;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5" name="Google Shape;95;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97" name="Google Shape;97;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GB">
                <a:solidFill>
                  <a:schemeClr val="dk1"/>
                </a:solidFill>
                <a:highlight>
                  <a:srgbClr val="FFFFFF"/>
                </a:highlight>
              </a:rPr>
              <a:t>Solution 1:</a:t>
            </a:r>
            <a:r>
              <a:rPr lang="en-GB">
                <a:solidFill>
                  <a:schemeClr val="dk1"/>
                </a:solidFill>
                <a:highlight>
                  <a:srgbClr val="FFFFFF"/>
                </a:highlight>
              </a:rPr>
              <a:t> Part of tank filled by pipe A in one hour working alone = 1 / 12</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Part of tank filled by pipe B in one hour working alone = 1 / 16</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=&gt; Part of tank filled by pipe A and pipe B in one hour working together = (1 / 12) + (1 / 16) = 7 / 48</a:t>
            </a:r>
            <a:endParaRPr>
              <a:solidFill>
                <a:schemeClr val="dk1"/>
              </a:solidFill>
              <a:highlight>
                <a:srgbClr val="FFFFFF"/>
              </a:highlight>
            </a:endParaRPr>
          </a:p>
          <a:p>
            <a:pPr indent="0" lvl="0" marL="0" rtl="0" algn="l">
              <a:spcBef>
                <a:spcPts val="800"/>
              </a:spcBef>
              <a:spcAft>
                <a:spcPts val="0"/>
              </a:spcAft>
              <a:buNone/>
            </a:pPr>
            <a:r>
              <a:rPr lang="en-GB">
                <a:solidFill>
                  <a:schemeClr val="dk1"/>
                </a:solidFill>
                <a:highlight>
                  <a:srgbClr val="FFFFFF"/>
                </a:highlight>
              </a:rPr>
              <a:t>Therefore, time taken to completely fill the tank if both A and B work together = 48 / 7 hours</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b="1" lang="en-GB">
                <a:solidFill>
                  <a:schemeClr val="dk1"/>
                </a:solidFill>
                <a:highlight>
                  <a:srgbClr val="FFFFFF"/>
                </a:highlight>
              </a:rPr>
              <a:t>Solution 2:</a:t>
            </a:r>
            <a:endParaRPr b="1">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Let the capacity of tank be LCM (12, 16) = 48 units</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=&gt; Efficiency of pipe A = 48 / 12 = 4 units / hour</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=&gt; Efficiency of pipe B = 48 / 16 = 3 units / hour</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rPr>
              <a:t>=&gt; Combined efficiency of pipes A and B = 7 units / hour</a:t>
            </a:r>
            <a:endParaRPr>
              <a:solidFill>
                <a:schemeClr val="dk1"/>
              </a:solidFill>
              <a:highlight>
                <a:srgbClr val="FFFFFF"/>
              </a:highlight>
            </a:endParaRPr>
          </a:p>
          <a:p>
            <a:pPr indent="0" lvl="0" marL="0" rtl="0" algn="l">
              <a:spcBef>
                <a:spcPts val="800"/>
              </a:spcBef>
              <a:spcAft>
                <a:spcPts val="800"/>
              </a:spcAft>
              <a:buNone/>
            </a:pPr>
            <a:r>
              <a:rPr lang="en-GB">
                <a:solidFill>
                  <a:schemeClr val="dk1"/>
                </a:solidFill>
                <a:highlight>
                  <a:srgbClr val="FFFFFF"/>
                </a:highlight>
              </a:rPr>
              <a:t>Therefore, time taken to completely fill the tank = 48 / 7 hours</a:t>
            </a:r>
            <a:endParaRPr>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3" name="Google Shape;103;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4" name="Google Shape;104;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06" name="Google Shape;106;p19"/>
          <p:cNvSpPr txBox="1"/>
          <p:nvPr/>
        </p:nvSpPr>
        <p:spPr>
          <a:xfrm>
            <a:off x="327600" y="930575"/>
            <a:ext cx="78006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There are two pipe A and B connected to a tank. The tank can be filled in 6 minutes, if pipe A takes 5 minutes less than pipe B, How much time will pipe B take if it is alone filling the tank.</a:t>
            </a:r>
            <a:endParaRPr>
              <a:highlight>
                <a:srgbClr val="FFFFFF"/>
              </a:highlight>
            </a:endParaRPr>
          </a:p>
          <a:p>
            <a:pPr indent="-317500" lvl="0" marL="457200" rtl="0" algn="l">
              <a:lnSpc>
                <a:spcPct val="200000"/>
              </a:lnSpc>
              <a:spcBef>
                <a:spcPts val="800"/>
              </a:spcBef>
              <a:spcAft>
                <a:spcPts val="0"/>
              </a:spcAft>
              <a:buSzPts val="1400"/>
              <a:buAutoNum type="alphaUcPeriod"/>
            </a:pPr>
            <a:r>
              <a:rPr lang="en-GB">
                <a:highlight>
                  <a:srgbClr val="FFFFFF"/>
                </a:highlight>
              </a:rPr>
              <a:t>15 min</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12 min</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10 min</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5 min</a:t>
            </a:r>
            <a:endParaRPr>
              <a:highlight>
                <a:srgbClr val="FFFFFF"/>
              </a:highlight>
            </a:endParaRPr>
          </a:p>
        </p:txBody>
      </p:sp>
      <p:sp>
        <p:nvSpPr>
          <p:cNvPr id="107" name="Google Shape;107;p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3" name="Google Shape;113;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4" name="Google Shape;114;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16" name="Google Shape;116;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17500" lvl="0" marL="457200" rtl="0" algn="l">
              <a:lnSpc>
                <a:spcPct val="200000"/>
              </a:lnSpc>
              <a:spcBef>
                <a:spcPts val="0"/>
              </a:spcBef>
              <a:spcAft>
                <a:spcPts val="0"/>
              </a:spcAft>
              <a:buSzPts val="1400"/>
              <a:buChar char="➔"/>
            </a:pPr>
            <a:r>
              <a:rPr lang="en-GB">
                <a:highlight>
                  <a:srgbClr val="FFFFFF"/>
                </a:highlight>
              </a:rPr>
              <a:t>Time taken by Pipe A to fill the tank = x minutes</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Therefore, pipe B will fill the bucket in (x+5) minutes.</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Now, when both the pipes are filling the tank = 1/x + 1/(x+5) = 1/6</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On solving we get, x = 10</a:t>
            </a:r>
            <a:endParaRPr>
              <a:highlight>
                <a:srgbClr val="FFFFFF"/>
              </a:highlight>
            </a:endParaRPr>
          </a:p>
          <a:p>
            <a:pPr indent="-317500" lvl="0" marL="457200" rtl="0" algn="l">
              <a:lnSpc>
                <a:spcPct val="200000"/>
              </a:lnSpc>
              <a:spcBef>
                <a:spcPts val="0"/>
              </a:spcBef>
              <a:spcAft>
                <a:spcPts val="0"/>
              </a:spcAft>
              <a:buSzPts val="1400"/>
              <a:buChar char="➔"/>
            </a:pPr>
            <a:r>
              <a:rPr lang="en-GB">
                <a:highlight>
                  <a:srgbClr val="FFFFFF"/>
                </a:highlight>
              </a:rPr>
              <a:t>So, pipe A can fill in 10 minutes and pipe B can fill the bucket in (x+5)= 10+ 5 =15 mins.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2" name="Google Shape;122;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3" name="Google Shape;123;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25" name="Google Shape;125;p21"/>
          <p:cNvSpPr txBox="1"/>
          <p:nvPr/>
        </p:nvSpPr>
        <p:spPr>
          <a:xfrm>
            <a:off x="327600" y="930575"/>
            <a:ext cx="7815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Three Pipes P1, P2, P3 can fill a swimming pool in 6 hours. The pipe P3 is twice as fast as P2 and P2 is twice as fast as P1. Find out how much time will pipe P1 alone take to fill the swimming pool?</a:t>
            </a:r>
            <a:endParaRPr>
              <a:highlight>
                <a:srgbClr val="FFFFFF"/>
              </a:highlight>
            </a:endParaRPr>
          </a:p>
          <a:p>
            <a:pPr indent="-317500" lvl="0" marL="457200" rtl="0" algn="l">
              <a:lnSpc>
                <a:spcPct val="200000"/>
              </a:lnSpc>
              <a:spcBef>
                <a:spcPts val="800"/>
              </a:spcBef>
              <a:spcAft>
                <a:spcPts val="0"/>
              </a:spcAft>
              <a:buSzPts val="1400"/>
              <a:buAutoNum type="alphaUcPeriod"/>
            </a:pPr>
            <a:r>
              <a:rPr lang="en-GB">
                <a:highlight>
                  <a:srgbClr val="FFFFFF"/>
                </a:highlight>
              </a:rPr>
              <a:t>35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42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24 hrs</a:t>
            </a:r>
            <a:endParaRPr>
              <a:highlight>
                <a:srgbClr val="FFFFFF"/>
              </a:highlight>
            </a:endParaRPr>
          </a:p>
          <a:p>
            <a:pPr indent="-317500" lvl="0" marL="457200" rtl="0" algn="l">
              <a:lnSpc>
                <a:spcPct val="200000"/>
              </a:lnSpc>
              <a:spcBef>
                <a:spcPts val="0"/>
              </a:spcBef>
              <a:spcAft>
                <a:spcPts val="0"/>
              </a:spcAft>
              <a:buSzPts val="1400"/>
              <a:buAutoNum type="alphaUcPeriod"/>
            </a:pPr>
            <a:r>
              <a:rPr lang="en-GB">
                <a:highlight>
                  <a:srgbClr val="FFFFFF"/>
                </a:highlight>
              </a:rPr>
              <a:t>38 hrs</a:t>
            </a:r>
            <a:endParaRPr>
              <a:highlight>
                <a:srgbClr val="FFFFFF"/>
              </a:highlight>
            </a:endParaRPr>
          </a:p>
        </p:txBody>
      </p:sp>
      <p:sp>
        <p:nvSpPr>
          <p:cNvPr id="126" name="Google Shape;126;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F6B144-1841-46A6-BB97-AFF051C10FB6}"/>
</file>

<file path=customXml/itemProps2.xml><?xml version="1.0" encoding="utf-8"?>
<ds:datastoreItem xmlns:ds="http://schemas.openxmlformats.org/officeDocument/2006/customXml" ds:itemID="{CE53A553-8628-424D-8FA5-924DE917087F}"/>
</file>

<file path=customXml/itemProps3.xml><?xml version="1.0" encoding="utf-8"?>
<ds:datastoreItem xmlns:ds="http://schemas.openxmlformats.org/officeDocument/2006/customXml" ds:itemID="{D9AB41E5-5FC0-4929-87CD-69017011B0F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