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Robo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222">
          <p15:clr>
            <a:srgbClr val="9AA0A6"/>
          </p15:clr>
        </p15:guide>
        <p15:guide id="2" orient="horz" pos="2755">
          <p15:clr>
            <a:srgbClr val="9AA0A6"/>
          </p15:clr>
        </p15:guide>
        <p15:guide id="3" orient="horz" pos="776">
          <p15:clr>
            <a:srgbClr val="9AA0A6"/>
          </p15:clr>
        </p15:guide>
        <p15:guide id="4" pos="206">
          <p15:clr>
            <a:srgbClr val="9AA0A6"/>
          </p15:clr>
        </p15:guide>
        <p15:guide id="5" pos="5553">
          <p15:clr>
            <a:srgbClr val="9AA0A6"/>
          </p15:clr>
        </p15:guide>
        <p15:guide id="6" orient="horz" pos="914">
          <p15:clr>
            <a:srgbClr val="9AA0A6"/>
          </p15:clr>
        </p15:guide>
        <p15:guide id="7" orient="horz" pos="2451">
          <p15:clr>
            <a:srgbClr val="9AA0A6"/>
          </p15:clr>
        </p15:guide>
        <p15:guide id="8" pos="871">
          <p15:clr>
            <a:srgbClr val="9AA0A6"/>
          </p15:clr>
        </p15:guide>
        <p15:guide id="9" pos="2880">
          <p15:clr>
            <a:srgbClr val="9AA0A6"/>
          </p15:clr>
        </p15:guide>
        <p15:guide id="10" pos="4909">
          <p15:clr>
            <a:srgbClr val="9AA0A6"/>
          </p15:clr>
        </p15:guide>
        <p15:guide id="11" orient="horz" pos="219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22"/>
        <p:guide pos="2755" orient="horz"/>
        <p:guide pos="776" orient="horz"/>
        <p:guide pos="206"/>
        <p:guide pos="5553"/>
        <p:guide pos="914" orient="horz"/>
        <p:guide pos="2451" orient="horz"/>
        <p:guide pos="871"/>
        <p:guide pos="2880"/>
        <p:guide pos="4909"/>
        <p:guide pos="2193" orient="horz"/>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39" Type="http://schemas.openxmlformats.org/officeDocument/2006/relationships/slide" Target="slides/slide34.xml"/><Relationship Id="rId18" Type="http://schemas.openxmlformats.org/officeDocument/2006/relationships/slide" Target="slides/slide13.xml"/><Relationship Id="rId42" Type="http://schemas.openxmlformats.org/officeDocument/2006/relationships/slide" Target="slides/slide37.xml"/><Relationship Id="rId21" Type="http://schemas.openxmlformats.org/officeDocument/2006/relationships/slide" Target="slides/slide16.xml"/><Relationship Id="rId47" Type="http://schemas.openxmlformats.org/officeDocument/2006/relationships/font" Target="fonts/Roboto-boldItalic.fntdata"/><Relationship Id="rId34" Type="http://schemas.openxmlformats.org/officeDocument/2006/relationships/slide" Target="slides/slide29.xml"/><Relationship Id="rId50" Type="http://schemas.openxmlformats.org/officeDocument/2006/relationships/customXml" Target="../customXml/item3.xml"/><Relationship Id="rId7" Type="http://schemas.openxmlformats.org/officeDocument/2006/relationships/slide" Target="slides/slide2.xml"/><Relationship Id="rId2" Type="http://schemas.openxmlformats.org/officeDocument/2006/relationships/viewProps" Target="viewProps.xml"/><Relationship Id="rId29" Type="http://schemas.openxmlformats.org/officeDocument/2006/relationships/slide" Target="slides/slide24.xml"/><Relationship Id="rId16" Type="http://schemas.openxmlformats.org/officeDocument/2006/relationships/slide" Target="slides/slide11.xml"/><Relationship Id="rId40" Type="http://schemas.openxmlformats.org/officeDocument/2006/relationships/slide" Target="slides/slide35.xml"/><Relationship Id="rId24" Type="http://schemas.openxmlformats.org/officeDocument/2006/relationships/slide" Target="slides/slide19.xml"/><Relationship Id="rId45" Type="http://schemas.openxmlformats.org/officeDocument/2006/relationships/font" Target="fonts/Roboto-bold.fntdata"/><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23" Type="http://schemas.openxmlformats.org/officeDocument/2006/relationships/slide" Target="slides/slide18.xml"/><Relationship Id="rId28" Type="http://schemas.openxmlformats.org/officeDocument/2006/relationships/slide" Target="slides/slide23.xml"/><Relationship Id="rId5"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slide" Target="slides/slide31.xml"/><Relationship Id="rId49" Type="http://schemas.openxmlformats.org/officeDocument/2006/relationships/customXml" Target="../customXml/item2.xml"/><Relationship Id="rId44" Type="http://schemas.openxmlformats.org/officeDocument/2006/relationships/font" Target="fonts/Roboto-regular.fntdata"/><Relationship Id="rId31" Type="http://schemas.openxmlformats.org/officeDocument/2006/relationships/slide" Target="slides/slide26.xml"/><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3" Type="http://schemas.openxmlformats.org/officeDocument/2006/relationships/slide" Target="slides/slide38.xml"/><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14" Type="http://schemas.openxmlformats.org/officeDocument/2006/relationships/slide" Target="slides/slide9.xml"/><Relationship Id="rId48" Type="http://schemas.openxmlformats.org/officeDocument/2006/relationships/customXml" Target="../customXml/item1.xml"/><Relationship Id="rId8" Type="http://schemas.openxmlformats.org/officeDocument/2006/relationships/slide" Target="slides/slide3.xml"/><Relationship Id="rId3" Type="http://schemas.openxmlformats.org/officeDocument/2006/relationships/presProps" Target="presProps.xml"/><Relationship Id="rId46" Type="http://schemas.openxmlformats.org/officeDocument/2006/relationships/font" Target="fonts/Roboto-italic.fntdata"/><Relationship Id="rId25" Type="http://schemas.openxmlformats.org/officeDocument/2006/relationships/slide" Target="slides/slide20.xml"/><Relationship Id="rId33" Type="http://schemas.openxmlformats.org/officeDocument/2006/relationships/slide" Target="slides/slide28.xml"/><Relationship Id="rId12" Type="http://schemas.openxmlformats.org/officeDocument/2006/relationships/slide" Target="slides/slide7.xml"/><Relationship Id="rId17" Type="http://schemas.openxmlformats.org/officeDocument/2006/relationships/slide" Target="slides/slide12.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theme" Target="theme/theme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Cover Slide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81cc398c44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1cc398c44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1cc398c44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1cc398c44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1cc398c44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1cc398c44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1cc398c44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1cc398c44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81cc398c44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1cc398c44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82ab331dd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2ab331dd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82ab331dd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2ab331dd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82ab331dde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2ab331dde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81cc398c44_1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81cc398c44_1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81cc398c44_1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1cc398c44_1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81cc398c4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81cc398c4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81cc398c44_1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1cc398c44_1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81cc398c44_1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81cc398c44_1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81cc398c44_1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81cc398c44_1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81cc398c44_1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81cc398c44_1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81cc398c44_1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81cc398c44_1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81cc398c44_1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81cc398c44_1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81cc398c44_1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81cc398c44_1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81cc398c44_1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81cc398c44_1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81cc398c44_1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81cc398c44_1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81cc398c44_1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81cc398c44_1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81cc54d2bd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1cc54d2b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81cc398c44_1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81cc398c44_1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81cc398c44_1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81cc398c44_1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81cc398c44_1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81cc398c44_1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81cc398c44_1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81cc398c44_1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81cc398c44_1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81cc398c44_1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81cc398c44_1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81cc398c44_1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81cc398c44_1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81cc398c44_1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81cc398c44_1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81cc398c44_1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826ad4b75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826ad4b75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2ab331dd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2ab331dd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82ae2bbd4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2ae2bbd4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2ae2bbd4a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2ae2bbd4a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2ab331dd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2ab331dd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56fbcb5ab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6fbcb5ab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81cc398c44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1cc398c4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4" name="Google Shape;44;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 name="Shape 10"/>
        <p:cNvGrpSpPr/>
        <p:nvPr/>
      </p:nvGrpSpPr>
      <p:grpSpPr>
        <a:xfrm>
          <a:off x="0" y="0"/>
          <a:ext cx="0" cy="0"/>
          <a:chOff x="0" y="0"/>
          <a:chExt cx="0" cy="0"/>
        </a:xfrm>
      </p:grpSpPr>
      <p:sp>
        <p:nvSpPr>
          <p:cNvPr id="11" name="Google Shape;11;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2" name="Google Shape;12;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 name="Google Shape;15;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6" name="Google Shape;1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0" name="Google Shape;20;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 name="Google Shape;27;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 name="Google Shape;3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5" name="Google Shape;35;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0" name="Google Shape;4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png"/><Relationship Id="rId4"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3.png"/><Relationship Id="rId4"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3.png"/><Relationship Id="rId4"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3.png"/><Relationship Id="rId4"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3.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pic>
        <p:nvPicPr>
          <p:cNvPr id="51" name="Google Shape;51;p13"/>
          <p:cNvPicPr preferRelativeResize="0"/>
          <p:nvPr/>
        </p:nvPicPr>
        <p:blipFill>
          <a:blip r:embed="rId3">
            <a:alphaModFix/>
          </a:blip>
          <a:stretch>
            <a:fillRect/>
          </a:stretch>
        </p:blipFill>
        <p:spPr>
          <a:xfrm>
            <a:off x="2808000" y="431425"/>
            <a:ext cx="3527998" cy="42806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2"/>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29" name="Google Shape;129;p22"/>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30" name="Google Shape;130;p22"/>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2"/>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02</a:t>
            </a:r>
            <a:endParaRPr sz="2000">
              <a:solidFill>
                <a:schemeClr val="lt1"/>
              </a:solidFill>
              <a:latin typeface="Roboto"/>
              <a:ea typeface="Roboto"/>
              <a:cs typeface="Roboto"/>
              <a:sym typeface="Roboto"/>
            </a:endParaRPr>
          </a:p>
        </p:txBody>
      </p:sp>
      <p:sp>
        <p:nvSpPr>
          <p:cNvPr id="132" name="Google Shape;132;p22"/>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chemeClr val="dk1"/>
                </a:solidFill>
                <a:highlight>
                  <a:srgbClr val="FFFFFF"/>
                </a:highlight>
              </a:rPr>
              <a:t>If 'A' completes a piece of work in 3 days, which 'B' completes it in 5 days and 'C' takes 10 days to complete the same work. How long will they take to complete the work , if they work together?</a:t>
            </a:r>
            <a:endParaRPr>
              <a:solidFill>
                <a:schemeClr val="dk1"/>
              </a:solidFill>
              <a:highlight>
                <a:srgbClr val="FFFFFF"/>
              </a:highlight>
            </a:endParaRPr>
          </a:p>
          <a:p>
            <a:pPr indent="0" lvl="0" marL="0" rtl="0" algn="l">
              <a:lnSpc>
                <a:spcPct val="115000"/>
              </a:lnSpc>
              <a:spcBef>
                <a:spcPts val="800"/>
              </a:spcBef>
              <a:spcAft>
                <a:spcPts val="0"/>
              </a:spcAft>
              <a:buNone/>
            </a:pPr>
            <a:r>
              <a:t/>
            </a:r>
            <a:endParaRPr>
              <a:solidFill>
                <a:schemeClr val="dk1"/>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GB">
                <a:solidFill>
                  <a:schemeClr val="dk1"/>
                </a:solidFill>
                <a:highlight>
                  <a:srgbClr val="FFFFFF"/>
                </a:highlight>
              </a:rPr>
              <a:t>A. 	1.5 days</a:t>
            </a:r>
            <a:endParaRPr>
              <a:solidFill>
                <a:schemeClr val="dk1"/>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GB">
                <a:solidFill>
                  <a:schemeClr val="dk1"/>
                </a:solidFill>
                <a:highlight>
                  <a:srgbClr val="FFFFFF"/>
                </a:highlight>
              </a:rPr>
              <a:t>B. 	4.5 days</a:t>
            </a:r>
            <a:endParaRPr>
              <a:solidFill>
                <a:schemeClr val="dk1"/>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GB">
                <a:solidFill>
                  <a:schemeClr val="dk1"/>
                </a:solidFill>
                <a:highlight>
                  <a:srgbClr val="FFFFFF"/>
                </a:highlight>
              </a:rPr>
              <a:t>C. 	7 days</a:t>
            </a:r>
            <a:endParaRPr>
              <a:solidFill>
                <a:schemeClr val="dk1"/>
              </a:solidFill>
              <a:highlight>
                <a:srgbClr val="FFFFFF"/>
              </a:highlight>
            </a:endParaRPr>
          </a:p>
          <a:p>
            <a:pPr indent="0" lvl="0" marL="0" rtl="0" algn="l">
              <a:lnSpc>
                <a:spcPct val="115000"/>
              </a:lnSpc>
              <a:spcBef>
                <a:spcPts val="800"/>
              </a:spcBef>
              <a:spcAft>
                <a:spcPts val="800"/>
              </a:spcAft>
              <a:buNone/>
            </a:pPr>
            <a:r>
              <a:rPr lang="en-GB">
                <a:solidFill>
                  <a:schemeClr val="dk1"/>
                </a:solidFill>
                <a:highlight>
                  <a:srgbClr val="FFFFFF"/>
                </a:highlight>
              </a:rPr>
              <a:t>D. 	9.8 days</a:t>
            </a:r>
            <a:endParaRPr>
              <a:solidFill>
                <a:schemeClr val="dk1"/>
              </a:solidFill>
              <a:highlight>
                <a:srgbClr val="FFFFFF"/>
              </a:highlight>
            </a:endParaRPr>
          </a:p>
        </p:txBody>
      </p:sp>
      <p:sp>
        <p:nvSpPr>
          <p:cNvPr id="133" name="Google Shape;133;p22"/>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Answer:A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3"/>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39" name="Google Shape;139;p23"/>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40" name="Google Shape;140;p23"/>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3"/>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42" name="Google Shape;142;p23"/>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t>A's one day work =⅓</a:t>
            </a:r>
            <a:endParaRPr/>
          </a:p>
          <a:p>
            <a:pPr indent="0" lvl="0" marL="0" rtl="0" algn="l">
              <a:lnSpc>
                <a:spcPct val="115000"/>
              </a:lnSpc>
              <a:spcBef>
                <a:spcPts val="800"/>
              </a:spcBef>
              <a:spcAft>
                <a:spcPts val="0"/>
              </a:spcAft>
              <a:buNone/>
            </a:pPr>
            <a:r>
              <a:rPr lang="en-GB"/>
              <a:t>B's one day work =⅕</a:t>
            </a:r>
            <a:endParaRPr/>
          </a:p>
          <a:p>
            <a:pPr indent="0" lvl="0" marL="0" rtl="0" algn="l">
              <a:lnSpc>
                <a:spcPct val="115000"/>
              </a:lnSpc>
              <a:spcBef>
                <a:spcPts val="800"/>
              </a:spcBef>
              <a:spcAft>
                <a:spcPts val="0"/>
              </a:spcAft>
              <a:buNone/>
            </a:pPr>
            <a:r>
              <a:rPr lang="en-GB"/>
              <a:t>C's one day work =1/10</a:t>
            </a:r>
            <a:endParaRPr/>
          </a:p>
          <a:p>
            <a:pPr indent="0" lvl="0" marL="0" rtl="0" algn="l">
              <a:lnSpc>
                <a:spcPct val="115000"/>
              </a:lnSpc>
              <a:spcBef>
                <a:spcPts val="800"/>
              </a:spcBef>
              <a:spcAft>
                <a:spcPts val="0"/>
              </a:spcAft>
              <a:buNone/>
            </a:pPr>
            <a:r>
              <a:rPr lang="en-GB"/>
              <a:t>(A+ B+ C)'s one day work =1/3+1/5+1/10=1/1.5.</a:t>
            </a:r>
            <a:endParaRPr/>
          </a:p>
          <a:p>
            <a:pPr indent="0" lvl="0" marL="0" rtl="0" algn="l">
              <a:lnSpc>
                <a:spcPct val="115000"/>
              </a:lnSpc>
              <a:spcBef>
                <a:spcPts val="800"/>
              </a:spcBef>
              <a:spcAft>
                <a:spcPts val="0"/>
              </a:spcAft>
              <a:buNone/>
            </a:pPr>
            <a:r>
              <a:rPr lang="en-GB">
                <a:solidFill>
                  <a:schemeClr val="dk1"/>
                </a:solidFill>
                <a:highlight>
                  <a:srgbClr val="FFFFFF"/>
                </a:highlight>
              </a:rPr>
              <a:t>Hence, A ,B &amp; C together will take 1.5 days to complete the work.</a:t>
            </a:r>
            <a:endParaRPr/>
          </a:p>
          <a:p>
            <a:pPr indent="0" lvl="0" marL="0" rtl="0" algn="l">
              <a:lnSpc>
                <a:spcPct val="115000"/>
              </a:lnSpc>
              <a:spcBef>
                <a:spcPts val="800"/>
              </a:spcBef>
              <a:spcAft>
                <a:spcPts val="0"/>
              </a:spcAft>
              <a:buNone/>
            </a:pPr>
            <a:r>
              <a:t/>
            </a:r>
            <a:endParaRPr/>
          </a:p>
          <a:p>
            <a:pPr indent="0" lvl="0" marL="0" rtl="0" algn="l">
              <a:lnSpc>
                <a:spcPct val="115000"/>
              </a:lnSpc>
              <a:spcBef>
                <a:spcPts val="800"/>
              </a:spcBef>
              <a:spcAft>
                <a:spcPts val="0"/>
              </a:spcAft>
              <a:buNone/>
            </a:pPr>
            <a:r>
              <a:t/>
            </a:r>
            <a:endParaRPr/>
          </a:p>
          <a:p>
            <a:pPr indent="0" lvl="0" marL="0" rtl="0" algn="l">
              <a:lnSpc>
                <a:spcPct val="115000"/>
              </a:lnSpc>
              <a:spcBef>
                <a:spcPts val="800"/>
              </a:spcBef>
              <a:spcAft>
                <a:spcPts val="0"/>
              </a:spcAft>
              <a:buNone/>
            </a:pPr>
            <a:r>
              <a:t/>
            </a:r>
            <a:endParaRPr/>
          </a:p>
          <a:p>
            <a:pPr indent="0" lvl="0" marL="0" rtl="0" algn="l">
              <a:lnSpc>
                <a:spcPct val="115000"/>
              </a:lnSpc>
              <a:spcBef>
                <a:spcPts val="800"/>
              </a:spcBef>
              <a:spcAft>
                <a:spcPts val="0"/>
              </a:spcAft>
              <a:buNone/>
            </a:pPr>
            <a:r>
              <a:t/>
            </a:r>
            <a:endParaRPr/>
          </a:p>
          <a:p>
            <a:pPr indent="0" lvl="0" marL="0" rtl="0" algn="l">
              <a:lnSpc>
                <a:spcPct val="115000"/>
              </a:lnSpc>
              <a:spcBef>
                <a:spcPts val="800"/>
              </a:spcBef>
              <a:spcAft>
                <a:spcPts val="0"/>
              </a:spcAft>
              <a:buNone/>
            </a:pPr>
            <a:r>
              <a:t/>
            </a:r>
            <a:endParaRPr/>
          </a:p>
          <a:p>
            <a:pPr indent="0" lvl="0" marL="0" rtl="0" algn="l">
              <a:lnSpc>
                <a:spcPct val="115000"/>
              </a:lnSpc>
              <a:spcBef>
                <a:spcPts val="800"/>
              </a:spcBef>
              <a:spcAft>
                <a:spcPts val="0"/>
              </a:spcAft>
              <a:buNone/>
            </a:pPr>
            <a:r>
              <a:t/>
            </a:r>
            <a:endParaRPr/>
          </a:p>
          <a:p>
            <a:pPr indent="0" lvl="0" marL="0" rtl="0" algn="l">
              <a:lnSpc>
                <a:spcPct val="115000"/>
              </a:lnSpc>
              <a:spcBef>
                <a:spcPts val="800"/>
              </a:spcBef>
              <a:spcAft>
                <a:spcPts val="0"/>
              </a:spcAft>
              <a:buClr>
                <a:schemeClr val="dk1"/>
              </a:buClr>
              <a:buSzPts val="1100"/>
              <a:buFont typeface="Arial"/>
              <a:buNone/>
            </a:pPr>
            <a:r>
              <a:t/>
            </a:r>
            <a:endParaRPr/>
          </a:p>
          <a:p>
            <a:pPr indent="0" lvl="0" marL="0" rtl="0" algn="l">
              <a:lnSpc>
                <a:spcPct val="115000"/>
              </a:lnSpc>
              <a:spcBef>
                <a:spcPts val="800"/>
              </a:spcBef>
              <a:spcAft>
                <a:spcPts val="800"/>
              </a:spcAft>
              <a:buClr>
                <a:schemeClr val="dk1"/>
              </a:buClr>
              <a:buSzPts val="1100"/>
              <a:buFont typeface="Arial"/>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48" name="Google Shape;148;p2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49" name="Google Shape;149;p24"/>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03</a:t>
            </a:r>
            <a:endParaRPr sz="2000">
              <a:solidFill>
                <a:schemeClr val="lt1"/>
              </a:solidFill>
              <a:latin typeface="Roboto"/>
              <a:ea typeface="Roboto"/>
              <a:cs typeface="Roboto"/>
              <a:sym typeface="Roboto"/>
            </a:endParaRPr>
          </a:p>
        </p:txBody>
      </p:sp>
      <p:sp>
        <p:nvSpPr>
          <p:cNvPr id="151" name="Google Shape;151;p24"/>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chemeClr val="dk1"/>
                </a:solidFill>
                <a:highlight>
                  <a:srgbClr val="FFFFFF"/>
                </a:highlight>
              </a:rPr>
              <a:t>Two painters 'P</a:t>
            </a:r>
            <a:r>
              <a:rPr baseline="-25000" lang="en-GB">
                <a:solidFill>
                  <a:schemeClr val="dk1"/>
                </a:solidFill>
                <a:highlight>
                  <a:srgbClr val="FFFFFF"/>
                </a:highlight>
              </a:rPr>
              <a:t>1</a:t>
            </a:r>
            <a:r>
              <a:rPr lang="en-GB">
                <a:solidFill>
                  <a:schemeClr val="dk1"/>
                </a:solidFill>
                <a:highlight>
                  <a:srgbClr val="FFFFFF"/>
                </a:highlight>
              </a:rPr>
              <a:t>' &amp; 'P</a:t>
            </a:r>
            <a:r>
              <a:rPr baseline="-25000" lang="en-GB">
                <a:solidFill>
                  <a:schemeClr val="dk1"/>
                </a:solidFill>
                <a:highlight>
                  <a:srgbClr val="FFFFFF"/>
                </a:highlight>
              </a:rPr>
              <a:t>2</a:t>
            </a:r>
            <a:r>
              <a:rPr lang="en-GB">
                <a:solidFill>
                  <a:schemeClr val="dk1"/>
                </a:solidFill>
                <a:highlight>
                  <a:srgbClr val="FFFFFF"/>
                </a:highlight>
              </a:rPr>
              <a:t>' paint the bungalow in 3 days. If P</a:t>
            </a:r>
            <a:r>
              <a:rPr baseline="-25000" lang="en-GB">
                <a:solidFill>
                  <a:schemeClr val="dk1"/>
                </a:solidFill>
                <a:highlight>
                  <a:srgbClr val="FFFFFF"/>
                </a:highlight>
              </a:rPr>
              <a:t>1</a:t>
            </a:r>
            <a:r>
              <a:rPr lang="en-GB">
                <a:solidFill>
                  <a:schemeClr val="dk1"/>
                </a:solidFill>
                <a:highlight>
                  <a:srgbClr val="FFFFFF"/>
                </a:highlight>
              </a:rPr>
              <a:t> alone can paint the bungalow in 12 days, in how many days can 'P</a:t>
            </a:r>
            <a:r>
              <a:rPr baseline="-25000" lang="en-GB">
                <a:solidFill>
                  <a:schemeClr val="dk1"/>
                </a:solidFill>
                <a:highlight>
                  <a:srgbClr val="FFFFFF"/>
                </a:highlight>
              </a:rPr>
              <a:t>2</a:t>
            </a:r>
            <a:r>
              <a:rPr lang="en-GB">
                <a:solidFill>
                  <a:schemeClr val="dk1"/>
                </a:solidFill>
                <a:highlight>
                  <a:srgbClr val="FFFFFF"/>
                </a:highlight>
              </a:rPr>
              <a:t>'' alone complete the same paint work?</a:t>
            </a:r>
            <a:endParaRPr>
              <a:solidFill>
                <a:schemeClr val="dk1"/>
              </a:solidFill>
              <a:highlight>
                <a:srgbClr val="FFFFFF"/>
              </a:highlight>
            </a:endParaRPr>
          </a:p>
          <a:p>
            <a:pPr indent="0" lvl="0" marL="0" rtl="0" algn="l">
              <a:lnSpc>
                <a:spcPct val="115000"/>
              </a:lnSpc>
              <a:spcBef>
                <a:spcPts val="800"/>
              </a:spcBef>
              <a:spcAft>
                <a:spcPts val="0"/>
              </a:spcAft>
              <a:buNone/>
            </a:pPr>
            <a:r>
              <a:t/>
            </a:r>
            <a:endParaRPr>
              <a:solidFill>
                <a:schemeClr val="dk1"/>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GB">
                <a:solidFill>
                  <a:schemeClr val="dk1"/>
                </a:solidFill>
                <a:highlight>
                  <a:srgbClr val="FFFFFF"/>
                </a:highlight>
              </a:rPr>
              <a:t>A. 	4 days</a:t>
            </a:r>
            <a:endParaRPr>
              <a:solidFill>
                <a:schemeClr val="dk1"/>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GB">
                <a:solidFill>
                  <a:schemeClr val="dk1"/>
                </a:solidFill>
                <a:highlight>
                  <a:srgbClr val="FFFFFF"/>
                </a:highlight>
              </a:rPr>
              <a:t>B. 	6 days</a:t>
            </a:r>
            <a:endParaRPr>
              <a:solidFill>
                <a:schemeClr val="dk1"/>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GB">
                <a:solidFill>
                  <a:schemeClr val="dk1"/>
                </a:solidFill>
                <a:highlight>
                  <a:srgbClr val="FFFFFF"/>
                </a:highlight>
              </a:rPr>
              <a:t>C. 	9 days</a:t>
            </a:r>
            <a:endParaRPr>
              <a:solidFill>
                <a:schemeClr val="dk1"/>
              </a:solidFill>
              <a:highlight>
                <a:srgbClr val="FFFFFF"/>
              </a:highlight>
            </a:endParaRPr>
          </a:p>
          <a:p>
            <a:pPr indent="0" lvl="0" marL="0" rtl="0" algn="l">
              <a:lnSpc>
                <a:spcPct val="115000"/>
              </a:lnSpc>
              <a:spcBef>
                <a:spcPts val="800"/>
              </a:spcBef>
              <a:spcAft>
                <a:spcPts val="800"/>
              </a:spcAft>
              <a:buNone/>
            </a:pPr>
            <a:r>
              <a:rPr lang="en-GB">
                <a:solidFill>
                  <a:schemeClr val="dk1"/>
                </a:solidFill>
                <a:highlight>
                  <a:srgbClr val="FFFFFF"/>
                </a:highlight>
              </a:rPr>
              <a:t>D. 	12 days</a:t>
            </a:r>
            <a:endParaRPr>
              <a:solidFill>
                <a:schemeClr val="dk1"/>
              </a:solidFill>
              <a:highlight>
                <a:srgbClr val="FFFFFF"/>
              </a:highlight>
            </a:endParaRPr>
          </a:p>
        </p:txBody>
      </p:sp>
      <p:sp>
        <p:nvSpPr>
          <p:cNvPr id="152" name="Google Shape;152;p24"/>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Answer:A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58" name="Google Shape;158;p2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59" name="Google Shape;159;p2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61" name="Google Shape;161;p25"/>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t>If a person can do a part of work in 'n' days, then person's work in 1 day =1/n</a:t>
            </a:r>
            <a:endParaRPr/>
          </a:p>
          <a:p>
            <a:pPr indent="0" lvl="0" marL="0" rtl="0" algn="l">
              <a:lnSpc>
                <a:spcPct val="115000"/>
              </a:lnSpc>
              <a:spcBef>
                <a:spcPts val="0"/>
              </a:spcBef>
              <a:spcAft>
                <a:spcPts val="0"/>
              </a:spcAft>
              <a:buNone/>
            </a:pPr>
            <a:r>
              <a:rPr lang="en-GB">
                <a:solidFill>
                  <a:schemeClr val="dk1"/>
                </a:solidFill>
              </a:rPr>
              <a:t>As painters P</a:t>
            </a:r>
            <a:r>
              <a:rPr baseline="-25000" lang="en-GB">
                <a:solidFill>
                  <a:schemeClr val="dk1"/>
                </a:solidFill>
              </a:rPr>
              <a:t>1</a:t>
            </a:r>
            <a:r>
              <a:rPr lang="en-GB">
                <a:solidFill>
                  <a:schemeClr val="dk1"/>
                </a:solidFill>
              </a:rPr>
              <a:t> &amp; P</a:t>
            </a:r>
            <a:r>
              <a:rPr baseline="-25000" lang="en-GB">
                <a:solidFill>
                  <a:schemeClr val="dk1"/>
                </a:solidFill>
              </a:rPr>
              <a:t>2</a:t>
            </a:r>
            <a:r>
              <a:rPr lang="en-GB">
                <a:solidFill>
                  <a:schemeClr val="dk1"/>
                </a:solidFill>
              </a:rPr>
              <a:t> paint the bungalows in 3 days, then work done by both painters =⅓</a:t>
            </a:r>
            <a:endParaRPr>
              <a:solidFill>
                <a:schemeClr val="dk1"/>
              </a:solidFill>
            </a:endParaRPr>
          </a:p>
          <a:p>
            <a:pPr indent="0" lvl="0" marL="0" rtl="0" algn="l">
              <a:lnSpc>
                <a:spcPct val="115000"/>
              </a:lnSpc>
              <a:spcBef>
                <a:spcPts val="0"/>
              </a:spcBef>
              <a:spcAft>
                <a:spcPts val="0"/>
              </a:spcAft>
              <a:buNone/>
            </a:pPr>
            <a:r>
              <a:rPr lang="en-GB">
                <a:solidFill>
                  <a:schemeClr val="dk1"/>
                </a:solidFill>
              </a:rPr>
              <a:t>As P</a:t>
            </a:r>
            <a:r>
              <a:rPr baseline="-25000" lang="en-GB">
                <a:solidFill>
                  <a:schemeClr val="dk1"/>
                </a:solidFill>
              </a:rPr>
              <a:t>1</a:t>
            </a:r>
            <a:r>
              <a:rPr lang="en-GB">
                <a:solidFill>
                  <a:schemeClr val="dk1"/>
                </a:solidFill>
              </a:rPr>
              <a:t> paint it alone in 12 days, then work done by painter P</a:t>
            </a:r>
            <a:r>
              <a:rPr baseline="-25000" lang="en-GB">
                <a:solidFill>
                  <a:schemeClr val="dk1"/>
                </a:solidFill>
              </a:rPr>
              <a:t>1</a:t>
            </a:r>
            <a:r>
              <a:rPr lang="en-GB">
                <a:solidFill>
                  <a:schemeClr val="dk1"/>
                </a:solidFill>
              </a:rPr>
              <a:t> =1/12</a:t>
            </a:r>
            <a:endParaRPr>
              <a:solidFill>
                <a:schemeClr val="dk1"/>
              </a:solidFill>
            </a:endParaRPr>
          </a:p>
          <a:p>
            <a:pPr indent="0" lvl="0" marL="0" rtl="0" algn="l">
              <a:lnSpc>
                <a:spcPct val="115000"/>
              </a:lnSpc>
              <a:spcBef>
                <a:spcPts val="0"/>
              </a:spcBef>
              <a:spcAft>
                <a:spcPts val="0"/>
              </a:spcAft>
              <a:buNone/>
            </a:pPr>
            <a:r>
              <a:rPr lang="en-GB">
                <a:solidFill>
                  <a:schemeClr val="dk1"/>
                </a:solidFill>
              </a:rPr>
              <a:t>Work done by painter P</a:t>
            </a:r>
            <a:r>
              <a:rPr baseline="-25000" lang="en-GB">
                <a:solidFill>
                  <a:schemeClr val="dk1"/>
                </a:solidFill>
              </a:rPr>
              <a:t>2</a:t>
            </a:r>
            <a:r>
              <a:rPr lang="en-GB">
                <a:solidFill>
                  <a:schemeClr val="dk1"/>
                </a:solidFill>
              </a:rPr>
              <a:t> =1/3–1/12=4 – 1/12=3/12=¼.</a:t>
            </a:r>
            <a:endParaRPr>
              <a:solidFill>
                <a:schemeClr val="dk1"/>
              </a:solidFill>
            </a:endParaRPr>
          </a:p>
          <a:p>
            <a:pPr indent="0" lvl="0" marL="0" rtl="0" algn="l">
              <a:lnSpc>
                <a:spcPct val="115000"/>
              </a:lnSpc>
              <a:spcBef>
                <a:spcPts val="0"/>
              </a:spcBef>
              <a:spcAft>
                <a:spcPts val="0"/>
              </a:spcAft>
              <a:buNone/>
            </a:pPr>
            <a:r>
              <a:rPr lang="en-GB">
                <a:solidFill>
                  <a:schemeClr val="dk1"/>
                </a:solidFill>
                <a:highlight>
                  <a:srgbClr val="FFFFFF"/>
                </a:highlight>
              </a:rPr>
              <a:t>Therefore, same work will be completed by painter P</a:t>
            </a:r>
            <a:r>
              <a:rPr baseline="-25000" lang="en-GB">
                <a:solidFill>
                  <a:schemeClr val="dk1"/>
                </a:solidFill>
                <a:highlight>
                  <a:srgbClr val="FFFFFF"/>
                </a:highlight>
              </a:rPr>
              <a:t>2</a:t>
            </a:r>
            <a:r>
              <a:rPr lang="en-GB">
                <a:solidFill>
                  <a:schemeClr val="dk1"/>
                </a:solidFill>
                <a:highlight>
                  <a:srgbClr val="FFFFFF"/>
                </a:highlight>
              </a:rPr>
              <a:t> in 4 days.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67" name="Google Shape;167;p2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68" name="Google Shape;168;p2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6"/>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04</a:t>
            </a:r>
            <a:endParaRPr sz="2000">
              <a:solidFill>
                <a:schemeClr val="lt1"/>
              </a:solidFill>
              <a:latin typeface="Roboto"/>
              <a:ea typeface="Roboto"/>
              <a:cs typeface="Roboto"/>
              <a:sym typeface="Roboto"/>
            </a:endParaRPr>
          </a:p>
        </p:txBody>
      </p:sp>
      <p:sp>
        <p:nvSpPr>
          <p:cNvPr id="170" name="Google Shape;170;p26"/>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chemeClr val="dk1"/>
                </a:solidFill>
                <a:highlight>
                  <a:srgbClr val="FFFFFF"/>
                </a:highlight>
              </a:rPr>
              <a:t>A &amp; B can make paintings in 6 days, B &amp; C can can make those paintings in 10 days. If A, B &amp; C together can finish the work in 4 days, then A &amp; C together will do it in ________ days.</a:t>
            </a:r>
            <a:endParaRPr>
              <a:solidFill>
                <a:schemeClr val="dk1"/>
              </a:solidFill>
              <a:highlight>
                <a:srgbClr val="FFFFFF"/>
              </a:highlight>
            </a:endParaRPr>
          </a:p>
          <a:p>
            <a:pPr indent="0" lvl="0" marL="0" rtl="0" algn="l">
              <a:lnSpc>
                <a:spcPct val="115000"/>
              </a:lnSpc>
              <a:spcBef>
                <a:spcPts val="800"/>
              </a:spcBef>
              <a:spcAft>
                <a:spcPts val="0"/>
              </a:spcAft>
              <a:buNone/>
            </a:pPr>
            <a:r>
              <a:t/>
            </a:r>
            <a:endParaRPr>
              <a:solidFill>
                <a:schemeClr val="dk1"/>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GB">
                <a:solidFill>
                  <a:schemeClr val="dk1"/>
                </a:solidFill>
                <a:highlight>
                  <a:srgbClr val="FFFFFF"/>
                </a:highlight>
              </a:rPr>
              <a:t>A. 	4 (2/7) days</a:t>
            </a:r>
            <a:endParaRPr>
              <a:solidFill>
                <a:schemeClr val="dk1"/>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GB">
                <a:solidFill>
                  <a:schemeClr val="dk1"/>
                </a:solidFill>
                <a:highlight>
                  <a:srgbClr val="FFFFFF"/>
                </a:highlight>
              </a:rPr>
              <a:t>B. 	1/ 8 days</a:t>
            </a:r>
            <a:endParaRPr>
              <a:solidFill>
                <a:schemeClr val="dk1"/>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GB">
                <a:solidFill>
                  <a:schemeClr val="dk1"/>
                </a:solidFill>
                <a:highlight>
                  <a:srgbClr val="FFFFFF"/>
                </a:highlight>
              </a:rPr>
              <a:t>C. 	2 (2/5) days</a:t>
            </a:r>
            <a:endParaRPr>
              <a:solidFill>
                <a:schemeClr val="dk1"/>
              </a:solidFill>
              <a:highlight>
                <a:srgbClr val="FFFFFF"/>
              </a:highlight>
            </a:endParaRPr>
          </a:p>
          <a:p>
            <a:pPr indent="0" lvl="0" marL="0" rtl="0" algn="l">
              <a:lnSpc>
                <a:spcPct val="115000"/>
              </a:lnSpc>
              <a:spcBef>
                <a:spcPts val="800"/>
              </a:spcBef>
              <a:spcAft>
                <a:spcPts val="800"/>
              </a:spcAft>
              <a:buNone/>
            </a:pPr>
            <a:r>
              <a:rPr lang="en-GB">
                <a:solidFill>
                  <a:schemeClr val="dk1"/>
                </a:solidFill>
                <a:highlight>
                  <a:srgbClr val="FFFFFF"/>
                </a:highlight>
              </a:rPr>
              <a:t>D. 	6 (3/ 8) days</a:t>
            </a:r>
            <a:endParaRPr>
              <a:solidFill>
                <a:schemeClr val="dk1"/>
              </a:solidFill>
              <a:highlight>
                <a:srgbClr val="FFFFFF"/>
              </a:highlight>
            </a:endParaRPr>
          </a:p>
        </p:txBody>
      </p:sp>
      <p:sp>
        <p:nvSpPr>
          <p:cNvPr id="171" name="Google Shape;171;p26"/>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Answer:A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2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77" name="Google Shape;177;p2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78" name="Google Shape;178;p2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7"/>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80" name="Google Shape;180;p27"/>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chemeClr val="dk1"/>
                </a:solidFill>
                <a:highlight>
                  <a:srgbClr val="FFFFFF"/>
                </a:highlight>
              </a:rPr>
              <a:t>We are given that, A,B, &amp; C together complete the work in 4 days.</a:t>
            </a:r>
            <a:endParaRPr>
              <a:solidFill>
                <a:schemeClr val="dk1"/>
              </a:solidFill>
              <a:highlight>
                <a:srgbClr val="FFFFFF"/>
              </a:highlight>
            </a:endParaRPr>
          </a:p>
          <a:p>
            <a:pPr indent="0" lvl="0" marL="0" rtl="0" algn="l">
              <a:lnSpc>
                <a:spcPct val="115000"/>
              </a:lnSpc>
              <a:spcBef>
                <a:spcPts val="0"/>
              </a:spcBef>
              <a:spcAft>
                <a:spcPts val="0"/>
              </a:spcAft>
              <a:buNone/>
            </a:pPr>
            <a:r>
              <a:rPr lang="en-GB">
                <a:solidFill>
                  <a:schemeClr val="dk1"/>
                </a:solidFill>
                <a:highlight>
                  <a:srgbClr val="FFFFFF"/>
                </a:highlight>
              </a:rPr>
              <a:t>We can write, (A+B+C) 's 1 day work =¼</a:t>
            </a:r>
            <a:endParaRPr>
              <a:solidFill>
                <a:schemeClr val="dk1"/>
              </a:solidFill>
              <a:highlight>
                <a:srgbClr val="FFFFFF"/>
              </a:highlight>
            </a:endParaRPr>
          </a:p>
          <a:p>
            <a:pPr indent="0" lvl="0" marL="0" rtl="0" algn="l">
              <a:lnSpc>
                <a:spcPct val="115000"/>
              </a:lnSpc>
              <a:spcBef>
                <a:spcPts val="0"/>
              </a:spcBef>
              <a:spcAft>
                <a:spcPts val="0"/>
              </a:spcAft>
              <a:buNone/>
            </a:pPr>
            <a:r>
              <a:rPr lang="en-GB">
                <a:solidFill>
                  <a:schemeClr val="dk1"/>
                </a:solidFill>
                <a:highlight>
                  <a:srgbClr val="FFFFFF"/>
                </a:highlight>
              </a:rPr>
              <a:t>Similarly, (A+B) 's 1 day work = 1/6 days &amp; (B+C)'s 1 day work =1/10</a:t>
            </a:r>
            <a:endParaRPr>
              <a:solidFill>
                <a:schemeClr val="dk1"/>
              </a:solidFill>
              <a:highlight>
                <a:srgbClr val="FFFFFF"/>
              </a:highlight>
            </a:endParaRPr>
          </a:p>
          <a:p>
            <a:pPr indent="0" lvl="0" marL="0" rtl="0" algn="l">
              <a:lnSpc>
                <a:spcPct val="115000"/>
              </a:lnSpc>
              <a:spcBef>
                <a:spcPts val="0"/>
              </a:spcBef>
              <a:spcAft>
                <a:spcPts val="0"/>
              </a:spcAft>
              <a:buNone/>
            </a:pPr>
            <a:r>
              <a:rPr lang="en-GB">
                <a:solidFill>
                  <a:schemeClr val="dk1"/>
                </a:solidFill>
                <a:highlight>
                  <a:srgbClr val="FFFFFF"/>
                </a:highlight>
              </a:rPr>
              <a:t>Since the work is divided in combination and we are asked to find out the combined work of (A + C), so we can find out,</a:t>
            </a:r>
            <a:endParaRPr>
              <a:solidFill>
                <a:schemeClr val="dk1"/>
              </a:solidFill>
              <a:highlight>
                <a:srgbClr val="FFFFFF"/>
              </a:highlight>
            </a:endParaRPr>
          </a:p>
          <a:p>
            <a:pPr indent="0" lvl="0" marL="0" rtl="0" algn="l">
              <a:lnSpc>
                <a:spcPct val="115000"/>
              </a:lnSpc>
              <a:spcBef>
                <a:spcPts val="0"/>
              </a:spcBef>
              <a:spcAft>
                <a:spcPts val="0"/>
              </a:spcAft>
              <a:buNone/>
            </a:pPr>
            <a:r>
              <a:rPr lang="en-GB">
                <a:solidFill>
                  <a:schemeClr val="dk1"/>
                </a:solidFill>
                <a:highlight>
                  <a:srgbClr val="FFFFFF"/>
                </a:highlight>
              </a:rPr>
              <a:t>(A + C)'s 1 day work = [2 (A+B+C)'s 1 day work] – [(A+ B) 's 1 day work + (B+C)'s 1 day work]</a:t>
            </a:r>
            <a:endParaRPr>
              <a:solidFill>
                <a:schemeClr val="dk1"/>
              </a:solidFill>
              <a:highlight>
                <a:srgbClr val="FFFFFF"/>
              </a:highlight>
            </a:endParaRPr>
          </a:p>
          <a:p>
            <a:pPr indent="0" lvl="0" marL="0" rtl="0" algn="l">
              <a:lnSpc>
                <a:spcPct val="115000"/>
              </a:lnSpc>
              <a:spcBef>
                <a:spcPts val="0"/>
              </a:spcBef>
              <a:spcAft>
                <a:spcPts val="0"/>
              </a:spcAft>
              <a:buNone/>
            </a:pPr>
            <a:r>
              <a:rPr lang="en-GB">
                <a:solidFill>
                  <a:schemeClr val="dk1"/>
                </a:solidFill>
                <a:highlight>
                  <a:srgbClr val="FFFFFF"/>
                </a:highlight>
              </a:rPr>
              <a:t>            = (2.¼) - (⅙ + 1/10)</a:t>
            </a:r>
            <a:endParaRPr>
              <a:solidFill>
                <a:schemeClr val="dk1"/>
              </a:solidFill>
              <a:highlight>
                <a:srgbClr val="FFFFFF"/>
              </a:highlight>
            </a:endParaRPr>
          </a:p>
          <a:p>
            <a:pPr indent="0" lvl="0" marL="0" rtl="0" algn="l">
              <a:lnSpc>
                <a:spcPct val="115000"/>
              </a:lnSpc>
              <a:spcBef>
                <a:spcPts val="0"/>
              </a:spcBef>
              <a:spcAft>
                <a:spcPts val="0"/>
              </a:spcAft>
              <a:buNone/>
            </a:pPr>
            <a:r>
              <a:rPr lang="en-GB">
                <a:solidFill>
                  <a:schemeClr val="dk1"/>
                </a:solidFill>
                <a:highlight>
                  <a:srgbClr val="FFFFFF"/>
                </a:highlight>
              </a:rPr>
              <a:t>          =1/2–16/60=1/2–4/15=7/30</a:t>
            </a:r>
            <a:endParaRPr>
              <a:solidFill>
                <a:schemeClr val="dk1"/>
              </a:solidFill>
              <a:highlight>
                <a:srgbClr val="FFFFFF"/>
              </a:highlight>
            </a:endParaRPr>
          </a:p>
          <a:p>
            <a:pPr indent="0" lvl="0" marL="0" rtl="0" algn="l">
              <a:lnSpc>
                <a:spcPct val="115000"/>
              </a:lnSpc>
              <a:spcBef>
                <a:spcPts val="0"/>
              </a:spcBef>
              <a:spcAft>
                <a:spcPts val="0"/>
              </a:spcAft>
              <a:buNone/>
            </a:pPr>
            <a:r>
              <a:rPr lang="en-GB">
                <a:highlight>
                  <a:srgbClr val="FFFFFF"/>
                </a:highlight>
              </a:rPr>
              <a:t>Hence, A &amp; C together can complete the work in 30 /7 days = 4 2/7 days</a:t>
            </a:r>
            <a:endParaRPr>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2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86" name="Google Shape;186;p28"/>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87" name="Google Shape;187;p2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8"/>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05</a:t>
            </a:r>
            <a:endParaRPr sz="2000">
              <a:solidFill>
                <a:schemeClr val="lt1"/>
              </a:solidFill>
              <a:latin typeface="Roboto"/>
              <a:ea typeface="Roboto"/>
              <a:cs typeface="Roboto"/>
              <a:sym typeface="Roboto"/>
            </a:endParaRPr>
          </a:p>
        </p:txBody>
      </p:sp>
      <p:sp>
        <p:nvSpPr>
          <p:cNvPr id="189" name="Google Shape;189;p28"/>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chemeClr val="dk1"/>
                </a:solidFill>
                <a:highlight>
                  <a:srgbClr val="FFFFFF"/>
                </a:highlight>
              </a:rPr>
              <a:t>Pooja is twice as efficient as Aarti and takes 90 days less than Aarti to complete the job. Find the time in which they can finish the job together.</a:t>
            </a:r>
            <a:endParaRPr>
              <a:solidFill>
                <a:schemeClr val="dk1"/>
              </a:solidFill>
              <a:highlight>
                <a:srgbClr val="FFFFFF"/>
              </a:highlight>
            </a:endParaRPr>
          </a:p>
          <a:p>
            <a:pPr indent="0" lvl="0" marL="0" rtl="0" algn="l">
              <a:lnSpc>
                <a:spcPct val="115000"/>
              </a:lnSpc>
              <a:spcBef>
                <a:spcPts val="800"/>
              </a:spcBef>
              <a:spcAft>
                <a:spcPts val="0"/>
              </a:spcAft>
              <a:buNone/>
            </a:pPr>
            <a:r>
              <a:t/>
            </a:r>
            <a:endParaRPr>
              <a:solidFill>
                <a:schemeClr val="dk1"/>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GB">
                <a:solidFill>
                  <a:schemeClr val="dk1"/>
                </a:solidFill>
                <a:highlight>
                  <a:srgbClr val="FFFFFF"/>
                </a:highlight>
              </a:rPr>
              <a:t>A. 	30 days</a:t>
            </a:r>
            <a:endParaRPr>
              <a:solidFill>
                <a:schemeClr val="dk1"/>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GB">
                <a:solidFill>
                  <a:schemeClr val="dk1"/>
                </a:solidFill>
                <a:highlight>
                  <a:srgbClr val="FFFFFF"/>
                </a:highlight>
              </a:rPr>
              <a:t>B. 	45 days</a:t>
            </a:r>
            <a:endParaRPr>
              <a:solidFill>
                <a:schemeClr val="dk1"/>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GB">
                <a:solidFill>
                  <a:schemeClr val="dk1"/>
                </a:solidFill>
                <a:highlight>
                  <a:srgbClr val="FFFFFF"/>
                </a:highlight>
              </a:rPr>
              <a:t>C. 	60 days</a:t>
            </a:r>
            <a:endParaRPr>
              <a:solidFill>
                <a:schemeClr val="dk1"/>
              </a:solidFill>
              <a:highlight>
                <a:srgbClr val="FFFFFF"/>
              </a:highlight>
            </a:endParaRPr>
          </a:p>
          <a:p>
            <a:pPr indent="0" lvl="0" marL="0" rtl="0" algn="l">
              <a:lnSpc>
                <a:spcPct val="115000"/>
              </a:lnSpc>
              <a:spcBef>
                <a:spcPts val="800"/>
              </a:spcBef>
              <a:spcAft>
                <a:spcPts val="800"/>
              </a:spcAft>
              <a:buNone/>
            </a:pPr>
            <a:r>
              <a:rPr lang="en-GB">
                <a:solidFill>
                  <a:schemeClr val="dk1"/>
                </a:solidFill>
                <a:highlight>
                  <a:srgbClr val="FFFFFF"/>
                </a:highlight>
              </a:rPr>
              <a:t>D. 	90 days</a:t>
            </a:r>
            <a:endParaRPr>
              <a:solidFill>
                <a:schemeClr val="dk1"/>
              </a:solidFill>
              <a:highlight>
                <a:srgbClr val="FFFFFF"/>
              </a:highlight>
            </a:endParaRPr>
          </a:p>
        </p:txBody>
      </p:sp>
      <p:sp>
        <p:nvSpPr>
          <p:cNvPr id="190" name="Google Shape;190;p28"/>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Answer:C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96" name="Google Shape;196;p29"/>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97" name="Google Shape;197;p2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9"/>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99" name="Google Shape;199;p29"/>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chemeClr val="dk1"/>
                </a:solidFill>
                <a:highlight>
                  <a:srgbClr val="FFFFFF"/>
                </a:highlight>
              </a:rPr>
              <a:t>Since 'A' is 'm' times as efficient as 'B' &amp; takes 'D' days less than 'B', then the time required to complete the job together is given by,</a:t>
            </a:r>
            <a:endParaRPr>
              <a:solidFill>
                <a:schemeClr val="dk1"/>
              </a:solidFill>
              <a:highlight>
                <a:srgbClr val="FFFFFF"/>
              </a:highlight>
            </a:endParaRPr>
          </a:p>
          <a:p>
            <a:pPr indent="0" lvl="0" marL="0" rtl="0" algn="l">
              <a:lnSpc>
                <a:spcPct val="115000"/>
              </a:lnSpc>
              <a:spcBef>
                <a:spcPts val="0"/>
              </a:spcBef>
              <a:spcAft>
                <a:spcPts val="0"/>
              </a:spcAft>
              <a:buNone/>
            </a:pPr>
            <a:r>
              <a:rPr lang="en-GB">
                <a:solidFill>
                  <a:schemeClr val="dk1"/>
                </a:solidFill>
              </a:rPr>
              <a:t>T = m xD/(m</a:t>
            </a:r>
            <a:r>
              <a:rPr baseline="30000" lang="en-GB">
                <a:solidFill>
                  <a:schemeClr val="dk1"/>
                </a:solidFill>
              </a:rPr>
              <a:t>2</a:t>
            </a:r>
            <a:r>
              <a:rPr lang="en-GB">
                <a:solidFill>
                  <a:schemeClr val="dk1"/>
                </a:solidFill>
              </a:rPr>
              <a:t> – 1)</a:t>
            </a:r>
            <a:endParaRPr>
              <a:solidFill>
                <a:schemeClr val="dk1"/>
              </a:solidFill>
            </a:endParaRPr>
          </a:p>
          <a:p>
            <a:pPr indent="0" lvl="0" marL="0" rtl="0" algn="l">
              <a:lnSpc>
                <a:spcPct val="115000"/>
              </a:lnSpc>
              <a:spcBef>
                <a:spcPts val="0"/>
              </a:spcBef>
              <a:spcAft>
                <a:spcPts val="0"/>
              </a:spcAft>
              <a:buNone/>
            </a:pPr>
            <a:r>
              <a:rPr lang="en-GB">
                <a:solidFill>
                  <a:schemeClr val="dk1"/>
                </a:solidFill>
                <a:highlight>
                  <a:srgbClr val="FFFFFF"/>
                </a:highlight>
              </a:rPr>
              <a:t>T = 2 x 90 / [(2)</a:t>
            </a:r>
            <a:r>
              <a:rPr baseline="30000" lang="en-GB">
                <a:solidFill>
                  <a:schemeClr val="dk1"/>
                </a:solidFill>
                <a:highlight>
                  <a:srgbClr val="FFFFFF"/>
                </a:highlight>
              </a:rPr>
              <a:t>2</a:t>
            </a:r>
            <a:r>
              <a:rPr lang="en-GB">
                <a:solidFill>
                  <a:schemeClr val="dk1"/>
                </a:solidFill>
                <a:highlight>
                  <a:srgbClr val="FFFFFF"/>
                </a:highlight>
              </a:rPr>
              <a:t> - 1] = 180 / 3 = 60 days.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3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05" name="Google Shape;205;p30"/>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06" name="Google Shape;206;p30"/>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0"/>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06</a:t>
            </a:r>
            <a:endParaRPr sz="2000">
              <a:solidFill>
                <a:schemeClr val="lt1"/>
              </a:solidFill>
              <a:latin typeface="Roboto"/>
              <a:ea typeface="Roboto"/>
              <a:cs typeface="Roboto"/>
              <a:sym typeface="Roboto"/>
            </a:endParaRPr>
          </a:p>
        </p:txBody>
      </p:sp>
      <p:sp>
        <p:nvSpPr>
          <p:cNvPr id="208" name="Google Shape;208;p30"/>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chemeClr val="dk1"/>
                </a:solidFill>
                <a:highlight>
                  <a:srgbClr val="FFFFFF"/>
                </a:highlight>
              </a:rPr>
              <a:t> Monika is twice as good as Sonika and together they complete a piece of work in 20 days. In how many days will Monika alone will finish the work?</a:t>
            </a:r>
            <a:endParaRPr>
              <a:solidFill>
                <a:schemeClr val="dk1"/>
              </a:solidFill>
              <a:highlight>
                <a:srgbClr val="FFFFFF"/>
              </a:highlight>
            </a:endParaRPr>
          </a:p>
          <a:p>
            <a:pPr indent="0" lvl="0" marL="0" rtl="0" algn="l">
              <a:lnSpc>
                <a:spcPct val="115000"/>
              </a:lnSpc>
              <a:spcBef>
                <a:spcPts val="800"/>
              </a:spcBef>
              <a:spcAft>
                <a:spcPts val="0"/>
              </a:spcAft>
              <a:buNone/>
            </a:pPr>
            <a:r>
              <a:t/>
            </a:r>
            <a:endParaRPr>
              <a:solidFill>
                <a:schemeClr val="dk1"/>
              </a:solidFill>
              <a:highlight>
                <a:srgbClr val="FFFFFF"/>
              </a:highlight>
            </a:endParaRPr>
          </a:p>
          <a:p>
            <a:pPr indent="0" lvl="0" marL="0" rtl="0" algn="l">
              <a:lnSpc>
                <a:spcPct val="115000"/>
              </a:lnSpc>
              <a:spcBef>
                <a:spcPts val="800"/>
              </a:spcBef>
              <a:spcAft>
                <a:spcPts val="0"/>
              </a:spcAft>
              <a:buNone/>
            </a:pPr>
            <a:r>
              <a:rPr lang="en-GB">
                <a:solidFill>
                  <a:schemeClr val="dk1"/>
                </a:solidFill>
                <a:highlight>
                  <a:srgbClr val="FFFFFF"/>
                </a:highlight>
              </a:rPr>
              <a:t>A. 	22 days</a:t>
            </a:r>
            <a:endParaRPr>
              <a:solidFill>
                <a:schemeClr val="dk1"/>
              </a:solidFill>
              <a:highlight>
                <a:srgbClr val="FFFFFF"/>
              </a:highlight>
            </a:endParaRPr>
          </a:p>
          <a:p>
            <a:pPr indent="0" lvl="0" marL="0" rtl="0" algn="l">
              <a:lnSpc>
                <a:spcPct val="115000"/>
              </a:lnSpc>
              <a:spcBef>
                <a:spcPts val="800"/>
              </a:spcBef>
              <a:spcAft>
                <a:spcPts val="0"/>
              </a:spcAft>
              <a:buNone/>
            </a:pPr>
            <a:r>
              <a:rPr lang="en-GB">
                <a:solidFill>
                  <a:schemeClr val="dk1"/>
                </a:solidFill>
                <a:highlight>
                  <a:srgbClr val="FFFFFF"/>
                </a:highlight>
              </a:rPr>
              <a:t>B. 	30 days</a:t>
            </a:r>
            <a:endParaRPr>
              <a:solidFill>
                <a:schemeClr val="dk1"/>
              </a:solidFill>
              <a:highlight>
                <a:srgbClr val="FFFFFF"/>
              </a:highlight>
            </a:endParaRPr>
          </a:p>
          <a:p>
            <a:pPr indent="0" lvl="0" marL="0" rtl="0" algn="l">
              <a:lnSpc>
                <a:spcPct val="115000"/>
              </a:lnSpc>
              <a:spcBef>
                <a:spcPts val="800"/>
              </a:spcBef>
              <a:spcAft>
                <a:spcPts val="0"/>
              </a:spcAft>
              <a:buNone/>
            </a:pPr>
            <a:r>
              <a:rPr lang="en-GB">
                <a:solidFill>
                  <a:schemeClr val="dk1"/>
                </a:solidFill>
                <a:highlight>
                  <a:srgbClr val="FFFFFF"/>
                </a:highlight>
              </a:rPr>
              <a:t>C. 	37 days</a:t>
            </a:r>
            <a:endParaRPr>
              <a:solidFill>
                <a:schemeClr val="dk1"/>
              </a:solidFill>
              <a:highlight>
                <a:srgbClr val="FFFFFF"/>
              </a:highlight>
            </a:endParaRPr>
          </a:p>
          <a:p>
            <a:pPr indent="0" lvl="0" marL="0" rtl="0" algn="l">
              <a:lnSpc>
                <a:spcPct val="115000"/>
              </a:lnSpc>
              <a:spcBef>
                <a:spcPts val="800"/>
              </a:spcBef>
              <a:spcAft>
                <a:spcPts val="0"/>
              </a:spcAft>
              <a:buNone/>
            </a:pPr>
            <a:r>
              <a:rPr lang="en-GB">
                <a:solidFill>
                  <a:schemeClr val="dk1"/>
                </a:solidFill>
                <a:highlight>
                  <a:srgbClr val="FFFFFF"/>
                </a:highlight>
              </a:rPr>
              <a:t>D. 	52 days</a:t>
            </a:r>
            <a:endParaRPr>
              <a:solidFill>
                <a:schemeClr val="dk1"/>
              </a:solidFill>
              <a:highlight>
                <a:srgbClr val="FFFFFF"/>
              </a:highlight>
            </a:endParaRPr>
          </a:p>
          <a:p>
            <a:pPr indent="0" lvl="0" marL="0" rtl="0" algn="l">
              <a:lnSpc>
                <a:spcPct val="115000"/>
              </a:lnSpc>
              <a:spcBef>
                <a:spcPts val="800"/>
              </a:spcBef>
              <a:spcAft>
                <a:spcPts val="800"/>
              </a:spcAft>
              <a:buClr>
                <a:schemeClr val="dk1"/>
              </a:buClr>
              <a:buSzPts val="1100"/>
              <a:buFont typeface="Arial"/>
              <a:buNone/>
            </a:pPr>
            <a:r>
              <a:t/>
            </a:r>
            <a:endParaRPr>
              <a:solidFill>
                <a:schemeClr val="dk1"/>
              </a:solidFill>
              <a:highlight>
                <a:srgbClr val="FFFFFF"/>
              </a:highlight>
            </a:endParaRPr>
          </a:p>
        </p:txBody>
      </p:sp>
      <p:sp>
        <p:nvSpPr>
          <p:cNvPr id="209" name="Google Shape;209;p30"/>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Answer:B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31"/>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15" name="Google Shape;215;p31"/>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16" name="Google Shape;216;p31"/>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1"/>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218" name="Google Shape;218;p31"/>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highlight>
                  <a:srgbClr val="FFFFFF"/>
                </a:highlight>
              </a:rPr>
              <a:t> If 'A' is 'x' times as good a workman as 'B', then ratio of work done by A &amp; B = x: 1</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highlight>
                  <a:srgbClr val="FFFFFF"/>
                </a:highlight>
              </a:rPr>
              <a:t>Monika's 1 day work : Sonika's 1 day work = 2:1</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highlight>
                  <a:srgbClr val="FFFFFF"/>
                </a:highlight>
              </a:rPr>
              <a:t>(Monika's + Sonika's ) 1 day work = 1 /20</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highlight>
                  <a:srgbClr val="FFFFFF"/>
                </a:highlight>
              </a:rPr>
              <a:t>Divide 1/20 in the ratio 2:1 ---------( To divide the number 'a' into ratio x &amp; y , we have first part = ax / x + y )</a:t>
            </a:r>
            <a:endParaRPr>
              <a:solidFill>
                <a:schemeClr val="dk1"/>
              </a:solidFill>
              <a:highlight>
                <a:srgbClr val="FFFFFF"/>
              </a:highlight>
            </a:endParaRPr>
          </a:p>
          <a:p>
            <a:pPr indent="0" lvl="0" marL="0" rtl="0" algn="l">
              <a:lnSpc>
                <a:spcPct val="115000"/>
              </a:lnSpc>
              <a:spcBef>
                <a:spcPts val="0"/>
              </a:spcBef>
              <a:spcAft>
                <a:spcPts val="0"/>
              </a:spcAft>
              <a:buNone/>
            </a:pPr>
            <a:r>
              <a:rPr lang="en-GB">
                <a:solidFill>
                  <a:schemeClr val="dk1"/>
                </a:solidFill>
                <a:highlight>
                  <a:srgbClr val="FFFFFF"/>
                </a:highlight>
              </a:rPr>
              <a:t>Therefore, Monika's 1 day work =(1/20 . 2/2 +1) =1/30.</a:t>
            </a:r>
            <a:endParaRPr>
              <a:solidFill>
                <a:schemeClr val="dk1"/>
              </a:solidFill>
              <a:highlight>
                <a:srgbClr val="FFFFFF"/>
              </a:highlight>
            </a:endParaRPr>
          </a:p>
          <a:p>
            <a:pPr indent="0" lvl="0" marL="0" rtl="0" algn="l">
              <a:lnSpc>
                <a:spcPct val="115000"/>
              </a:lnSpc>
              <a:spcBef>
                <a:spcPts val="0"/>
              </a:spcBef>
              <a:spcAft>
                <a:spcPts val="0"/>
              </a:spcAft>
              <a:buNone/>
            </a:pPr>
            <a:r>
              <a:rPr lang="en-GB">
                <a:solidFill>
                  <a:schemeClr val="dk1"/>
                </a:solidFill>
                <a:highlight>
                  <a:srgbClr val="FFFFFF"/>
                </a:highlight>
              </a:rPr>
              <a:t>Hence, Monika will alone finish the work in 30 days.</a:t>
            </a:r>
            <a:endParaRPr>
              <a:solidFill>
                <a:schemeClr val="dk1"/>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57" name="Google Shape;57;p1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58" name="Google Shape;58;p1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Topic Name</a:t>
            </a:r>
            <a:endParaRPr sz="2000">
              <a:solidFill>
                <a:schemeClr val="lt1"/>
              </a:solidFill>
              <a:latin typeface="Roboto"/>
              <a:ea typeface="Roboto"/>
              <a:cs typeface="Roboto"/>
              <a:sym typeface="Roboto"/>
            </a:endParaRPr>
          </a:p>
        </p:txBody>
      </p:sp>
      <p:sp>
        <p:nvSpPr>
          <p:cNvPr id="59" name="Google Shape;59;p14"/>
          <p:cNvSpPr txBox="1"/>
          <p:nvPr/>
        </p:nvSpPr>
        <p:spPr>
          <a:xfrm>
            <a:off x="172200" y="539900"/>
            <a:ext cx="8799600" cy="36903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457200" lvl="0" marL="457200" rtl="0" algn="l">
              <a:spcBef>
                <a:spcPts val="0"/>
              </a:spcBef>
              <a:spcAft>
                <a:spcPts val="0"/>
              </a:spcAft>
              <a:buClr>
                <a:schemeClr val="dk1"/>
              </a:buClr>
              <a:buSzPts val="1100"/>
              <a:buFont typeface="Arial"/>
              <a:buNone/>
            </a:pPr>
            <a:r>
              <a:t/>
            </a:r>
            <a:endParaRPr sz="2000">
              <a:solidFill>
                <a:schemeClr val="dk1"/>
              </a:solidFill>
              <a:latin typeface="Roboto"/>
              <a:ea typeface="Roboto"/>
              <a:cs typeface="Roboto"/>
              <a:sym typeface="Roboto"/>
            </a:endParaRPr>
          </a:p>
          <a:p>
            <a:pPr indent="-457200" lvl="0" marL="457200" rtl="0" algn="l">
              <a:spcBef>
                <a:spcPts val="800"/>
              </a:spcBef>
              <a:spcAft>
                <a:spcPts val="0"/>
              </a:spcAft>
              <a:buClr>
                <a:schemeClr val="dk1"/>
              </a:buClr>
              <a:buSzPts val="1100"/>
              <a:buFont typeface="Arial"/>
              <a:buNone/>
            </a:pPr>
            <a:r>
              <a:t/>
            </a:r>
            <a:endParaRPr sz="2000">
              <a:solidFill>
                <a:schemeClr val="dk1"/>
              </a:solidFill>
              <a:latin typeface="Roboto"/>
              <a:ea typeface="Roboto"/>
              <a:cs typeface="Roboto"/>
              <a:sym typeface="Roboto"/>
            </a:endParaRPr>
          </a:p>
          <a:p>
            <a:pPr indent="-457200" lvl="0" marL="457200" rtl="0" algn="l">
              <a:spcBef>
                <a:spcPts val="800"/>
              </a:spcBef>
              <a:spcAft>
                <a:spcPts val="0"/>
              </a:spcAft>
              <a:buClr>
                <a:schemeClr val="dk1"/>
              </a:buClr>
              <a:buSzPts val="1100"/>
              <a:buFont typeface="Arial"/>
              <a:buNone/>
            </a:pPr>
            <a:r>
              <a:t/>
            </a:r>
            <a:endParaRPr sz="2000">
              <a:solidFill>
                <a:schemeClr val="dk1"/>
              </a:solidFill>
              <a:latin typeface="Roboto"/>
              <a:ea typeface="Roboto"/>
              <a:cs typeface="Roboto"/>
              <a:sym typeface="Roboto"/>
            </a:endParaRPr>
          </a:p>
          <a:p>
            <a:pPr indent="-457200" lvl="0" marL="457200" rtl="0" algn="l">
              <a:spcBef>
                <a:spcPts val="800"/>
              </a:spcBef>
              <a:spcAft>
                <a:spcPts val="0"/>
              </a:spcAft>
              <a:buClr>
                <a:schemeClr val="dk1"/>
              </a:buClr>
              <a:buSzPts val="1100"/>
              <a:buFont typeface="Arial"/>
              <a:buNone/>
            </a:pPr>
            <a:r>
              <a:t/>
            </a:r>
            <a:endParaRPr sz="2000">
              <a:solidFill>
                <a:schemeClr val="dk1"/>
              </a:solidFill>
              <a:latin typeface="Roboto"/>
              <a:ea typeface="Roboto"/>
              <a:cs typeface="Roboto"/>
              <a:sym typeface="Roboto"/>
            </a:endParaRPr>
          </a:p>
          <a:p>
            <a:pPr indent="-457200" lvl="0" marL="457200" rtl="0" algn="l">
              <a:spcBef>
                <a:spcPts val="800"/>
              </a:spcBef>
              <a:spcAft>
                <a:spcPts val="0"/>
              </a:spcAft>
              <a:buClr>
                <a:schemeClr val="dk1"/>
              </a:buClr>
              <a:buSzPts val="1100"/>
              <a:buFont typeface="Arial"/>
              <a:buNone/>
            </a:pPr>
            <a:r>
              <a:rPr lang="en-GB" sz="2000">
                <a:solidFill>
                  <a:schemeClr val="dk1"/>
                </a:solidFill>
                <a:latin typeface="Roboto"/>
                <a:ea typeface="Roboto"/>
                <a:cs typeface="Roboto"/>
                <a:sym typeface="Roboto"/>
              </a:rPr>
              <a:t>                                                       TIME AND WORK</a:t>
            </a:r>
            <a:endParaRPr sz="2000">
              <a:solidFill>
                <a:schemeClr val="dk1"/>
              </a:solidFill>
              <a:latin typeface="Roboto"/>
              <a:ea typeface="Roboto"/>
              <a:cs typeface="Roboto"/>
              <a:sym typeface="Roboto"/>
            </a:endParaRPr>
          </a:p>
          <a:p>
            <a:pPr indent="-457200" lvl="0" marL="457200" rtl="0" algn="l">
              <a:spcBef>
                <a:spcPts val="800"/>
              </a:spcBef>
              <a:spcAft>
                <a:spcPts val="0"/>
              </a:spcAft>
              <a:buClr>
                <a:schemeClr val="dk1"/>
              </a:buClr>
              <a:buSzPts val="1100"/>
              <a:buFont typeface="Arial"/>
              <a:buNone/>
            </a:pPr>
            <a:r>
              <a:rPr lang="en-GB" sz="2000">
                <a:solidFill>
                  <a:schemeClr val="dk1"/>
                </a:solidFill>
                <a:latin typeface="Roboto"/>
                <a:ea typeface="Roboto"/>
                <a:cs typeface="Roboto"/>
                <a:sym typeface="Roboto"/>
              </a:rPr>
              <a:t>                                       (WORK WITH DIFFERENT EFFICIENCIES)</a:t>
            </a:r>
            <a:endParaRPr sz="2000">
              <a:solidFill>
                <a:schemeClr val="dk1"/>
              </a:solidFill>
              <a:latin typeface="Roboto"/>
              <a:ea typeface="Roboto"/>
              <a:cs typeface="Roboto"/>
              <a:sym typeface="Roboto"/>
            </a:endParaRPr>
          </a:p>
          <a:p>
            <a:pPr indent="-457200" lvl="0" marL="457200" rtl="0" algn="l">
              <a:spcBef>
                <a:spcPts val="800"/>
              </a:spcBef>
              <a:spcAft>
                <a:spcPts val="0"/>
              </a:spcAft>
              <a:buClr>
                <a:schemeClr val="dk1"/>
              </a:buClr>
              <a:buSzPts val="1100"/>
              <a:buFont typeface="Arial"/>
              <a:buNone/>
            </a:pPr>
            <a:r>
              <a:t/>
            </a:r>
            <a:endParaRPr sz="2000">
              <a:solidFill>
                <a:schemeClr val="dk1"/>
              </a:solidFill>
              <a:latin typeface="Roboto"/>
              <a:ea typeface="Roboto"/>
              <a:cs typeface="Roboto"/>
              <a:sym typeface="Roboto"/>
            </a:endParaRPr>
          </a:p>
          <a:p>
            <a:pPr indent="-457200" lvl="0" marL="457200" rtl="0" algn="l">
              <a:spcBef>
                <a:spcPts val="800"/>
              </a:spcBef>
              <a:spcAft>
                <a:spcPts val="0"/>
              </a:spcAft>
              <a:buClr>
                <a:schemeClr val="dk1"/>
              </a:buClr>
              <a:buSzPts val="1100"/>
              <a:buFont typeface="Arial"/>
              <a:buNone/>
            </a:pPr>
            <a:r>
              <a:t/>
            </a:r>
            <a:endParaRPr sz="2000">
              <a:solidFill>
                <a:schemeClr val="dk1"/>
              </a:solidFill>
              <a:latin typeface="Roboto"/>
              <a:ea typeface="Roboto"/>
              <a:cs typeface="Roboto"/>
              <a:sym typeface="Roboto"/>
            </a:endParaRPr>
          </a:p>
          <a:p>
            <a:pPr indent="-457200" lvl="0" marL="457200" rtl="0" algn="l">
              <a:spcBef>
                <a:spcPts val="800"/>
              </a:spcBef>
              <a:spcAft>
                <a:spcPts val="0"/>
              </a:spcAft>
              <a:buClr>
                <a:schemeClr val="dk1"/>
              </a:buClr>
              <a:buSzPts val="1100"/>
              <a:buFont typeface="Arial"/>
              <a:buNone/>
            </a:pPr>
            <a:r>
              <a:t/>
            </a:r>
            <a:endParaRPr sz="2000">
              <a:solidFill>
                <a:schemeClr val="dk1"/>
              </a:solidFill>
              <a:latin typeface="Roboto"/>
              <a:ea typeface="Roboto"/>
              <a:cs typeface="Roboto"/>
              <a:sym typeface="Roboto"/>
            </a:endParaRPr>
          </a:p>
          <a:p>
            <a:pPr indent="-457200" lvl="0" marL="457200" rtl="0" algn="l">
              <a:spcBef>
                <a:spcPts val="800"/>
              </a:spcBef>
              <a:spcAft>
                <a:spcPts val="0"/>
              </a:spcAft>
              <a:buClr>
                <a:schemeClr val="dk1"/>
              </a:buClr>
              <a:buSzPts val="1100"/>
              <a:buFont typeface="Arial"/>
              <a:buNone/>
            </a:pPr>
            <a:r>
              <a:rPr lang="en-GB" sz="2000">
                <a:solidFill>
                  <a:schemeClr val="dk1"/>
                </a:solidFill>
                <a:latin typeface="Roboto"/>
                <a:ea typeface="Roboto"/>
                <a:cs typeface="Roboto"/>
                <a:sym typeface="Roboto"/>
              </a:rPr>
              <a:t>                           </a:t>
            </a:r>
            <a:endParaRPr sz="2000">
              <a:solidFill>
                <a:schemeClr val="dk1"/>
              </a:solidFill>
              <a:latin typeface="Roboto"/>
              <a:ea typeface="Roboto"/>
              <a:cs typeface="Roboto"/>
              <a:sym typeface="Roboto"/>
            </a:endParaRPr>
          </a:p>
          <a:p>
            <a:pPr indent="-457200" lvl="0" marL="457200" rtl="0" algn="l">
              <a:spcBef>
                <a:spcPts val="800"/>
              </a:spcBef>
              <a:spcAft>
                <a:spcPts val="800"/>
              </a:spcAft>
              <a:buNone/>
            </a:pPr>
            <a:r>
              <a:t/>
            </a:r>
            <a:endParaRPr sz="20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000"/>
                                        <p:tgtEl>
                                          <p:spTgt spid="5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32"/>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24" name="Google Shape;224;p32"/>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25" name="Google Shape;225;p32"/>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2"/>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07</a:t>
            </a:r>
            <a:endParaRPr sz="2000">
              <a:solidFill>
                <a:schemeClr val="lt1"/>
              </a:solidFill>
              <a:latin typeface="Roboto"/>
              <a:ea typeface="Roboto"/>
              <a:cs typeface="Roboto"/>
              <a:sym typeface="Roboto"/>
            </a:endParaRPr>
          </a:p>
        </p:txBody>
      </p:sp>
      <p:sp>
        <p:nvSpPr>
          <p:cNvPr id="227" name="Google Shape;227;p32"/>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chemeClr val="dk1"/>
                </a:solidFill>
                <a:highlight>
                  <a:srgbClr val="FFFFFF"/>
                </a:highlight>
              </a:rPr>
              <a:t>6 men can pack 12 boxes in 7 days by working for 7 hours a day. In how many days can 14 men pack 18 boxes if they work for 9 hours a day?</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highlight>
                  <a:srgbClr val="FFFFFF"/>
                </a:highlight>
              </a:rPr>
              <a:t>A. 	3.5 days</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highlight>
                  <a:srgbClr val="FFFFFF"/>
                </a:highlight>
              </a:rPr>
              <a:t>B. 	5 days</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highlight>
                  <a:srgbClr val="FFFFFF"/>
                </a:highlight>
              </a:rPr>
              <a:t>C. 	7.5 days</a:t>
            </a:r>
            <a:endParaRPr>
              <a:solidFill>
                <a:schemeClr val="dk1"/>
              </a:solidFill>
              <a:highlight>
                <a:srgbClr val="FFFFFF"/>
              </a:highlight>
            </a:endParaRPr>
          </a:p>
          <a:p>
            <a:pPr indent="0" lvl="0" marL="0" rtl="0" algn="l">
              <a:lnSpc>
                <a:spcPct val="115000"/>
              </a:lnSpc>
              <a:spcBef>
                <a:spcPts val="0"/>
              </a:spcBef>
              <a:spcAft>
                <a:spcPts val="0"/>
              </a:spcAft>
              <a:buNone/>
            </a:pPr>
            <a:r>
              <a:rPr lang="en-GB">
                <a:solidFill>
                  <a:schemeClr val="dk1"/>
                </a:solidFill>
                <a:highlight>
                  <a:srgbClr val="FFFFFF"/>
                </a:highlight>
              </a:rPr>
              <a:t>D. 	12 days</a:t>
            </a:r>
            <a:endParaRPr>
              <a:solidFill>
                <a:schemeClr val="dk1"/>
              </a:solidFill>
              <a:highlight>
                <a:srgbClr val="FFFFFF"/>
              </a:highlight>
            </a:endParaRPr>
          </a:p>
        </p:txBody>
      </p:sp>
      <p:sp>
        <p:nvSpPr>
          <p:cNvPr id="228" name="Google Shape;228;p32"/>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Answer:A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33"/>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34" name="Google Shape;234;p33"/>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35" name="Google Shape;235;p33"/>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3"/>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07</a:t>
            </a:r>
            <a:endParaRPr sz="2000">
              <a:solidFill>
                <a:schemeClr val="lt1"/>
              </a:solidFill>
              <a:latin typeface="Roboto"/>
              <a:ea typeface="Roboto"/>
              <a:cs typeface="Roboto"/>
              <a:sym typeface="Roboto"/>
            </a:endParaRPr>
          </a:p>
        </p:txBody>
      </p:sp>
      <p:sp>
        <p:nvSpPr>
          <p:cNvPr id="237" name="Google Shape;237;p33"/>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chemeClr val="dk1"/>
                </a:solidFill>
                <a:highlight>
                  <a:srgbClr val="FFFFFF"/>
                </a:highlight>
              </a:rPr>
              <a:t> If 'w</a:t>
            </a:r>
            <a:r>
              <a:rPr baseline="-25000" lang="en-GB">
                <a:solidFill>
                  <a:schemeClr val="dk1"/>
                </a:solidFill>
                <a:highlight>
                  <a:srgbClr val="FFFFFF"/>
                </a:highlight>
              </a:rPr>
              <a:t>1</a:t>
            </a:r>
            <a:r>
              <a:rPr lang="en-GB">
                <a:solidFill>
                  <a:schemeClr val="dk1"/>
                </a:solidFill>
                <a:highlight>
                  <a:srgbClr val="FFFFFF"/>
                </a:highlight>
              </a:rPr>
              <a:t>' work is done by 'm</a:t>
            </a:r>
            <a:r>
              <a:rPr baseline="-25000" lang="en-GB">
                <a:solidFill>
                  <a:schemeClr val="dk1"/>
                </a:solidFill>
                <a:highlight>
                  <a:srgbClr val="FFFFFF"/>
                </a:highlight>
              </a:rPr>
              <a:t>1</a:t>
            </a:r>
            <a:r>
              <a:rPr lang="en-GB">
                <a:solidFill>
                  <a:schemeClr val="dk1"/>
                </a:solidFill>
                <a:highlight>
                  <a:srgbClr val="FFFFFF"/>
                </a:highlight>
              </a:rPr>
              <a:t>' men by working for 'h</a:t>
            </a:r>
            <a:r>
              <a:rPr baseline="-25000" lang="en-GB">
                <a:solidFill>
                  <a:schemeClr val="dk1"/>
                </a:solidFill>
                <a:highlight>
                  <a:srgbClr val="FFFFFF"/>
                </a:highlight>
              </a:rPr>
              <a:t>1</a:t>
            </a:r>
            <a:r>
              <a:rPr lang="en-GB">
                <a:solidFill>
                  <a:schemeClr val="dk1"/>
                </a:solidFill>
                <a:highlight>
                  <a:srgbClr val="FFFFFF"/>
                </a:highlight>
              </a:rPr>
              <a:t>' hours per day in 'd</a:t>
            </a:r>
            <a:r>
              <a:rPr baseline="-25000" lang="en-GB">
                <a:solidFill>
                  <a:schemeClr val="dk1"/>
                </a:solidFill>
                <a:highlight>
                  <a:srgbClr val="FFFFFF"/>
                </a:highlight>
              </a:rPr>
              <a:t>1</a:t>
            </a:r>
            <a:r>
              <a:rPr lang="en-GB">
                <a:solidFill>
                  <a:schemeClr val="dk1"/>
                </a:solidFill>
                <a:highlight>
                  <a:srgbClr val="FFFFFF"/>
                </a:highlight>
              </a:rPr>
              <a:t>' days &amp; 'w</a:t>
            </a:r>
            <a:r>
              <a:rPr baseline="-25000" lang="en-GB">
                <a:solidFill>
                  <a:schemeClr val="dk1"/>
                </a:solidFill>
                <a:highlight>
                  <a:srgbClr val="FFFFFF"/>
                </a:highlight>
              </a:rPr>
              <a:t>2</a:t>
            </a:r>
            <a:r>
              <a:rPr lang="en-GB">
                <a:solidFill>
                  <a:schemeClr val="dk1"/>
                </a:solidFill>
                <a:highlight>
                  <a:srgbClr val="FFFFFF"/>
                </a:highlight>
              </a:rPr>
              <a:t>' is work done by men 'm</a:t>
            </a:r>
            <a:r>
              <a:rPr baseline="-25000" lang="en-GB">
                <a:solidFill>
                  <a:schemeClr val="dk1"/>
                </a:solidFill>
                <a:highlight>
                  <a:srgbClr val="FFFFFF"/>
                </a:highlight>
              </a:rPr>
              <a:t>2</a:t>
            </a:r>
            <a:r>
              <a:rPr lang="en-GB">
                <a:solidFill>
                  <a:schemeClr val="dk1"/>
                </a:solidFill>
                <a:highlight>
                  <a:srgbClr val="FFFFFF"/>
                </a:highlight>
              </a:rPr>
              <a:t>' working for 'h</a:t>
            </a:r>
            <a:r>
              <a:rPr baseline="-25000" lang="en-GB">
                <a:solidFill>
                  <a:schemeClr val="dk1"/>
                </a:solidFill>
                <a:highlight>
                  <a:srgbClr val="FFFFFF"/>
                </a:highlight>
              </a:rPr>
              <a:t>2</a:t>
            </a:r>
            <a:r>
              <a:rPr lang="en-GB">
                <a:solidFill>
                  <a:schemeClr val="dk1"/>
                </a:solidFill>
                <a:highlight>
                  <a:srgbClr val="FFFFFF"/>
                </a:highlight>
              </a:rPr>
              <a:t>' hours per day in 'd</a:t>
            </a:r>
            <a:r>
              <a:rPr baseline="-25000" lang="en-GB">
                <a:solidFill>
                  <a:schemeClr val="dk1"/>
                </a:solidFill>
                <a:highlight>
                  <a:srgbClr val="FFFFFF"/>
                </a:highlight>
              </a:rPr>
              <a:t>2</a:t>
            </a:r>
            <a:r>
              <a:rPr lang="en-GB">
                <a:solidFill>
                  <a:schemeClr val="dk1"/>
                </a:solidFill>
                <a:highlight>
                  <a:srgbClr val="FFFFFF"/>
                </a:highlight>
              </a:rPr>
              <a:t>' days, then</a:t>
            </a:r>
            <a:endParaRPr>
              <a:solidFill>
                <a:schemeClr val="dk1"/>
              </a:solidFill>
              <a:highlight>
                <a:srgbClr val="FFFFFF"/>
              </a:highlight>
            </a:endParaRPr>
          </a:p>
          <a:p>
            <a:pPr indent="0" lvl="0" marL="0" rtl="0" algn="l">
              <a:lnSpc>
                <a:spcPct val="115000"/>
              </a:lnSpc>
              <a:spcBef>
                <a:spcPts val="0"/>
              </a:spcBef>
              <a:spcAft>
                <a:spcPts val="0"/>
              </a:spcAft>
              <a:buNone/>
            </a:pPr>
            <a:r>
              <a:rPr lang="en-GB">
                <a:solidFill>
                  <a:schemeClr val="dk1"/>
                </a:solidFill>
                <a:highlight>
                  <a:srgbClr val="FFFFFF"/>
                </a:highlight>
              </a:rPr>
              <a:t>m1d1h1/w1 = m2d2h2/w2</a:t>
            </a:r>
            <a:endParaRPr>
              <a:solidFill>
                <a:schemeClr val="dk1"/>
              </a:solidFill>
              <a:highlight>
                <a:srgbClr val="FFFFFF"/>
              </a:highlight>
            </a:endParaRPr>
          </a:p>
          <a:p>
            <a:pPr indent="0" lvl="0" marL="0" rtl="0" algn="l">
              <a:lnSpc>
                <a:spcPct val="115000"/>
              </a:lnSpc>
              <a:spcBef>
                <a:spcPts val="0"/>
              </a:spcBef>
              <a:spcAft>
                <a:spcPts val="0"/>
              </a:spcAft>
              <a:buNone/>
            </a:pPr>
            <a:r>
              <a:rPr lang="en-GB">
                <a:solidFill>
                  <a:schemeClr val="dk1"/>
                </a:solidFill>
                <a:highlight>
                  <a:srgbClr val="FFFFFF"/>
                </a:highlight>
              </a:rPr>
              <a:t>Since we need to find 'd</a:t>
            </a:r>
            <a:r>
              <a:rPr baseline="-25000" lang="en-GB">
                <a:solidFill>
                  <a:schemeClr val="dk1"/>
                </a:solidFill>
                <a:highlight>
                  <a:srgbClr val="FFFFFF"/>
                </a:highlight>
              </a:rPr>
              <a:t>2</a:t>
            </a:r>
            <a:r>
              <a:rPr lang="en-GB">
                <a:solidFill>
                  <a:schemeClr val="dk1"/>
                </a:solidFill>
                <a:highlight>
                  <a:srgbClr val="FFFFFF"/>
                </a:highlight>
              </a:rPr>
              <a:t>', we can re-arrange the formula as,</a:t>
            </a:r>
            <a:endParaRPr>
              <a:solidFill>
                <a:schemeClr val="dk1"/>
              </a:solidFill>
              <a:highlight>
                <a:srgbClr val="FFFFFF"/>
              </a:highlight>
            </a:endParaRPr>
          </a:p>
          <a:p>
            <a:pPr indent="0" lvl="0" marL="0" rtl="0" algn="l">
              <a:lnSpc>
                <a:spcPct val="115000"/>
              </a:lnSpc>
              <a:spcBef>
                <a:spcPts val="0"/>
              </a:spcBef>
              <a:spcAft>
                <a:spcPts val="0"/>
              </a:spcAft>
              <a:buNone/>
            </a:pPr>
            <a:r>
              <a:rPr lang="en-GB">
                <a:solidFill>
                  <a:schemeClr val="dk1"/>
                </a:solidFill>
              </a:rPr>
              <a:t>d</a:t>
            </a:r>
            <a:r>
              <a:rPr baseline="-25000" lang="en-GB">
                <a:solidFill>
                  <a:schemeClr val="dk1"/>
                </a:solidFill>
              </a:rPr>
              <a:t>2</a:t>
            </a:r>
            <a:r>
              <a:rPr lang="en-GB">
                <a:solidFill>
                  <a:schemeClr val="dk1"/>
                </a:solidFill>
              </a:rPr>
              <a:t> =m</a:t>
            </a:r>
            <a:r>
              <a:rPr baseline="-25000" lang="en-GB">
                <a:solidFill>
                  <a:schemeClr val="dk1"/>
                </a:solidFill>
              </a:rPr>
              <a:t>1</a:t>
            </a:r>
            <a:r>
              <a:rPr lang="en-GB">
                <a:solidFill>
                  <a:schemeClr val="dk1"/>
                </a:solidFill>
              </a:rPr>
              <a:t>d</a:t>
            </a:r>
            <a:r>
              <a:rPr baseline="-25000" lang="en-GB">
                <a:solidFill>
                  <a:schemeClr val="dk1"/>
                </a:solidFill>
              </a:rPr>
              <a:t>1</a:t>
            </a:r>
            <a:r>
              <a:rPr lang="en-GB">
                <a:solidFill>
                  <a:schemeClr val="dk1"/>
                </a:solidFill>
              </a:rPr>
              <a:t>h</a:t>
            </a:r>
            <a:r>
              <a:rPr baseline="-25000" lang="en-GB">
                <a:solidFill>
                  <a:schemeClr val="dk1"/>
                </a:solidFill>
              </a:rPr>
              <a:t>1</a:t>
            </a:r>
            <a:r>
              <a:rPr lang="en-GB">
                <a:solidFill>
                  <a:schemeClr val="dk1"/>
                </a:solidFill>
              </a:rPr>
              <a:t>w</a:t>
            </a:r>
            <a:r>
              <a:rPr baseline="-25000" lang="en-GB">
                <a:solidFill>
                  <a:schemeClr val="dk1"/>
                </a:solidFill>
              </a:rPr>
              <a:t>1/</a:t>
            </a:r>
            <a:r>
              <a:rPr lang="en-GB">
                <a:solidFill>
                  <a:schemeClr val="dk1"/>
                </a:solidFill>
              </a:rPr>
              <a:t>m</a:t>
            </a:r>
            <a:r>
              <a:rPr baseline="-25000" lang="en-GB">
                <a:solidFill>
                  <a:schemeClr val="dk1"/>
                </a:solidFill>
              </a:rPr>
              <a:t>12</a:t>
            </a:r>
            <a:r>
              <a:rPr lang="en-GB">
                <a:solidFill>
                  <a:schemeClr val="dk1"/>
                </a:solidFill>
              </a:rPr>
              <a:t>h</a:t>
            </a:r>
            <a:r>
              <a:rPr baseline="-25000" lang="en-GB">
                <a:solidFill>
                  <a:schemeClr val="dk1"/>
                </a:solidFill>
              </a:rPr>
              <a:t>2</a:t>
            </a:r>
            <a:r>
              <a:rPr lang="en-GB">
                <a:solidFill>
                  <a:schemeClr val="dk1"/>
                </a:solidFill>
              </a:rPr>
              <a:t>w</a:t>
            </a:r>
            <a:r>
              <a:rPr baseline="-25000" lang="en-GB">
                <a:solidFill>
                  <a:schemeClr val="dk1"/>
                </a:solidFill>
              </a:rPr>
              <a:t>1</a:t>
            </a:r>
            <a:endParaRPr baseline="-25000">
              <a:solidFill>
                <a:schemeClr val="dk1"/>
              </a:solidFill>
            </a:endParaRPr>
          </a:p>
          <a:p>
            <a:pPr indent="0" lvl="0" marL="0" rtl="0" algn="l">
              <a:lnSpc>
                <a:spcPct val="115000"/>
              </a:lnSpc>
              <a:spcBef>
                <a:spcPts val="0"/>
              </a:spcBef>
              <a:spcAft>
                <a:spcPts val="0"/>
              </a:spcAft>
              <a:buNone/>
            </a:pPr>
            <a:r>
              <a:rPr lang="en-GB">
                <a:solidFill>
                  <a:schemeClr val="dk1"/>
                </a:solidFill>
                <a:highlight>
                  <a:srgbClr val="FFFFFF"/>
                </a:highlight>
              </a:rPr>
              <a:t>= 3.5 days</a:t>
            </a:r>
            <a:endParaRPr baseline="-25000">
              <a:solidFill>
                <a:schemeClr val="dk1"/>
              </a:solidFill>
            </a:endParaRPr>
          </a:p>
          <a:p>
            <a:pPr indent="0" lvl="0" marL="0" rtl="0" algn="l">
              <a:lnSpc>
                <a:spcPct val="115000"/>
              </a:lnSpc>
              <a:spcBef>
                <a:spcPts val="0"/>
              </a:spcBef>
              <a:spcAft>
                <a:spcPts val="0"/>
              </a:spcAft>
              <a:buNone/>
            </a:pPr>
            <a:r>
              <a:t/>
            </a:r>
            <a:endParaRPr baseline="-25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aseline="-25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aseline="-25000">
              <a:solidFill>
                <a:schemeClr val="dk1"/>
              </a:solidFill>
            </a:endParaRPr>
          </a:p>
          <a:p>
            <a:pPr indent="0" lvl="0" marL="0" rtl="0" algn="l">
              <a:lnSpc>
                <a:spcPct val="115000"/>
              </a:lnSpc>
              <a:spcBef>
                <a:spcPts val="0"/>
              </a:spcBef>
              <a:spcAft>
                <a:spcPts val="0"/>
              </a:spcAft>
              <a:buNone/>
            </a:pPr>
            <a:r>
              <a:t/>
            </a:r>
            <a:endParaRPr>
              <a:solidFill>
                <a:schemeClr val="dk1"/>
              </a:solidFill>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3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43" name="Google Shape;243;p3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44" name="Google Shape;244;p34"/>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08</a:t>
            </a:r>
            <a:endParaRPr sz="2000">
              <a:solidFill>
                <a:schemeClr val="lt1"/>
              </a:solidFill>
              <a:latin typeface="Roboto"/>
              <a:ea typeface="Roboto"/>
              <a:cs typeface="Roboto"/>
              <a:sym typeface="Roboto"/>
            </a:endParaRPr>
          </a:p>
        </p:txBody>
      </p:sp>
      <p:sp>
        <p:nvSpPr>
          <p:cNvPr id="246" name="Google Shape;246;p34"/>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chemeClr val="dk1"/>
                </a:solidFill>
                <a:highlight>
                  <a:srgbClr val="FFFFFF"/>
                </a:highlight>
              </a:rPr>
              <a:t>4 men and 5 boys can do a piece of work in 20 days while 5 men and 4 boys can do the same work in 16 days. In how many days can 4 men and 3 boys do the same work?</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highlight>
                  <a:srgbClr val="FFFFFF"/>
                </a:highlight>
              </a:rPr>
              <a:t>A. 	10 days</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highlight>
                  <a:srgbClr val="FFFFFF"/>
                </a:highlight>
              </a:rPr>
              <a:t>B. 	15 days</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highlight>
                  <a:srgbClr val="FFFFFF"/>
                </a:highlight>
              </a:rPr>
              <a:t>C. 	20 days</a:t>
            </a:r>
            <a:endParaRPr>
              <a:solidFill>
                <a:schemeClr val="dk1"/>
              </a:solidFill>
              <a:highlight>
                <a:srgbClr val="FFFFFF"/>
              </a:highlight>
            </a:endParaRPr>
          </a:p>
          <a:p>
            <a:pPr indent="0" lvl="0" marL="0" rtl="0" algn="l">
              <a:lnSpc>
                <a:spcPct val="115000"/>
              </a:lnSpc>
              <a:spcBef>
                <a:spcPts val="0"/>
              </a:spcBef>
              <a:spcAft>
                <a:spcPts val="0"/>
              </a:spcAft>
              <a:buNone/>
            </a:pPr>
            <a:r>
              <a:rPr lang="en-GB">
                <a:solidFill>
                  <a:schemeClr val="dk1"/>
                </a:solidFill>
                <a:highlight>
                  <a:srgbClr val="FFFFFF"/>
                </a:highlight>
              </a:rPr>
              <a:t>D. 	25 days</a:t>
            </a:r>
            <a:endParaRPr b="1">
              <a:solidFill>
                <a:srgbClr val="393A68"/>
              </a:solidFill>
              <a:highlight>
                <a:srgbClr val="FFFFFF"/>
              </a:highlight>
            </a:endParaRPr>
          </a:p>
        </p:txBody>
      </p:sp>
      <p:sp>
        <p:nvSpPr>
          <p:cNvPr id="247" name="Google Shape;247;p34"/>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Answer:C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3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53" name="Google Shape;253;p3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54" name="Google Shape;254;p3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08</a:t>
            </a:r>
            <a:endParaRPr sz="2000">
              <a:solidFill>
                <a:schemeClr val="lt1"/>
              </a:solidFill>
              <a:latin typeface="Roboto"/>
              <a:ea typeface="Roboto"/>
              <a:cs typeface="Roboto"/>
              <a:sym typeface="Roboto"/>
            </a:endParaRPr>
          </a:p>
        </p:txBody>
      </p:sp>
      <p:sp>
        <p:nvSpPr>
          <p:cNvPr id="256" name="Google Shape;256;p35"/>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highlight>
                  <a:srgbClr val="FFFFFF"/>
                </a:highlight>
              </a:rPr>
              <a:t>Assume 1 man's 1 day work = x &amp; 1 boy's 1 day work = y</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highlight>
                  <a:srgbClr val="FFFFFF"/>
                </a:highlight>
              </a:rPr>
              <a:t>From the given data, we can generate the equations as : 4x + 5y = 1/20 ---(1) &amp; 5x + 4y = 1/16 ---(2)</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highlight>
                  <a:srgbClr val="FFFFFF"/>
                </a:highlight>
              </a:rPr>
              <a:t>By solving the simultaneous equations (1) &amp; (2),</a:t>
            </a:r>
            <a:endParaRPr>
              <a:solidFill>
                <a:schemeClr val="dk1"/>
              </a:solidFill>
              <a:highlight>
                <a:srgbClr val="FFFFFF"/>
              </a:highlight>
            </a:endParaRPr>
          </a:p>
          <a:p>
            <a:pPr indent="0" lvl="0" marL="0" rtl="0" algn="l">
              <a:lnSpc>
                <a:spcPct val="115000"/>
              </a:lnSpc>
              <a:spcBef>
                <a:spcPts val="0"/>
              </a:spcBef>
              <a:spcAft>
                <a:spcPts val="0"/>
              </a:spcAft>
              <a:buNone/>
            </a:pPr>
            <a:r>
              <a:rPr lang="en-GB">
                <a:solidFill>
                  <a:schemeClr val="dk1"/>
                </a:solidFill>
                <a:highlight>
                  <a:srgbClr val="FFFFFF"/>
                </a:highlight>
              </a:rPr>
              <a:t>x = 1/ 80 &amp; y = 0</a:t>
            </a:r>
            <a:endParaRPr>
              <a:solidFill>
                <a:schemeClr val="dk1"/>
              </a:solidFill>
              <a:highlight>
                <a:srgbClr val="FFFFFF"/>
              </a:highlight>
            </a:endParaRPr>
          </a:p>
          <a:p>
            <a:pPr indent="0" lvl="0" marL="0" rtl="0" algn="l">
              <a:lnSpc>
                <a:spcPct val="115000"/>
              </a:lnSpc>
              <a:spcBef>
                <a:spcPts val="0"/>
              </a:spcBef>
              <a:spcAft>
                <a:spcPts val="0"/>
              </a:spcAft>
              <a:buNone/>
            </a:pPr>
            <a:r>
              <a:rPr lang="en-GB">
                <a:solidFill>
                  <a:schemeClr val="dk1"/>
                </a:solidFill>
                <a:highlight>
                  <a:srgbClr val="FFFFFF"/>
                </a:highlight>
              </a:rPr>
              <a:t>Therefore, (4 men + 3 boys ) 1 day work = 4 x1/80+ 3 x 0 =1/20</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highlight>
                  <a:srgbClr val="FFFFFF"/>
                </a:highlight>
              </a:rPr>
              <a:t>Thus, 4 men and 3 boys can finish the work in 20 days.</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3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62" name="Google Shape;262;p3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63" name="Google Shape;263;p3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6"/>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09</a:t>
            </a:r>
            <a:endParaRPr sz="2000">
              <a:solidFill>
                <a:schemeClr val="lt1"/>
              </a:solidFill>
              <a:latin typeface="Roboto"/>
              <a:ea typeface="Roboto"/>
              <a:cs typeface="Roboto"/>
              <a:sym typeface="Roboto"/>
            </a:endParaRPr>
          </a:p>
        </p:txBody>
      </p:sp>
      <p:sp>
        <p:nvSpPr>
          <p:cNvPr id="265" name="Google Shape;265;p36"/>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rgbClr val="2A2A2A"/>
                </a:solidFill>
                <a:highlight>
                  <a:srgbClr val="FFFFFF"/>
                </a:highlight>
              </a:rPr>
              <a:t>A can do a piece of work in 10 days, B in 15 days. They work together for 5 days, the rest of the work is finished by C in two more days. If they get Rs. 3000 as wages for the whole work, what are the daily wages of A, B and C respectively (in Rs):</a:t>
            </a:r>
            <a:endParaRPr>
              <a:solidFill>
                <a:srgbClr val="2A2A2A"/>
              </a:solidFill>
              <a:highlight>
                <a:srgbClr val="FFFFFF"/>
              </a:highlight>
            </a:endParaRPr>
          </a:p>
          <a:p>
            <a:pPr indent="0" lvl="0" marL="0" rtl="0" algn="l">
              <a:lnSpc>
                <a:spcPct val="115000"/>
              </a:lnSpc>
              <a:spcBef>
                <a:spcPts val="800"/>
              </a:spcBef>
              <a:spcAft>
                <a:spcPts val="0"/>
              </a:spcAft>
              <a:buNone/>
            </a:pPr>
            <a:r>
              <a:t/>
            </a:r>
            <a:endParaRPr>
              <a:solidFill>
                <a:srgbClr val="2A2A2A"/>
              </a:solidFill>
              <a:highlight>
                <a:srgbClr val="FFFFFF"/>
              </a:highlight>
            </a:endParaRPr>
          </a:p>
          <a:p>
            <a:pPr indent="0" lvl="0" marL="0" marR="101600" rtl="0" algn="l">
              <a:lnSpc>
                <a:spcPct val="115000"/>
              </a:lnSpc>
              <a:spcBef>
                <a:spcPts val="800"/>
              </a:spcBef>
              <a:spcAft>
                <a:spcPts val="0"/>
              </a:spcAft>
              <a:buNone/>
            </a:pPr>
            <a:r>
              <a:rPr lang="en-GB">
                <a:solidFill>
                  <a:srgbClr val="222222"/>
                </a:solidFill>
                <a:highlight>
                  <a:srgbClr val="FFFFFF"/>
                </a:highlight>
              </a:rPr>
              <a:t>A.	 200, 250, 300</a:t>
            </a:r>
            <a:endParaRPr>
              <a:solidFill>
                <a:srgbClr val="222222"/>
              </a:solidFill>
              <a:highlight>
                <a:srgbClr val="FFFFFF"/>
              </a:highlight>
            </a:endParaRPr>
          </a:p>
          <a:p>
            <a:pPr indent="0" lvl="0" marL="0" marR="101600" rtl="0" algn="l">
              <a:lnSpc>
                <a:spcPct val="115000"/>
              </a:lnSpc>
              <a:spcBef>
                <a:spcPts val="0"/>
              </a:spcBef>
              <a:spcAft>
                <a:spcPts val="0"/>
              </a:spcAft>
              <a:buNone/>
            </a:pPr>
            <a:r>
              <a:rPr lang="en-GB">
                <a:solidFill>
                  <a:srgbClr val="222222"/>
                </a:solidFill>
                <a:highlight>
                  <a:srgbClr val="FFFFFF"/>
                </a:highlight>
              </a:rPr>
              <a:t>B.	 300, 200, 250</a:t>
            </a:r>
            <a:endParaRPr>
              <a:solidFill>
                <a:srgbClr val="222222"/>
              </a:solidFill>
              <a:highlight>
                <a:srgbClr val="FFFFFF"/>
              </a:highlight>
            </a:endParaRPr>
          </a:p>
          <a:p>
            <a:pPr indent="0" lvl="0" marL="0" marR="101600" rtl="0" algn="l">
              <a:lnSpc>
                <a:spcPct val="115000"/>
              </a:lnSpc>
              <a:spcBef>
                <a:spcPts val="0"/>
              </a:spcBef>
              <a:spcAft>
                <a:spcPts val="0"/>
              </a:spcAft>
              <a:buNone/>
            </a:pPr>
            <a:r>
              <a:rPr lang="en-GB">
                <a:solidFill>
                  <a:srgbClr val="222222"/>
                </a:solidFill>
                <a:highlight>
                  <a:srgbClr val="FFFFFF"/>
                </a:highlight>
              </a:rPr>
              <a:t>C.	 200, 300, 400</a:t>
            </a:r>
            <a:endParaRPr>
              <a:solidFill>
                <a:srgbClr val="222222"/>
              </a:solidFill>
              <a:highlight>
                <a:srgbClr val="FFFFFF"/>
              </a:highlight>
            </a:endParaRPr>
          </a:p>
          <a:p>
            <a:pPr indent="0" lvl="0" marL="0" marR="101600" rtl="0" algn="l">
              <a:lnSpc>
                <a:spcPct val="115000"/>
              </a:lnSpc>
              <a:spcBef>
                <a:spcPts val="0"/>
              </a:spcBef>
              <a:spcAft>
                <a:spcPts val="0"/>
              </a:spcAft>
              <a:buNone/>
            </a:pPr>
            <a:r>
              <a:rPr lang="en-GB">
                <a:solidFill>
                  <a:srgbClr val="222222"/>
                </a:solidFill>
                <a:highlight>
                  <a:srgbClr val="FFFFFF"/>
                </a:highlight>
              </a:rPr>
              <a:t>D.	 None of these</a:t>
            </a:r>
            <a:endParaRPr>
              <a:solidFill>
                <a:srgbClr val="222222"/>
              </a:solidFill>
              <a:highlight>
                <a:srgbClr val="FFFFFF"/>
              </a:highlight>
            </a:endParaRPr>
          </a:p>
          <a:p>
            <a:pPr indent="0" lvl="0" marL="0" rtl="0" algn="l">
              <a:lnSpc>
                <a:spcPct val="115000"/>
              </a:lnSpc>
              <a:spcBef>
                <a:spcPts val="0"/>
              </a:spcBef>
              <a:spcAft>
                <a:spcPts val="800"/>
              </a:spcAft>
              <a:buNone/>
            </a:pPr>
            <a:r>
              <a:t/>
            </a:r>
            <a:endParaRPr>
              <a:solidFill>
                <a:srgbClr val="2A2A2A"/>
              </a:solidFill>
              <a:highlight>
                <a:srgbClr val="FFFFFF"/>
              </a:highlight>
            </a:endParaRPr>
          </a:p>
        </p:txBody>
      </p:sp>
      <p:sp>
        <p:nvSpPr>
          <p:cNvPr id="266" name="Google Shape;266;p36"/>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Answer:B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3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72" name="Google Shape;272;p3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73" name="Google Shape;273;p3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7"/>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Explanation:09 </a:t>
            </a:r>
            <a:endParaRPr sz="2000">
              <a:solidFill>
                <a:schemeClr val="lt1"/>
              </a:solidFill>
              <a:latin typeface="Roboto"/>
              <a:ea typeface="Roboto"/>
              <a:cs typeface="Roboto"/>
              <a:sym typeface="Roboto"/>
            </a:endParaRPr>
          </a:p>
        </p:txBody>
      </p:sp>
      <p:sp>
        <p:nvSpPr>
          <p:cNvPr id="275" name="Google Shape;275;p37"/>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a:solidFill>
                  <a:srgbClr val="2A2A2A"/>
                </a:solidFill>
                <a:highlight>
                  <a:srgbClr val="FFFFFF"/>
                </a:highlight>
              </a:rPr>
              <a:t>A's 5 days work = 50%  </a:t>
            </a:r>
            <a:endParaRPr>
              <a:solidFill>
                <a:srgbClr val="2A2A2A"/>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rgbClr val="2A2A2A"/>
                </a:solidFill>
                <a:highlight>
                  <a:srgbClr val="FFFFFF"/>
                </a:highlight>
              </a:rPr>
              <a:t>B's 5 days work = 33.33% </a:t>
            </a:r>
            <a:endParaRPr>
              <a:solidFill>
                <a:srgbClr val="2A2A2A"/>
              </a:solidFill>
              <a:highlight>
                <a:srgbClr val="FFFFFF"/>
              </a:highlight>
            </a:endParaRPr>
          </a:p>
          <a:p>
            <a:pPr indent="0" lvl="0" marL="0" rtl="0" algn="l">
              <a:lnSpc>
                <a:spcPct val="115000"/>
              </a:lnSpc>
              <a:spcBef>
                <a:spcPts val="0"/>
              </a:spcBef>
              <a:spcAft>
                <a:spcPts val="0"/>
              </a:spcAft>
              <a:buNone/>
            </a:pPr>
            <a:r>
              <a:rPr lang="en-GB">
                <a:solidFill>
                  <a:srgbClr val="2A2A2A"/>
                </a:solidFill>
                <a:highlight>
                  <a:srgbClr val="FFFFFF"/>
                </a:highlight>
              </a:rPr>
              <a:t>C's 2 days work = 16.66%     [100- (50+33.33)] </a:t>
            </a:r>
            <a:endParaRPr>
              <a:solidFill>
                <a:srgbClr val="2A2A2A"/>
              </a:solidFill>
              <a:highlight>
                <a:srgbClr val="FFFFFF"/>
              </a:highlight>
            </a:endParaRPr>
          </a:p>
          <a:p>
            <a:pPr indent="0" lvl="0" marL="0" rtl="0" algn="l">
              <a:lnSpc>
                <a:spcPct val="115000"/>
              </a:lnSpc>
              <a:spcBef>
                <a:spcPts val="0"/>
              </a:spcBef>
              <a:spcAft>
                <a:spcPts val="0"/>
              </a:spcAft>
              <a:buNone/>
            </a:pPr>
            <a:r>
              <a:rPr lang="en-GB">
                <a:solidFill>
                  <a:srgbClr val="2A2A2A"/>
                </a:solidFill>
                <a:highlight>
                  <a:srgbClr val="FFFFFF"/>
                </a:highlight>
              </a:rPr>
              <a:t>Ratio of contribution of work of A, B and C = </a:t>
            </a:r>
            <a:endParaRPr>
              <a:solidFill>
                <a:srgbClr val="2A2A2A"/>
              </a:solidFill>
              <a:highlight>
                <a:srgbClr val="FFFFFF"/>
              </a:highlight>
            </a:endParaRPr>
          </a:p>
          <a:p>
            <a:pPr indent="0" lvl="0" marL="25400" marR="25400" rtl="0" algn="l">
              <a:lnSpc>
                <a:spcPct val="115000"/>
              </a:lnSpc>
              <a:spcBef>
                <a:spcPts val="0"/>
              </a:spcBef>
              <a:spcAft>
                <a:spcPts val="0"/>
              </a:spcAft>
              <a:buNone/>
            </a:pPr>
            <a:r>
              <a:rPr lang="en-GB">
                <a:solidFill>
                  <a:srgbClr val="2A2A2A"/>
                </a:solidFill>
                <a:highlight>
                  <a:srgbClr val="FFFFFF"/>
                </a:highlight>
              </a:rPr>
              <a:t>50 : 331/3 : 162/3 =3:2:1</a:t>
            </a:r>
            <a:endParaRPr>
              <a:solidFill>
                <a:srgbClr val="2A2A2A"/>
              </a:solidFill>
              <a:highlight>
                <a:srgbClr val="FFFFFF"/>
              </a:highlight>
            </a:endParaRPr>
          </a:p>
          <a:p>
            <a:pPr indent="0" lvl="0" marL="0" rtl="0" algn="l">
              <a:lnSpc>
                <a:spcPct val="115000"/>
              </a:lnSpc>
              <a:spcBef>
                <a:spcPts val="0"/>
              </a:spcBef>
              <a:spcAft>
                <a:spcPts val="0"/>
              </a:spcAft>
              <a:buNone/>
            </a:pPr>
            <a:r>
              <a:rPr lang="en-GB">
                <a:solidFill>
                  <a:srgbClr val="2A2A2A"/>
                </a:solidFill>
                <a:highlight>
                  <a:srgbClr val="FFFFFF"/>
                </a:highlight>
              </a:rPr>
              <a:t>A's total share = Rs. 1500 </a:t>
            </a:r>
            <a:endParaRPr>
              <a:solidFill>
                <a:srgbClr val="2A2A2A"/>
              </a:solidFill>
              <a:highlight>
                <a:srgbClr val="FFFFFF"/>
              </a:highlight>
            </a:endParaRPr>
          </a:p>
          <a:p>
            <a:pPr indent="0" lvl="0" marL="0" rtl="0" algn="l">
              <a:lnSpc>
                <a:spcPct val="115000"/>
              </a:lnSpc>
              <a:spcBef>
                <a:spcPts val="0"/>
              </a:spcBef>
              <a:spcAft>
                <a:spcPts val="0"/>
              </a:spcAft>
              <a:buNone/>
            </a:pPr>
            <a:r>
              <a:rPr lang="en-GB">
                <a:solidFill>
                  <a:srgbClr val="2A2A2A"/>
                </a:solidFill>
                <a:highlight>
                  <a:srgbClr val="FFFFFF"/>
                </a:highlight>
              </a:rPr>
              <a:t>B's total share = Rs. 1000 </a:t>
            </a:r>
            <a:endParaRPr>
              <a:solidFill>
                <a:srgbClr val="2A2A2A"/>
              </a:solidFill>
              <a:highlight>
                <a:srgbClr val="FFFFFF"/>
              </a:highlight>
            </a:endParaRPr>
          </a:p>
          <a:p>
            <a:pPr indent="0" lvl="0" marL="0" rtl="0" algn="l">
              <a:lnSpc>
                <a:spcPct val="115000"/>
              </a:lnSpc>
              <a:spcBef>
                <a:spcPts val="0"/>
              </a:spcBef>
              <a:spcAft>
                <a:spcPts val="0"/>
              </a:spcAft>
              <a:buNone/>
            </a:pPr>
            <a:r>
              <a:rPr lang="en-GB">
                <a:solidFill>
                  <a:srgbClr val="2A2A2A"/>
                </a:solidFill>
                <a:highlight>
                  <a:srgbClr val="FFFFFF"/>
                </a:highlight>
              </a:rPr>
              <a:t>C's total share = Rs. 500  </a:t>
            </a:r>
            <a:endParaRPr>
              <a:solidFill>
                <a:srgbClr val="2A2A2A"/>
              </a:solidFill>
              <a:highlight>
                <a:srgbClr val="FFFFFF"/>
              </a:highlight>
            </a:endParaRPr>
          </a:p>
          <a:p>
            <a:pPr indent="0" lvl="0" marL="0" rtl="0" algn="l">
              <a:lnSpc>
                <a:spcPct val="115000"/>
              </a:lnSpc>
              <a:spcBef>
                <a:spcPts val="0"/>
              </a:spcBef>
              <a:spcAft>
                <a:spcPts val="0"/>
              </a:spcAft>
              <a:buNone/>
            </a:pPr>
            <a:r>
              <a:rPr lang="en-GB">
                <a:solidFill>
                  <a:srgbClr val="2A2A2A"/>
                </a:solidFill>
                <a:highlight>
                  <a:srgbClr val="FFFFFF"/>
                </a:highlight>
              </a:rPr>
              <a:t> </a:t>
            </a:r>
            <a:endParaRPr>
              <a:solidFill>
                <a:srgbClr val="2A2A2A"/>
              </a:solidFill>
              <a:highlight>
                <a:srgbClr val="FFFFFF"/>
              </a:highlight>
            </a:endParaRPr>
          </a:p>
          <a:p>
            <a:pPr indent="0" lvl="0" marL="0" rtl="0" algn="l">
              <a:lnSpc>
                <a:spcPct val="115000"/>
              </a:lnSpc>
              <a:spcBef>
                <a:spcPts val="0"/>
              </a:spcBef>
              <a:spcAft>
                <a:spcPts val="0"/>
              </a:spcAft>
              <a:buNone/>
            </a:pPr>
            <a:r>
              <a:rPr lang="en-GB">
                <a:solidFill>
                  <a:srgbClr val="2A2A2A"/>
                </a:solidFill>
                <a:highlight>
                  <a:srgbClr val="FFFFFF"/>
                </a:highlight>
              </a:rPr>
              <a:t>A's one day's earning = Rs.300  </a:t>
            </a:r>
            <a:endParaRPr>
              <a:solidFill>
                <a:srgbClr val="2A2A2A"/>
              </a:solidFill>
              <a:highlight>
                <a:srgbClr val="FFFFFF"/>
              </a:highlight>
            </a:endParaRPr>
          </a:p>
          <a:p>
            <a:pPr indent="0" lvl="0" marL="0" rtl="0" algn="l">
              <a:lnSpc>
                <a:spcPct val="115000"/>
              </a:lnSpc>
              <a:spcBef>
                <a:spcPts val="0"/>
              </a:spcBef>
              <a:spcAft>
                <a:spcPts val="0"/>
              </a:spcAft>
              <a:buNone/>
            </a:pPr>
            <a:r>
              <a:rPr lang="en-GB">
                <a:solidFill>
                  <a:srgbClr val="2A2A2A"/>
                </a:solidFill>
                <a:highlight>
                  <a:srgbClr val="FFFFFF"/>
                </a:highlight>
              </a:rPr>
              <a:t>B's one day's earning = Rs.200  </a:t>
            </a:r>
            <a:endParaRPr>
              <a:solidFill>
                <a:srgbClr val="2A2A2A"/>
              </a:solidFill>
              <a:highlight>
                <a:srgbClr val="FFFFFF"/>
              </a:highlight>
            </a:endParaRPr>
          </a:p>
          <a:p>
            <a:pPr indent="0" lvl="0" marL="0" rtl="0" algn="l">
              <a:lnSpc>
                <a:spcPct val="115000"/>
              </a:lnSpc>
              <a:spcBef>
                <a:spcPts val="0"/>
              </a:spcBef>
              <a:spcAft>
                <a:spcPts val="0"/>
              </a:spcAft>
              <a:buNone/>
            </a:pPr>
            <a:r>
              <a:rPr lang="en-GB">
                <a:solidFill>
                  <a:srgbClr val="2A2A2A"/>
                </a:solidFill>
                <a:highlight>
                  <a:srgbClr val="FFFFFF"/>
                </a:highlight>
              </a:rPr>
              <a:t>C's one day's earning = Rs.250</a:t>
            </a:r>
            <a:endParaRPr>
              <a:solidFill>
                <a:srgbClr val="2A2A2A"/>
              </a:solidFill>
              <a:highlight>
                <a:srgbClr val="FFFFFF"/>
              </a:highlight>
            </a:endParaRPr>
          </a:p>
          <a:p>
            <a:pPr indent="0" lvl="0" marL="25400" marR="25400" rtl="0" algn="l">
              <a:lnSpc>
                <a:spcPct val="115000"/>
              </a:lnSpc>
              <a:spcBef>
                <a:spcPts val="0"/>
              </a:spcBef>
              <a:spcAft>
                <a:spcPts val="0"/>
              </a:spcAft>
              <a:buClr>
                <a:schemeClr val="dk1"/>
              </a:buClr>
              <a:buSzPts val="1100"/>
              <a:buFont typeface="Arial"/>
              <a:buNone/>
            </a:pPr>
            <a:r>
              <a:t/>
            </a:r>
            <a:endParaRPr>
              <a:solidFill>
                <a:srgbClr val="2A2A2A"/>
              </a:solidFill>
              <a:highlight>
                <a:srgbClr val="FFFFFF"/>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3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81" name="Google Shape;281;p38"/>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82" name="Google Shape;282;p3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8"/>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10</a:t>
            </a:r>
            <a:endParaRPr sz="2000">
              <a:solidFill>
                <a:schemeClr val="lt1"/>
              </a:solidFill>
              <a:latin typeface="Roboto"/>
              <a:ea typeface="Roboto"/>
              <a:cs typeface="Roboto"/>
              <a:sym typeface="Roboto"/>
            </a:endParaRPr>
          </a:p>
        </p:txBody>
      </p:sp>
      <p:sp>
        <p:nvSpPr>
          <p:cNvPr id="284" name="Google Shape;284;p38"/>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rgbClr val="2A2A2A"/>
                </a:solidFill>
                <a:highlight>
                  <a:srgbClr val="FFFFFF"/>
                </a:highlight>
              </a:rPr>
              <a:t>A, B and C can do a piece of work in 24 days, 30 days and 40 days respectively. They began the work together but C left 4 days before the completion of the work. In how many days was the work completed?</a:t>
            </a:r>
            <a:endParaRPr>
              <a:solidFill>
                <a:srgbClr val="2A2A2A"/>
              </a:solidFill>
              <a:highlight>
                <a:srgbClr val="FFFFFF"/>
              </a:highlight>
            </a:endParaRPr>
          </a:p>
          <a:p>
            <a:pPr indent="0" lvl="0" marL="0" rtl="0" algn="l">
              <a:lnSpc>
                <a:spcPct val="115000"/>
              </a:lnSpc>
              <a:spcBef>
                <a:spcPts val="800"/>
              </a:spcBef>
              <a:spcAft>
                <a:spcPts val="0"/>
              </a:spcAft>
              <a:buNone/>
            </a:pPr>
            <a:r>
              <a:t/>
            </a:r>
            <a:endParaRPr>
              <a:solidFill>
                <a:srgbClr val="2A2A2A"/>
              </a:solidFill>
              <a:highlight>
                <a:srgbClr val="FFFFFF"/>
              </a:highlight>
            </a:endParaRPr>
          </a:p>
          <a:p>
            <a:pPr indent="0" lvl="0" marL="0" marR="101600" rtl="0" algn="l">
              <a:lnSpc>
                <a:spcPct val="115000"/>
              </a:lnSpc>
              <a:spcBef>
                <a:spcPts val="800"/>
              </a:spcBef>
              <a:spcAft>
                <a:spcPts val="0"/>
              </a:spcAft>
              <a:buNone/>
            </a:pPr>
            <a:r>
              <a:rPr lang="en-GB">
                <a:solidFill>
                  <a:srgbClr val="222222"/>
                </a:solidFill>
                <a:highlight>
                  <a:srgbClr val="FFFFFF"/>
                </a:highlight>
              </a:rPr>
              <a:t>A. 	11 days</a:t>
            </a:r>
            <a:endParaRPr>
              <a:solidFill>
                <a:srgbClr val="222222"/>
              </a:solidFill>
              <a:highlight>
                <a:srgbClr val="FFFFFF"/>
              </a:highlight>
            </a:endParaRPr>
          </a:p>
          <a:p>
            <a:pPr indent="0" lvl="0" marL="0" marR="101600" rtl="0" algn="l">
              <a:lnSpc>
                <a:spcPct val="115000"/>
              </a:lnSpc>
              <a:spcBef>
                <a:spcPts val="0"/>
              </a:spcBef>
              <a:spcAft>
                <a:spcPts val="0"/>
              </a:spcAft>
              <a:buNone/>
            </a:pPr>
            <a:r>
              <a:rPr lang="en-GB">
                <a:solidFill>
                  <a:srgbClr val="222222"/>
                </a:solidFill>
                <a:highlight>
                  <a:srgbClr val="FFFFFF"/>
                </a:highlight>
              </a:rPr>
              <a:t>B. 	12 days</a:t>
            </a:r>
            <a:endParaRPr>
              <a:solidFill>
                <a:srgbClr val="222222"/>
              </a:solidFill>
              <a:highlight>
                <a:srgbClr val="FFFFFF"/>
              </a:highlight>
            </a:endParaRPr>
          </a:p>
          <a:p>
            <a:pPr indent="0" lvl="0" marL="0" marR="101600" rtl="0" algn="l">
              <a:lnSpc>
                <a:spcPct val="115000"/>
              </a:lnSpc>
              <a:spcBef>
                <a:spcPts val="0"/>
              </a:spcBef>
              <a:spcAft>
                <a:spcPts val="0"/>
              </a:spcAft>
              <a:buNone/>
            </a:pPr>
            <a:r>
              <a:rPr lang="en-GB">
                <a:solidFill>
                  <a:srgbClr val="222222"/>
                </a:solidFill>
                <a:highlight>
                  <a:srgbClr val="FFFFFF"/>
                </a:highlight>
              </a:rPr>
              <a:t>C. 	13 days</a:t>
            </a:r>
            <a:endParaRPr>
              <a:solidFill>
                <a:srgbClr val="222222"/>
              </a:solidFill>
              <a:highlight>
                <a:srgbClr val="FFFFFF"/>
              </a:highlight>
            </a:endParaRPr>
          </a:p>
          <a:p>
            <a:pPr indent="0" lvl="0" marL="0" marR="101600" rtl="0" algn="l">
              <a:lnSpc>
                <a:spcPct val="115000"/>
              </a:lnSpc>
              <a:spcBef>
                <a:spcPts val="0"/>
              </a:spcBef>
              <a:spcAft>
                <a:spcPts val="0"/>
              </a:spcAft>
              <a:buNone/>
            </a:pPr>
            <a:r>
              <a:rPr lang="en-GB">
                <a:solidFill>
                  <a:srgbClr val="222222"/>
                </a:solidFill>
                <a:highlight>
                  <a:srgbClr val="FFFFFF"/>
                </a:highlight>
              </a:rPr>
              <a:t>D. 	14 days</a:t>
            </a:r>
            <a:endParaRPr>
              <a:solidFill>
                <a:srgbClr val="222222"/>
              </a:solidFill>
              <a:highlight>
                <a:srgbClr val="FFFFFF"/>
              </a:highlight>
            </a:endParaRPr>
          </a:p>
          <a:p>
            <a:pPr indent="0" lvl="0" marL="0" rtl="0" algn="l">
              <a:lnSpc>
                <a:spcPct val="115000"/>
              </a:lnSpc>
              <a:spcBef>
                <a:spcPts val="0"/>
              </a:spcBef>
              <a:spcAft>
                <a:spcPts val="800"/>
              </a:spcAft>
              <a:buNone/>
            </a:pPr>
            <a:r>
              <a:t/>
            </a:r>
            <a:endParaRPr>
              <a:solidFill>
                <a:srgbClr val="2A2A2A"/>
              </a:solidFill>
              <a:highlight>
                <a:srgbClr val="FFFFFF"/>
              </a:highlight>
            </a:endParaRPr>
          </a:p>
        </p:txBody>
      </p:sp>
      <p:sp>
        <p:nvSpPr>
          <p:cNvPr id="285" name="Google Shape;285;p38"/>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Answer:A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3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91" name="Google Shape;291;p39"/>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92" name="Google Shape;292;p3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9"/>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Explanation:10</a:t>
            </a:r>
            <a:endParaRPr sz="2000">
              <a:solidFill>
                <a:schemeClr val="lt1"/>
              </a:solidFill>
              <a:latin typeface="Roboto"/>
              <a:ea typeface="Roboto"/>
              <a:cs typeface="Roboto"/>
              <a:sym typeface="Roboto"/>
            </a:endParaRPr>
          </a:p>
        </p:txBody>
      </p:sp>
      <p:sp>
        <p:nvSpPr>
          <p:cNvPr id="294" name="Google Shape;294;p39"/>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rgbClr val="2A2A2A"/>
                </a:solidFill>
                <a:highlight>
                  <a:srgbClr val="FFFFFF"/>
                </a:highlight>
              </a:rPr>
              <a:t>One day's work of A, B and C = (1/24 + 1/30 + 1/40) = 1/10.</a:t>
            </a:r>
            <a:endParaRPr>
              <a:solidFill>
                <a:srgbClr val="2A2A2A"/>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rgbClr val="2A2A2A"/>
                </a:solidFill>
                <a:highlight>
                  <a:srgbClr val="FFFFFF"/>
                </a:highlight>
              </a:rPr>
              <a:t>C leaves 4 days before completion of the work, which means only A and B work during the last 4 days.</a:t>
            </a:r>
            <a:endParaRPr>
              <a:solidFill>
                <a:srgbClr val="2A2A2A"/>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rgbClr val="2A2A2A"/>
                </a:solidFill>
                <a:highlight>
                  <a:srgbClr val="FFFFFF"/>
                </a:highlight>
              </a:rPr>
              <a:t>Work done by A and B together in the last 4 days = 4 (1/24 + 1/30) = 3/10.</a:t>
            </a:r>
            <a:endParaRPr>
              <a:solidFill>
                <a:srgbClr val="2A2A2A"/>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rgbClr val="2A2A2A"/>
                </a:solidFill>
                <a:highlight>
                  <a:srgbClr val="FFFFFF"/>
                </a:highlight>
              </a:rPr>
              <a:t>Remaining Work = 7/10, which was done by A,B and C in the initial number of days. </a:t>
            </a:r>
            <a:endParaRPr>
              <a:solidFill>
                <a:srgbClr val="2A2A2A"/>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rgbClr val="2A2A2A"/>
                </a:solidFill>
                <a:highlight>
                  <a:srgbClr val="FFFFFF"/>
                </a:highlight>
              </a:rPr>
              <a:t>Number of days required for this initial work = 7 days. </a:t>
            </a:r>
            <a:endParaRPr>
              <a:solidFill>
                <a:srgbClr val="2A2A2A"/>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rgbClr val="2A2A2A"/>
                </a:solidFill>
                <a:highlight>
                  <a:srgbClr val="FFFFFF"/>
                </a:highlight>
              </a:rPr>
              <a:t>Thus, the total numbers of days required = 4 + 7 = 11 days.</a:t>
            </a:r>
            <a:endParaRPr>
              <a:solidFill>
                <a:srgbClr val="2A2A2A"/>
              </a:solidFill>
              <a:highlight>
                <a:srgbClr val="FFFFFF"/>
              </a:highlight>
            </a:endParaRPr>
          </a:p>
          <a:p>
            <a:pPr indent="0" lvl="0" marL="0" rtl="0" algn="l">
              <a:lnSpc>
                <a:spcPct val="115000"/>
              </a:lnSpc>
              <a:spcBef>
                <a:spcPts val="0"/>
              </a:spcBef>
              <a:spcAft>
                <a:spcPts val="0"/>
              </a:spcAft>
              <a:buNone/>
            </a:pPr>
            <a:r>
              <a:t/>
            </a:r>
            <a:endParaRPr>
              <a:solidFill>
                <a:srgbClr val="2A2A2A"/>
              </a:solidFill>
              <a:highlight>
                <a:srgbClr val="FFFFFF"/>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p4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00" name="Google Shape;300;p40"/>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01" name="Google Shape;301;p40"/>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0"/>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11</a:t>
            </a:r>
            <a:endParaRPr sz="2000">
              <a:solidFill>
                <a:schemeClr val="lt1"/>
              </a:solidFill>
              <a:latin typeface="Roboto"/>
              <a:ea typeface="Roboto"/>
              <a:cs typeface="Roboto"/>
              <a:sym typeface="Roboto"/>
            </a:endParaRPr>
          </a:p>
        </p:txBody>
      </p:sp>
      <p:sp>
        <p:nvSpPr>
          <p:cNvPr id="303" name="Google Shape;303;p40"/>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rgbClr val="2A2A2A"/>
                </a:solidFill>
                <a:highlight>
                  <a:srgbClr val="FFFFFF"/>
                </a:highlight>
              </a:rPr>
              <a:t>12 men can complete a work in 8 days. 16 women can complete the same work in 12 days. 8 men and 8 women started working  and worked for 6 days. How many more men are to be added to complete the remaining work in 1 day?</a:t>
            </a:r>
            <a:endParaRPr>
              <a:solidFill>
                <a:srgbClr val="2A2A2A"/>
              </a:solidFill>
              <a:highlight>
                <a:srgbClr val="FFFFFF"/>
              </a:highlight>
            </a:endParaRPr>
          </a:p>
          <a:p>
            <a:pPr indent="0" lvl="0" marL="0" rtl="0" algn="l">
              <a:lnSpc>
                <a:spcPct val="115000"/>
              </a:lnSpc>
              <a:spcBef>
                <a:spcPts val="800"/>
              </a:spcBef>
              <a:spcAft>
                <a:spcPts val="0"/>
              </a:spcAft>
              <a:buNone/>
            </a:pPr>
            <a:r>
              <a:t/>
            </a:r>
            <a:endParaRPr>
              <a:solidFill>
                <a:srgbClr val="2A2A2A"/>
              </a:solidFill>
              <a:highlight>
                <a:srgbClr val="FFFFFF"/>
              </a:highlight>
            </a:endParaRPr>
          </a:p>
          <a:p>
            <a:pPr indent="0" lvl="0" marL="0" marR="101600" rtl="0" algn="l">
              <a:lnSpc>
                <a:spcPct val="115000"/>
              </a:lnSpc>
              <a:spcBef>
                <a:spcPts val="800"/>
              </a:spcBef>
              <a:spcAft>
                <a:spcPts val="0"/>
              </a:spcAft>
              <a:buNone/>
            </a:pPr>
            <a:r>
              <a:rPr lang="en-GB">
                <a:solidFill>
                  <a:srgbClr val="222222"/>
                </a:solidFill>
                <a:highlight>
                  <a:srgbClr val="FFFFFF"/>
                </a:highlight>
              </a:rPr>
              <a:t>A.	</a:t>
            </a:r>
            <a:r>
              <a:rPr lang="en-GB">
                <a:solidFill>
                  <a:srgbClr val="222222"/>
                </a:solidFill>
                <a:highlight>
                  <a:srgbClr val="FFFFFF"/>
                </a:highlight>
              </a:rPr>
              <a:t>8</a:t>
            </a:r>
            <a:endParaRPr>
              <a:solidFill>
                <a:srgbClr val="222222"/>
              </a:solidFill>
              <a:highlight>
                <a:srgbClr val="FFFFFF"/>
              </a:highlight>
            </a:endParaRPr>
          </a:p>
          <a:p>
            <a:pPr indent="0" lvl="0" marL="0" marR="101600" rtl="0" algn="l">
              <a:lnSpc>
                <a:spcPct val="115000"/>
              </a:lnSpc>
              <a:spcBef>
                <a:spcPts val="0"/>
              </a:spcBef>
              <a:spcAft>
                <a:spcPts val="0"/>
              </a:spcAft>
              <a:buNone/>
            </a:pPr>
            <a:r>
              <a:rPr lang="en-GB">
                <a:solidFill>
                  <a:srgbClr val="222222"/>
                </a:solidFill>
                <a:highlight>
                  <a:srgbClr val="FFFFFF"/>
                </a:highlight>
              </a:rPr>
              <a:t>B.	12</a:t>
            </a:r>
            <a:endParaRPr>
              <a:solidFill>
                <a:srgbClr val="222222"/>
              </a:solidFill>
              <a:highlight>
                <a:srgbClr val="FFFFFF"/>
              </a:highlight>
            </a:endParaRPr>
          </a:p>
          <a:p>
            <a:pPr indent="0" lvl="0" marL="0" marR="101600" rtl="0" algn="l">
              <a:lnSpc>
                <a:spcPct val="115000"/>
              </a:lnSpc>
              <a:spcBef>
                <a:spcPts val="0"/>
              </a:spcBef>
              <a:spcAft>
                <a:spcPts val="0"/>
              </a:spcAft>
              <a:buNone/>
            </a:pPr>
            <a:r>
              <a:rPr lang="en-GB">
                <a:solidFill>
                  <a:srgbClr val="222222"/>
                </a:solidFill>
                <a:highlight>
                  <a:srgbClr val="FFFFFF"/>
                </a:highlight>
              </a:rPr>
              <a:t>C.	16</a:t>
            </a:r>
            <a:endParaRPr>
              <a:solidFill>
                <a:srgbClr val="222222"/>
              </a:solidFill>
              <a:highlight>
                <a:srgbClr val="FFFFFF"/>
              </a:highlight>
            </a:endParaRPr>
          </a:p>
          <a:p>
            <a:pPr indent="0" lvl="0" marL="0" marR="101600" rtl="0" algn="l">
              <a:lnSpc>
                <a:spcPct val="115000"/>
              </a:lnSpc>
              <a:spcBef>
                <a:spcPts val="0"/>
              </a:spcBef>
              <a:spcAft>
                <a:spcPts val="0"/>
              </a:spcAft>
              <a:buNone/>
            </a:pPr>
            <a:r>
              <a:rPr lang="en-GB">
                <a:solidFill>
                  <a:srgbClr val="222222"/>
                </a:solidFill>
                <a:highlight>
                  <a:srgbClr val="FFFFFF"/>
                </a:highlight>
              </a:rPr>
              <a:t>D.	 24</a:t>
            </a:r>
            <a:endParaRPr>
              <a:solidFill>
                <a:srgbClr val="222222"/>
              </a:solidFill>
              <a:highlight>
                <a:srgbClr val="FFFFFF"/>
              </a:highlight>
            </a:endParaRPr>
          </a:p>
          <a:p>
            <a:pPr indent="0" lvl="0" marL="0" rtl="0" algn="l">
              <a:lnSpc>
                <a:spcPct val="115000"/>
              </a:lnSpc>
              <a:spcBef>
                <a:spcPts val="0"/>
              </a:spcBef>
              <a:spcAft>
                <a:spcPts val="800"/>
              </a:spcAft>
              <a:buNone/>
            </a:pPr>
            <a:r>
              <a:t/>
            </a:r>
            <a:endParaRPr>
              <a:solidFill>
                <a:srgbClr val="2A2A2A"/>
              </a:solidFill>
              <a:highlight>
                <a:srgbClr val="FFFFFF"/>
              </a:highlight>
            </a:endParaRPr>
          </a:p>
        </p:txBody>
      </p:sp>
      <p:sp>
        <p:nvSpPr>
          <p:cNvPr id="304" name="Google Shape;304;p40"/>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B</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41"/>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10" name="Google Shape;310;p41"/>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11" name="Google Shape;311;p41"/>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1"/>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11</a:t>
            </a:r>
            <a:endParaRPr sz="2000">
              <a:solidFill>
                <a:schemeClr val="lt1"/>
              </a:solidFill>
              <a:latin typeface="Roboto"/>
              <a:ea typeface="Roboto"/>
              <a:cs typeface="Roboto"/>
              <a:sym typeface="Roboto"/>
            </a:endParaRPr>
          </a:p>
        </p:txBody>
      </p:sp>
      <p:sp>
        <p:nvSpPr>
          <p:cNvPr id="313" name="Google Shape;313;p41"/>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rgbClr val="2A2A2A"/>
                </a:solidFill>
                <a:highlight>
                  <a:srgbClr val="FFFFFF"/>
                </a:highlight>
              </a:rPr>
              <a:t>1 man's 1 day work =1/96 ; 1 woman's 1 day work = 1/192</a:t>
            </a:r>
            <a:endParaRPr>
              <a:solidFill>
                <a:srgbClr val="2A2A2A"/>
              </a:solidFill>
              <a:highlight>
                <a:srgbClr val="FFFFFF"/>
              </a:highlight>
            </a:endParaRPr>
          </a:p>
          <a:p>
            <a:pPr indent="0" lvl="0" marL="0" rtl="0" algn="l">
              <a:lnSpc>
                <a:spcPct val="115000"/>
              </a:lnSpc>
              <a:spcBef>
                <a:spcPts val="0"/>
              </a:spcBef>
              <a:spcAft>
                <a:spcPts val="0"/>
              </a:spcAft>
              <a:buNone/>
            </a:pPr>
            <a:r>
              <a:rPr lang="en-GB">
                <a:solidFill>
                  <a:srgbClr val="2A2A2A"/>
                </a:solidFill>
                <a:highlight>
                  <a:srgbClr val="FFFFFF"/>
                </a:highlight>
              </a:rPr>
              <a:t>Work done in 6 days=6(8/96+8/192)=6.⅛= ¾</a:t>
            </a:r>
            <a:endParaRPr>
              <a:solidFill>
                <a:srgbClr val="2A2A2A"/>
              </a:solidFill>
              <a:highlight>
                <a:srgbClr val="FFFFFF"/>
              </a:highlight>
            </a:endParaRPr>
          </a:p>
          <a:p>
            <a:pPr indent="0" lvl="0" marL="0" rtl="0" algn="l">
              <a:lnSpc>
                <a:spcPct val="115000"/>
              </a:lnSpc>
              <a:spcBef>
                <a:spcPts val="0"/>
              </a:spcBef>
              <a:spcAft>
                <a:spcPts val="0"/>
              </a:spcAft>
              <a:buNone/>
            </a:pPr>
            <a:r>
              <a:rPr lang="en-GB">
                <a:solidFill>
                  <a:srgbClr val="2A2A2A"/>
                </a:solidFill>
                <a:highlight>
                  <a:srgbClr val="FFFFFF"/>
                </a:highlight>
              </a:rPr>
              <a:t>Remaining work = 1/4</a:t>
            </a:r>
            <a:endParaRPr>
              <a:solidFill>
                <a:srgbClr val="2A2A2A"/>
              </a:solidFill>
              <a:highlight>
                <a:srgbClr val="FFFFFF"/>
              </a:highlight>
            </a:endParaRPr>
          </a:p>
          <a:p>
            <a:pPr indent="0" lvl="0" marL="0" rtl="0" algn="l">
              <a:lnSpc>
                <a:spcPct val="115000"/>
              </a:lnSpc>
              <a:spcBef>
                <a:spcPts val="0"/>
              </a:spcBef>
              <a:spcAft>
                <a:spcPts val="0"/>
              </a:spcAft>
              <a:buNone/>
            </a:pPr>
            <a:r>
              <a:rPr lang="en-GB">
                <a:solidFill>
                  <a:srgbClr val="2A2A2A"/>
                </a:solidFill>
                <a:highlight>
                  <a:srgbClr val="FFFFFF"/>
                </a:highlight>
              </a:rPr>
              <a:t>(8 men +8 women)'s 1 day work =1(8/96+8/192) = ⅛</a:t>
            </a:r>
            <a:endParaRPr>
              <a:solidFill>
                <a:srgbClr val="2A2A2A"/>
              </a:solidFill>
              <a:highlight>
                <a:srgbClr val="FFFFFF"/>
              </a:highlight>
            </a:endParaRPr>
          </a:p>
          <a:p>
            <a:pPr indent="0" lvl="0" marL="0" rtl="0" algn="l">
              <a:lnSpc>
                <a:spcPct val="115000"/>
              </a:lnSpc>
              <a:spcBef>
                <a:spcPts val="0"/>
              </a:spcBef>
              <a:spcAft>
                <a:spcPts val="0"/>
              </a:spcAft>
              <a:buNone/>
            </a:pPr>
            <a:r>
              <a:rPr lang="en-GB">
                <a:solidFill>
                  <a:srgbClr val="2A2A2A"/>
                </a:solidFill>
                <a:highlight>
                  <a:srgbClr val="FFFFFF"/>
                </a:highlight>
              </a:rPr>
              <a:t>Remaining work =1/4 -  1/8 = 1/8</a:t>
            </a:r>
            <a:endParaRPr>
              <a:solidFill>
                <a:srgbClr val="2A2A2A"/>
              </a:solidFill>
              <a:highlight>
                <a:srgbClr val="FFFFFF"/>
              </a:highlight>
            </a:endParaRPr>
          </a:p>
          <a:p>
            <a:pPr indent="0" lvl="0" marL="0" rtl="0" algn="l">
              <a:lnSpc>
                <a:spcPct val="115000"/>
              </a:lnSpc>
              <a:spcBef>
                <a:spcPts val="0"/>
              </a:spcBef>
              <a:spcAft>
                <a:spcPts val="0"/>
              </a:spcAft>
              <a:buNone/>
            </a:pPr>
            <a:r>
              <a:rPr lang="en-GB">
                <a:solidFill>
                  <a:srgbClr val="2A2A2A"/>
                </a:solidFill>
                <a:highlight>
                  <a:srgbClr val="FFFFFF"/>
                </a:highlight>
              </a:rPr>
              <a:t>1/96 work is done in 1 day by 1 man</a:t>
            </a:r>
            <a:endParaRPr>
              <a:solidFill>
                <a:srgbClr val="2A2A2A"/>
              </a:solidFill>
              <a:highlight>
                <a:srgbClr val="FFFFFF"/>
              </a:highlight>
            </a:endParaRPr>
          </a:p>
          <a:p>
            <a:pPr indent="0" lvl="0" marL="0" rtl="0" algn="l">
              <a:lnSpc>
                <a:spcPct val="115000"/>
              </a:lnSpc>
              <a:spcBef>
                <a:spcPts val="0"/>
              </a:spcBef>
              <a:spcAft>
                <a:spcPts val="0"/>
              </a:spcAft>
              <a:buNone/>
            </a:pPr>
            <a:r>
              <a:rPr lang="en-GB">
                <a:solidFill>
                  <a:srgbClr val="2A2A2A"/>
                </a:solidFill>
                <a:highlight>
                  <a:srgbClr val="FFFFFF"/>
                </a:highlight>
              </a:rPr>
              <a:t>Therefore, 1/8 work will be done in 1 day by 96 x (1/8) =12 men</a:t>
            </a:r>
            <a:endParaRPr>
              <a:solidFill>
                <a:srgbClr val="2A2A2A"/>
              </a:solidFill>
              <a:highlight>
                <a:srgbClr val="FFFFFF"/>
              </a:highlight>
            </a:endParaRPr>
          </a:p>
          <a:p>
            <a:pPr indent="0" lvl="0" marL="0" rtl="0" algn="l">
              <a:lnSpc>
                <a:spcPct val="115000"/>
              </a:lnSpc>
              <a:spcBef>
                <a:spcPts val="0"/>
              </a:spcBef>
              <a:spcAft>
                <a:spcPts val="0"/>
              </a:spcAft>
              <a:buNone/>
            </a:pPr>
            <a:r>
              <a:t/>
            </a:r>
            <a:endParaRPr>
              <a:solidFill>
                <a:srgbClr val="2A2A2A"/>
              </a:solidFill>
              <a:highlight>
                <a:srgbClr val="FFFFFF"/>
              </a:highlight>
            </a:endParaRPr>
          </a:p>
          <a:p>
            <a:pPr indent="0" lvl="0" marL="0" rtl="0" algn="l">
              <a:lnSpc>
                <a:spcPct val="115000"/>
              </a:lnSpc>
              <a:spcBef>
                <a:spcPts val="0"/>
              </a:spcBef>
              <a:spcAft>
                <a:spcPts val="0"/>
              </a:spcAft>
              <a:buNone/>
            </a:pPr>
            <a:r>
              <a:t/>
            </a:r>
            <a:endParaRPr>
              <a:solidFill>
                <a:srgbClr val="2A2A2A"/>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65" name="Google Shape;65;p1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66" name="Google Shape;66;p1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txBox="1"/>
          <p:nvPr/>
        </p:nvSpPr>
        <p:spPr>
          <a:xfrm>
            <a:off x="0" y="233550"/>
            <a:ext cx="44577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         Introduction :</a:t>
            </a:r>
            <a:r>
              <a:rPr lang="en-GB" sz="2000">
                <a:solidFill>
                  <a:schemeClr val="lt1"/>
                </a:solidFill>
                <a:latin typeface="Roboto"/>
                <a:ea typeface="Roboto"/>
                <a:cs typeface="Roboto"/>
                <a:sym typeface="Roboto"/>
              </a:rPr>
              <a:t>      </a:t>
            </a:r>
            <a:endParaRPr sz="2000">
              <a:solidFill>
                <a:schemeClr val="lt1"/>
              </a:solidFill>
              <a:latin typeface="Roboto"/>
              <a:ea typeface="Roboto"/>
              <a:cs typeface="Roboto"/>
              <a:sym typeface="Roboto"/>
            </a:endParaRPr>
          </a:p>
        </p:txBody>
      </p:sp>
      <p:sp>
        <p:nvSpPr>
          <p:cNvPr id="68" name="Google Shape;68;p15"/>
          <p:cNvSpPr txBox="1"/>
          <p:nvPr/>
        </p:nvSpPr>
        <p:spPr>
          <a:xfrm>
            <a:off x="384825" y="999450"/>
            <a:ext cx="80769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b="1" lang="en-GB"/>
              <a:t>Work:</a:t>
            </a:r>
            <a:r>
              <a:rPr lang="en-GB"/>
              <a:t> Work is the quantity of energy transferred from one system to another. But for question based on this topic, Work is defined as the amount of job assigned or the amount of job done. Work to be done is generally considered as one unit. It may be digging a trench constructing or painting a wall, filling up or emptying a tank, reservoir or a cistern.</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GB"/>
              <a:t>Time:</a:t>
            </a:r>
            <a:r>
              <a:rPr lang="en-GB"/>
              <a:t> Duration required /taken to complete the work.</a:t>
            </a:r>
            <a:endParaRPr/>
          </a:p>
          <a:p>
            <a:pPr indent="0" lvl="0" marL="0" rtl="0" algn="l">
              <a:lnSpc>
                <a:spcPct val="115000"/>
              </a:lnSpc>
              <a:spcBef>
                <a:spcPts val="0"/>
              </a:spcBef>
              <a:spcAft>
                <a:spcPts val="0"/>
              </a:spcAft>
              <a:buNone/>
            </a:pPr>
            <a:r>
              <a:rPr lang="en-GB"/>
              <a:t> </a:t>
            </a:r>
            <a:endParaRPr/>
          </a:p>
          <a:p>
            <a:pPr indent="0" lvl="0" marL="0" rtl="0" algn="l">
              <a:lnSpc>
                <a:spcPct val="115000"/>
              </a:lnSpc>
              <a:spcBef>
                <a:spcPts val="0"/>
              </a:spcBef>
              <a:spcAft>
                <a:spcPts val="0"/>
              </a:spcAft>
              <a:buNone/>
            </a:pPr>
            <a:r>
              <a:rPr b="1" lang="en-GB"/>
              <a:t>Efficiency:</a:t>
            </a:r>
            <a:r>
              <a:rPr lang="en-GB"/>
              <a:t> Amount of work done per unit time [hour or day] The efficiency:(Work output / Work input) x 100% </a:t>
            </a:r>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42"/>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19" name="Google Shape;319;p42"/>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20" name="Google Shape;320;p42"/>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2"/>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12</a:t>
            </a:r>
            <a:endParaRPr sz="2000">
              <a:solidFill>
                <a:schemeClr val="lt1"/>
              </a:solidFill>
              <a:latin typeface="Roboto"/>
              <a:ea typeface="Roboto"/>
              <a:cs typeface="Roboto"/>
              <a:sym typeface="Roboto"/>
            </a:endParaRPr>
          </a:p>
        </p:txBody>
      </p:sp>
      <p:sp>
        <p:nvSpPr>
          <p:cNvPr id="322" name="Google Shape;322;p42"/>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rgbClr val="2A2A2A"/>
                </a:solidFill>
                <a:highlight>
                  <a:srgbClr val="FFFFFF"/>
                </a:highlight>
              </a:rPr>
              <a:t>A and  B can do  a piece of work in 30 days , while  B and C can do the same work in 24 days and C and A in 20 days . They all work together for 10 days when B and C leave. How many days more will A take to finish  the work?</a:t>
            </a:r>
            <a:endParaRPr>
              <a:solidFill>
                <a:srgbClr val="2A2A2A"/>
              </a:solidFill>
              <a:highlight>
                <a:srgbClr val="FFFFFF"/>
              </a:highlight>
            </a:endParaRPr>
          </a:p>
          <a:p>
            <a:pPr indent="0" lvl="0" marL="0" rtl="0" algn="l">
              <a:lnSpc>
                <a:spcPct val="115000"/>
              </a:lnSpc>
              <a:spcBef>
                <a:spcPts val="800"/>
              </a:spcBef>
              <a:spcAft>
                <a:spcPts val="0"/>
              </a:spcAft>
              <a:buNone/>
            </a:pPr>
            <a:r>
              <a:t/>
            </a:r>
            <a:endParaRPr>
              <a:solidFill>
                <a:srgbClr val="2A2A2A"/>
              </a:solidFill>
              <a:highlight>
                <a:srgbClr val="FFFFFF"/>
              </a:highlight>
            </a:endParaRPr>
          </a:p>
          <a:p>
            <a:pPr indent="0" lvl="0" marL="0" marR="101600" rtl="0" algn="l">
              <a:lnSpc>
                <a:spcPct val="115000"/>
              </a:lnSpc>
              <a:spcBef>
                <a:spcPts val="800"/>
              </a:spcBef>
              <a:spcAft>
                <a:spcPts val="0"/>
              </a:spcAft>
              <a:buNone/>
            </a:pPr>
            <a:r>
              <a:rPr lang="en-GB">
                <a:solidFill>
                  <a:srgbClr val="222222"/>
                </a:solidFill>
                <a:highlight>
                  <a:srgbClr val="FFFFFF"/>
                </a:highlight>
              </a:rPr>
              <a:t>A. 	18 days</a:t>
            </a:r>
            <a:endParaRPr>
              <a:solidFill>
                <a:srgbClr val="222222"/>
              </a:solidFill>
              <a:highlight>
                <a:srgbClr val="FFFFFF"/>
              </a:highlight>
            </a:endParaRPr>
          </a:p>
          <a:p>
            <a:pPr indent="0" lvl="0" marL="0" marR="101600" rtl="0" algn="l">
              <a:lnSpc>
                <a:spcPct val="115000"/>
              </a:lnSpc>
              <a:spcBef>
                <a:spcPts val="0"/>
              </a:spcBef>
              <a:spcAft>
                <a:spcPts val="0"/>
              </a:spcAft>
              <a:buNone/>
            </a:pPr>
            <a:r>
              <a:rPr lang="en-GB">
                <a:solidFill>
                  <a:srgbClr val="222222"/>
                </a:solidFill>
                <a:highlight>
                  <a:srgbClr val="FFFFFF"/>
                </a:highlight>
              </a:rPr>
              <a:t>B. 	24 days</a:t>
            </a:r>
            <a:endParaRPr>
              <a:solidFill>
                <a:srgbClr val="222222"/>
              </a:solidFill>
              <a:highlight>
                <a:srgbClr val="FFFFFF"/>
              </a:highlight>
            </a:endParaRPr>
          </a:p>
          <a:p>
            <a:pPr indent="0" lvl="0" marL="0" marR="101600" rtl="0" algn="l">
              <a:lnSpc>
                <a:spcPct val="115000"/>
              </a:lnSpc>
              <a:spcBef>
                <a:spcPts val="0"/>
              </a:spcBef>
              <a:spcAft>
                <a:spcPts val="0"/>
              </a:spcAft>
              <a:buNone/>
            </a:pPr>
            <a:r>
              <a:rPr lang="en-GB">
                <a:solidFill>
                  <a:srgbClr val="222222"/>
                </a:solidFill>
                <a:highlight>
                  <a:srgbClr val="FFFFFF"/>
                </a:highlight>
              </a:rPr>
              <a:t>C. 	30 days</a:t>
            </a:r>
            <a:endParaRPr>
              <a:solidFill>
                <a:srgbClr val="222222"/>
              </a:solidFill>
              <a:highlight>
                <a:srgbClr val="FFFFFF"/>
              </a:highlight>
            </a:endParaRPr>
          </a:p>
          <a:p>
            <a:pPr indent="0" lvl="0" marL="0" marR="101600" rtl="0" algn="l">
              <a:lnSpc>
                <a:spcPct val="115000"/>
              </a:lnSpc>
              <a:spcBef>
                <a:spcPts val="0"/>
              </a:spcBef>
              <a:spcAft>
                <a:spcPts val="0"/>
              </a:spcAft>
              <a:buNone/>
            </a:pPr>
            <a:r>
              <a:rPr lang="en-GB">
                <a:solidFill>
                  <a:srgbClr val="222222"/>
                </a:solidFill>
                <a:highlight>
                  <a:srgbClr val="FFFFFF"/>
                </a:highlight>
              </a:rPr>
              <a:t>D. 	36 days</a:t>
            </a:r>
            <a:endParaRPr>
              <a:solidFill>
                <a:srgbClr val="222222"/>
              </a:solidFill>
              <a:highlight>
                <a:srgbClr val="FFFFFF"/>
              </a:highlight>
            </a:endParaRPr>
          </a:p>
          <a:p>
            <a:pPr indent="0" lvl="0" marL="0" rtl="0" algn="l">
              <a:lnSpc>
                <a:spcPct val="115000"/>
              </a:lnSpc>
              <a:spcBef>
                <a:spcPts val="0"/>
              </a:spcBef>
              <a:spcAft>
                <a:spcPts val="800"/>
              </a:spcAft>
              <a:buNone/>
            </a:pPr>
            <a:r>
              <a:t/>
            </a:r>
            <a:endParaRPr>
              <a:solidFill>
                <a:srgbClr val="2A2A2A"/>
              </a:solidFill>
              <a:highlight>
                <a:srgbClr val="FFFFFF"/>
              </a:highlight>
            </a:endParaRPr>
          </a:p>
        </p:txBody>
      </p:sp>
      <p:sp>
        <p:nvSpPr>
          <p:cNvPr id="323" name="Google Shape;323;p42"/>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Answer:A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43"/>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29" name="Google Shape;329;p43"/>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30" name="Google Shape;330;p43"/>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3"/>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Explanation:12 </a:t>
            </a:r>
            <a:endParaRPr sz="2000">
              <a:solidFill>
                <a:schemeClr val="lt1"/>
              </a:solidFill>
              <a:latin typeface="Roboto"/>
              <a:ea typeface="Roboto"/>
              <a:cs typeface="Roboto"/>
              <a:sym typeface="Roboto"/>
            </a:endParaRPr>
          </a:p>
        </p:txBody>
      </p:sp>
      <p:sp>
        <p:nvSpPr>
          <p:cNvPr id="332" name="Google Shape;332;p43"/>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a:solidFill>
                  <a:srgbClr val="2A2A2A"/>
                </a:solidFill>
                <a:highlight>
                  <a:srgbClr val="FFFFFF"/>
                </a:highlight>
              </a:rPr>
              <a:t>2(A+B+C)'s 1 day work = 1/30 + 1/24 + 1/20 = 1/8</a:t>
            </a:r>
            <a:endParaRPr>
              <a:solidFill>
                <a:srgbClr val="2A2A2A"/>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rgbClr val="2A2A2A"/>
                </a:solidFill>
                <a:highlight>
                  <a:srgbClr val="FFFFFF"/>
                </a:highlight>
              </a:rPr>
              <a:t>=&gt;(A+B+C)'s  1 day's work= 1/16</a:t>
            </a:r>
            <a:endParaRPr>
              <a:solidFill>
                <a:srgbClr val="2A2A2A"/>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rgbClr val="2A2A2A"/>
                </a:solidFill>
                <a:highlight>
                  <a:srgbClr val="FFFFFF"/>
                </a:highlight>
              </a:rPr>
              <a:t>work done by A,B and C in 10 days=10/16 = 5/8</a:t>
            </a:r>
            <a:endParaRPr>
              <a:solidFill>
                <a:srgbClr val="2A2A2A"/>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rgbClr val="2A2A2A"/>
                </a:solidFill>
                <a:highlight>
                  <a:srgbClr val="FFFFFF"/>
                </a:highlight>
              </a:rPr>
              <a:t>Remaining work= 3/8</a:t>
            </a:r>
            <a:endParaRPr>
              <a:solidFill>
                <a:srgbClr val="2A2A2A"/>
              </a:solidFill>
              <a:highlight>
                <a:srgbClr val="FFFFFF"/>
              </a:highlight>
            </a:endParaRPr>
          </a:p>
          <a:p>
            <a:pPr indent="0" lvl="0" marL="0" rtl="0" algn="l">
              <a:lnSpc>
                <a:spcPct val="115000"/>
              </a:lnSpc>
              <a:spcBef>
                <a:spcPts val="0"/>
              </a:spcBef>
              <a:spcAft>
                <a:spcPts val="0"/>
              </a:spcAft>
              <a:buNone/>
            </a:pPr>
            <a:r>
              <a:rPr lang="en-GB">
                <a:solidFill>
                  <a:srgbClr val="2A2A2A"/>
                </a:solidFill>
                <a:highlight>
                  <a:srgbClr val="FFFFFF"/>
                </a:highlight>
              </a:rPr>
              <a:t>A's 1 day's work=(1/16 - 1/24)= 1/48</a:t>
            </a:r>
            <a:endParaRPr>
              <a:solidFill>
                <a:srgbClr val="2A2A2A"/>
              </a:solidFill>
              <a:highlight>
                <a:srgbClr val="FFFFFF"/>
              </a:highlight>
            </a:endParaRPr>
          </a:p>
          <a:p>
            <a:pPr indent="0" lvl="0" marL="0" rtl="0" algn="l">
              <a:lnSpc>
                <a:spcPct val="115000"/>
              </a:lnSpc>
              <a:spcBef>
                <a:spcPts val="0"/>
              </a:spcBef>
              <a:spcAft>
                <a:spcPts val="0"/>
              </a:spcAft>
              <a:buNone/>
            </a:pPr>
            <a:r>
              <a:rPr lang="en-GB">
                <a:solidFill>
                  <a:srgbClr val="2A2A2A"/>
                </a:solidFill>
                <a:highlight>
                  <a:srgbClr val="FFFFFF"/>
                </a:highlight>
              </a:rPr>
              <a:t>Now, 1/48 work is done by A in 1 day.</a:t>
            </a:r>
            <a:endParaRPr>
              <a:solidFill>
                <a:srgbClr val="2A2A2A"/>
              </a:solidFill>
              <a:highlight>
                <a:srgbClr val="FFFFFF"/>
              </a:highlight>
            </a:endParaRPr>
          </a:p>
          <a:p>
            <a:pPr indent="0" lvl="0" marL="0" rtl="0" algn="l">
              <a:lnSpc>
                <a:spcPct val="115000"/>
              </a:lnSpc>
              <a:spcBef>
                <a:spcPts val="0"/>
              </a:spcBef>
              <a:spcAft>
                <a:spcPts val="0"/>
              </a:spcAft>
              <a:buNone/>
            </a:pPr>
            <a:r>
              <a:rPr lang="en-GB">
                <a:solidFill>
                  <a:srgbClr val="2A2A2A"/>
                </a:solidFill>
                <a:highlight>
                  <a:srgbClr val="FFFFFF"/>
                </a:highlight>
              </a:rPr>
              <a:t>So, 3/8 work  wil be done by A in =48 x (3/8) = 18 days</a:t>
            </a:r>
            <a:endParaRPr>
              <a:solidFill>
                <a:srgbClr val="2A2A2A"/>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rgbClr val="2A2A2A"/>
              </a:solidFill>
              <a:highlight>
                <a:srgbClr val="FFFFFF"/>
              </a:high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pic>
        <p:nvPicPr>
          <p:cNvPr id="337" name="Google Shape;337;p4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38" name="Google Shape;338;p4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39" name="Google Shape;339;p44"/>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13</a:t>
            </a:r>
            <a:endParaRPr sz="2000">
              <a:solidFill>
                <a:schemeClr val="lt1"/>
              </a:solidFill>
              <a:latin typeface="Roboto"/>
              <a:ea typeface="Roboto"/>
              <a:cs typeface="Roboto"/>
              <a:sym typeface="Roboto"/>
            </a:endParaRPr>
          </a:p>
        </p:txBody>
      </p:sp>
      <p:sp>
        <p:nvSpPr>
          <p:cNvPr id="341" name="Google Shape;341;p44"/>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rgbClr val="2A2A2A"/>
                </a:solidFill>
                <a:highlight>
                  <a:srgbClr val="FFFFFF"/>
                </a:highlight>
              </a:rPr>
              <a:t>A,B,C together can do a piece of work in 10 days.All the three started workingat it together and after 4 days,A left.Then,B and C together completed the work in 10 more days.In how many days can complete a work alone ?</a:t>
            </a:r>
            <a:endParaRPr>
              <a:solidFill>
                <a:srgbClr val="2A2A2A"/>
              </a:solidFill>
              <a:highlight>
                <a:srgbClr val="FFFFFF"/>
              </a:highlight>
            </a:endParaRPr>
          </a:p>
          <a:p>
            <a:pPr indent="0" lvl="0" marL="0" rtl="0" algn="l">
              <a:lnSpc>
                <a:spcPct val="115000"/>
              </a:lnSpc>
              <a:spcBef>
                <a:spcPts val="800"/>
              </a:spcBef>
              <a:spcAft>
                <a:spcPts val="0"/>
              </a:spcAft>
              <a:buNone/>
            </a:pPr>
            <a:r>
              <a:t/>
            </a:r>
            <a:endParaRPr>
              <a:solidFill>
                <a:srgbClr val="2A2A2A"/>
              </a:solidFill>
              <a:highlight>
                <a:srgbClr val="FFFFFF"/>
              </a:highlight>
            </a:endParaRPr>
          </a:p>
          <a:p>
            <a:pPr indent="0" lvl="0" marL="0" marR="101600" rtl="0" algn="l">
              <a:lnSpc>
                <a:spcPct val="115000"/>
              </a:lnSpc>
              <a:spcBef>
                <a:spcPts val="800"/>
              </a:spcBef>
              <a:spcAft>
                <a:spcPts val="0"/>
              </a:spcAft>
              <a:buNone/>
            </a:pPr>
            <a:r>
              <a:rPr lang="en-GB">
                <a:solidFill>
                  <a:srgbClr val="222222"/>
                </a:solidFill>
                <a:highlight>
                  <a:srgbClr val="FFFFFF"/>
                </a:highlight>
              </a:rPr>
              <a:t>A. 	25</a:t>
            </a:r>
            <a:endParaRPr>
              <a:solidFill>
                <a:srgbClr val="222222"/>
              </a:solidFill>
              <a:highlight>
                <a:srgbClr val="FFFFFF"/>
              </a:highlight>
            </a:endParaRPr>
          </a:p>
          <a:p>
            <a:pPr indent="0" lvl="0" marL="0" marR="101600" rtl="0" algn="l">
              <a:lnSpc>
                <a:spcPct val="115000"/>
              </a:lnSpc>
              <a:spcBef>
                <a:spcPts val="0"/>
              </a:spcBef>
              <a:spcAft>
                <a:spcPts val="0"/>
              </a:spcAft>
              <a:buNone/>
            </a:pPr>
            <a:r>
              <a:rPr lang="en-GB">
                <a:solidFill>
                  <a:srgbClr val="222222"/>
                </a:solidFill>
                <a:highlight>
                  <a:srgbClr val="FFFFFF"/>
                </a:highlight>
              </a:rPr>
              <a:t>B. 	24</a:t>
            </a:r>
            <a:endParaRPr>
              <a:solidFill>
                <a:srgbClr val="222222"/>
              </a:solidFill>
              <a:highlight>
                <a:srgbClr val="FFFFFF"/>
              </a:highlight>
            </a:endParaRPr>
          </a:p>
          <a:p>
            <a:pPr indent="0" lvl="0" marL="0" marR="101600" rtl="0" algn="l">
              <a:lnSpc>
                <a:spcPct val="115000"/>
              </a:lnSpc>
              <a:spcBef>
                <a:spcPts val="0"/>
              </a:spcBef>
              <a:spcAft>
                <a:spcPts val="0"/>
              </a:spcAft>
              <a:buNone/>
            </a:pPr>
            <a:r>
              <a:rPr lang="en-GB">
                <a:solidFill>
                  <a:srgbClr val="222222"/>
                </a:solidFill>
                <a:highlight>
                  <a:srgbClr val="FFFFFF"/>
                </a:highlight>
              </a:rPr>
              <a:t>C. 	23</a:t>
            </a:r>
            <a:endParaRPr>
              <a:solidFill>
                <a:srgbClr val="222222"/>
              </a:solidFill>
              <a:highlight>
                <a:srgbClr val="FFFFFF"/>
              </a:highlight>
            </a:endParaRPr>
          </a:p>
          <a:p>
            <a:pPr indent="0" lvl="0" marL="0" marR="101600" rtl="0" algn="l">
              <a:lnSpc>
                <a:spcPct val="115000"/>
              </a:lnSpc>
              <a:spcBef>
                <a:spcPts val="0"/>
              </a:spcBef>
              <a:spcAft>
                <a:spcPts val="0"/>
              </a:spcAft>
              <a:buNone/>
            </a:pPr>
            <a:r>
              <a:rPr lang="en-GB">
                <a:solidFill>
                  <a:srgbClr val="222222"/>
                </a:solidFill>
                <a:highlight>
                  <a:srgbClr val="FFFFFF"/>
                </a:highlight>
              </a:rPr>
              <a:t>D.	 21</a:t>
            </a:r>
            <a:endParaRPr>
              <a:solidFill>
                <a:srgbClr val="222222"/>
              </a:solidFill>
              <a:highlight>
                <a:srgbClr val="FFFFFF"/>
              </a:highlight>
            </a:endParaRPr>
          </a:p>
          <a:p>
            <a:pPr indent="0" lvl="0" marL="0" rtl="0" algn="l">
              <a:lnSpc>
                <a:spcPct val="115000"/>
              </a:lnSpc>
              <a:spcBef>
                <a:spcPts val="0"/>
              </a:spcBef>
              <a:spcAft>
                <a:spcPts val="800"/>
              </a:spcAft>
              <a:buNone/>
            </a:pPr>
            <a:r>
              <a:t/>
            </a:r>
            <a:endParaRPr>
              <a:solidFill>
                <a:srgbClr val="2A2A2A"/>
              </a:solidFill>
              <a:highlight>
                <a:srgbClr val="FFFFFF"/>
              </a:highlight>
            </a:endParaRPr>
          </a:p>
        </p:txBody>
      </p:sp>
      <p:sp>
        <p:nvSpPr>
          <p:cNvPr id="342" name="Google Shape;342;p44"/>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A</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4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48" name="Google Shape;348;p4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49" name="Google Shape;349;p4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Explanation:13 </a:t>
            </a:r>
            <a:endParaRPr sz="2000">
              <a:solidFill>
                <a:schemeClr val="lt1"/>
              </a:solidFill>
              <a:latin typeface="Roboto"/>
              <a:ea typeface="Roboto"/>
              <a:cs typeface="Roboto"/>
              <a:sym typeface="Roboto"/>
            </a:endParaRPr>
          </a:p>
        </p:txBody>
      </p:sp>
      <p:sp>
        <p:nvSpPr>
          <p:cNvPr id="351" name="Google Shape;351;p45"/>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a:solidFill>
                  <a:srgbClr val="2A2A2A"/>
                </a:solidFill>
                <a:highlight>
                  <a:srgbClr val="FFFFFF"/>
                </a:highlight>
              </a:rPr>
              <a:t>(A+B+C) do 1 work in 10 days.</a:t>
            </a:r>
            <a:endParaRPr>
              <a:solidFill>
                <a:srgbClr val="2A2A2A"/>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rgbClr val="2A2A2A"/>
                </a:solidFill>
                <a:highlight>
                  <a:srgbClr val="FFFFFF"/>
                </a:highlight>
              </a:rPr>
              <a:t>So (A+B+C)'s 1 day work=1/10 and as they work together for 4 days so workdone by them in 4 days=4/10=2/5</a:t>
            </a:r>
            <a:endParaRPr>
              <a:solidFill>
                <a:srgbClr val="2A2A2A"/>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rgbClr val="2A2A2A"/>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rgbClr val="2A2A2A"/>
                </a:solidFill>
                <a:highlight>
                  <a:srgbClr val="FFFFFF"/>
                </a:highlight>
              </a:rPr>
              <a:t>Remaining work=1-2/5=3/5</a:t>
            </a:r>
            <a:endParaRPr>
              <a:solidFill>
                <a:srgbClr val="2A2A2A"/>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rgbClr val="2A2A2A"/>
                </a:solidFill>
                <a:highlight>
                  <a:srgbClr val="FFFFFF"/>
                </a:highlight>
              </a:rPr>
              <a:t> </a:t>
            </a:r>
            <a:endParaRPr>
              <a:solidFill>
                <a:srgbClr val="2A2A2A"/>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rgbClr val="2A2A2A"/>
                </a:solidFill>
                <a:highlight>
                  <a:srgbClr val="FFFFFF"/>
                </a:highlight>
              </a:rPr>
              <a:t>(B+C) take 10 more days to complete 3/5 work. So( B+C)'s 1 day work=3/50</a:t>
            </a:r>
            <a:endParaRPr>
              <a:solidFill>
                <a:srgbClr val="2A2A2A"/>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rgbClr val="2A2A2A"/>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rgbClr val="2A2A2A"/>
                </a:solidFill>
                <a:highlight>
                  <a:srgbClr val="FFFFFF"/>
                </a:highlight>
              </a:rPr>
              <a:t>Now A'S 1 day work=(A+B+C)'s 1 day work - (B+C)'s 1 day work=1/10-3/50=1/25</a:t>
            </a:r>
            <a:endParaRPr>
              <a:solidFill>
                <a:srgbClr val="2A2A2A"/>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rgbClr val="2A2A2A"/>
                </a:solidFill>
                <a:highlight>
                  <a:srgbClr val="FFFFFF"/>
                </a:highlight>
              </a:rPr>
              <a:t>A does 1/25 work in in 1 day</a:t>
            </a:r>
            <a:endParaRPr>
              <a:solidFill>
                <a:srgbClr val="2A2A2A"/>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rgbClr val="2A2A2A"/>
                </a:solidFill>
                <a:highlight>
                  <a:srgbClr val="FFFFFF"/>
                </a:highlight>
              </a:rPr>
              <a:t>Therefore 1 work in 25 days.</a:t>
            </a:r>
            <a:endParaRPr>
              <a:solidFill>
                <a:srgbClr val="2A2A2A"/>
              </a:solidFill>
              <a:highlight>
                <a:srgbClr val="FFFFFF"/>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id="356" name="Google Shape;356;p4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57" name="Google Shape;357;p4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58" name="Google Shape;358;p4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6"/>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14</a:t>
            </a:r>
            <a:endParaRPr sz="2000">
              <a:solidFill>
                <a:schemeClr val="lt1"/>
              </a:solidFill>
              <a:latin typeface="Roboto"/>
              <a:ea typeface="Roboto"/>
              <a:cs typeface="Roboto"/>
              <a:sym typeface="Roboto"/>
            </a:endParaRPr>
          </a:p>
        </p:txBody>
      </p:sp>
      <p:sp>
        <p:nvSpPr>
          <p:cNvPr id="360" name="Google Shape;360;p46"/>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1200"/>
              </a:spcBef>
              <a:spcAft>
                <a:spcPts val="0"/>
              </a:spcAft>
              <a:buNone/>
            </a:pPr>
            <a:r>
              <a:rPr lang="en-GB"/>
              <a:t>If 6 men and 8 boys can do a piece of work in 10 days while 26 men and 48 boys can do the same in 2 days, the time taken by 15 men and 20 boys in doing the same type of work will be:</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None/>
            </a:pPr>
            <a:r>
              <a:rPr lang="en-GB"/>
              <a:t>A.	4 days</a:t>
            </a:r>
            <a:endParaRPr/>
          </a:p>
          <a:p>
            <a:pPr indent="0" lvl="0" marL="0" rtl="0" algn="l">
              <a:lnSpc>
                <a:spcPct val="115000"/>
              </a:lnSpc>
              <a:spcBef>
                <a:spcPts val="1200"/>
              </a:spcBef>
              <a:spcAft>
                <a:spcPts val="0"/>
              </a:spcAft>
              <a:buClr>
                <a:schemeClr val="dk1"/>
              </a:buClr>
              <a:buSzPts val="1100"/>
              <a:buFont typeface="Arial"/>
              <a:buNone/>
            </a:pPr>
            <a:r>
              <a:rPr lang="en-GB"/>
              <a:t>B.	5 days</a:t>
            </a:r>
            <a:endParaRPr/>
          </a:p>
          <a:p>
            <a:pPr indent="0" lvl="0" marL="0" rtl="0" algn="l">
              <a:lnSpc>
                <a:spcPct val="115000"/>
              </a:lnSpc>
              <a:spcBef>
                <a:spcPts val="1200"/>
              </a:spcBef>
              <a:spcAft>
                <a:spcPts val="0"/>
              </a:spcAft>
              <a:buClr>
                <a:schemeClr val="dk1"/>
              </a:buClr>
              <a:buSzPts val="1100"/>
              <a:buFont typeface="Arial"/>
              <a:buNone/>
            </a:pPr>
            <a:r>
              <a:rPr lang="en-GB"/>
              <a:t>C.	6 days</a:t>
            </a:r>
            <a:endParaRPr/>
          </a:p>
          <a:p>
            <a:pPr indent="0" lvl="0" marL="0" rtl="0" algn="l">
              <a:lnSpc>
                <a:spcPct val="115000"/>
              </a:lnSpc>
              <a:spcBef>
                <a:spcPts val="1200"/>
              </a:spcBef>
              <a:spcAft>
                <a:spcPts val="1200"/>
              </a:spcAft>
              <a:buClr>
                <a:schemeClr val="dk1"/>
              </a:buClr>
              <a:buSzPts val="1100"/>
              <a:buFont typeface="Arial"/>
              <a:buNone/>
            </a:pPr>
            <a:r>
              <a:rPr lang="en-GB"/>
              <a:t>D.	7 days</a:t>
            </a:r>
            <a:endParaRPr/>
          </a:p>
        </p:txBody>
      </p:sp>
      <p:sp>
        <p:nvSpPr>
          <p:cNvPr id="361" name="Google Shape;361;p46"/>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Answer:A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id="366" name="Google Shape;366;p4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67" name="Google Shape;367;p4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68" name="Google Shape;368;p4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7"/>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Explanation:14</a:t>
            </a:r>
            <a:endParaRPr sz="2000">
              <a:solidFill>
                <a:schemeClr val="lt1"/>
              </a:solidFill>
              <a:latin typeface="Roboto"/>
              <a:ea typeface="Roboto"/>
              <a:cs typeface="Roboto"/>
              <a:sym typeface="Roboto"/>
            </a:endParaRPr>
          </a:p>
        </p:txBody>
      </p:sp>
      <p:sp>
        <p:nvSpPr>
          <p:cNvPr id="370" name="Google Shape;370;p47"/>
          <p:cNvSpPr txBox="1"/>
          <p:nvPr/>
        </p:nvSpPr>
        <p:spPr>
          <a:xfrm>
            <a:off x="327600" y="999450"/>
            <a:ext cx="83940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1200"/>
              </a:spcBef>
              <a:spcAft>
                <a:spcPts val="0"/>
              </a:spcAft>
              <a:buNone/>
            </a:pPr>
            <a:r>
              <a:rPr lang="en-GB"/>
              <a:t>Let 1 man's 1 day's work = x</a:t>
            </a:r>
            <a:endParaRPr/>
          </a:p>
          <a:p>
            <a:pPr indent="0" lvl="0" marL="0" rtl="0" algn="l">
              <a:lnSpc>
                <a:spcPct val="115000"/>
              </a:lnSpc>
              <a:spcBef>
                <a:spcPts val="1200"/>
              </a:spcBef>
              <a:spcAft>
                <a:spcPts val="0"/>
              </a:spcAft>
              <a:buClr>
                <a:schemeClr val="dk1"/>
              </a:buClr>
              <a:buSzPts val="1100"/>
              <a:buFont typeface="Arial"/>
              <a:buNone/>
            </a:pPr>
            <a:r>
              <a:rPr lang="en-GB"/>
              <a:t>1 boy's 1 day's work = y.</a:t>
            </a:r>
            <a:endParaRPr/>
          </a:p>
          <a:p>
            <a:pPr indent="0" lvl="0" marL="0" rtl="0" algn="l">
              <a:lnSpc>
                <a:spcPct val="115000"/>
              </a:lnSpc>
              <a:spcBef>
                <a:spcPts val="1200"/>
              </a:spcBef>
              <a:spcAft>
                <a:spcPts val="0"/>
              </a:spcAft>
              <a:buClr>
                <a:schemeClr val="dk1"/>
              </a:buClr>
              <a:buSzPts val="1100"/>
              <a:buFont typeface="Arial"/>
              <a:buNone/>
            </a:pPr>
            <a:r>
              <a:rPr lang="en-GB"/>
              <a:t>Then, 6x + 8y =1/10   and</a:t>
            </a:r>
            <a:endParaRPr/>
          </a:p>
          <a:p>
            <a:pPr indent="0" lvl="0" marL="0" rtl="0" algn="l">
              <a:lnSpc>
                <a:spcPct val="115000"/>
              </a:lnSpc>
              <a:spcBef>
                <a:spcPts val="1200"/>
              </a:spcBef>
              <a:spcAft>
                <a:spcPts val="0"/>
              </a:spcAft>
              <a:buClr>
                <a:schemeClr val="dk1"/>
              </a:buClr>
              <a:buSzPts val="1100"/>
              <a:buFont typeface="Arial"/>
              <a:buNone/>
            </a:pPr>
            <a:r>
              <a:rPr lang="en-GB"/>
              <a:t>26x + 48y =1/2</a:t>
            </a:r>
            <a:endParaRPr/>
          </a:p>
          <a:p>
            <a:pPr indent="0" lvl="0" marL="0" rtl="0" algn="l">
              <a:lnSpc>
                <a:spcPct val="115000"/>
              </a:lnSpc>
              <a:spcBef>
                <a:spcPts val="1200"/>
              </a:spcBef>
              <a:spcAft>
                <a:spcPts val="0"/>
              </a:spcAft>
              <a:buClr>
                <a:schemeClr val="dk1"/>
              </a:buClr>
              <a:buSzPts val="1100"/>
              <a:buFont typeface="Arial"/>
              <a:buNone/>
            </a:pPr>
            <a:r>
              <a:rPr lang="en-GB"/>
              <a:t>Solving these two equations, we get : x =1/100 and y =1/200      	</a:t>
            </a:r>
            <a:endParaRPr/>
          </a:p>
          <a:p>
            <a:pPr indent="0" lvl="0" marL="0" rtl="0" algn="l">
              <a:lnSpc>
                <a:spcPct val="115000"/>
              </a:lnSpc>
              <a:spcBef>
                <a:spcPts val="1200"/>
              </a:spcBef>
              <a:spcAft>
                <a:spcPts val="0"/>
              </a:spcAft>
              <a:buClr>
                <a:schemeClr val="dk1"/>
              </a:buClr>
              <a:buSzPts val="1100"/>
              <a:buFont typeface="Arial"/>
              <a:buNone/>
            </a:pPr>
            <a:r>
              <a:rPr lang="en-GB"/>
              <a:t>(15 men + 20 boy)'s 1 day's work</a:t>
            </a:r>
            <a:endParaRPr/>
          </a:p>
          <a:p>
            <a:pPr indent="0" lvl="0" marL="0" rtl="0" algn="l">
              <a:lnSpc>
                <a:spcPct val="115000"/>
              </a:lnSpc>
              <a:spcBef>
                <a:spcPts val="1200"/>
              </a:spcBef>
              <a:spcAft>
                <a:spcPts val="0"/>
              </a:spcAft>
              <a:buClr>
                <a:schemeClr val="dk1"/>
              </a:buClr>
              <a:buSzPts val="1100"/>
              <a:buFont typeface="Arial"/>
              <a:buNone/>
            </a:pPr>
            <a:r>
              <a:rPr lang="en-GB"/>
              <a:t>              =15/100+20/200 =1/4                               	</a:t>
            </a:r>
            <a:endParaRPr/>
          </a:p>
          <a:p>
            <a:pPr indent="0" lvl="0" marL="0" rtl="0" algn="l">
              <a:lnSpc>
                <a:spcPct val="115000"/>
              </a:lnSpc>
              <a:spcBef>
                <a:spcPts val="1200"/>
              </a:spcBef>
              <a:spcAft>
                <a:spcPts val="0"/>
              </a:spcAft>
              <a:buClr>
                <a:schemeClr val="dk1"/>
              </a:buClr>
              <a:buSzPts val="1100"/>
              <a:buFont typeface="Arial"/>
              <a:buNone/>
            </a:pPr>
            <a:r>
              <a:rPr lang="en-GB"/>
              <a:t> 15 men and 20 boys can do the work in 4 days.</a:t>
            </a:r>
            <a:endParaRPr/>
          </a:p>
          <a:p>
            <a:pPr indent="0" lvl="0" marL="0" rtl="0" algn="l">
              <a:lnSpc>
                <a:spcPct val="115000"/>
              </a:lnSpc>
              <a:spcBef>
                <a:spcPts val="1200"/>
              </a:spcBef>
              <a:spcAft>
                <a:spcPts val="1200"/>
              </a:spcAft>
              <a:buClr>
                <a:schemeClr val="dk1"/>
              </a:buClr>
              <a:buSzPts val="1100"/>
              <a:buFont typeface="Arial"/>
              <a:buNone/>
            </a:pPr>
            <a:r>
              <a:rPr lang="en-GB"/>
              <a: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pic>
        <p:nvPicPr>
          <p:cNvPr id="375" name="Google Shape;375;p4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76" name="Google Shape;376;p48"/>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77" name="Google Shape;377;p4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8"/>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15</a:t>
            </a:r>
            <a:endParaRPr sz="2000">
              <a:solidFill>
                <a:schemeClr val="lt1"/>
              </a:solidFill>
              <a:latin typeface="Roboto"/>
              <a:ea typeface="Roboto"/>
              <a:cs typeface="Roboto"/>
              <a:sym typeface="Roboto"/>
            </a:endParaRPr>
          </a:p>
        </p:txBody>
      </p:sp>
      <p:sp>
        <p:nvSpPr>
          <p:cNvPr id="379" name="Google Shape;379;p48"/>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1200"/>
              </a:spcBef>
              <a:spcAft>
                <a:spcPts val="0"/>
              </a:spcAft>
              <a:buNone/>
            </a:pPr>
            <a:r>
              <a:rPr lang="en-GB"/>
              <a:t>Ravi and Kumar are working on an assignment. Ravi takes 6 hours to type 32 pages on a computer, while Kumar takes 5 hours to type 40 pages. How much time will they take, working together on two different computers to type an assignment of 110 pages?</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rPr lang="en-GB"/>
              <a:t>A.	7 hours 30 minutes</a:t>
            </a:r>
            <a:endParaRPr/>
          </a:p>
          <a:p>
            <a:pPr indent="0" lvl="0" marL="0" rtl="0" algn="l">
              <a:lnSpc>
                <a:spcPct val="115000"/>
              </a:lnSpc>
              <a:spcBef>
                <a:spcPts val="1200"/>
              </a:spcBef>
              <a:spcAft>
                <a:spcPts val="0"/>
              </a:spcAft>
              <a:buClr>
                <a:schemeClr val="dk1"/>
              </a:buClr>
              <a:buSzPts val="1100"/>
              <a:buFont typeface="Arial"/>
              <a:buNone/>
            </a:pPr>
            <a:r>
              <a:rPr lang="en-GB"/>
              <a:t>B.	8 hours</a:t>
            </a:r>
            <a:endParaRPr/>
          </a:p>
          <a:p>
            <a:pPr indent="0" lvl="0" marL="0" rtl="0" algn="l">
              <a:lnSpc>
                <a:spcPct val="115000"/>
              </a:lnSpc>
              <a:spcBef>
                <a:spcPts val="1200"/>
              </a:spcBef>
              <a:spcAft>
                <a:spcPts val="0"/>
              </a:spcAft>
              <a:buClr>
                <a:schemeClr val="dk1"/>
              </a:buClr>
              <a:buSzPts val="1100"/>
              <a:buFont typeface="Arial"/>
              <a:buNone/>
            </a:pPr>
            <a:r>
              <a:rPr lang="en-GB"/>
              <a:t>C.	8 hours 15 minutes</a:t>
            </a:r>
            <a:endParaRPr/>
          </a:p>
          <a:p>
            <a:pPr indent="0" lvl="0" marL="0" rtl="0" algn="l">
              <a:lnSpc>
                <a:spcPct val="115000"/>
              </a:lnSpc>
              <a:spcBef>
                <a:spcPts val="1200"/>
              </a:spcBef>
              <a:spcAft>
                <a:spcPts val="0"/>
              </a:spcAft>
              <a:buClr>
                <a:schemeClr val="dk1"/>
              </a:buClr>
              <a:buSzPts val="1100"/>
              <a:buFont typeface="Arial"/>
              <a:buNone/>
            </a:pPr>
            <a:r>
              <a:rPr lang="en-GB"/>
              <a:t>D.	8 hours 25 minutes</a:t>
            </a:r>
            <a:endParaRPr/>
          </a:p>
          <a:p>
            <a:pPr indent="0" lvl="0" marL="0" rtl="0" algn="l">
              <a:lnSpc>
                <a:spcPct val="115000"/>
              </a:lnSpc>
              <a:spcBef>
                <a:spcPts val="1200"/>
              </a:spcBef>
              <a:spcAft>
                <a:spcPts val="800"/>
              </a:spcAft>
              <a:buNone/>
            </a:pPr>
            <a:r>
              <a:t/>
            </a:r>
            <a:endParaRPr/>
          </a:p>
        </p:txBody>
      </p:sp>
      <p:sp>
        <p:nvSpPr>
          <p:cNvPr id="380" name="Google Shape;380;p48"/>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Answer:C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id="385" name="Google Shape;385;p4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86" name="Google Shape;386;p49"/>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87" name="Google Shape;387;p4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9"/>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Explanation:15 </a:t>
            </a:r>
            <a:endParaRPr sz="2000">
              <a:solidFill>
                <a:schemeClr val="lt1"/>
              </a:solidFill>
              <a:latin typeface="Roboto"/>
              <a:ea typeface="Roboto"/>
              <a:cs typeface="Roboto"/>
              <a:sym typeface="Roboto"/>
            </a:endParaRPr>
          </a:p>
        </p:txBody>
      </p:sp>
      <p:sp>
        <p:nvSpPr>
          <p:cNvPr id="389" name="Google Shape;389;p49"/>
          <p:cNvSpPr txBox="1"/>
          <p:nvPr/>
        </p:nvSpPr>
        <p:spPr>
          <a:xfrm>
            <a:off x="327600" y="10067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1200"/>
              </a:spcBef>
              <a:spcAft>
                <a:spcPts val="0"/>
              </a:spcAft>
              <a:buClr>
                <a:schemeClr val="dk1"/>
              </a:buClr>
              <a:buSzPts val="1100"/>
              <a:buFont typeface="Arial"/>
              <a:buNone/>
            </a:pPr>
            <a:r>
              <a:rPr lang="en-GB"/>
              <a:t>Number of pages typed by Ravi in 1 hour =  32/6=16/3</a:t>
            </a:r>
            <a:endParaRPr/>
          </a:p>
          <a:p>
            <a:pPr indent="0" lvl="0" marL="0" rtl="0" algn="l">
              <a:lnSpc>
                <a:spcPct val="115000"/>
              </a:lnSpc>
              <a:spcBef>
                <a:spcPts val="1200"/>
              </a:spcBef>
              <a:spcAft>
                <a:spcPts val="0"/>
              </a:spcAft>
              <a:buClr>
                <a:schemeClr val="dk1"/>
              </a:buClr>
              <a:buSzPts val="1100"/>
              <a:buFont typeface="Arial"/>
              <a:buNone/>
            </a:pPr>
            <a:r>
              <a:rPr lang="en-GB"/>
              <a:t>Number of pages typed by Kumar in 1 hour =40/5= 8</a:t>
            </a:r>
            <a:endParaRPr/>
          </a:p>
          <a:p>
            <a:pPr indent="0" lvl="0" marL="0" rtl="0" algn="l">
              <a:lnSpc>
                <a:spcPct val="115000"/>
              </a:lnSpc>
              <a:spcBef>
                <a:spcPts val="1200"/>
              </a:spcBef>
              <a:spcAft>
                <a:spcPts val="0"/>
              </a:spcAft>
              <a:buClr>
                <a:schemeClr val="dk1"/>
              </a:buClr>
              <a:buSzPts val="1100"/>
              <a:buFont typeface="Arial"/>
              <a:buNone/>
            </a:pPr>
            <a:r>
              <a:rPr lang="en-GB"/>
              <a:t>Number of pages typed by both in 1 hour=(16/3+8)=40/3</a:t>
            </a:r>
            <a:endParaRPr/>
          </a:p>
          <a:p>
            <a:pPr indent="0" lvl="0" marL="0" rtl="0" algn="l">
              <a:lnSpc>
                <a:spcPct val="115000"/>
              </a:lnSpc>
              <a:spcBef>
                <a:spcPts val="1200"/>
              </a:spcBef>
              <a:spcAft>
                <a:spcPts val="0"/>
              </a:spcAft>
              <a:buClr>
                <a:schemeClr val="dk1"/>
              </a:buClr>
              <a:buSzPts val="1100"/>
              <a:buFont typeface="Arial"/>
              <a:buNone/>
            </a:pPr>
            <a:r>
              <a:rPr lang="en-GB"/>
              <a:t>Therefore Time taken by both to type 110 pages =(110x 3/40)hours</a:t>
            </a:r>
            <a:endParaRPr/>
          </a:p>
          <a:p>
            <a:pPr indent="0" lvl="0" marL="0" rtl="0" algn="l">
              <a:lnSpc>
                <a:spcPct val="115000"/>
              </a:lnSpc>
              <a:spcBef>
                <a:spcPts val="1200"/>
              </a:spcBef>
              <a:spcAft>
                <a:spcPts val="0"/>
              </a:spcAft>
              <a:buClr>
                <a:schemeClr val="dk1"/>
              </a:buClr>
              <a:buSzPts val="1100"/>
              <a:buFont typeface="Arial"/>
              <a:buNone/>
            </a:pPr>
            <a:r>
              <a:rPr lang="en-GB"/>
              <a:t>=1 (8/4)hours (or) 8 hours 15 minutes.</a:t>
            </a:r>
            <a:endParaRPr/>
          </a:p>
          <a:p>
            <a:pPr indent="0" lvl="0" marL="0" rtl="0" algn="l">
              <a:lnSpc>
                <a:spcPct val="115000"/>
              </a:lnSpc>
              <a:spcBef>
                <a:spcPts val="1200"/>
              </a:spcBef>
              <a:spcAft>
                <a:spcPts val="1200"/>
              </a:spcAft>
              <a:buClr>
                <a:schemeClr val="dk1"/>
              </a:buClr>
              <a:buSzPts val="1100"/>
              <a:buFont typeface="Arial"/>
              <a:buNone/>
            </a:pPr>
            <a:r>
              <a:rPr lang="en-GB"/>
              <a:t>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pic>
        <p:nvPicPr>
          <p:cNvPr id="394" name="Google Shape;394;p5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95" name="Google Shape;395;p50"/>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96" name="Google Shape;396;p50"/>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i="1" sz="2800"/>
          </a:p>
          <a:p>
            <a:pPr indent="0" lvl="0" marL="0" rtl="0" algn="l">
              <a:spcBef>
                <a:spcPts val="0"/>
              </a:spcBef>
              <a:spcAft>
                <a:spcPts val="0"/>
              </a:spcAft>
              <a:buClr>
                <a:schemeClr val="dk1"/>
              </a:buClr>
              <a:buSzPts val="1100"/>
              <a:buFont typeface="Arial"/>
              <a:buNone/>
            </a:pPr>
            <a:r>
              <a:t/>
            </a:r>
            <a:endParaRPr i="1" sz="2800"/>
          </a:p>
          <a:p>
            <a:pPr indent="0" lvl="0" marL="0" rtl="0" algn="l">
              <a:spcBef>
                <a:spcPts val="0"/>
              </a:spcBef>
              <a:spcAft>
                <a:spcPts val="0"/>
              </a:spcAft>
              <a:buClr>
                <a:schemeClr val="dk1"/>
              </a:buClr>
              <a:buSzPts val="1100"/>
              <a:buFont typeface="Arial"/>
              <a:buNone/>
            </a:pPr>
            <a:r>
              <a:t/>
            </a:r>
            <a:endParaRPr i="1" sz="2800"/>
          </a:p>
          <a:p>
            <a:pPr indent="457200" lvl="0" marL="2743200" rtl="0" algn="l">
              <a:spcBef>
                <a:spcPts val="0"/>
              </a:spcBef>
              <a:spcAft>
                <a:spcPts val="0"/>
              </a:spcAft>
              <a:buClr>
                <a:schemeClr val="dk1"/>
              </a:buClr>
              <a:buSzPts val="1100"/>
              <a:buFont typeface="Arial"/>
              <a:buNone/>
            </a:pPr>
            <a:r>
              <a:rPr i="1" lang="en-GB" sz="2800"/>
              <a:t>THANK YOU</a:t>
            </a:r>
            <a:endParaRPr i="1" sz="2800"/>
          </a:p>
          <a:p>
            <a:pPr indent="0" lvl="0" marL="0" rtl="0" algn="l">
              <a:spcBef>
                <a:spcPts val="0"/>
              </a:spcBef>
              <a:spcAft>
                <a:spcPts val="0"/>
              </a:spcAft>
              <a:buNone/>
            </a:pPr>
            <a:r>
              <a:t/>
            </a:r>
            <a:endParaRPr i="1"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74" name="Google Shape;74;p1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75" name="Google Shape;75;p1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txBox="1"/>
          <p:nvPr/>
        </p:nvSpPr>
        <p:spPr>
          <a:xfrm>
            <a:off x="0" y="233550"/>
            <a:ext cx="44577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         Concept :</a:t>
            </a:r>
            <a:endParaRPr sz="2000">
              <a:solidFill>
                <a:schemeClr val="lt1"/>
              </a:solidFill>
              <a:latin typeface="Roboto"/>
              <a:ea typeface="Roboto"/>
              <a:cs typeface="Roboto"/>
              <a:sym typeface="Roboto"/>
            </a:endParaRPr>
          </a:p>
        </p:txBody>
      </p:sp>
      <p:sp>
        <p:nvSpPr>
          <p:cNvPr id="77" name="Google Shape;77;p16"/>
          <p:cNvSpPr txBox="1"/>
          <p:nvPr/>
        </p:nvSpPr>
        <p:spPr>
          <a:xfrm>
            <a:off x="384825" y="999450"/>
            <a:ext cx="80769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b="1" lang="en-GB">
                <a:highlight>
                  <a:srgbClr val="FFFFFF"/>
                </a:highlight>
              </a:rPr>
              <a:t>Work from Days:</a:t>
            </a:r>
            <a:endParaRPr b="1">
              <a:highlight>
                <a:srgbClr val="FFFFFF"/>
              </a:highlight>
            </a:endParaRPr>
          </a:p>
          <a:p>
            <a:pPr indent="0" lvl="0" marL="0" rtl="0" algn="l">
              <a:lnSpc>
                <a:spcPct val="115000"/>
              </a:lnSpc>
              <a:spcBef>
                <a:spcPts val="0"/>
              </a:spcBef>
              <a:spcAft>
                <a:spcPts val="0"/>
              </a:spcAft>
              <a:buNone/>
            </a:pPr>
            <a:r>
              <a:rPr lang="en-GB">
                <a:highlight>
                  <a:srgbClr val="FFFFFF"/>
                </a:highlight>
              </a:rPr>
              <a:t>If A can do a piece of work in </a:t>
            </a:r>
            <a:r>
              <a:rPr i="1" lang="en-GB">
                <a:highlight>
                  <a:srgbClr val="FFFFFF"/>
                </a:highlight>
              </a:rPr>
              <a:t>n</a:t>
            </a:r>
            <a:r>
              <a:rPr lang="en-GB">
                <a:highlight>
                  <a:srgbClr val="FFFFFF"/>
                </a:highlight>
              </a:rPr>
              <a:t> days, then A's 1 day's work = 1/n.</a:t>
            </a:r>
            <a:endParaRPr>
              <a:highlight>
                <a:srgbClr val="FFFFFF"/>
              </a:highlight>
            </a:endParaRPr>
          </a:p>
          <a:p>
            <a:pPr indent="0" lvl="0" marL="0" rtl="0" algn="l">
              <a:lnSpc>
                <a:spcPct val="115000"/>
              </a:lnSpc>
              <a:spcBef>
                <a:spcPts val="0"/>
              </a:spcBef>
              <a:spcAft>
                <a:spcPts val="0"/>
              </a:spcAft>
              <a:buNone/>
            </a:pPr>
            <a:r>
              <a:t/>
            </a:r>
            <a:endParaRPr>
              <a:highlight>
                <a:srgbClr val="FFFFFF"/>
              </a:highlight>
            </a:endParaRPr>
          </a:p>
          <a:p>
            <a:pPr indent="0" lvl="0" marL="0" rtl="0" algn="l">
              <a:lnSpc>
                <a:spcPct val="115000"/>
              </a:lnSpc>
              <a:spcBef>
                <a:spcPts val="0"/>
              </a:spcBef>
              <a:spcAft>
                <a:spcPts val="0"/>
              </a:spcAft>
              <a:buNone/>
            </a:pPr>
            <a:r>
              <a:rPr b="1" lang="en-GB">
                <a:highlight>
                  <a:srgbClr val="FFFFFF"/>
                </a:highlight>
              </a:rPr>
              <a:t>Days from Work:</a:t>
            </a:r>
            <a:endParaRPr b="1">
              <a:highlight>
                <a:srgbClr val="FFFFFF"/>
              </a:highlight>
            </a:endParaRPr>
          </a:p>
          <a:p>
            <a:pPr indent="0" lvl="0" marL="0" rtl="0" algn="l">
              <a:lnSpc>
                <a:spcPct val="115000"/>
              </a:lnSpc>
              <a:spcBef>
                <a:spcPts val="0"/>
              </a:spcBef>
              <a:spcAft>
                <a:spcPts val="0"/>
              </a:spcAft>
              <a:buNone/>
            </a:pPr>
            <a:r>
              <a:rPr lang="en-GB">
                <a:solidFill>
                  <a:schemeClr val="dk1"/>
                </a:solidFill>
              </a:rPr>
              <a:t>If A's 1 day's work =1/n,then A can finish the work in </a:t>
            </a:r>
            <a:r>
              <a:rPr i="1" lang="en-GB">
                <a:solidFill>
                  <a:schemeClr val="dk1"/>
                </a:solidFill>
              </a:rPr>
              <a:t>n</a:t>
            </a:r>
            <a:r>
              <a:rPr lang="en-GB">
                <a:solidFill>
                  <a:schemeClr val="dk1"/>
                </a:solidFill>
              </a:rPr>
              <a:t> days</a:t>
            </a:r>
            <a:endParaRPr>
              <a:solidFill>
                <a:schemeClr val="dk1"/>
              </a:solidFill>
            </a:endParaRPr>
          </a:p>
          <a:p>
            <a:pPr indent="0" lvl="0" marL="0" rtl="0" algn="l">
              <a:lnSpc>
                <a:spcPct val="115000"/>
              </a:lnSpc>
              <a:spcBef>
                <a:spcPts val="1100"/>
              </a:spcBef>
              <a:spcAft>
                <a:spcPts val="0"/>
              </a:spcAft>
              <a:buClr>
                <a:schemeClr val="dk1"/>
              </a:buClr>
              <a:buSzPts val="1100"/>
              <a:buFont typeface="Arial"/>
              <a:buNone/>
            </a:pPr>
            <a:r>
              <a:rPr b="1" lang="en-GB">
                <a:highlight>
                  <a:srgbClr val="FFFFFF"/>
                </a:highlight>
              </a:rPr>
              <a:t>Ratio:</a:t>
            </a:r>
            <a:endParaRPr b="1">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en-GB">
                <a:solidFill>
                  <a:schemeClr val="dk1"/>
                </a:solidFill>
                <a:highlight>
                  <a:srgbClr val="FFFFFF"/>
                </a:highlight>
              </a:rPr>
              <a:t>If A is thrice as good a workman as B, then:</a:t>
            </a:r>
            <a:endParaRPr>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en-GB">
                <a:solidFill>
                  <a:schemeClr val="dk1"/>
                </a:solidFill>
                <a:highlight>
                  <a:srgbClr val="FFFFFF"/>
                </a:highlight>
              </a:rPr>
              <a:t>Ratio of work done by A and B = 3 : 1.</a:t>
            </a:r>
            <a:endParaRPr>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en-GB">
                <a:solidFill>
                  <a:schemeClr val="dk1"/>
                </a:solidFill>
                <a:highlight>
                  <a:srgbClr val="FFFFFF"/>
                </a:highlight>
              </a:rPr>
              <a:t>Ratio of times taken by A and B to finish a work = 1 : 3.</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highlight>
                <a:srgbClr val="FFFFFF"/>
              </a:highlight>
            </a:endParaRPr>
          </a:p>
          <a:p>
            <a:pPr indent="0" lvl="0" marL="0" rtl="0" algn="l">
              <a:lnSpc>
                <a:spcPct val="115000"/>
              </a:lnSpc>
              <a:spcBef>
                <a:spcPts val="0"/>
              </a:spcBef>
              <a:spcAft>
                <a:spcPts val="0"/>
              </a:spcAft>
              <a:buNone/>
            </a:pPr>
            <a:r>
              <a:t/>
            </a:r>
            <a:endParaRPr i="1">
              <a:highlight>
                <a:srgbClr val="FFFFFF"/>
              </a:highlight>
            </a:endParaRPr>
          </a:p>
          <a:p>
            <a:pPr indent="0" lvl="0" marL="0" rtl="0" algn="l">
              <a:lnSpc>
                <a:spcPct val="115000"/>
              </a:lnSpc>
              <a:spcBef>
                <a:spcPts val="0"/>
              </a:spcBef>
              <a:spcAft>
                <a:spcPts val="0"/>
              </a:spcAft>
              <a:buNone/>
            </a:pPr>
            <a:r>
              <a:t/>
            </a:r>
            <a:endParaRPr>
              <a:solidFill>
                <a:srgbClr val="555555"/>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83" name="Google Shape;83;p1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84" name="Google Shape;84;p1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txBox="1"/>
          <p:nvPr/>
        </p:nvSpPr>
        <p:spPr>
          <a:xfrm>
            <a:off x="0" y="233550"/>
            <a:ext cx="44577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         Concept :</a:t>
            </a:r>
            <a:endParaRPr sz="2000">
              <a:solidFill>
                <a:schemeClr val="lt1"/>
              </a:solidFill>
              <a:latin typeface="Roboto"/>
              <a:ea typeface="Roboto"/>
              <a:cs typeface="Roboto"/>
              <a:sym typeface="Roboto"/>
            </a:endParaRPr>
          </a:p>
        </p:txBody>
      </p:sp>
      <p:sp>
        <p:nvSpPr>
          <p:cNvPr id="86" name="Google Shape;86;p17"/>
          <p:cNvSpPr txBox="1"/>
          <p:nvPr/>
        </p:nvSpPr>
        <p:spPr>
          <a:xfrm>
            <a:off x="384825" y="999450"/>
            <a:ext cx="80769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1500"/>
              </a:spcBef>
              <a:spcAft>
                <a:spcPts val="0"/>
              </a:spcAft>
              <a:buClr>
                <a:schemeClr val="dk1"/>
              </a:buClr>
              <a:buSzPts val="1100"/>
              <a:buFont typeface="Arial"/>
              <a:buNone/>
            </a:pPr>
            <a:r>
              <a:rPr b="1" lang="en-GB">
                <a:solidFill>
                  <a:schemeClr val="dk1"/>
                </a:solidFill>
              </a:rPr>
              <a:t>Approach 1: Using Fractions</a:t>
            </a:r>
            <a:endParaRPr b="1">
              <a:solidFill>
                <a:schemeClr val="dk1"/>
              </a:solidFill>
            </a:endParaRPr>
          </a:p>
          <a:p>
            <a:pPr indent="0" lvl="0" marL="0" rtl="0" algn="l">
              <a:lnSpc>
                <a:spcPct val="115000"/>
              </a:lnSpc>
              <a:spcBef>
                <a:spcPts val="800"/>
              </a:spcBef>
              <a:spcAft>
                <a:spcPts val="0"/>
              </a:spcAft>
              <a:buClr>
                <a:schemeClr val="dk1"/>
              </a:buClr>
              <a:buSzPts val="1100"/>
              <a:buFont typeface="Arial"/>
              <a:buNone/>
            </a:pPr>
            <a:r>
              <a:rPr lang="en-GB">
                <a:solidFill>
                  <a:schemeClr val="dk1"/>
                </a:solidFill>
              </a:rPr>
              <a:t>Ram can finish the work in 10 days i.e. in one day he will do 1/10th of the work.</a:t>
            </a:r>
            <a:endParaRPr>
              <a:solidFill>
                <a:schemeClr val="dk1"/>
              </a:solidFill>
            </a:endParaRPr>
          </a:p>
          <a:p>
            <a:pPr indent="0" lvl="0" marL="0" rtl="0" algn="l">
              <a:lnSpc>
                <a:spcPct val="115000"/>
              </a:lnSpc>
              <a:spcBef>
                <a:spcPts val="800"/>
              </a:spcBef>
              <a:spcAft>
                <a:spcPts val="0"/>
              </a:spcAft>
              <a:buClr>
                <a:schemeClr val="dk1"/>
              </a:buClr>
              <a:buSzPts val="1100"/>
              <a:buFont typeface="Arial"/>
              <a:buNone/>
            </a:pPr>
            <a:r>
              <a:rPr lang="en-GB">
                <a:solidFill>
                  <a:schemeClr val="dk1"/>
                </a:solidFill>
              </a:rPr>
              <a:t>Rahim can finish the work in 40 days i.e. in one day he will do 1/40th of the work.</a:t>
            </a:r>
            <a:endParaRPr>
              <a:solidFill>
                <a:schemeClr val="dk1"/>
              </a:solidFill>
            </a:endParaRPr>
          </a:p>
          <a:p>
            <a:pPr indent="0" lvl="0" marL="0" rtl="0" algn="l">
              <a:lnSpc>
                <a:spcPct val="115000"/>
              </a:lnSpc>
              <a:spcBef>
                <a:spcPts val="800"/>
              </a:spcBef>
              <a:spcAft>
                <a:spcPts val="0"/>
              </a:spcAft>
              <a:buNone/>
            </a:pPr>
            <a:r>
              <a:rPr lang="en-GB">
                <a:solidFill>
                  <a:schemeClr val="dk1"/>
                </a:solidFill>
              </a:rPr>
              <a:t>So, in one day, both working together can finish= (1/10) + (1/40) = 5/40 = 1/8th of the work. So, to complete the work they will take 8 days.</a:t>
            </a:r>
            <a:endParaRPr>
              <a:solidFill>
                <a:schemeClr val="dk1"/>
              </a:solidFill>
            </a:endParaRPr>
          </a:p>
          <a:p>
            <a:pPr indent="0" lvl="0" marL="0" rtl="0" algn="l">
              <a:lnSpc>
                <a:spcPct val="115000"/>
              </a:lnSpc>
              <a:spcBef>
                <a:spcPts val="800"/>
              </a:spcBef>
              <a:spcAft>
                <a:spcPts val="0"/>
              </a:spcAft>
              <a:buNone/>
            </a:pPr>
            <a:r>
              <a:rPr b="1" lang="en-GB">
                <a:solidFill>
                  <a:srgbClr val="333333"/>
                </a:solidFill>
                <a:highlight>
                  <a:srgbClr val="FFFFFF"/>
                </a:highlight>
              </a:rPr>
              <a:t>Approach 2:</a:t>
            </a:r>
            <a:r>
              <a:rPr lang="en-GB">
                <a:solidFill>
                  <a:srgbClr val="333333"/>
                </a:solidFill>
                <a:highlight>
                  <a:srgbClr val="FFFFFF"/>
                </a:highlight>
              </a:rPr>
              <a:t> </a:t>
            </a:r>
            <a:r>
              <a:rPr b="1" lang="en-GB">
                <a:solidFill>
                  <a:srgbClr val="333333"/>
                </a:solidFill>
                <a:highlight>
                  <a:srgbClr val="FFFFFF"/>
                </a:highlight>
              </a:rPr>
              <a:t>LCM Method</a:t>
            </a:r>
            <a:endParaRPr b="1">
              <a:solidFill>
                <a:srgbClr val="333333"/>
              </a:solidFill>
              <a:highlight>
                <a:srgbClr val="FFFFFF"/>
              </a:highlight>
            </a:endParaRPr>
          </a:p>
          <a:p>
            <a:pPr indent="0" lvl="0" marL="0" rtl="0" algn="l">
              <a:lnSpc>
                <a:spcPct val="115000"/>
              </a:lnSpc>
              <a:spcBef>
                <a:spcPts val="800"/>
              </a:spcBef>
              <a:spcAft>
                <a:spcPts val="0"/>
              </a:spcAft>
              <a:buNone/>
            </a:pPr>
            <a:r>
              <a:rPr lang="en-GB">
                <a:solidFill>
                  <a:srgbClr val="333333"/>
                </a:solidFill>
                <a:highlight>
                  <a:srgbClr val="FFFFFF"/>
                </a:highlight>
              </a:rPr>
              <a:t>If A does a work in 10 days and B does the same work individually in 12 days, in how many days will the work be completed if they work simultaneously?</a:t>
            </a:r>
            <a:endParaRPr>
              <a:solidFill>
                <a:srgbClr val="333333"/>
              </a:solidFill>
              <a:highlight>
                <a:srgbClr val="FFFFFF"/>
              </a:highlight>
            </a:endParaRPr>
          </a:p>
          <a:p>
            <a:pPr indent="0" lvl="0" marL="0" rtl="0" algn="l">
              <a:lnSpc>
                <a:spcPct val="115000"/>
              </a:lnSpc>
              <a:spcBef>
                <a:spcPts val="800"/>
              </a:spcBef>
              <a:spcAft>
                <a:spcPts val="0"/>
              </a:spcAft>
              <a:buNone/>
            </a:pPr>
            <a:r>
              <a:t/>
            </a:r>
            <a:endParaRPr>
              <a:solidFill>
                <a:srgbClr val="333333"/>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800"/>
              </a:spcBef>
              <a:spcAft>
                <a:spcPts val="0"/>
              </a:spcAft>
              <a:buNone/>
            </a:pPr>
            <a:r>
              <a:t/>
            </a:r>
            <a:endParaRPr b="1">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92" name="Google Shape;92;p18"/>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93" name="Google Shape;93;p1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txBox="1"/>
          <p:nvPr/>
        </p:nvSpPr>
        <p:spPr>
          <a:xfrm>
            <a:off x="0" y="233550"/>
            <a:ext cx="44577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         Concept :</a:t>
            </a:r>
            <a:endParaRPr sz="2000">
              <a:solidFill>
                <a:schemeClr val="lt1"/>
              </a:solidFill>
              <a:latin typeface="Roboto"/>
              <a:ea typeface="Roboto"/>
              <a:cs typeface="Roboto"/>
              <a:sym typeface="Roboto"/>
            </a:endParaRPr>
          </a:p>
        </p:txBody>
      </p:sp>
      <p:sp>
        <p:nvSpPr>
          <p:cNvPr id="95" name="Google Shape;95;p18"/>
          <p:cNvSpPr txBox="1"/>
          <p:nvPr/>
        </p:nvSpPr>
        <p:spPr>
          <a:xfrm>
            <a:off x="384825" y="999450"/>
            <a:ext cx="80769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just">
              <a:lnSpc>
                <a:spcPct val="115000"/>
              </a:lnSpc>
              <a:spcBef>
                <a:spcPts val="0"/>
              </a:spcBef>
              <a:spcAft>
                <a:spcPts val="0"/>
              </a:spcAft>
              <a:buClr>
                <a:schemeClr val="dk1"/>
              </a:buClr>
              <a:buSzPts val="1100"/>
              <a:buFont typeface="Arial"/>
              <a:buNone/>
            </a:pPr>
            <a:r>
              <a:rPr lang="en-GB">
                <a:solidFill>
                  <a:srgbClr val="333333"/>
                </a:solidFill>
                <a:highlight>
                  <a:srgbClr val="FFFFFF"/>
                </a:highlight>
              </a:rPr>
              <a:t>Let the amount of work be 60 units (LCM of 10 and 12). Since A does 60 units in 10 days, he does 6 units every day. Since B does 60 units in 12 days, he does 5 units every day. Working simultaneously, they do 6 + 5 = 11 units each day.</a:t>
            </a:r>
            <a:endParaRPr>
              <a:solidFill>
                <a:srgbClr val="333333"/>
              </a:solidFill>
              <a:highlight>
                <a:srgbClr val="FFFFFF"/>
              </a:highlight>
            </a:endParaRPr>
          </a:p>
          <a:p>
            <a:pPr indent="0" lvl="0" marL="0" rtl="0" algn="just">
              <a:lnSpc>
                <a:spcPct val="115000"/>
              </a:lnSpc>
              <a:spcBef>
                <a:spcPts val="800"/>
              </a:spcBef>
              <a:spcAft>
                <a:spcPts val="0"/>
              </a:spcAft>
              <a:buClr>
                <a:schemeClr val="dk1"/>
              </a:buClr>
              <a:buSzPts val="1100"/>
              <a:buFont typeface="Arial"/>
              <a:buNone/>
            </a:pPr>
            <a:r>
              <a:rPr lang="en-GB">
                <a:solidFill>
                  <a:srgbClr val="333333"/>
                </a:solidFill>
                <a:highlight>
                  <a:srgbClr val="FFFFFF"/>
                </a:highlight>
              </a:rPr>
              <a:t>Thus to complete 60 units of work, they will take 60/11 days.</a:t>
            </a:r>
            <a:endParaRPr>
              <a:solidFill>
                <a:srgbClr val="333333"/>
              </a:solidFill>
              <a:highlight>
                <a:srgbClr val="FFFFFF"/>
              </a:highlight>
            </a:endParaRPr>
          </a:p>
          <a:p>
            <a:pPr indent="0" lvl="0" marL="0" rtl="0" algn="just">
              <a:lnSpc>
                <a:spcPct val="115000"/>
              </a:lnSpc>
              <a:spcBef>
                <a:spcPts val="800"/>
              </a:spcBef>
              <a:spcAft>
                <a:spcPts val="0"/>
              </a:spcAft>
              <a:buClr>
                <a:schemeClr val="dk1"/>
              </a:buClr>
              <a:buSzPts val="1100"/>
              <a:buFont typeface="Arial"/>
              <a:buNone/>
            </a:pPr>
            <a:r>
              <a:rPr lang="en-GB">
                <a:solidFill>
                  <a:srgbClr val="333333"/>
                </a:solidFill>
                <a:highlight>
                  <a:srgbClr val="FFFFFF"/>
                </a:highlight>
              </a:rPr>
              <a:t>The two approaches are absolutely identical, it is just that in the earlier approach the work was assumed as 1 unit instead of 60 units.</a:t>
            </a:r>
            <a:endParaRPr>
              <a:solidFill>
                <a:srgbClr val="333333"/>
              </a:solidFill>
              <a:highlight>
                <a:srgbClr val="FFFFFF"/>
              </a:highlight>
            </a:endParaRPr>
          </a:p>
          <a:p>
            <a:pPr indent="0" lvl="0" marL="0" rtl="0" algn="l">
              <a:lnSpc>
                <a:spcPct val="115000"/>
              </a:lnSpc>
              <a:spcBef>
                <a:spcPts val="800"/>
              </a:spcBef>
              <a:spcAft>
                <a:spcPts val="0"/>
              </a:spcAft>
              <a:buNone/>
            </a:pPr>
            <a:r>
              <a:t/>
            </a:r>
            <a:endParaRPr b="1">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01" name="Google Shape;101;p19"/>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02" name="Google Shape;102;p1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9"/>
          <p:cNvSpPr txBox="1"/>
          <p:nvPr/>
        </p:nvSpPr>
        <p:spPr>
          <a:xfrm>
            <a:off x="0" y="233550"/>
            <a:ext cx="44577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         Techniques :</a:t>
            </a:r>
            <a:endParaRPr sz="2000">
              <a:solidFill>
                <a:schemeClr val="lt1"/>
              </a:solidFill>
              <a:latin typeface="Roboto"/>
              <a:ea typeface="Roboto"/>
              <a:cs typeface="Roboto"/>
              <a:sym typeface="Roboto"/>
            </a:endParaRPr>
          </a:p>
        </p:txBody>
      </p:sp>
      <p:sp>
        <p:nvSpPr>
          <p:cNvPr id="104" name="Google Shape;104;p19"/>
          <p:cNvSpPr txBox="1"/>
          <p:nvPr/>
        </p:nvSpPr>
        <p:spPr>
          <a:xfrm>
            <a:off x="384825" y="999450"/>
            <a:ext cx="80769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t>If M1 persons can do W1 work in D1 days and M2 persons can do W2 works in D2 days then we can say M1D1W2 = M2D2W1</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GB"/>
              <a:t> If the persons work T1 and T2 hours per day respectively then the equation gets modified to M1D1T1W2 = M2D2T2W1</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GB"/>
              <a:t> If the persons has efficiency of E1 and E2 respectively then, M1D1T1E1W2 = M2D2T2E2W1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10" name="Google Shape;110;p20"/>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11" name="Google Shape;111;p20"/>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0"/>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01</a:t>
            </a:r>
            <a:endParaRPr sz="2000">
              <a:solidFill>
                <a:schemeClr val="lt1"/>
              </a:solidFill>
              <a:latin typeface="Roboto"/>
              <a:ea typeface="Roboto"/>
              <a:cs typeface="Roboto"/>
              <a:sym typeface="Roboto"/>
            </a:endParaRPr>
          </a:p>
        </p:txBody>
      </p:sp>
      <p:sp>
        <p:nvSpPr>
          <p:cNvPr id="113" name="Google Shape;113;p20"/>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chemeClr val="dk1"/>
                </a:solidFill>
                <a:highlight>
                  <a:srgbClr val="FFFFFF"/>
                </a:highlight>
              </a:rPr>
              <a:t>Reema can complete a piece of work in 12 days while Seema can the same work in 18 days. If they both work together, then how many days will be required to finish the work?</a:t>
            </a:r>
            <a:endParaRPr>
              <a:solidFill>
                <a:schemeClr val="dk1"/>
              </a:solidFill>
              <a:highlight>
                <a:srgbClr val="FFFFFF"/>
              </a:highlight>
            </a:endParaRPr>
          </a:p>
          <a:p>
            <a:pPr indent="0" lvl="0" marL="0" rtl="0" algn="l">
              <a:lnSpc>
                <a:spcPct val="115000"/>
              </a:lnSpc>
              <a:spcBef>
                <a:spcPts val="800"/>
              </a:spcBef>
              <a:spcAft>
                <a:spcPts val="0"/>
              </a:spcAft>
              <a:buNone/>
            </a:pPr>
            <a:r>
              <a:t/>
            </a:r>
            <a:endParaRPr>
              <a:solidFill>
                <a:schemeClr val="dk1"/>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GB">
                <a:solidFill>
                  <a:schemeClr val="dk1"/>
                </a:solidFill>
                <a:highlight>
                  <a:srgbClr val="FFFFFF"/>
                </a:highlight>
              </a:rPr>
              <a:t>A. 	6 days</a:t>
            </a:r>
            <a:endParaRPr>
              <a:solidFill>
                <a:schemeClr val="dk1"/>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GB">
                <a:solidFill>
                  <a:schemeClr val="dk1"/>
                </a:solidFill>
                <a:highlight>
                  <a:srgbClr val="FFFFFF"/>
                </a:highlight>
              </a:rPr>
              <a:t>B. 	7.2 days</a:t>
            </a:r>
            <a:endParaRPr>
              <a:solidFill>
                <a:schemeClr val="dk1"/>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GB">
                <a:solidFill>
                  <a:schemeClr val="dk1"/>
                </a:solidFill>
                <a:highlight>
                  <a:srgbClr val="FFFFFF"/>
                </a:highlight>
              </a:rPr>
              <a:t>C. 	9.5 days</a:t>
            </a:r>
            <a:endParaRPr>
              <a:solidFill>
                <a:schemeClr val="dk1"/>
              </a:solidFill>
              <a:highlight>
                <a:srgbClr val="FFFFFF"/>
              </a:highlight>
            </a:endParaRPr>
          </a:p>
          <a:p>
            <a:pPr indent="0" lvl="0" marL="0" rtl="0" algn="l">
              <a:lnSpc>
                <a:spcPct val="115000"/>
              </a:lnSpc>
              <a:spcBef>
                <a:spcPts val="800"/>
              </a:spcBef>
              <a:spcAft>
                <a:spcPts val="800"/>
              </a:spcAft>
              <a:buNone/>
            </a:pPr>
            <a:r>
              <a:rPr lang="en-GB">
                <a:solidFill>
                  <a:schemeClr val="dk1"/>
                </a:solidFill>
                <a:highlight>
                  <a:srgbClr val="FFFFFF"/>
                </a:highlight>
              </a:rPr>
              <a:t>D. 	12 days</a:t>
            </a:r>
            <a:endParaRPr>
              <a:solidFill>
                <a:schemeClr val="dk1"/>
              </a:solidFill>
              <a:highlight>
                <a:srgbClr val="FFFFFF"/>
              </a:highlight>
            </a:endParaRPr>
          </a:p>
        </p:txBody>
      </p:sp>
      <p:sp>
        <p:nvSpPr>
          <p:cNvPr id="114" name="Google Shape;114;p20"/>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Answer:B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1"/>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20" name="Google Shape;120;p21"/>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21" name="Google Shape;121;p21"/>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1"/>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23" name="Google Shape;123;p21"/>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t>A's one day work =1/12</a:t>
            </a:r>
            <a:endParaRPr/>
          </a:p>
          <a:p>
            <a:pPr indent="0" lvl="0" marL="0" rtl="0" algn="l">
              <a:lnSpc>
                <a:spcPct val="115000"/>
              </a:lnSpc>
              <a:spcBef>
                <a:spcPts val="800"/>
              </a:spcBef>
              <a:spcAft>
                <a:spcPts val="0"/>
              </a:spcAft>
              <a:buNone/>
            </a:pPr>
            <a:r>
              <a:rPr lang="en-GB"/>
              <a:t>B's one day work =1/18</a:t>
            </a:r>
            <a:endParaRPr/>
          </a:p>
          <a:p>
            <a:pPr indent="0" lvl="0" marL="0" rtl="0" algn="l">
              <a:lnSpc>
                <a:spcPct val="115000"/>
              </a:lnSpc>
              <a:spcBef>
                <a:spcPts val="800"/>
              </a:spcBef>
              <a:spcAft>
                <a:spcPts val="0"/>
              </a:spcAft>
              <a:buNone/>
            </a:pPr>
            <a:r>
              <a:rPr lang="en-GB"/>
              <a:t>(A + B)'s one day work =1/12+1/18=(18 + 12)/(12.18)=30/216</a:t>
            </a:r>
            <a:endParaRPr/>
          </a:p>
          <a:p>
            <a:pPr indent="0" lvl="0" marL="0" rtl="0" algn="l">
              <a:lnSpc>
                <a:spcPct val="115000"/>
              </a:lnSpc>
              <a:spcBef>
                <a:spcPts val="800"/>
              </a:spcBef>
              <a:spcAft>
                <a:spcPts val="0"/>
              </a:spcAft>
              <a:buNone/>
            </a:pPr>
            <a:r>
              <a:rPr lang="en-GB"/>
              <a:t>                                      =1/7.2</a:t>
            </a:r>
            <a:endParaRPr/>
          </a:p>
          <a:p>
            <a:pPr indent="0" lvl="0" marL="0" rtl="0" algn="l">
              <a:lnSpc>
                <a:spcPct val="115000"/>
              </a:lnSpc>
              <a:spcBef>
                <a:spcPts val="800"/>
              </a:spcBef>
              <a:spcAft>
                <a:spcPts val="0"/>
              </a:spcAft>
              <a:buNone/>
            </a:pPr>
            <a:r>
              <a:rPr lang="en-GB">
                <a:solidFill>
                  <a:schemeClr val="dk1"/>
                </a:solidFill>
                <a:highlight>
                  <a:srgbClr val="FFFFFF"/>
                </a:highlight>
              </a:rPr>
              <a:t>Together, A &amp; B will finish the work in 7.2 days.</a:t>
            </a:r>
            <a:endParaRPr/>
          </a:p>
          <a:p>
            <a:pPr indent="0" lvl="0" marL="0" rtl="0" algn="l">
              <a:lnSpc>
                <a:spcPct val="115000"/>
              </a:lnSpc>
              <a:spcBef>
                <a:spcPts val="800"/>
              </a:spcBef>
              <a:spcAft>
                <a:spcPts val="0"/>
              </a:spcAft>
              <a:buNone/>
            </a:pPr>
            <a:r>
              <a:t/>
            </a:r>
            <a:endParaRPr/>
          </a:p>
          <a:p>
            <a:pPr indent="0" lvl="0" marL="0" rtl="0" algn="l">
              <a:lnSpc>
                <a:spcPct val="115000"/>
              </a:lnSpc>
              <a:spcBef>
                <a:spcPts val="800"/>
              </a:spcBef>
              <a:spcAft>
                <a:spcPts val="0"/>
              </a:spcAft>
              <a:buNone/>
            </a:pPr>
            <a:r>
              <a:t/>
            </a:r>
            <a:endParaRPr b="1"/>
          </a:p>
          <a:p>
            <a:pPr indent="0" lvl="0" marL="0" rtl="0" algn="l">
              <a:lnSpc>
                <a:spcPct val="115000"/>
              </a:lnSpc>
              <a:spcBef>
                <a:spcPts val="800"/>
              </a:spcBef>
              <a:spcAft>
                <a:spcPts val="0"/>
              </a:spcAft>
              <a:buClr>
                <a:schemeClr val="dk1"/>
              </a:buClr>
              <a:buSzPts val="1100"/>
              <a:buFont typeface="Arial"/>
              <a:buNone/>
            </a:pPr>
            <a:r>
              <a:t/>
            </a:r>
            <a:endParaRPr/>
          </a:p>
          <a:p>
            <a:pPr indent="0" lvl="0" marL="0" rtl="0" algn="l">
              <a:lnSpc>
                <a:spcPct val="115000"/>
              </a:lnSpc>
              <a:spcBef>
                <a:spcPts val="800"/>
              </a:spcBef>
              <a:spcAft>
                <a:spcPts val="800"/>
              </a:spcAft>
              <a:buClr>
                <a:schemeClr val="dk1"/>
              </a:buClr>
              <a:buSzPts val="1100"/>
              <a:buFont typeface="Arial"/>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94C154A3AB8845B63F82A60355126F" ma:contentTypeVersion="2" ma:contentTypeDescription="Create a new document." ma:contentTypeScope="" ma:versionID="82056ecf6543a72c48eced55a2f4f7eb">
  <xsd:schema xmlns:xsd="http://www.w3.org/2001/XMLSchema" xmlns:xs="http://www.w3.org/2001/XMLSchema" xmlns:p="http://schemas.microsoft.com/office/2006/metadata/properties" xmlns:ns2="b1ae701d-e924-4924-8b38-7b38cc615244" targetNamespace="http://schemas.microsoft.com/office/2006/metadata/properties" ma:root="true" ma:fieldsID="068fbc32eaec0706401a5b5c74ac58c9" ns2:_="">
    <xsd:import namespace="b1ae701d-e924-4924-8b38-7b38cc61524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ae701d-e924-4924-8b38-7b38cc6152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17F4541-ABF0-4FC7-ABE4-902FC8D20953}"/>
</file>

<file path=customXml/itemProps2.xml><?xml version="1.0" encoding="utf-8"?>
<ds:datastoreItem xmlns:ds="http://schemas.openxmlformats.org/officeDocument/2006/customXml" ds:itemID="{80089F8A-AFFC-463F-9F6A-1C5FB9BFE398}"/>
</file>

<file path=customXml/itemProps3.xml><?xml version="1.0" encoding="utf-8"?>
<ds:datastoreItem xmlns:ds="http://schemas.openxmlformats.org/officeDocument/2006/customXml" ds:itemID="{8467A71E-5AEF-4741-B48E-4889CA83000D}"/>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0x0101007D94C154A3AB8845B63F82A60355126F</vt:lpwstr>
  </property>
</Properties>
</file>