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81" r:id="rId7"/>
    <p:sldId id="261" r:id="rId8"/>
    <p:sldId id="262" r:id="rId9"/>
    <p:sldId id="263" r:id="rId10"/>
    <p:sldId id="264" r:id="rId11"/>
    <p:sldId id="265" r:id="rId12"/>
    <p:sldId id="274" r:id="rId13"/>
    <p:sldId id="275" r:id="rId14"/>
    <p:sldId id="280" r:id="rId15"/>
    <p:sldId id="266" r:id="rId16"/>
    <p:sldId id="267" r:id="rId17"/>
    <p:sldId id="276" r:id="rId18"/>
    <p:sldId id="277" r:id="rId19"/>
    <p:sldId id="268" r:id="rId20"/>
    <p:sldId id="269" r:id="rId21"/>
    <p:sldId id="270" r:id="rId22"/>
    <p:sldId id="271" r:id="rId23"/>
    <p:sldId id="272" r:id="rId24"/>
    <p:sldId id="273" r:id="rId25"/>
    <p:sldId id="278" r:id="rId26"/>
    <p:sldId id="279" r:id="rId27"/>
    <p:sldId id="284" r:id="rId28"/>
    <p:sldId id="282" r:id="rId29"/>
    <p:sldId id="286" r:id="rId30"/>
    <p:sldId id="285" r:id="rId31"/>
    <p:sldId id="287" r:id="rId32"/>
    <p:sldId id="288" r:id="rId33"/>
    <p:sldId id="289" r:id="rId34"/>
    <p:sldId id="283"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ed Ahmed" initials="MA" lastIdx="1" clrIdx="0">
    <p:extLst>
      <p:ext uri="{19B8F6BF-5375-455C-9EA6-DF929625EA0E}">
        <p15:presenceInfo xmlns:p15="http://schemas.microsoft.com/office/powerpoint/2012/main" userId="22dfde99e3e22b4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5T01:06:58.317"/>
    </inkml:context>
    <inkml:brush xml:id="br0">
      <inkml:brushProperty name="width" value="0.035" units="cm"/>
      <inkml:brushProperty name="height" value="0.035" units="cm"/>
      <inkml:brushProperty name="color" value="#E71224"/>
    </inkml:brush>
  </inkml:definitions>
  <inkml:trace contextRef="#ctx0" brushRef="#br0">3292 151 24575,'-40'2'0,"-1"2"0,-79 19 0,73-13 0,-79 8 0,-49-6 0,-195 6 0,171-17 0,-177-4 0,154-25 0,146 15 0,-86-4 0,79 18 0,0 4 0,0 3 0,1 3 0,0 5 0,-101 32 0,-76 42 0,102-33 0,127-46 0,-54 27 0,72-32 0,1 1 0,0 1 0,0 0 0,1 0 0,0 1 0,0 0 0,-10 14 0,5-2 0,1 0 0,2 1 0,0 1 0,1 0 0,2 0 0,0 1 0,1 1 0,2-1 0,0 1 0,-3 40 0,3 23 0,10 151 0,0-129 0,-3-87 0,7 105 0,-6-112 0,1-1 0,1 1 0,0-1 0,2 0 0,-1 0 0,10 15 0,125 212 0,-96-161 0,51 131 0,-77-169 0,15 38 0,39 88 0,-32-77 0,29 107 0,-46-128 0,-9-25 0,-2 1 0,-2 1 0,6 85 0,-6-64 0,2-1 0,35 110 0,13 61 0,-46-134 0,-7-46 0,17 68 0,-12-84 0,2-1 0,33 71 0,-39-95 0,-1 1 0,6 25 0,-8-24 0,1 0 0,10 21 0,-13-35 0,0-1 0,1 1 0,-1 0 0,1-1 0,0 0 0,0 0 0,1 0 0,0-1 0,-1 1 0,12 6 0,-7-5 0,0-2 0,1 1 0,0-1 0,0-1 0,0 1 0,11 1 0,66 8 0,-51-9 0,347 14 0,-186-15 0,15 9 0,58 2 0,224-13 0,-286-2 0,-188 2 0,-1-1 0,1-1 0,0-1 0,0-1 0,-1 0 0,1-2 0,-1 0 0,0-1 0,20-10 0,-8-1 0,-1-2 0,-1-1 0,0-1 0,-2-2 0,0-1 0,-2 0 0,27-35 0,-25 25 0,-2-1 0,-2 0 0,-1-2 0,-1-1 0,24-66 0,-15 9 0,-5-1 0,13-109 0,-29 156 0,13-80 0,12-255 0,-36-1064 0,17 1245 0,0 3 0,-16-318 0,0 485 0,-2 0 0,-1 0 0,-2 0 0,-1 1 0,-1 0 0,-2 0 0,-1 1 0,-2 0 0,0 1 0,-2 1 0,-37-53 0,47 75 9,0 1 1,0-1-1,-1 1 0,0 1 0,0-1 1,-1 1-1,1 0 0,-1 0 0,0 1 0,-1 0 1,1 0-1,-11-3 0,4 3-221,1 1 0,-1 0 0,0 1-1,0 0 1,0 1 0,-19 1 0,0 2-6614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5T01:07:39.710"/>
    </inkml:context>
    <inkml:brush xml:id="br0">
      <inkml:brushProperty name="width" value="0.035" units="cm"/>
      <inkml:brushProperty name="height" value="0.035" units="cm"/>
      <inkml:brushProperty name="color" value="#E71224"/>
    </inkml:brush>
  </inkml:definitions>
  <inkml:trace contextRef="#ctx0" brushRef="#br0">3341 56 24575,'-1'1'0,"0"0"0,-1 1 0,1-2 0,-1 1 0,1 0 0,-1 0 0,0 0 0,1-1 0,-1 1 0,0-1 0,0 1 0,1-1 0,-1 0 0,0 0 0,0 1 0,-1-1 0,-10 1 0,-426 17 0,353-18 0,-902-1 0,434 48 0,522-43 0,-23 2 0,-96 16 0,135-18 0,0 0 0,0 1 0,1 1 0,0 1 0,0 0 0,0 1 0,-15 10 0,-144 127 0,101-82 0,47-38 0,1 1 0,1 1 0,-24 37 0,1-3 0,21-28 0,-68 90 0,85-109 0,1 0 0,0 1 0,1 0 0,0 0 0,1 1 0,1 0 0,-3 16 0,3 0 0,-1-1 0,-2 0 0,-1 0 0,-1-1 0,-15 31 0,-43 88 0,58-121 0,1 1 0,1 0 0,-5 43 0,8-44 0,-1 0 0,-11 32 0,8-36 0,3 1 0,0 0 0,-4 33 0,-2 76 0,-6 121 0,18 305 0,1-246 0,13-136 0,-2-51 0,8 53 0,-7-83 0,43 201 0,-21-122 0,-23-107 0,-6-26 0,-2-1 0,-4 80 0,0 13 0,3-110 0,1 0 0,1 0 0,0-1 0,2 0 0,2 0 0,15 34 0,-4-19 0,1-1 0,49 65 0,-48-73 0,2-1 0,0 0 0,36 29 0,-54-53 0,1-1 0,0 1 0,0-2 0,0 1 0,0-1 0,1 0 0,-1 0 0,1-1 0,0 0 0,14 2 0,5-2 0,50-2 0,-51-1 0,-12 0 0,-1-1 0,0 0 0,0 0 0,0-1 0,22-9 0,60-32 0,-37 16 0,-27 15 0,1 2 0,61-14 0,70-2 0,-107 18 0,292-19 0,5 30 0,-130 0 0,-119 0 0,124-5 0,-199 0 0,1-2 0,-2-1 0,1-2 0,27-11 0,-47 17 0,-1-1 0,0 0 0,-1 0 0,1-1 0,0 0 0,-1-1 0,0 1 0,0-1 0,-1-1 0,1 1 0,-1-1 0,0-1 0,-1 1 0,1-1 0,-1 1 0,0-2 0,5-10 0,11-35 0,-3 0 0,14-65 0,11-115 0,-35 194 0,2 1 0,2 0 0,16-36 0,-11 31 0,22-85 0,3-228 0,-16 98 0,-11 144 0,19-111 0,-20 146 0,7-151 0,-21-82 0,-2 136 0,2-1559 0,3 1673 0,14-79 0,-10 92 0,6-20-1365,-6 42-5461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0A41DD-5CF2-4FD1-A1B9-90E45D5FDC45}" type="datetimeFigureOut">
              <a:rPr lang="en-US" smtClean="0"/>
              <a:t>2024-09-25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F5023-F707-4E78-B291-FB19601561CE}" type="slidenum">
              <a:rPr lang="en-US" smtClean="0"/>
              <a:t>‹#›</a:t>
            </a:fld>
            <a:endParaRPr lang="en-US"/>
          </a:p>
        </p:txBody>
      </p:sp>
    </p:spTree>
    <p:extLst>
      <p:ext uri="{BB962C8B-B14F-4D97-AF65-F5344CB8AC3E}">
        <p14:creationId xmlns:p14="http://schemas.microsoft.com/office/powerpoint/2010/main" val="3794925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0A41DD-5CF2-4FD1-A1B9-90E45D5FDC45}" type="datetimeFigureOut">
              <a:rPr lang="en-US" smtClean="0"/>
              <a:t>2024-09-25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BF5023-F707-4E78-B291-FB19601561CE}" type="slidenum">
              <a:rPr lang="en-US" smtClean="0"/>
              <a:t>‹#›</a:t>
            </a:fld>
            <a:endParaRPr lang="en-US"/>
          </a:p>
        </p:txBody>
      </p:sp>
    </p:spTree>
    <p:extLst>
      <p:ext uri="{BB962C8B-B14F-4D97-AF65-F5344CB8AC3E}">
        <p14:creationId xmlns:p14="http://schemas.microsoft.com/office/powerpoint/2010/main" val="159815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0A41DD-5CF2-4FD1-A1B9-90E45D5FDC45}" type="datetimeFigureOut">
              <a:rPr lang="en-US" smtClean="0"/>
              <a:t>2024-09-25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BF5023-F707-4E78-B291-FB19601561CE}" type="slidenum">
              <a:rPr lang="en-US" smtClean="0"/>
              <a:t>‹#›</a:t>
            </a:fld>
            <a:endParaRPr lang="en-US"/>
          </a:p>
        </p:txBody>
      </p:sp>
    </p:spTree>
    <p:extLst>
      <p:ext uri="{BB962C8B-B14F-4D97-AF65-F5344CB8AC3E}">
        <p14:creationId xmlns:p14="http://schemas.microsoft.com/office/powerpoint/2010/main" val="524038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0A41DD-5CF2-4FD1-A1B9-90E45D5FDC45}" type="datetimeFigureOut">
              <a:rPr lang="en-US" smtClean="0"/>
              <a:t>2024-09-25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BF5023-F707-4E78-B291-FB19601561CE}"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34077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0A41DD-5CF2-4FD1-A1B9-90E45D5FDC45}" type="datetimeFigureOut">
              <a:rPr lang="en-US" smtClean="0"/>
              <a:t>2024-09-25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BF5023-F707-4E78-B291-FB19601561CE}" type="slidenum">
              <a:rPr lang="en-US" smtClean="0"/>
              <a:t>‹#›</a:t>
            </a:fld>
            <a:endParaRPr lang="en-US"/>
          </a:p>
        </p:txBody>
      </p:sp>
    </p:spTree>
    <p:extLst>
      <p:ext uri="{BB962C8B-B14F-4D97-AF65-F5344CB8AC3E}">
        <p14:creationId xmlns:p14="http://schemas.microsoft.com/office/powerpoint/2010/main" val="1890308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D0A41DD-5CF2-4FD1-A1B9-90E45D5FDC45}" type="datetimeFigureOut">
              <a:rPr lang="en-US" smtClean="0"/>
              <a:t>2024-09-25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BF5023-F707-4E78-B291-FB19601561CE}" type="slidenum">
              <a:rPr lang="en-US" smtClean="0"/>
              <a:t>‹#›</a:t>
            </a:fld>
            <a:endParaRPr lang="en-US"/>
          </a:p>
        </p:txBody>
      </p:sp>
    </p:spTree>
    <p:extLst>
      <p:ext uri="{BB962C8B-B14F-4D97-AF65-F5344CB8AC3E}">
        <p14:creationId xmlns:p14="http://schemas.microsoft.com/office/powerpoint/2010/main" val="1166599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D0A41DD-5CF2-4FD1-A1B9-90E45D5FDC45}" type="datetimeFigureOut">
              <a:rPr lang="en-US" smtClean="0"/>
              <a:t>2024-09-25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BF5023-F707-4E78-B291-FB19601561CE}" type="slidenum">
              <a:rPr lang="en-US" smtClean="0"/>
              <a:t>‹#›</a:t>
            </a:fld>
            <a:endParaRPr lang="en-US"/>
          </a:p>
        </p:txBody>
      </p:sp>
    </p:spTree>
    <p:extLst>
      <p:ext uri="{BB962C8B-B14F-4D97-AF65-F5344CB8AC3E}">
        <p14:creationId xmlns:p14="http://schemas.microsoft.com/office/powerpoint/2010/main" val="767581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0A41DD-5CF2-4FD1-A1B9-90E45D5FDC45}" type="datetimeFigureOut">
              <a:rPr lang="en-US" smtClean="0"/>
              <a:t>2024-09-25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F5023-F707-4E78-B291-FB19601561CE}" type="slidenum">
              <a:rPr lang="en-US" smtClean="0"/>
              <a:t>‹#›</a:t>
            </a:fld>
            <a:endParaRPr lang="en-US"/>
          </a:p>
        </p:txBody>
      </p:sp>
    </p:spTree>
    <p:extLst>
      <p:ext uri="{BB962C8B-B14F-4D97-AF65-F5344CB8AC3E}">
        <p14:creationId xmlns:p14="http://schemas.microsoft.com/office/powerpoint/2010/main" val="2650127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0A41DD-5CF2-4FD1-A1B9-90E45D5FDC45}" type="datetimeFigureOut">
              <a:rPr lang="en-US" smtClean="0"/>
              <a:t>2024-09-25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F5023-F707-4E78-B291-FB19601561CE}" type="slidenum">
              <a:rPr lang="en-US" smtClean="0"/>
              <a:t>‹#›</a:t>
            </a:fld>
            <a:endParaRPr lang="en-US"/>
          </a:p>
        </p:txBody>
      </p:sp>
    </p:spTree>
    <p:extLst>
      <p:ext uri="{BB962C8B-B14F-4D97-AF65-F5344CB8AC3E}">
        <p14:creationId xmlns:p14="http://schemas.microsoft.com/office/powerpoint/2010/main" val="62950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0A41DD-5CF2-4FD1-A1B9-90E45D5FDC45}" type="datetimeFigureOut">
              <a:rPr lang="en-US" smtClean="0"/>
              <a:t>2024-09-25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F5023-F707-4E78-B291-FB19601561CE}" type="slidenum">
              <a:rPr lang="en-US" smtClean="0"/>
              <a:t>‹#›</a:t>
            </a:fld>
            <a:endParaRPr lang="en-US"/>
          </a:p>
        </p:txBody>
      </p:sp>
    </p:spTree>
    <p:extLst>
      <p:ext uri="{BB962C8B-B14F-4D97-AF65-F5344CB8AC3E}">
        <p14:creationId xmlns:p14="http://schemas.microsoft.com/office/powerpoint/2010/main" val="1475707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0A41DD-5CF2-4FD1-A1B9-90E45D5FDC45}" type="datetimeFigureOut">
              <a:rPr lang="en-US" smtClean="0"/>
              <a:t>2024-09-25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F5023-F707-4E78-B291-FB19601561CE}" type="slidenum">
              <a:rPr lang="en-US" smtClean="0"/>
              <a:t>‹#›</a:t>
            </a:fld>
            <a:endParaRPr lang="en-US"/>
          </a:p>
        </p:txBody>
      </p:sp>
    </p:spTree>
    <p:extLst>
      <p:ext uri="{BB962C8B-B14F-4D97-AF65-F5344CB8AC3E}">
        <p14:creationId xmlns:p14="http://schemas.microsoft.com/office/powerpoint/2010/main" val="128083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0A41DD-5CF2-4FD1-A1B9-90E45D5FDC45}" type="datetimeFigureOut">
              <a:rPr lang="en-US" smtClean="0"/>
              <a:t>2024-09-25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BF5023-F707-4E78-B291-FB19601561CE}" type="slidenum">
              <a:rPr lang="en-US" smtClean="0"/>
              <a:t>‹#›</a:t>
            </a:fld>
            <a:endParaRPr lang="en-US"/>
          </a:p>
        </p:txBody>
      </p:sp>
    </p:spTree>
    <p:extLst>
      <p:ext uri="{BB962C8B-B14F-4D97-AF65-F5344CB8AC3E}">
        <p14:creationId xmlns:p14="http://schemas.microsoft.com/office/powerpoint/2010/main" val="735795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0A41DD-5CF2-4FD1-A1B9-90E45D5FDC45}" type="datetimeFigureOut">
              <a:rPr lang="en-US" smtClean="0"/>
              <a:t>2024-09-25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BF5023-F707-4E78-B291-FB19601561CE}" type="slidenum">
              <a:rPr lang="en-US" smtClean="0"/>
              <a:t>‹#›</a:t>
            </a:fld>
            <a:endParaRPr lang="en-US"/>
          </a:p>
        </p:txBody>
      </p:sp>
    </p:spTree>
    <p:extLst>
      <p:ext uri="{BB962C8B-B14F-4D97-AF65-F5344CB8AC3E}">
        <p14:creationId xmlns:p14="http://schemas.microsoft.com/office/powerpoint/2010/main" val="1901978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0A41DD-5CF2-4FD1-A1B9-90E45D5FDC45}" type="datetimeFigureOut">
              <a:rPr lang="en-US" smtClean="0"/>
              <a:t>2024-09-25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BF5023-F707-4E78-B291-FB19601561CE}" type="slidenum">
              <a:rPr lang="en-US" smtClean="0"/>
              <a:t>‹#›</a:t>
            </a:fld>
            <a:endParaRPr lang="en-US"/>
          </a:p>
        </p:txBody>
      </p:sp>
    </p:spTree>
    <p:extLst>
      <p:ext uri="{BB962C8B-B14F-4D97-AF65-F5344CB8AC3E}">
        <p14:creationId xmlns:p14="http://schemas.microsoft.com/office/powerpoint/2010/main" val="775820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0A41DD-5CF2-4FD1-A1B9-90E45D5FDC45}" type="datetimeFigureOut">
              <a:rPr lang="en-US" smtClean="0"/>
              <a:t>2024-09-25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BF5023-F707-4E78-B291-FB19601561CE}" type="slidenum">
              <a:rPr lang="en-US" smtClean="0"/>
              <a:t>‹#›</a:t>
            </a:fld>
            <a:endParaRPr lang="en-US"/>
          </a:p>
        </p:txBody>
      </p:sp>
    </p:spTree>
    <p:extLst>
      <p:ext uri="{BB962C8B-B14F-4D97-AF65-F5344CB8AC3E}">
        <p14:creationId xmlns:p14="http://schemas.microsoft.com/office/powerpoint/2010/main" val="2079454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0A41DD-5CF2-4FD1-A1B9-90E45D5FDC45}" type="datetimeFigureOut">
              <a:rPr lang="en-US" smtClean="0"/>
              <a:t>2024-09-25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BF5023-F707-4E78-B291-FB19601561CE}" type="slidenum">
              <a:rPr lang="en-US" smtClean="0"/>
              <a:t>‹#›</a:t>
            </a:fld>
            <a:endParaRPr lang="en-US"/>
          </a:p>
        </p:txBody>
      </p:sp>
    </p:spTree>
    <p:extLst>
      <p:ext uri="{BB962C8B-B14F-4D97-AF65-F5344CB8AC3E}">
        <p14:creationId xmlns:p14="http://schemas.microsoft.com/office/powerpoint/2010/main" val="1897600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0A41DD-5CF2-4FD1-A1B9-90E45D5FDC45}" type="datetimeFigureOut">
              <a:rPr lang="en-US" smtClean="0"/>
              <a:t>2024-09-25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BF5023-F707-4E78-B291-FB19601561CE}" type="slidenum">
              <a:rPr lang="en-US" smtClean="0"/>
              <a:t>‹#›</a:t>
            </a:fld>
            <a:endParaRPr lang="en-US"/>
          </a:p>
        </p:txBody>
      </p:sp>
    </p:spTree>
    <p:extLst>
      <p:ext uri="{BB962C8B-B14F-4D97-AF65-F5344CB8AC3E}">
        <p14:creationId xmlns:p14="http://schemas.microsoft.com/office/powerpoint/2010/main" val="146096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D0A41DD-5CF2-4FD1-A1B9-90E45D5FDC45}" type="datetimeFigureOut">
              <a:rPr lang="en-US" smtClean="0"/>
              <a:t>2024-09-25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BBF5023-F707-4E78-B291-FB19601561CE}" type="slidenum">
              <a:rPr lang="en-US" smtClean="0"/>
              <a:t>‹#›</a:t>
            </a:fld>
            <a:endParaRPr lang="en-US"/>
          </a:p>
        </p:txBody>
      </p:sp>
    </p:spTree>
    <p:extLst>
      <p:ext uri="{BB962C8B-B14F-4D97-AF65-F5344CB8AC3E}">
        <p14:creationId xmlns:p14="http://schemas.microsoft.com/office/powerpoint/2010/main" val="228006028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80.png"/><Relationship Id="rId3" Type="http://schemas.openxmlformats.org/officeDocument/2006/relationships/image" Target="../media/image32.png"/><Relationship Id="rId7" Type="http://schemas.openxmlformats.org/officeDocument/2006/relationships/customXml" Target="../ink/ink2.xml"/><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customXml" Target="../ink/ink1.xml"/><Relationship Id="rId4" Type="http://schemas.openxmlformats.org/officeDocument/2006/relationships/image" Target="../media/image33.png"/><Relationship Id="rId9"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EFA5-F1AB-AF40-ED8E-F057E928F18E}"/>
              </a:ext>
            </a:extLst>
          </p:cNvPr>
          <p:cNvSpPr>
            <a:spLocks noGrp="1"/>
          </p:cNvSpPr>
          <p:nvPr>
            <p:ph type="ctrTitle"/>
          </p:nvPr>
        </p:nvSpPr>
        <p:spPr>
          <a:xfrm>
            <a:off x="1751012" y="609601"/>
            <a:ext cx="8676222" cy="1660070"/>
          </a:xfrm>
        </p:spPr>
        <p:txBody>
          <a:bodyPr>
            <a:normAutofit fontScale="90000"/>
          </a:bodyPr>
          <a:lstStyle/>
          <a:p>
            <a:r>
              <a:rPr lang="en-US" dirty="0"/>
              <a:t>Northwind Data Analysis Project</a:t>
            </a:r>
          </a:p>
        </p:txBody>
      </p:sp>
      <p:sp>
        <p:nvSpPr>
          <p:cNvPr id="3" name="Subtitle 2">
            <a:extLst>
              <a:ext uri="{FF2B5EF4-FFF2-40B4-BE49-F238E27FC236}">
                <a16:creationId xmlns:a16="http://schemas.microsoft.com/office/drawing/2014/main" id="{EC4412A0-0E31-AF6C-7A8D-85EEDDCBC460}"/>
              </a:ext>
            </a:extLst>
          </p:cNvPr>
          <p:cNvSpPr>
            <a:spLocks noGrp="1"/>
          </p:cNvSpPr>
          <p:nvPr>
            <p:ph type="subTitle" idx="1"/>
          </p:nvPr>
        </p:nvSpPr>
        <p:spPr>
          <a:xfrm>
            <a:off x="1757889" y="2476500"/>
            <a:ext cx="8676222" cy="1905000"/>
          </a:xfrm>
        </p:spPr>
        <p:txBody>
          <a:bodyPr>
            <a:normAutofit/>
          </a:bodyPr>
          <a:lstStyle/>
          <a:p>
            <a:r>
              <a:rPr lang="en-US" sz="3200" dirty="0">
                <a:solidFill>
                  <a:srgbClr val="FFFF00"/>
                </a:solidFill>
              </a:rPr>
              <a:t>Comprehensive Business Insights</a:t>
            </a:r>
          </a:p>
        </p:txBody>
      </p:sp>
      <p:sp>
        <p:nvSpPr>
          <p:cNvPr id="4" name="Subtitle 2">
            <a:extLst>
              <a:ext uri="{FF2B5EF4-FFF2-40B4-BE49-F238E27FC236}">
                <a16:creationId xmlns:a16="http://schemas.microsoft.com/office/drawing/2014/main" id="{5CA59C8F-20D2-C0F6-482F-3F9DA393E641}"/>
              </a:ext>
            </a:extLst>
          </p:cNvPr>
          <p:cNvSpPr txBox="1">
            <a:spLocks/>
          </p:cNvSpPr>
          <p:nvPr/>
        </p:nvSpPr>
        <p:spPr>
          <a:xfrm>
            <a:off x="1665422" y="3996647"/>
            <a:ext cx="8676222" cy="2547991"/>
          </a:xfrm>
          <a:prstGeom prst="rect">
            <a:avLst/>
          </a:prstGeom>
        </p:spPr>
        <p:txBody>
          <a:bodyPr vert="horz" lIns="91440" tIns="45720" rIns="91440" bIns="45720" rtlCol="0" anchor="t">
            <a:normAutofit fontScale="70000" lnSpcReduction="20000"/>
          </a:bodyPr>
          <a:lstStyle>
            <a:lvl1pPr marL="0" indent="0" algn="ctr" defTabSz="457200" rtl="0" eaLnBrk="1" latinLnBrk="0" hangingPunct="1">
              <a:spcBef>
                <a:spcPct val="20000"/>
              </a:spcBef>
              <a:spcAft>
                <a:spcPts val="600"/>
              </a:spcAft>
              <a:buClr>
                <a:schemeClr val="accent1"/>
              </a:buClr>
              <a:buSzPct val="100000"/>
              <a:buFont typeface="Arial"/>
              <a:buNone/>
              <a:defRPr sz="2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00000"/>
              <a:buFont typeface="Arial"/>
              <a:buNone/>
              <a:defRPr sz="18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00000"/>
              <a:buFont typeface="Arial"/>
              <a:buNone/>
              <a:defRPr sz="16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lnSpc>
                <a:spcPct val="170000"/>
              </a:lnSpc>
            </a:pPr>
            <a:r>
              <a:rPr lang="en-US" sz="3200" b="1" dirty="0">
                <a:solidFill>
                  <a:srgbClr val="92D050"/>
                </a:solidFill>
                <a:latin typeface="Sitka Text Semibold" pitchFamily="2" charset="0"/>
                <a:cs typeface="Arabic Typesetting" panose="03020402040406030203" pitchFamily="66" charset="-78"/>
              </a:rPr>
              <a:t>Project by:</a:t>
            </a:r>
          </a:p>
          <a:p>
            <a:pPr>
              <a:lnSpc>
                <a:spcPct val="170000"/>
              </a:lnSpc>
            </a:pPr>
            <a:r>
              <a:rPr lang="en-US" sz="3200" b="1" dirty="0">
                <a:solidFill>
                  <a:srgbClr val="92D050"/>
                </a:solidFill>
                <a:latin typeface="Sitka Text Semibold" pitchFamily="2" charset="0"/>
                <a:cs typeface="Arabic Typesetting" panose="03020402040406030203" pitchFamily="66" charset="-78"/>
              </a:rPr>
              <a:t>Anfal Mahmoud</a:t>
            </a:r>
          </a:p>
          <a:p>
            <a:pPr>
              <a:lnSpc>
                <a:spcPct val="170000"/>
              </a:lnSpc>
            </a:pPr>
            <a:r>
              <a:rPr lang="en-US" sz="3200" b="1" dirty="0">
                <a:solidFill>
                  <a:srgbClr val="92D050"/>
                </a:solidFill>
                <a:latin typeface="Sitka Text Semibold" pitchFamily="2" charset="0"/>
                <a:cs typeface="Arabic Typesetting" panose="03020402040406030203" pitchFamily="66" charset="-78"/>
              </a:rPr>
              <a:t>Esraa Ebrahim</a:t>
            </a:r>
          </a:p>
          <a:p>
            <a:pPr>
              <a:lnSpc>
                <a:spcPct val="170000"/>
              </a:lnSpc>
            </a:pPr>
            <a:r>
              <a:rPr lang="en-US" sz="3200" b="1" dirty="0">
                <a:solidFill>
                  <a:srgbClr val="92D050"/>
                </a:solidFill>
                <a:latin typeface="Sitka Text Semibold" pitchFamily="2" charset="0"/>
                <a:cs typeface="Arabic Typesetting" panose="03020402040406030203" pitchFamily="66" charset="-78"/>
              </a:rPr>
              <a:t> Mohamed Alqmash</a:t>
            </a:r>
            <a:endParaRPr lang="en-US" sz="3200" dirty="0">
              <a:solidFill>
                <a:srgbClr val="92D050"/>
              </a:solidFill>
              <a:latin typeface="Sitka Text Semibold" pitchFamily="2" charset="0"/>
            </a:endParaRPr>
          </a:p>
        </p:txBody>
      </p:sp>
    </p:spTree>
    <p:extLst>
      <p:ext uri="{BB962C8B-B14F-4D97-AF65-F5344CB8AC3E}">
        <p14:creationId xmlns:p14="http://schemas.microsoft.com/office/powerpoint/2010/main" val="18446271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mph" presetSubtype="0" fill="hold" nodeType="clickEffect">
                                  <p:stCondLst>
                                    <p:cond delay="0"/>
                                  </p:stCondLst>
                                  <p:childTnLst>
                                    <p:animScale>
                                      <p:cBhvr>
                                        <p:cTn id="12" dur="2000" fill="hold"/>
                                        <p:tgtEl>
                                          <p:spTgt spid="4">
                                            <p:txEl>
                                              <p:pRg st="0" end="0"/>
                                            </p:txEl>
                                          </p:spTgt>
                                        </p:tgtEl>
                                      </p:cBhvr>
                                      <p:by x="150000" y="150000"/>
                                    </p:animScale>
                                  </p:childTnLst>
                                </p:cTn>
                              </p:par>
                              <p:par>
                                <p:cTn id="13" presetID="6" presetClass="emph" presetSubtype="0" fill="hold" nodeType="withEffect">
                                  <p:stCondLst>
                                    <p:cond delay="0"/>
                                  </p:stCondLst>
                                  <p:childTnLst>
                                    <p:animScale>
                                      <p:cBhvr>
                                        <p:cTn id="14" dur="2000" fill="hold"/>
                                        <p:tgtEl>
                                          <p:spTgt spid="4">
                                            <p:txEl>
                                              <p:pRg st="1" end="1"/>
                                            </p:txEl>
                                          </p:spTgt>
                                        </p:tgtEl>
                                      </p:cBhvr>
                                      <p:by x="150000" y="150000"/>
                                    </p:animScale>
                                  </p:childTnLst>
                                </p:cTn>
                              </p:par>
                              <p:par>
                                <p:cTn id="15" presetID="6" presetClass="emph" presetSubtype="0" fill="hold" nodeType="withEffect">
                                  <p:stCondLst>
                                    <p:cond delay="0"/>
                                  </p:stCondLst>
                                  <p:childTnLst>
                                    <p:animScale>
                                      <p:cBhvr>
                                        <p:cTn id="16" dur="2000" fill="hold"/>
                                        <p:tgtEl>
                                          <p:spTgt spid="4">
                                            <p:txEl>
                                              <p:pRg st="2" end="2"/>
                                            </p:txEl>
                                          </p:spTgt>
                                        </p:tgtEl>
                                      </p:cBhvr>
                                      <p:by x="150000" y="150000"/>
                                    </p:animScale>
                                  </p:childTnLst>
                                </p:cTn>
                              </p:par>
                              <p:par>
                                <p:cTn id="17" presetID="6" presetClass="emph" presetSubtype="0" fill="hold" nodeType="withEffect">
                                  <p:stCondLst>
                                    <p:cond delay="0"/>
                                  </p:stCondLst>
                                  <p:childTnLst>
                                    <p:animScale>
                                      <p:cBhvr>
                                        <p:cTn id="18" dur="2000" fill="hold"/>
                                        <p:tgtEl>
                                          <p:spTgt spid="4">
                                            <p:txEl>
                                              <p:pRg st="3" end="3"/>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83496-2B33-6040-605C-59589458BC1E}"/>
              </a:ext>
            </a:extLst>
          </p:cNvPr>
          <p:cNvSpPr>
            <a:spLocks noGrp="1"/>
          </p:cNvSpPr>
          <p:nvPr>
            <p:ph type="title"/>
          </p:nvPr>
        </p:nvSpPr>
        <p:spPr>
          <a:xfrm>
            <a:off x="0" y="0"/>
            <a:ext cx="7459038" cy="794657"/>
          </a:xfrm>
        </p:spPr>
        <p:txBody>
          <a:bodyPr>
            <a:normAutofit fontScale="90000"/>
          </a:bodyPr>
          <a:lstStyle/>
          <a:p>
            <a:r>
              <a:rPr lang="en-US" b="1" dirty="0">
                <a:solidFill>
                  <a:srgbClr val="92D050"/>
                </a:solidFill>
              </a:rPr>
              <a:t>3.2. Customer Spending Analysis:</a:t>
            </a:r>
            <a:endParaRPr lang="en-US" dirty="0">
              <a:solidFill>
                <a:srgbClr val="92D050"/>
              </a:solidFill>
            </a:endParaRPr>
          </a:p>
        </p:txBody>
      </p:sp>
      <p:sp>
        <p:nvSpPr>
          <p:cNvPr id="3" name="Content Placeholder 2">
            <a:extLst>
              <a:ext uri="{FF2B5EF4-FFF2-40B4-BE49-F238E27FC236}">
                <a16:creationId xmlns:a16="http://schemas.microsoft.com/office/drawing/2014/main" id="{C145E810-BD5C-E47C-6BBB-CED7FB1CD26E}"/>
              </a:ext>
            </a:extLst>
          </p:cNvPr>
          <p:cNvSpPr>
            <a:spLocks noGrp="1"/>
          </p:cNvSpPr>
          <p:nvPr>
            <p:ph idx="1"/>
          </p:nvPr>
        </p:nvSpPr>
        <p:spPr>
          <a:xfrm>
            <a:off x="349321" y="1146423"/>
            <a:ext cx="11743362" cy="5336569"/>
          </a:xfrm>
        </p:spPr>
        <p:txBody>
          <a:bodyPr>
            <a:normAutofit/>
          </a:bodyPr>
          <a:lstStyle/>
          <a:p>
            <a:pPr>
              <a:lnSpc>
                <a:spcPct val="170000"/>
              </a:lnSpc>
            </a:pPr>
            <a:r>
              <a:rPr lang="en-US" dirty="0"/>
              <a:t>This query calculates the </a:t>
            </a:r>
            <a:r>
              <a:rPr lang="en-US" b="1" dirty="0">
                <a:solidFill>
                  <a:srgbClr val="FFFF00"/>
                </a:solidFill>
              </a:rPr>
              <a:t>total amount spent</a:t>
            </a:r>
            <a:r>
              <a:rPr lang="en-US" dirty="0">
                <a:solidFill>
                  <a:srgbClr val="FFFF00"/>
                </a:solidFill>
              </a:rPr>
              <a:t> </a:t>
            </a:r>
            <a:r>
              <a:rPr lang="en-US" dirty="0"/>
              <a:t>by each customer by summing the </a:t>
            </a:r>
            <a:r>
              <a:rPr lang="en-US" b="1" dirty="0">
                <a:solidFill>
                  <a:srgbClr val="FFFF00"/>
                </a:solidFill>
              </a:rPr>
              <a:t>quantity</a:t>
            </a:r>
            <a:r>
              <a:rPr lang="en-US" dirty="0">
                <a:solidFill>
                  <a:srgbClr val="FFFF00"/>
                </a:solidFill>
              </a:rPr>
              <a:t> </a:t>
            </a:r>
            <a:r>
              <a:rPr lang="en-US" dirty="0"/>
              <a:t>and </a:t>
            </a:r>
            <a:r>
              <a:rPr lang="en-US" b="1" dirty="0">
                <a:solidFill>
                  <a:srgbClr val="FFFF00"/>
                </a:solidFill>
              </a:rPr>
              <a:t>unit price</a:t>
            </a:r>
            <a:r>
              <a:rPr lang="en-US" dirty="0">
                <a:solidFill>
                  <a:srgbClr val="FFFF00"/>
                </a:solidFill>
              </a:rPr>
              <a:t> </a:t>
            </a:r>
            <a:r>
              <a:rPr lang="en-US" dirty="0"/>
              <a:t>for all their orders. The customers are ranked in descending order based on their total spend. This analysis provides the following key insights:</a:t>
            </a:r>
          </a:p>
          <a:p>
            <a:pPr>
              <a:lnSpc>
                <a:spcPct val="170000"/>
              </a:lnSpc>
              <a:buFont typeface="+mj-lt"/>
              <a:buAutoNum type="arabicPeriod"/>
            </a:pPr>
            <a:r>
              <a:rPr lang="en-US" b="1" dirty="0">
                <a:solidFill>
                  <a:srgbClr val="FFFF00"/>
                </a:solidFill>
              </a:rPr>
              <a:t>Identify High-Value Customers</a:t>
            </a:r>
            <a:r>
              <a:rPr lang="en-US" dirty="0">
                <a:solidFill>
                  <a:srgbClr val="FFFF00"/>
                </a:solidFill>
              </a:rPr>
              <a:t>: </a:t>
            </a:r>
            <a:r>
              <a:rPr lang="en-US" dirty="0"/>
              <a:t>Recognizing which customers contribute the most to sales allows the business to focus on maintaining and nurturing relationships with them.</a:t>
            </a:r>
          </a:p>
          <a:p>
            <a:pPr>
              <a:lnSpc>
                <a:spcPct val="170000"/>
              </a:lnSpc>
              <a:buFont typeface="+mj-lt"/>
              <a:buAutoNum type="arabicPeriod"/>
            </a:pPr>
            <a:r>
              <a:rPr lang="en-US" b="1" dirty="0">
                <a:solidFill>
                  <a:srgbClr val="FFFF00"/>
                </a:solidFill>
              </a:rPr>
              <a:t>Targeted Marketing</a:t>
            </a:r>
            <a:r>
              <a:rPr lang="en-US" dirty="0">
                <a:solidFill>
                  <a:srgbClr val="FFFF00"/>
                </a:solidFill>
              </a:rPr>
              <a:t>: </a:t>
            </a:r>
            <a:r>
              <a:rPr lang="en-US" dirty="0"/>
              <a:t>The company can design personalized marketing campaigns and loyalty programs for top spenders to improve retention.</a:t>
            </a:r>
          </a:p>
          <a:p>
            <a:pPr>
              <a:lnSpc>
                <a:spcPct val="170000"/>
              </a:lnSpc>
              <a:buFont typeface="+mj-lt"/>
              <a:buAutoNum type="arabicPeriod"/>
            </a:pPr>
            <a:r>
              <a:rPr lang="en-US" b="1" dirty="0">
                <a:solidFill>
                  <a:srgbClr val="FFFF00"/>
                </a:solidFill>
              </a:rPr>
              <a:t>Revenue Growth</a:t>
            </a:r>
            <a:r>
              <a:rPr lang="en-US" dirty="0">
                <a:solidFill>
                  <a:srgbClr val="FFFF00"/>
                </a:solidFill>
              </a:rPr>
              <a:t>: </a:t>
            </a:r>
            <a:r>
              <a:rPr lang="en-US" dirty="0"/>
              <a:t>By understanding which customers generate the most revenue, the company can allocate resources effectively to maximize future sales.</a:t>
            </a:r>
          </a:p>
        </p:txBody>
      </p:sp>
    </p:spTree>
    <p:extLst>
      <p:ext uri="{BB962C8B-B14F-4D97-AF65-F5344CB8AC3E}">
        <p14:creationId xmlns:p14="http://schemas.microsoft.com/office/powerpoint/2010/main" val="248371574"/>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B6502-001B-5D62-EAEB-31C313C2E489}"/>
              </a:ext>
            </a:extLst>
          </p:cNvPr>
          <p:cNvSpPr>
            <a:spLocks noGrp="1"/>
          </p:cNvSpPr>
          <p:nvPr>
            <p:ph type="title"/>
          </p:nvPr>
        </p:nvSpPr>
        <p:spPr>
          <a:xfrm>
            <a:off x="0" y="0"/>
            <a:ext cx="8024116" cy="513708"/>
          </a:xfrm>
        </p:spPr>
        <p:txBody>
          <a:bodyPr>
            <a:normAutofit/>
          </a:bodyPr>
          <a:lstStyle/>
          <a:p>
            <a:pPr marL="457200" indent="-457200">
              <a:buFont typeface="Arial" panose="020B0604020202020204" pitchFamily="34" charset="0"/>
              <a:buChar char="•"/>
            </a:pPr>
            <a:r>
              <a:rPr lang="en-US" sz="2000" b="1" dirty="0">
                <a:solidFill>
                  <a:srgbClr val="92D050"/>
                </a:solidFill>
              </a:rPr>
              <a:t>Here’s a Queries and chart showing Customer Spending Analysis:</a:t>
            </a:r>
          </a:p>
        </p:txBody>
      </p:sp>
      <p:pic>
        <p:nvPicPr>
          <p:cNvPr id="5" name="Content Placeholder 4">
            <a:extLst>
              <a:ext uri="{FF2B5EF4-FFF2-40B4-BE49-F238E27FC236}">
                <a16:creationId xmlns:a16="http://schemas.microsoft.com/office/drawing/2014/main" id="{2DBFE63E-F19A-F5C2-7FED-B17627B3E5C7}"/>
              </a:ext>
            </a:extLst>
          </p:cNvPr>
          <p:cNvPicPr>
            <a:picLocks noGrp="1" noChangeAspect="1"/>
          </p:cNvPicPr>
          <p:nvPr>
            <p:ph idx="1"/>
          </p:nvPr>
        </p:nvPicPr>
        <p:blipFill>
          <a:blip r:embed="rId2"/>
          <a:stretch>
            <a:fillRect/>
          </a:stretch>
        </p:blipFill>
        <p:spPr>
          <a:xfrm>
            <a:off x="0" y="552236"/>
            <a:ext cx="4592548" cy="2388675"/>
          </a:xfrm>
        </p:spPr>
      </p:pic>
      <p:sp>
        <p:nvSpPr>
          <p:cNvPr id="6" name="Arrow: Right 5">
            <a:extLst>
              <a:ext uri="{FF2B5EF4-FFF2-40B4-BE49-F238E27FC236}">
                <a16:creationId xmlns:a16="http://schemas.microsoft.com/office/drawing/2014/main" id="{7F3449AA-6F1D-B3F2-1B9F-1BFA33B20638}"/>
              </a:ext>
            </a:extLst>
          </p:cNvPr>
          <p:cNvSpPr/>
          <p:nvPr/>
        </p:nvSpPr>
        <p:spPr>
          <a:xfrm>
            <a:off x="5208998" y="1381840"/>
            <a:ext cx="1181528" cy="729466"/>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842A338-7884-6804-0E37-D79051EB654A}"/>
              </a:ext>
            </a:extLst>
          </p:cNvPr>
          <p:cNvPicPr>
            <a:picLocks noChangeAspect="1"/>
          </p:cNvPicPr>
          <p:nvPr/>
        </p:nvPicPr>
        <p:blipFill>
          <a:blip r:embed="rId3"/>
          <a:stretch>
            <a:fillRect/>
          </a:stretch>
        </p:blipFill>
        <p:spPr>
          <a:xfrm>
            <a:off x="7006976" y="552236"/>
            <a:ext cx="5185024" cy="2388675"/>
          </a:xfrm>
          <a:prstGeom prst="rect">
            <a:avLst/>
          </a:prstGeom>
        </p:spPr>
      </p:pic>
      <p:pic>
        <p:nvPicPr>
          <p:cNvPr id="4" name="Picture 3">
            <a:extLst>
              <a:ext uri="{FF2B5EF4-FFF2-40B4-BE49-F238E27FC236}">
                <a16:creationId xmlns:a16="http://schemas.microsoft.com/office/drawing/2014/main" id="{274624A6-7328-90A7-2B4A-08D17E95DAE7}"/>
              </a:ext>
            </a:extLst>
          </p:cNvPr>
          <p:cNvPicPr>
            <a:picLocks noChangeAspect="1"/>
          </p:cNvPicPr>
          <p:nvPr/>
        </p:nvPicPr>
        <p:blipFill>
          <a:blip r:embed="rId4"/>
          <a:stretch>
            <a:fillRect/>
          </a:stretch>
        </p:blipFill>
        <p:spPr>
          <a:xfrm>
            <a:off x="1500027" y="3149028"/>
            <a:ext cx="9780998" cy="3708972"/>
          </a:xfrm>
          <a:prstGeom prst="rect">
            <a:avLst/>
          </a:prstGeom>
        </p:spPr>
      </p:pic>
    </p:spTree>
    <p:extLst>
      <p:ext uri="{BB962C8B-B14F-4D97-AF65-F5344CB8AC3E}">
        <p14:creationId xmlns:p14="http://schemas.microsoft.com/office/powerpoint/2010/main" val="404274172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29844-FF8D-B856-5488-EAC541AAC280}"/>
              </a:ext>
            </a:extLst>
          </p:cNvPr>
          <p:cNvSpPr>
            <a:spLocks noGrp="1"/>
          </p:cNvSpPr>
          <p:nvPr>
            <p:ph type="title"/>
          </p:nvPr>
        </p:nvSpPr>
        <p:spPr>
          <a:xfrm>
            <a:off x="0" y="0"/>
            <a:ext cx="9267290" cy="698643"/>
          </a:xfrm>
        </p:spPr>
        <p:txBody>
          <a:bodyPr>
            <a:normAutofit/>
          </a:bodyPr>
          <a:lstStyle/>
          <a:p>
            <a:r>
              <a:rPr lang="en-US" sz="3200" b="1" dirty="0">
                <a:solidFill>
                  <a:srgbClr val="92D050"/>
                </a:solidFill>
              </a:rPr>
              <a:t>3.2.1. Top Products Purchased by Each Customer:</a:t>
            </a:r>
          </a:p>
        </p:txBody>
      </p:sp>
      <p:sp>
        <p:nvSpPr>
          <p:cNvPr id="3" name="Content Placeholder 2">
            <a:extLst>
              <a:ext uri="{FF2B5EF4-FFF2-40B4-BE49-F238E27FC236}">
                <a16:creationId xmlns:a16="http://schemas.microsoft.com/office/drawing/2014/main" id="{7E053871-4313-8D39-6295-93F9E952782F}"/>
              </a:ext>
            </a:extLst>
          </p:cNvPr>
          <p:cNvSpPr>
            <a:spLocks noGrp="1"/>
          </p:cNvSpPr>
          <p:nvPr>
            <p:ph idx="1"/>
          </p:nvPr>
        </p:nvSpPr>
        <p:spPr>
          <a:xfrm>
            <a:off x="154112" y="852755"/>
            <a:ext cx="11959119" cy="5794625"/>
          </a:xfrm>
        </p:spPr>
        <p:txBody>
          <a:bodyPr>
            <a:normAutofit lnSpcReduction="10000"/>
          </a:bodyPr>
          <a:lstStyle/>
          <a:p>
            <a:pPr>
              <a:lnSpc>
                <a:spcPct val="200000"/>
              </a:lnSpc>
            </a:pPr>
            <a:r>
              <a:rPr lang="en-US" dirty="0"/>
              <a:t>In this query, we identified the </a:t>
            </a:r>
            <a:r>
              <a:rPr lang="en-US" b="1" dirty="0">
                <a:solidFill>
                  <a:srgbClr val="FFFF00"/>
                </a:solidFill>
              </a:rPr>
              <a:t>most purchased product</a:t>
            </a:r>
            <a:r>
              <a:rPr lang="en-US" dirty="0"/>
              <a:t> by each customer, calculating both the </a:t>
            </a:r>
            <a:r>
              <a:rPr lang="en-US" b="1" dirty="0">
                <a:solidFill>
                  <a:srgbClr val="FFFF00"/>
                </a:solidFill>
              </a:rPr>
              <a:t>total amount spent</a:t>
            </a:r>
            <a:r>
              <a:rPr lang="en-US" dirty="0">
                <a:solidFill>
                  <a:srgbClr val="FFFF00"/>
                </a:solidFill>
              </a:rPr>
              <a:t> </a:t>
            </a:r>
            <a:r>
              <a:rPr lang="en-US" dirty="0"/>
              <a:t>and the </a:t>
            </a:r>
            <a:r>
              <a:rPr lang="en-US" b="1" dirty="0">
                <a:solidFill>
                  <a:srgbClr val="FFFF00"/>
                </a:solidFill>
              </a:rPr>
              <a:t>total quantity</a:t>
            </a:r>
            <a:r>
              <a:rPr lang="en-US" dirty="0">
                <a:solidFill>
                  <a:srgbClr val="FFFF00"/>
                </a:solidFill>
              </a:rPr>
              <a:t> </a:t>
            </a:r>
            <a:r>
              <a:rPr lang="en-US" dirty="0"/>
              <a:t>of that product. This helps in understanding customer preferences and spending patterns, allowing us to:</a:t>
            </a:r>
          </a:p>
          <a:p>
            <a:pPr>
              <a:lnSpc>
                <a:spcPct val="200000"/>
              </a:lnSpc>
              <a:buFont typeface="+mj-lt"/>
              <a:buAutoNum type="arabicPeriod"/>
            </a:pPr>
            <a:r>
              <a:rPr lang="en-US" b="1" dirty="0">
                <a:solidFill>
                  <a:srgbClr val="FFFF00"/>
                </a:solidFill>
              </a:rPr>
              <a:t>Enhance Product Recommendations</a:t>
            </a:r>
            <a:r>
              <a:rPr lang="en-US" dirty="0">
                <a:solidFill>
                  <a:srgbClr val="FFFF00"/>
                </a:solidFill>
              </a:rPr>
              <a:t>: </a:t>
            </a:r>
            <a:r>
              <a:rPr lang="en-US" dirty="0"/>
              <a:t>Knowing which product a customer buys the most can help personalize future offers.</a:t>
            </a:r>
          </a:p>
          <a:p>
            <a:pPr>
              <a:lnSpc>
                <a:spcPct val="200000"/>
              </a:lnSpc>
              <a:buFont typeface="+mj-lt"/>
              <a:buAutoNum type="arabicPeriod"/>
            </a:pPr>
            <a:r>
              <a:rPr lang="en-US" b="1" dirty="0">
                <a:solidFill>
                  <a:srgbClr val="FFFF00"/>
                </a:solidFill>
              </a:rPr>
              <a:t>Optimize Inventory</a:t>
            </a:r>
            <a:r>
              <a:rPr lang="en-US" dirty="0">
                <a:solidFill>
                  <a:srgbClr val="FFFF00"/>
                </a:solidFill>
              </a:rPr>
              <a:t>: </a:t>
            </a:r>
            <a:r>
              <a:rPr lang="en-US" dirty="0"/>
              <a:t>Focus on stocking high-demand products for specific customers to meet their needs better.</a:t>
            </a:r>
          </a:p>
          <a:p>
            <a:pPr>
              <a:lnSpc>
                <a:spcPct val="200000"/>
              </a:lnSpc>
              <a:buFont typeface="+mj-lt"/>
              <a:buAutoNum type="arabicPeriod"/>
            </a:pPr>
            <a:r>
              <a:rPr lang="en-US" b="1" dirty="0">
                <a:solidFill>
                  <a:srgbClr val="FFFF00"/>
                </a:solidFill>
              </a:rPr>
              <a:t>Target High-Value Customers</a:t>
            </a:r>
            <a:r>
              <a:rPr lang="en-US" dirty="0">
                <a:solidFill>
                  <a:srgbClr val="FFFF00"/>
                </a:solidFill>
              </a:rPr>
              <a:t>: </a:t>
            </a:r>
            <a:r>
              <a:rPr lang="en-US" dirty="0"/>
              <a:t>Customers spending the most on particular products can be targeted for loyalty programs or special discounts.</a:t>
            </a:r>
          </a:p>
          <a:p>
            <a:pPr>
              <a:lnSpc>
                <a:spcPct val="200000"/>
              </a:lnSpc>
            </a:pPr>
            <a:endParaRPr lang="en-US" dirty="0"/>
          </a:p>
        </p:txBody>
      </p:sp>
    </p:spTree>
    <p:extLst>
      <p:ext uri="{BB962C8B-B14F-4D97-AF65-F5344CB8AC3E}">
        <p14:creationId xmlns:p14="http://schemas.microsoft.com/office/powerpoint/2010/main" val="318632547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4AF86C6-C49F-DF99-A906-3492CF1B986C}"/>
              </a:ext>
            </a:extLst>
          </p:cNvPr>
          <p:cNvPicPr>
            <a:picLocks noGrp="1" noChangeAspect="1"/>
          </p:cNvPicPr>
          <p:nvPr>
            <p:ph idx="1"/>
          </p:nvPr>
        </p:nvPicPr>
        <p:blipFill>
          <a:blip r:embed="rId2"/>
          <a:stretch>
            <a:fillRect/>
          </a:stretch>
        </p:blipFill>
        <p:spPr>
          <a:xfrm>
            <a:off x="0" y="559940"/>
            <a:ext cx="6544638" cy="4263776"/>
          </a:xfrm>
        </p:spPr>
      </p:pic>
      <p:pic>
        <p:nvPicPr>
          <p:cNvPr id="7" name="Picture 6">
            <a:extLst>
              <a:ext uri="{FF2B5EF4-FFF2-40B4-BE49-F238E27FC236}">
                <a16:creationId xmlns:a16="http://schemas.microsoft.com/office/drawing/2014/main" id="{60C24B38-2D93-648D-E19A-174905411A5B}"/>
              </a:ext>
            </a:extLst>
          </p:cNvPr>
          <p:cNvPicPr>
            <a:picLocks noChangeAspect="1"/>
          </p:cNvPicPr>
          <p:nvPr/>
        </p:nvPicPr>
        <p:blipFill>
          <a:blip r:embed="rId3"/>
          <a:stretch>
            <a:fillRect/>
          </a:stretch>
        </p:blipFill>
        <p:spPr>
          <a:xfrm>
            <a:off x="6834255" y="1851916"/>
            <a:ext cx="5357745" cy="2958957"/>
          </a:xfrm>
          <a:prstGeom prst="rect">
            <a:avLst/>
          </a:prstGeom>
        </p:spPr>
      </p:pic>
      <p:sp>
        <p:nvSpPr>
          <p:cNvPr id="12" name="Arrow: Curved Up 11">
            <a:extLst>
              <a:ext uri="{FF2B5EF4-FFF2-40B4-BE49-F238E27FC236}">
                <a16:creationId xmlns:a16="http://schemas.microsoft.com/office/drawing/2014/main" id="{08BF11B9-A1AA-A9EE-00DD-EACB11DF933B}"/>
              </a:ext>
            </a:extLst>
          </p:cNvPr>
          <p:cNvSpPr/>
          <p:nvPr/>
        </p:nvSpPr>
        <p:spPr>
          <a:xfrm>
            <a:off x="6096000" y="4823716"/>
            <a:ext cx="1900719" cy="1695235"/>
          </a:xfrm>
          <a:prstGeom prst="curvedUpArrow">
            <a:avLst>
              <a:gd name="adj1" fmla="val 13068"/>
              <a:gd name="adj2" fmla="val 50000"/>
              <a:gd name="adj3" fmla="val 25000"/>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5899306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3F726CE-3784-DB15-4A99-3D0E27008822}"/>
              </a:ext>
            </a:extLst>
          </p:cNvPr>
          <p:cNvPicPr>
            <a:picLocks noGrp="1" noChangeAspect="1"/>
          </p:cNvPicPr>
          <p:nvPr>
            <p:ph idx="1"/>
          </p:nvPr>
        </p:nvPicPr>
        <p:blipFill>
          <a:blip r:embed="rId2"/>
          <a:stretch>
            <a:fillRect/>
          </a:stretch>
        </p:blipFill>
        <p:spPr>
          <a:xfrm>
            <a:off x="2078805" y="0"/>
            <a:ext cx="8034390" cy="6857999"/>
          </a:xfrm>
        </p:spPr>
      </p:pic>
    </p:spTree>
    <p:extLst>
      <p:ext uri="{BB962C8B-B14F-4D97-AF65-F5344CB8AC3E}">
        <p14:creationId xmlns:p14="http://schemas.microsoft.com/office/powerpoint/2010/main" val="2164778623"/>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3A5C4-5568-69EB-6B52-20BBFEBBEB38}"/>
              </a:ext>
            </a:extLst>
          </p:cNvPr>
          <p:cNvSpPr>
            <a:spLocks noGrp="1"/>
          </p:cNvSpPr>
          <p:nvPr>
            <p:ph type="title"/>
          </p:nvPr>
        </p:nvSpPr>
        <p:spPr>
          <a:xfrm>
            <a:off x="0" y="0"/>
            <a:ext cx="9154274" cy="941798"/>
          </a:xfrm>
        </p:spPr>
        <p:txBody>
          <a:bodyPr>
            <a:normAutofit fontScale="90000"/>
          </a:bodyPr>
          <a:lstStyle/>
          <a:p>
            <a:r>
              <a:rPr lang="en-US" b="1" dirty="0">
                <a:solidFill>
                  <a:srgbClr val="92D050"/>
                </a:solidFill>
              </a:rPr>
              <a:t>3.3. Employee Order Management Analysis:</a:t>
            </a:r>
          </a:p>
        </p:txBody>
      </p:sp>
      <p:sp>
        <p:nvSpPr>
          <p:cNvPr id="3" name="Content Placeholder 2">
            <a:extLst>
              <a:ext uri="{FF2B5EF4-FFF2-40B4-BE49-F238E27FC236}">
                <a16:creationId xmlns:a16="http://schemas.microsoft.com/office/drawing/2014/main" id="{504FAD5C-2BF6-59BA-425C-89BCBF597260}"/>
              </a:ext>
            </a:extLst>
          </p:cNvPr>
          <p:cNvSpPr>
            <a:spLocks noGrp="1"/>
          </p:cNvSpPr>
          <p:nvPr>
            <p:ph idx="1"/>
          </p:nvPr>
        </p:nvSpPr>
        <p:spPr>
          <a:xfrm>
            <a:off x="349321" y="1109608"/>
            <a:ext cx="11722814" cy="5322013"/>
          </a:xfrm>
        </p:spPr>
        <p:txBody>
          <a:bodyPr>
            <a:normAutofit/>
          </a:bodyPr>
          <a:lstStyle/>
          <a:p>
            <a:pPr>
              <a:lnSpc>
                <a:spcPct val="170000"/>
              </a:lnSpc>
            </a:pPr>
            <a:r>
              <a:rPr lang="en-US" dirty="0"/>
              <a:t>This query counts the </a:t>
            </a:r>
            <a:r>
              <a:rPr lang="en-US" b="1" dirty="0">
                <a:solidFill>
                  <a:srgbClr val="FFFF00"/>
                </a:solidFill>
              </a:rPr>
              <a:t>total number of orders</a:t>
            </a:r>
            <a:r>
              <a:rPr lang="en-US" dirty="0">
                <a:solidFill>
                  <a:srgbClr val="FFFF00"/>
                </a:solidFill>
              </a:rPr>
              <a:t> </a:t>
            </a:r>
            <a:r>
              <a:rPr lang="en-US" dirty="0"/>
              <a:t>managed by each employee, displaying the </a:t>
            </a:r>
            <a:r>
              <a:rPr lang="en-US" b="1" dirty="0">
                <a:solidFill>
                  <a:srgbClr val="FFFF00"/>
                </a:solidFill>
              </a:rPr>
              <a:t>employee's full name</a:t>
            </a:r>
            <a:r>
              <a:rPr lang="en-US" dirty="0">
                <a:solidFill>
                  <a:srgbClr val="FFFF00"/>
                </a:solidFill>
              </a:rPr>
              <a:t> </a:t>
            </a:r>
            <a:r>
              <a:rPr lang="en-US" dirty="0"/>
              <a:t>and the number of orders they handled. The employees are ranked in descending order based on the total number of orders. This analysis provides:</a:t>
            </a:r>
          </a:p>
          <a:p>
            <a:pPr>
              <a:lnSpc>
                <a:spcPct val="170000"/>
              </a:lnSpc>
              <a:buFont typeface="+mj-lt"/>
              <a:buAutoNum type="arabicPeriod"/>
            </a:pPr>
            <a:r>
              <a:rPr lang="en-US" b="1" dirty="0">
                <a:solidFill>
                  <a:srgbClr val="FFFF00"/>
                </a:solidFill>
              </a:rPr>
              <a:t>Identify High-Performing Employees</a:t>
            </a:r>
            <a:r>
              <a:rPr lang="en-US" dirty="0">
                <a:solidFill>
                  <a:srgbClr val="FFFF00"/>
                </a:solidFill>
              </a:rPr>
              <a:t>: </a:t>
            </a:r>
            <a:r>
              <a:rPr lang="en-US" dirty="0"/>
              <a:t>Recognizing which employees handle the most orders allows the company to assess workload and efficiency.</a:t>
            </a:r>
          </a:p>
          <a:p>
            <a:pPr>
              <a:lnSpc>
                <a:spcPct val="170000"/>
              </a:lnSpc>
              <a:buFont typeface="+mj-lt"/>
              <a:buAutoNum type="arabicPeriod"/>
            </a:pPr>
            <a:r>
              <a:rPr lang="en-US" b="1" dirty="0">
                <a:solidFill>
                  <a:srgbClr val="FFFF00"/>
                </a:solidFill>
              </a:rPr>
              <a:t>Resource Allocation</a:t>
            </a:r>
            <a:r>
              <a:rPr lang="en-US" dirty="0">
                <a:solidFill>
                  <a:srgbClr val="FFFF00"/>
                </a:solidFill>
              </a:rPr>
              <a:t>: </a:t>
            </a:r>
            <a:r>
              <a:rPr lang="en-US" dirty="0"/>
              <a:t>Insights from this query help in distributing tasks more evenly among employees or identifying areas where additional support may be needed.</a:t>
            </a:r>
          </a:p>
          <a:p>
            <a:pPr>
              <a:lnSpc>
                <a:spcPct val="170000"/>
              </a:lnSpc>
              <a:buFont typeface="+mj-lt"/>
              <a:buAutoNum type="arabicPeriod"/>
            </a:pPr>
            <a:r>
              <a:rPr lang="en-US" b="1" dirty="0">
                <a:solidFill>
                  <a:srgbClr val="FFFF00"/>
                </a:solidFill>
              </a:rPr>
              <a:t>Employee Performance Review</a:t>
            </a:r>
            <a:r>
              <a:rPr lang="en-US" dirty="0">
                <a:solidFill>
                  <a:srgbClr val="FFFF00"/>
                </a:solidFill>
              </a:rPr>
              <a:t>: </a:t>
            </a:r>
            <a:r>
              <a:rPr lang="en-US" dirty="0"/>
              <a:t>Understanding order management on an employee basis can be used for performance appraisals and to design incentives for top performers.</a:t>
            </a:r>
          </a:p>
        </p:txBody>
      </p:sp>
    </p:spTree>
    <p:extLst>
      <p:ext uri="{BB962C8B-B14F-4D97-AF65-F5344CB8AC3E}">
        <p14:creationId xmlns:p14="http://schemas.microsoft.com/office/powerpoint/2010/main" val="1490797731"/>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838C9-2F8E-85F5-B024-98E5B5FD3258}"/>
              </a:ext>
            </a:extLst>
          </p:cNvPr>
          <p:cNvSpPr>
            <a:spLocks noGrp="1"/>
          </p:cNvSpPr>
          <p:nvPr>
            <p:ph type="title"/>
          </p:nvPr>
        </p:nvSpPr>
        <p:spPr>
          <a:xfrm>
            <a:off x="0" y="0"/>
            <a:ext cx="11394040" cy="883578"/>
          </a:xfrm>
        </p:spPr>
        <p:txBody>
          <a:bodyPr>
            <a:normAutofit/>
          </a:bodyPr>
          <a:lstStyle/>
          <a:p>
            <a:pPr marL="457200" indent="-457200">
              <a:buFont typeface="Arial" panose="020B0604020202020204" pitchFamily="34" charset="0"/>
              <a:buChar char="•"/>
            </a:pPr>
            <a:r>
              <a:rPr lang="en-US" sz="2400" b="1" dirty="0">
                <a:solidFill>
                  <a:srgbClr val="92D050"/>
                </a:solidFill>
              </a:rPr>
              <a:t>Here’s a Queries and chart ranking employees based on their sales performance:</a:t>
            </a:r>
          </a:p>
        </p:txBody>
      </p:sp>
      <p:pic>
        <p:nvPicPr>
          <p:cNvPr id="5" name="Content Placeholder 4">
            <a:extLst>
              <a:ext uri="{FF2B5EF4-FFF2-40B4-BE49-F238E27FC236}">
                <a16:creationId xmlns:a16="http://schemas.microsoft.com/office/drawing/2014/main" id="{909A389D-209D-CF40-17AB-E8BEDCF15EDF}"/>
              </a:ext>
            </a:extLst>
          </p:cNvPr>
          <p:cNvPicPr>
            <a:picLocks noGrp="1" noChangeAspect="1"/>
          </p:cNvPicPr>
          <p:nvPr>
            <p:ph idx="1"/>
          </p:nvPr>
        </p:nvPicPr>
        <p:blipFill>
          <a:blip r:embed="rId2"/>
          <a:stretch>
            <a:fillRect/>
          </a:stretch>
        </p:blipFill>
        <p:spPr>
          <a:xfrm>
            <a:off x="1" y="706385"/>
            <a:ext cx="4972692" cy="2437507"/>
          </a:xfrm>
        </p:spPr>
      </p:pic>
      <p:sp>
        <p:nvSpPr>
          <p:cNvPr id="6" name="Arrow: Right 5">
            <a:extLst>
              <a:ext uri="{FF2B5EF4-FFF2-40B4-BE49-F238E27FC236}">
                <a16:creationId xmlns:a16="http://schemas.microsoft.com/office/drawing/2014/main" id="{B6EA4AA8-9960-4402-C165-43DF24EB99A2}"/>
              </a:ext>
            </a:extLst>
          </p:cNvPr>
          <p:cNvSpPr/>
          <p:nvPr/>
        </p:nvSpPr>
        <p:spPr>
          <a:xfrm>
            <a:off x="5572018" y="1529583"/>
            <a:ext cx="1047964" cy="791110"/>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5168522-FD9A-9E46-3A3D-60A06168190F}"/>
              </a:ext>
            </a:extLst>
          </p:cNvPr>
          <p:cNvPicPr>
            <a:picLocks noChangeAspect="1"/>
          </p:cNvPicPr>
          <p:nvPr/>
        </p:nvPicPr>
        <p:blipFill>
          <a:blip r:embed="rId3"/>
          <a:stretch>
            <a:fillRect/>
          </a:stretch>
        </p:blipFill>
        <p:spPr>
          <a:xfrm>
            <a:off x="6976153" y="706385"/>
            <a:ext cx="5215847" cy="2437507"/>
          </a:xfrm>
          <a:prstGeom prst="rect">
            <a:avLst/>
          </a:prstGeom>
        </p:spPr>
      </p:pic>
      <p:pic>
        <p:nvPicPr>
          <p:cNvPr id="4" name="Picture 3">
            <a:extLst>
              <a:ext uri="{FF2B5EF4-FFF2-40B4-BE49-F238E27FC236}">
                <a16:creationId xmlns:a16="http://schemas.microsoft.com/office/drawing/2014/main" id="{855EE76C-0D85-2B7D-62FF-68586F228C55}"/>
              </a:ext>
            </a:extLst>
          </p:cNvPr>
          <p:cNvPicPr>
            <a:picLocks noChangeAspect="1"/>
          </p:cNvPicPr>
          <p:nvPr/>
        </p:nvPicPr>
        <p:blipFill>
          <a:blip r:embed="rId4"/>
          <a:stretch>
            <a:fillRect/>
          </a:stretch>
        </p:blipFill>
        <p:spPr>
          <a:xfrm>
            <a:off x="1150707" y="3236361"/>
            <a:ext cx="10140592" cy="3621640"/>
          </a:xfrm>
          <a:prstGeom prst="rect">
            <a:avLst/>
          </a:prstGeom>
        </p:spPr>
      </p:pic>
    </p:spTree>
    <p:extLst>
      <p:ext uri="{BB962C8B-B14F-4D97-AF65-F5344CB8AC3E}">
        <p14:creationId xmlns:p14="http://schemas.microsoft.com/office/powerpoint/2010/main" val="89942164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C23D-9585-E6C3-1BE0-8705391F14A0}"/>
              </a:ext>
            </a:extLst>
          </p:cNvPr>
          <p:cNvSpPr>
            <a:spLocks noGrp="1"/>
          </p:cNvSpPr>
          <p:nvPr>
            <p:ph type="title"/>
          </p:nvPr>
        </p:nvSpPr>
        <p:spPr>
          <a:xfrm>
            <a:off x="0" y="0"/>
            <a:ext cx="10356351" cy="729465"/>
          </a:xfrm>
        </p:spPr>
        <p:txBody>
          <a:bodyPr>
            <a:normAutofit fontScale="90000"/>
          </a:bodyPr>
          <a:lstStyle/>
          <a:p>
            <a:r>
              <a:rPr lang="en-US" b="1" i="0" dirty="0">
                <a:solidFill>
                  <a:srgbClr val="92D050"/>
                </a:solidFill>
                <a:effectLst/>
                <a:latin typeface="DM Sans" pitchFamily="2" charset="0"/>
              </a:rPr>
              <a:t>3.3.1.</a:t>
            </a:r>
            <a:r>
              <a:rPr lang="en-US" b="1" dirty="0">
                <a:solidFill>
                  <a:srgbClr val="92D050"/>
                </a:solidFill>
                <a:effectLst/>
                <a:latin typeface="DM Sans" pitchFamily="2" charset="0"/>
              </a:rPr>
              <a:t>Top and</a:t>
            </a:r>
            <a:r>
              <a:rPr lang="en-US" b="1" i="0" dirty="0">
                <a:solidFill>
                  <a:srgbClr val="92D050"/>
                </a:solidFill>
                <a:effectLst/>
                <a:latin typeface="DM Sans" pitchFamily="2" charset="0"/>
              </a:rPr>
              <a:t> Total sales value per employee :</a:t>
            </a:r>
            <a:endParaRPr lang="en-US" b="1" dirty="0">
              <a:solidFill>
                <a:srgbClr val="92D050"/>
              </a:solidFill>
            </a:endParaRPr>
          </a:p>
        </p:txBody>
      </p:sp>
      <p:sp>
        <p:nvSpPr>
          <p:cNvPr id="3" name="Content Placeholder 2">
            <a:extLst>
              <a:ext uri="{FF2B5EF4-FFF2-40B4-BE49-F238E27FC236}">
                <a16:creationId xmlns:a16="http://schemas.microsoft.com/office/drawing/2014/main" id="{6B099AA4-64ED-D365-2103-7A72615D7965}"/>
              </a:ext>
            </a:extLst>
          </p:cNvPr>
          <p:cNvSpPr>
            <a:spLocks noGrp="1"/>
          </p:cNvSpPr>
          <p:nvPr>
            <p:ph idx="1"/>
          </p:nvPr>
        </p:nvSpPr>
        <p:spPr>
          <a:xfrm>
            <a:off x="400086" y="992708"/>
            <a:ext cx="11333001" cy="5377269"/>
          </a:xfrm>
        </p:spPr>
        <p:txBody>
          <a:bodyPr>
            <a:normAutofit lnSpcReduction="10000"/>
          </a:bodyPr>
          <a:lstStyle/>
          <a:p>
            <a:pPr>
              <a:lnSpc>
                <a:spcPct val="150000"/>
              </a:lnSpc>
            </a:pPr>
            <a:r>
              <a:rPr lang="en-US" sz="2400" dirty="0"/>
              <a:t>This query calculates the </a:t>
            </a:r>
            <a:r>
              <a:rPr lang="en-US" sz="2400" b="1" dirty="0">
                <a:solidFill>
                  <a:srgbClr val="FFFF00"/>
                </a:solidFill>
              </a:rPr>
              <a:t>total sales</a:t>
            </a:r>
            <a:r>
              <a:rPr lang="en-US" sz="2400" dirty="0">
                <a:solidFill>
                  <a:srgbClr val="FFFF00"/>
                </a:solidFill>
              </a:rPr>
              <a:t> </a:t>
            </a:r>
            <a:r>
              <a:rPr lang="en-US" sz="2400" dirty="0"/>
              <a:t>made by each employee, showing the </a:t>
            </a:r>
            <a:r>
              <a:rPr lang="en-US" sz="2400" b="1" dirty="0">
                <a:solidFill>
                  <a:srgbClr val="FFFF00"/>
                </a:solidFill>
              </a:rPr>
              <a:t>Employee ID</a:t>
            </a:r>
            <a:r>
              <a:rPr lang="en-US" sz="2400" dirty="0">
                <a:solidFill>
                  <a:srgbClr val="FFFF00"/>
                </a:solidFill>
              </a:rPr>
              <a:t>, </a:t>
            </a:r>
            <a:r>
              <a:rPr lang="en-US" sz="2400" b="1" dirty="0">
                <a:solidFill>
                  <a:srgbClr val="FFFF00"/>
                </a:solidFill>
              </a:rPr>
              <a:t>Last Name</a:t>
            </a:r>
            <a:r>
              <a:rPr lang="en-US" sz="2400" dirty="0">
                <a:solidFill>
                  <a:srgbClr val="FFFF00"/>
                </a:solidFill>
              </a:rPr>
              <a:t>, and </a:t>
            </a:r>
            <a:r>
              <a:rPr lang="en-US" sz="2400" b="1" dirty="0">
                <a:solidFill>
                  <a:srgbClr val="FFFF00"/>
                </a:solidFill>
              </a:rPr>
              <a:t>First Name</a:t>
            </a:r>
            <a:r>
              <a:rPr lang="en-US" sz="2400" dirty="0">
                <a:solidFill>
                  <a:srgbClr val="FFFF00"/>
                </a:solidFill>
              </a:rPr>
              <a:t>,</a:t>
            </a:r>
            <a:r>
              <a:rPr lang="en-US" sz="2400" dirty="0"/>
              <a:t> and sorting them by their total sales in descending order. This analysis provides several key insights:</a:t>
            </a:r>
          </a:p>
          <a:p>
            <a:pPr>
              <a:lnSpc>
                <a:spcPct val="150000"/>
              </a:lnSpc>
              <a:buFont typeface="+mj-lt"/>
              <a:buAutoNum type="arabicPeriod"/>
            </a:pPr>
            <a:r>
              <a:rPr lang="en-US" sz="2400" b="1" dirty="0">
                <a:solidFill>
                  <a:srgbClr val="FFFF00"/>
                </a:solidFill>
              </a:rPr>
              <a:t>Identify Top Performers</a:t>
            </a:r>
            <a:r>
              <a:rPr lang="en-US" sz="2400" dirty="0">
                <a:solidFill>
                  <a:srgbClr val="FFFF00"/>
                </a:solidFill>
              </a:rPr>
              <a:t>: </a:t>
            </a:r>
            <a:r>
              <a:rPr lang="en-US" sz="2400" dirty="0"/>
              <a:t>Highlighting which employees are generating the highest sales helps in recognizing top-performing staff.</a:t>
            </a:r>
          </a:p>
          <a:p>
            <a:pPr>
              <a:lnSpc>
                <a:spcPct val="150000"/>
              </a:lnSpc>
              <a:buFont typeface="+mj-lt"/>
              <a:buAutoNum type="arabicPeriod"/>
            </a:pPr>
            <a:r>
              <a:rPr lang="en-US" sz="2400" b="1" dirty="0">
                <a:solidFill>
                  <a:srgbClr val="FFFF00"/>
                </a:solidFill>
              </a:rPr>
              <a:t>Targeted Training</a:t>
            </a:r>
            <a:r>
              <a:rPr lang="en-US" sz="2400" dirty="0">
                <a:solidFill>
                  <a:srgbClr val="FFFF00"/>
                </a:solidFill>
              </a:rPr>
              <a:t>: </a:t>
            </a:r>
            <a:r>
              <a:rPr lang="en-US" sz="2400" dirty="0"/>
              <a:t>It allows for focused training programs to improve the performance of employees with lower sales figures.</a:t>
            </a:r>
          </a:p>
          <a:p>
            <a:pPr>
              <a:lnSpc>
                <a:spcPct val="150000"/>
              </a:lnSpc>
              <a:buFont typeface="+mj-lt"/>
              <a:buAutoNum type="arabicPeriod"/>
            </a:pPr>
            <a:r>
              <a:rPr lang="en-US" sz="2400" b="1" dirty="0">
                <a:solidFill>
                  <a:srgbClr val="FFFF00"/>
                </a:solidFill>
              </a:rPr>
              <a:t>Sales Incentives</a:t>
            </a:r>
            <a:r>
              <a:rPr lang="en-US" sz="2400" dirty="0">
                <a:solidFill>
                  <a:srgbClr val="FFFF00"/>
                </a:solidFill>
              </a:rPr>
              <a:t>: </a:t>
            </a:r>
            <a:r>
              <a:rPr lang="en-US" sz="2400" dirty="0"/>
              <a:t>Insights from this query can be used to establish incentive plans for high-performing employees to boost overall company performance.</a:t>
            </a:r>
          </a:p>
          <a:p>
            <a:pPr>
              <a:lnSpc>
                <a:spcPct val="150000"/>
              </a:lnSpc>
            </a:pPr>
            <a:endParaRPr lang="en-US" sz="2400" dirty="0"/>
          </a:p>
        </p:txBody>
      </p:sp>
    </p:spTree>
    <p:extLst>
      <p:ext uri="{BB962C8B-B14F-4D97-AF65-F5344CB8AC3E}">
        <p14:creationId xmlns:p14="http://schemas.microsoft.com/office/powerpoint/2010/main" val="2899762162"/>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98DFD-E932-5F31-663C-B77DD5A9CB03}"/>
              </a:ext>
            </a:extLst>
          </p:cNvPr>
          <p:cNvSpPr>
            <a:spLocks noGrp="1"/>
          </p:cNvSpPr>
          <p:nvPr>
            <p:ph type="title"/>
          </p:nvPr>
        </p:nvSpPr>
        <p:spPr>
          <a:xfrm>
            <a:off x="0" y="0"/>
            <a:ext cx="10911155" cy="585627"/>
          </a:xfrm>
        </p:spPr>
        <p:txBody>
          <a:bodyPr>
            <a:noAutofit/>
          </a:bodyPr>
          <a:lstStyle/>
          <a:p>
            <a:pPr marL="571500" indent="-571500">
              <a:buFont typeface="Arial" panose="020B0604020202020204" pitchFamily="34" charset="0"/>
              <a:buChar char="•"/>
            </a:pPr>
            <a:r>
              <a:rPr lang="en-US" sz="2400" b="1" dirty="0">
                <a:solidFill>
                  <a:srgbClr val="92D050"/>
                </a:solidFill>
              </a:rPr>
              <a:t>Here’s a Queries and chart showing Employee Order Management Analysis:</a:t>
            </a:r>
            <a:endParaRPr lang="en-US" sz="2400" dirty="0"/>
          </a:p>
        </p:txBody>
      </p:sp>
      <p:pic>
        <p:nvPicPr>
          <p:cNvPr id="5" name="Content Placeholder 4">
            <a:extLst>
              <a:ext uri="{FF2B5EF4-FFF2-40B4-BE49-F238E27FC236}">
                <a16:creationId xmlns:a16="http://schemas.microsoft.com/office/drawing/2014/main" id="{A8D399F5-CE11-E795-A16D-2C77C1B1DA52}"/>
              </a:ext>
            </a:extLst>
          </p:cNvPr>
          <p:cNvPicPr>
            <a:picLocks noGrp="1" noChangeAspect="1"/>
          </p:cNvPicPr>
          <p:nvPr>
            <p:ph idx="1"/>
          </p:nvPr>
        </p:nvPicPr>
        <p:blipFill>
          <a:blip r:embed="rId2"/>
          <a:stretch>
            <a:fillRect/>
          </a:stretch>
        </p:blipFill>
        <p:spPr>
          <a:xfrm>
            <a:off x="19860" y="592007"/>
            <a:ext cx="4856252" cy="2243660"/>
          </a:xfrm>
        </p:spPr>
      </p:pic>
      <p:pic>
        <p:nvPicPr>
          <p:cNvPr id="7" name="Picture 6">
            <a:extLst>
              <a:ext uri="{FF2B5EF4-FFF2-40B4-BE49-F238E27FC236}">
                <a16:creationId xmlns:a16="http://schemas.microsoft.com/office/drawing/2014/main" id="{B54ECC29-E063-F911-D946-4881B69310A0}"/>
              </a:ext>
            </a:extLst>
          </p:cNvPr>
          <p:cNvPicPr>
            <a:picLocks noChangeAspect="1"/>
          </p:cNvPicPr>
          <p:nvPr/>
        </p:nvPicPr>
        <p:blipFill>
          <a:blip r:embed="rId3"/>
          <a:stretch>
            <a:fillRect/>
          </a:stretch>
        </p:blipFill>
        <p:spPr>
          <a:xfrm>
            <a:off x="7335748" y="592007"/>
            <a:ext cx="4856252" cy="2243660"/>
          </a:xfrm>
          <a:prstGeom prst="rect">
            <a:avLst/>
          </a:prstGeom>
        </p:spPr>
      </p:pic>
      <p:sp>
        <p:nvSpPr>
          <p:cNvPr id="8" name="Arrow: Right 7">
            <a:extLst>
              <a:ext uri="{FF2B5EF4-FFF2-40B4-BE49-F238E27FC236}">
                <a16:creationId xmlns:a16="http://schemas.microsoft.com/office/drawing/2014/main" id="{1D040904-5088-6810-228B-A7B6CACAF9C7}"/>
              </a:ext>
            </a:extLst>
          </p:cNvPr>
          <p:cNvSpPr/>
          <p:nvPr/>
        </p:nvSpPr>
        <p:spPr>
          <a:xfrm>
            <a:off x="5345986" y="1286486"/>
            <a:ext cx="1315092" cy="967718"/>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6D9CBE4-1CFD-71A4-0925-2D3E527D209E}"/>
              </a:ext>
            </a:extLst>
          </p:cNvPr>
          <p:cNvPicPr>
            <a:picLocks noChangeAspect="1"/>
          </p:cNvPicPr>
          <p:nvPr/>
        </p:nvPicPr>
        <p:blipFill>
          <a:blip r:embed="rId4"/>
          <a:stretch>
            <a:fillRect/>
          </a:stretch>
        </p:blipFill>
        <p:spPr>
          <a:xfrm>
            <a:off x="1181528" y="2955063"/>
            <a:ext cx="9729627" cy="3756661"/>
          </a:xfrm>
          <a:prstGeom prst="rect">
            <a:avLst/>
          </a:prstGeom>
        </p:spPr>
      </p:pic>
    </p:spTree>
    <p:extLst>
      <p:ext uri="{BB962C8B-B14F-4D97-AF65-F5344CB8AC3E}">
        <p14:creationId xmlns:p14="http://schemas.microsoft.com/office/powerpoint/2010/main" val="111149666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8F3A1-1F95-06E6-5FA0-B5A8484CE1A4}"/>
              </a:ext>
            </a:extLst>
          </p:cNvPr>
          <p:cNvSpPr>
            <a:spLocks noGrp="1"/>
          </p:cNvSpPr>
          <p:nvPr>
            <p:ph type="title"/>
          </p:nvPr>
        </p:nvSpPr>
        <p:spPr>
          <a:xfrm>
            <a:off x="0" y="0"/>
            <a:ext cx="6719299" cy="1013717"/>
          </a:xfrm>
        </p:spPr>
        <p:txBody>
          <a:bodyPr/>
          <a:lstStyle/>
          <a:p>
            <a:r>
              <a:rPr lang="en-US" b="1" dirty="0">
                <a:solidFill>
                  <a:srgbClr val="92D050"/>
                </a:solidFill>
              </a:rPr>
              <a:t>3.4. Sales Trends Over Time:</a:t>
            </a:r>
          </a:p>
        </p:txBody>
      </p:sp>
      <p:sp>
        <p:nvSpPr>
          <p:cNvPr id="3" name="Content Placeholder 2">
            <a:extLst>
              <a:ext uri="{FF2B5EF4-FFF2-40B4-BE49-F238E27FC236}">
                <a16:creationId xmlns:a16="http://schemas.microsoft.com/office/drawing/2014/main" id="{53891989-C1D7-1ADD-8C36-16EC2E0CBEEE}"/>
              </a:ext>
            </a:extLst>
          </p:cNvPr>
          <p:cNvSpPr>
            <a:spLocks noGrp="1"/>
          </p:cNvSpPr>
          <p:nvPr>
            <p:ph idx="1"/>
          </p:nvPr>
        </p:nvSpPr>
        <p:spPr>
          <a:xfrm>
            <a:off x="71919" y="1311668"/>
            <a:ext cx="12120081" cy="5376808"/>
          </a:xfrm>
        </p:spPr>
        <p:txBody>
          <a:bodyPr>
            <a:normAutofit fontScale="92500" lnSpcReduction="10000"/>
          </a:bodyPr>
          <a:lstStyle/>
          <a:p>
            <a:pPr>
              <a:lnSpc>
                <a:spcPct val="170000"/>
              </a:lnSpc>
            </a:pPr>
            <a:r>
              <a:rPr lang="en-US" sz="2400" dirty="0"/>
              <a:t>This query calculates </a:t>
            </a:r>
            <a:r>
              <a:rPr lang="en-US" sz="2400" b="1" dirty="0">
                <a:solidFill>
                  <a:srgbClr val="FFFF00"/>
                </a:solidFill>
              </a:rPr>
              <a:t>monthly sales totals</a:t>
            </a:r>
            <a:r>
              <a:rPr lang="en-US" sz="2400" dirty="0">
                <a:solidFill>
                  <a:srgbClr val="FFFF00"/>
                </a:solidFill>
              </a:rPr>
              <a:t> </a:t>
            </a:r>
            <a:r>
              <a:rPr lang="en-US" sz="2400" dirty="0"/>
              <a:t>by aggregating the </a:t>
            </a:r>
            <a:r>
              <a:rPr lang="en-US" sz="2400" b="1" dirty="0">
                <a:solidFill>
                  <a:srgbClr val="FFFF00"/>
                </a:solidFill>
              </a:rPr>
              <a:t>quantity</a:t>
            </a:r>
            <a:r>
              <a:rPr lang="en-US" sz="2400" dirty="0">
                <a:solidFill>
                  <a:srgbClr val="FFFF00"/>
                </a:solidFill>
              </a:rPr>
              <a:t> </a:t>
            </a:r>
            <a:r>
              <a:rPr lang="en-US" sz="2400" dirty="0"/>
              <a:t>and </a:t>
            </a:r>
            <a:r>
              <a:rPr lang="en-US" sz="2400" b="1" dirty="0">
                <a:solidFill>
                  <a:srgbClr val="FFFF00"/>
                </a:solidFill>
              </a:rPr>
              <a:t>unit price</a:t>
            </a:r>
            <a:r>
              <a:rPr lang="en-US" sz="2400" dirty="0">
                <a:solidFill>
                  <a:srgbClr val="FFFF00"/>
                </a:solidFill>
              </a:rPr>
              <a:t> </a:t>
            </a:r>
            <a:r>
              <a:rPr lang="en-US" sz="2400" dirty="0"/>
              <a:t>of orders for each </a:t>
            </a:r>
            <a:r>
              <a:rPr lang="en-US" sz="2400" b="1" dirty="0">
                <a:solidFill>
                  <a:srgbClr val="FFFF00"/>
                </a:solidFill>
              </a:rPr>
              <a:t>year</a:t>
            </a:r>
            <a:r>
              <a:rPr lang="en-US" sz="2400" dirty="0">
                <a:solidFill>
                  <a:srgbClr val="FFFF00"/>
                </a:solidFill>
              </a:rPr>
              <a:t> </a:t>
            </a:r>
            <a:r>
              <a:rPr lang="en-US" sz="2400" dirty="0"/>
              <a:t>and </a:t>
            </a:r>
            <a:r>
              <a:rPr lang="en-US" sz="2400" b="1" dirty="0">
                <a:solidFill>
                  <a:srgbClr val="FFFF00"/>
                </a:solidFill>
              </a:rPr>
              <a:t>month</a:t>
            </a:r>
            <a:r>
              <a:rPr lang="en-US" sz="2400" dirty="0"/>
              <a:t>. The output is ordered chronologically, providing insights into sales trends over time. Key benefits include:</a:t>
            </a:r>
          </a:p>
          <a:p>
            <a:pPr>
              <a:lnSpc>
                <a:spcPct val="170000"/>
              </a:lnSpc>
              <a:buFont typeface="+mj-lt"/>
              <a:buAutoNum type="arabicPeriod"/>
            </a:pPr>
            <a:r>
              <a:rPr lang="en-US" sz="2400" b="1" dirty="0">
                <a:solidFill>
                  <a:srgbClr val="FFFF00"/>
                </a:solidFill>
              </a:rPr>
              <a:t>Seasonality Insights</a:t>
            </a:r>
            <a:r>
              <a:rPr lang="en-US" sz="2400" dirty="0">
                <a:solidFill>
                  <a:srgbClr val="FFFF00"/>
                </a:solidFill>
              </a:rPr>
              <a:t>: </a:t>
            </a:r>
            <a:r>
              <a:rPr lang="en-US" sz="2400" dirty="0"/>
              <a:t>Identifying months or periods where sales peak or decline helps businesses adjust marketing and inventory strategies.</a:t>
            </a:r>
          </a:p>
          <a:p>
            <a:pPr>
              <a:lnSpc>
                <a:spcPct val="170000"/>
              </a:lnSpc>
              <a:buFont typeface="+mj-lt"/>
              <a:buAutoNum type="arabicPeriod"/>
            </a:pPr>
            <a:r>
              <a:rPr lang="en-US" sz="2400" b="1" dirty="0">
                <a:solidFill>
                  <a:srgbClr val="FFFF00"/>
                </a:solidFill>
              </a:rPr>
              <a:t>Performance Monitoring</a:t>
            </a:r>
            <a:r>
              <a:rPr lang="en-US" sz="2400" dirty="0">
                <a:solidFill>
                  <a:srgbClr val="FFFF00"/>
                </a:solidFill>
              </a:rPr>
              <a:t>: </a:t>
            </a:r>
            <a:r>
              <a:rPr lang="en-US" sz="2400" dirty="0"/>
              <a:t>Comparing sales performance across different months and years provides a clear picture of growth and any market fluctuations.</a:t>
            </a:r>
          </a:p>
          <a:p>
            <a:pPr>
              <a:lnSpc>
                <a:spcPct val="170000"/>
              </a:lnSpc>
              <a:buFont typeface="+mj-lt"/>
              <a:buAutoNum type="arabicPeriod"/>
            </a:pPr>
            <a:r>
              <a:rPr lang="en-US" sz="2400" b="1" dirty="0">
                <a:solidFill>
                  <a:srgbClr val="FFFF00"/>
                </a:solidFill>
              </a:rPr>
              <a:t>Forecasting</a:t>
            </a:r>
            <a:r>
              <a:rPr lang="en-US" sz="2400" dirty="0">
                <a:solidFill>
                  <a:srgbClr val="FFFF00"/>
                </a:solidFill>
              </a:rPr>
              <a:t>:</a:t>
            </a:r>
            <a:r>
              <a:rPr lang="en-US" sz="2400" dirty="0"/>
              <a:t> Recognizing historical trends enables more accurate sales forecasting, helping in better planning and decision-making.</a:t>
            </a:r>
          </a:p>
        </p:txBody>
      </p:sp>
    </p:spTree>
    <p:extLst>
      <p:ext uri="{BB962C8B-B14F-4D97-AF65-F5344CB8AC3E}">
        <p14:creationId xmlns:p14="http://schemas.microsoft.com/office/powerpoint/2010/main" val="2115897047"/>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FF76A-F55C-44AB-DF1F-356487476919}"/>
              </a:ext>
            </a:extLst>
          </p:cNvPr>
          <p:cNvSpPr>
            <a:spLocks noGrp="1"/>
          </p:cNvSpPr>
          <p:nvPr>
            <p:ph type="title"/>
          </p:nvPr>
        </p:nvSpPr>
        <p:spPr>
          <a:xfrm>
            <a:off x="0" y="20549"/>
            <a:ext cx="3123344" cy="554804"/>
          </a:xfrm>
        </p:spPr>
        <p:txBody>
          <a:bodyPr>
            <a:normAutofit fontScale="90000"/>
          </a:bodyPr>
          <a:lstStyle/>
          <a:p>
            <a:r>
              <a:rPr lang="en-US" b="1" dirty="0">
                <a:solidFill>
                  <a:srgbClr val="92D050"/>
                </a:solidFill>
              </a:rPr>
              <a:t>Agenda Slide:</a:t>
            </a:r>
          </a:p>
        </p:txBody>
      </p:sp>
      <p:sp>
        <p:nvSpPr>
          <p:cNvPr id="4" name="Rectangle 1">
            <a:extLst>
              <a:ext uri="{FF2B5EF4-FFF2-40B4-BE49-F238E27FC236}">
                <a16:creationId xmlns:a16="http://schemas.microsoft.com/office/drawing/2014/main" id="{5EE8A34B-CA8A-B7E5-76DC-A6032DFC9EB8}"/>
              </a:ext>
            </a:extLst>
          </p:cNvPr>
          <p:cNvSpPr>
            <a:spLocks noGrp="1" noChangeArrowheads="1"/>
          </p:cNvSpPr>
          <p:nvPr>
            <p:ph idx="1"/>
          </p:nvPr>
        </p:nvSpPr>
        <p:spPr bwMode="auto">
          <a:xfrm>
            <a:off x="-1" y="931282"/>
            <a:ext cx="11722813" cy="5906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lnSpc>
                <a:spcPct val="200000"/>
              </a:lnSpc>
              <a:spcBef>
                <a:spcPct val="0"/>
              </a:spcBef>
              <a:spcAft>
                <a:spcPct val="0"/>
              </a:spcAft>
              <a:buClrTx/>
              <a:buSzTx/>
              <a:buNone/>
            </a:pPr>
            <a:endParaRPr kumimoji="0" lang="en-US" altLang="en-US" b="1"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Introduction to the Project</a:t>
            </a:r>
          </a:p>
          <a:p>
            <a:pPr marL="457200" marR="0" lvl="0" indent="-45720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Overview of the Data and Relationships</a:t>
            </a:r>
          </a:p>
          <a:p>
            <a:pPr marL="457200" marR="0" lvl="0" indent="-45720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Key Analysis and Findings By </a:t>
            </a:r>
            <a:r>
              <a:rPr kumimoji="0" lang="en-US" altLang="en-US" b="1" i="0" u="none" strike="noStrike" cap="none" normalizeH="0" baseline="0" dirty="0">
                <a:ln>
                  <a:noFill/>
                </a:ln>
                <a:solidFill>
                  <a:srgbClr val="FFFF00"/>
                </a:solidFill>
                <a:effectLst/>
                <a:latin typeface="Arial" panose="020B0604020202020204" pitchFamily="34" charset="0"/>
              </a:rPr>
              <a:t>SQL</a:t>
            </a:r>
            <a:endParaRPr kumimoji="0" lang="en-US" altLang="en-US" sz="1800" b="1" i="0" u="none" strike="noStrike" cap="none" normalizeH="0" baseline="0" dirty="0">
              <a:ln>
                <a:noFill/>
              </a:ln>
              <a:solidFill>
                <a:srgbClr val="FFFF00"/>
              </a:solidFill>
              <a:effectLst/>
              <a:latin typeface="Arial" panose="020B0604020202020204" pitchFamily="34" charset="0"/>
            </a:endParaRPr>
          </a:p>
          <a:p>
            <a:pPr marL="457200" marR="0" lvl="0" indent="-457200" algn="l" defTabSz="914400" rtl="0" eaLnBrk="0" fontAlgn="base" latinLnBrk="0" hangingPunct="0">
              <a:lnSpc>
                <a:spcPct val="200000"/>
              </a:lnSpc>
              <a:spcBef>
                <a:spcPct val="0"/>
              </a:spcBef>
              <a:spcAft>
                <a:spcPct val="0"/>
              </a:spcAft>
              <a:buClrTx/>
              <a:buSzTx/>
              <a:buFont typeface="+mj-lt"/>
              <a:buAutoNum type="arabicPeriod"/>
              <a:tabLst/>
            </a:pPr>
            <a:r>
              <a:rPr lang="en-US" altLang="en-US" sz="1800" b="1" dirty="0">
                <a:ln>
                  <a:noFill/>
                </a:ln>
                <a:solidFill>
                  <a:schemeClr val="tx1"/>
                </a:solidFill>
                <a:effectLst/>
                <a:latin typeface="Arial" panose="020B0604020202020204" pitchFamily="34" charset="0"/>
              </a:rPr>
              <a:t>Preprocessing through </a:t>
            </a:r>
            <a:r>
              <a:rPr lang="en-US" altLang="en-US" b="1" dirty="0">
                <a:ln>
                  <a:noFill/>
                </a:ln>
                <a:solidFill>
                  <a:srgbClr val="FFFF00"/>
                </a:solidFill>
                <a:effectLst/>
                <a:latin typeface="Arial" panose="020B0604020202020204" pitchFamily="34" charset="0"/>
              </a:rPr>
              <a:t>Power Query</a:t>
            </a:r>
            <a:endParaRPr kumimoji="0" lang="en-US" altLang="en-US" sz="1800" b="1" i="0" u="none" strike="noStrike" cap="none" normalizeH="0" baseline="0" dirty="0">
              <a:ln>
                <a:noFill/>
              </a:ln>
              <a:solidFill>
                <a:srgbClr val="FFFF00"/>
              </a:solidFill>
              <a:effectLst/>
              <a:latin typeface="Arial" panose="020B0604020202020204" pitchFamily="34" charset="0"/>
            </a:endParaRPr>
          </a:p>
          <a:p>
            <a:pPr marL="457200" marR="0" lvl="0" indent="-45720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Visualizations through </a:t>
            </a:r>
            <a:r>
              <a:rPr kumimoji="0" lang="en-US" altLang="en-US" b="1" i="0" u="none" strike="noStrike" cap="none" normalizeH="0" baseline="0" dirty="0">
                <a:ln>
                  <a:noFill/>
                </a:ln>
                <a:solidFill>
                  <a:srgbClr val="FFFF00"/>
                </a:solidFill>
                <a:effectLst/>
                <a:latin typeface="Arial" panose="020B0604020202020204" pitchFamily="34" charset="0"/>
              </a:rPr>
              <a:t>Power BI</a:t>
            </a:r>
            <a:endParaRPr kumimoji="0" lang="en-US" altLang="en-US" sz="1800" b="1" i="0" u="none" strike="noStrike" cap="none" normalizeH="0" baseline="0" dirty="0">
              <a:ln>
                <a:noFill/>
              </a:ln>
              <a:solidFill>
                <a:srgbClr val="FFFF00"/>
              </a:solidFill>
              <a:effectLst/>
              <a:latin typeface="Arial" panose="020B0604020202020204" pitchFamily="34" charset="0"/>
            </a:endParaRPr>
          </a:p>
          <a:p>
            <a:pPr marL="457200" marR="0" lvl="0" indent="-45720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Recommendations for Improvement</a:t>
            </a:r>
          </a:p>
          <a:p>
            <a:pPr marL="457200" marR="0" lvl="0" indent="-45720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Next Steps for Implementation</a:t>
            </a:r>
            <a:endParaRPr kumimoji="0" lang="ar-EG" altLang="en-US" sz="1800" b="1" i="0" u="none" strike="noStrike" cap="none" normalizeH="0" baseline="0" dirty="0">
              <a:ln>
                <a:noFill/>
              </a:ln>
              <a:solidFill>
                <a:schemeClr val="tx1"/>
              </a:solidFill>
              <a:effectLst/>
              <a:latin typeface="Arial" panose="020B0604020202020204" pitchFamily="34" charset="0"/>
            </a:endParaRPr>
          </a:p>
          <a:p>
            <a:pPr marL="457200" indent="-457200" defTabSz="914400" eaLnBrk="0" fontAlgn="base" hangingPunct="0">
              <a:lnSpc>
                <a:spcPct val="200000"/>
              </a:lnSpc>
              <a:spcBef>
                <a:spcPct val="0"/>
              </a:spcBef>
              <a:spcAft>
                <a:spcPct val="0"/>
              </a:spcAft>
              <a:buClrTx/>
              <a:buSzTx/>
              <a:buFont typeface="+mj-lt"/>
              <a:buAutoNum type="arabicPeriod"/>
            </a:pPr>
            <a:r>
              <a:rPr lang="en-US" sz="1800" b="1" dirty="0">
                <a:ln>
                  <a:noFill/>
                </a:ln>
                <a:solidFill>
                  <a:schemeClr val="tx1"/>
                </a:solidFill>
                <a:effectLst/>
                <a:latin typeface="Arial" panose="020B0604020202020204" pitchFamily="34" charset="0"/>
              </a:rPr>
              <a:t>Conclusion </a:t>
            </a:r>
            <a:endParaRPr lang="ar-EG" sz="1800" b="1" dirty="0">
              <a:ln>
                <a:noFill/>
              </a:ln>
              <a:solidFill>
                <a:schemeClr val="tx1"/>
              </a:solidFill>
              <a:effectLst/>
              <a:latin typeface="Arial" panose="020B0604020202020204" pitchFamily="34" charset="0"/>
            </a:endParaRPr>
          </a:p>
          <a:p>
            <a:pPr marL="457200" indent="-457200" defTabSz="914400" eaLnBrk="0" fontAlgn="base" hangingPunct="0">
              <a:lnSpc>
                <a:spcPct val="200000"/>
              </a:lnSpc>
              <a:spcBef>
                <a:spcPct val="0"/>
              </a:spcBef>
              <a:spcAft>
                <a:spcPct val="0"/>
              </a:spcAft>
              <a:buClrTx/>
              <a:buSzTx/>
              <a:buFont typeface="+mj-lt"/>
              <a:buAutoNum type="arabicPeriod"/>
            </a:pPr>
            <a:r>
              <a:rPr lang="en-US" sz="1800" b="1" dirty="0">
                <a:ln>
                  <a:noFill/>
                </a:ln>
                <a:solidFill>
                  <a:schemeClr val="tx1"/>
                </a:solidFill>
                <a:effectLst/>
                <a:latin typeface="Arial" panose="020B0604020202020204" pitchFamily="34" charset="0"/>
              </a:rPr>
              <a:t>Q&amp;A</a:t>
            </a:r>
            <a:endParaRPr lang="en-US" altLang="en-US" sz="1800" b="1"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C66FCC7A-89AD-5ED6-057B-50724EEC0EA8}"/>
              </a:ext>
            </a:extLst>
          </p:cNvPr>
          <p:cNvSpPr txBox="1">
            <a:spLocks noChangeArrowheads="1"/>
          </p:cNvSpPr>
          <p:nvPr/>
        </p:nvSpPr>
        <p:spPr bwMode="auto">
          <a:xfrm>
            <a:off x="-102740" y="429123"/>
            <a:ext cx="6010380" cy="614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defTabSz="914400" eaLnBrk="0" fontAlgn="base" hangingPunct="0">
              <a:lnSpc>
                <a:spcPct val="200000"/>
              </a:lnSpc>
              <a:spcBef>
                <a:spcPct val="0"/>
              </a:spcBef>
              <a:spcAft>
                <a:spcPct val="0"/>
              </a:spcAft>
              <a:buClrTx/>
              <a:buSzTx/>
            </a:pPr>
            <a:r>
              <a:rPr lang="en-US" b="1" dirty="0">
                <a:highlight>
                  <a:srgbClr val="008000"/>
                </a:highlight>
              </a:rPr>
              <a:t>We'll cover the following topics:</a:t>
            </a:r>
            <a:endParaRPr lang="en-US" altLang="en-US" b="1" cap="none" dirty="0">
              <a:effectLst/>
              <a:highlight>
                <a:srgbClr val="008000"/>
              </a:highlight>
              <a:latin typeface="Arial" panose="020B0604020202020204" pitchFamily="34" charset="0"/>
            </a:endParaRPr>
          </a:p>
        </p:txBody>
      </p:sp>
    </p:spTree>
    <p:extLst>
      <p:ext uri="{BB962C8B-B14F-4D97-AF65-F5344CB8AC3E}">
        <p14:creationId xmlns:p14="http://schemas.microsoft.com/office/powerpoint/2010/main" val="403999557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9FD34-A652-5526-ABBF-A0A092A85857}"/>
              </a:ext>
            </a:extLst>
          </p:cNvPr>
          <p:cNvSpPr>
            <a:spLocks noGrp="1"/>
          </p:cNvSpPr>
          <p:nvPr>
            <p:ph type="title"/>
          </p:nvPr>
        </p:nvSpPr>
        <p:spPr>
          <a:xfrm>
            <a:off x="0" y="10274"/>
            <a:ext cx="7560798" cy="585627"/>
          </a:xfrm>
        </p:spPr>
        <p:txBody>
          <a:bodyPr>
            <a:normAutofit/>
          </a:bodyPr>
          <a:lstStyle/>
          <a:p>
            <a:pPr marL="457200" indent="-457200">
              <a:buFont typeface="Arial" panose="020B0604020202020204" pitchFamily="34" charset="0"/>
              <a:buChar char="•"/>
            </a:pPr>
            <a:r>
              <a:rPr lang="en-US" sz="2000" b="1" dirty="0">
                <a:solidFill>
                  <a:srgbClr val="92D050"/>
                </a:solidFill>
              </a:rPr>
              <a:t>Here’s a Queries and chart showing Sales Trends Over Time </a:t>
            </a:r>
            <a:r>
              <a:rPr lang="en-US" sz="2000" b="1" i="0" dirty="0">
                <a:solidFill>
                  <a:srgbClr val="92D050"/>
                </a:solidFill>
                <a:effectLst/>
                <a:latin typeface="DM Sans" pitchFamily="2" charset="0"/>
              </a:rPr>
              <a:t>: </a:t>
            </a:r>
            <a:endParaRPr lang="en-US" sz="2000" b="1" dirty="0"/>
          </a:p>
        </p:txBody>
      </p:sp>
      <p:pic>
        <p:nvPicPr>
          <p:cNvPr id="5" name="Content Placeholder 4">
            <a:extLst>
              <a:ext uri="{FF2B5EF4-FFF2-40B4-BE49-F238E27FC236}">
                <a16:creationId xmlns:a16="http://schemas.microsoft.com/office/drawing/2014/main" id="{C700A9F9-2070-904C-DD1C-2327F0EFA95E}"/>
              </a:ext>
            </a:extLst>
          </p:cNvPr>
          <p:cNvPicPr>
            <a:picLocks noGrp="1" noChangeAspect="1"/>
          </p:cNvPicPr>
          <p:nvPr>
            <p:ph idx="1"/>
          </p:nvPr>
        </p:nvPicPr>
        <p:blipFill>
          <a:blip r:embed="rId2"/>
          <a:stretch>
            <a:fillRect/>
          </a:stretch>
        </p:blipFill>
        <p:spPr>
          <a:xfrm>
            <a:off x="0" y="595901"/>
            <a:ext cx="5332288" cy="2090299"/>
          </a:xfrm>
        </p:spPr>
      </p:pic>
      <p:pic>
        <p:nvPicPr>
          <p:cNvPr id="7" name="Picture 6">
            <a:extLst>
              <a:ext uri="{FF2B5EF4-FFF2-40B4-BE49-F238E27FC236}">
                <a16:creationId xmlns:a16="http://schemas.microsoft.com/office/drawing/2014/main" id="{3DCA67E0-DB25-737F-217B-D8BCD0C2381F}"/>
              </a:ext>
            </a:extLst>
          </p:cNvPr>
          <p:cNvPicPr>
            <a:picLocks noChangeAspect="1"/>
          </p:cNvPicPr>
          <p:nvPr/>
        </p:nvPicPr>
        <p:blipFill>
          <a:blip r:embed="rId3"/>
          <a:stretch>
            <a:fillRect/>
          </a:stretch>
        </p:blipFill>
        <p:spPr>
          <a:xfrm>
            <a:off x="6859713" y="567423"/>
            <a:ext cx="5332287" cy="2118777"/>
          </a:xfrm>
          <a:prstGeom prst="rect">
            <a:avLst/>
          </a:prstGeom>
        </p:spPr>
      </p:pic>
      <p:sp>
        <p:nvSpPr>
          <p:cNvPr id="8" name="Arrow: Right 7">
            <a:extLst>
              <a:ext uri="{FF2B5EF4-FFF2-40B4-BE49-F238E27FC236}">
                <a16:creationId xmlns:a16="http://schemas.microsoft.com/office/drawing/2014/main" id="{1EC676EA-EEB5-63AD-3923-656E1D97BB33}"/>
              </a:ext>
            </a:extLst>
          </p:cNvPr>
          <p:cNvSpPr/>
          <p:nvPr/>
        </p:nvSpPr>
        <p:spPr>
          <a:xfrm>
            <a:off x="5589142" y="1195296"/>
            <a:ext cx="1212351" cy="863030"/>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F978550-89DA-42DD-F7FC-C68EA6B13E3F}"/>
              </a:ext>
            </a:extLst>
          </p:cNvPr>
          <p:cNvPicPr>
            <a:picLocks noChangeAspect="1"/>
          </p:cNvPicPr>
          <p:nvPr/>
        </p:nvPicPr>
        <p:blipFill>
          <a:blip r:embed="rId4"/>
          <a:stretch>
            <a:fillRect/>
          </a:stretch>
        </p:blipFill>
        <p:spPr>
          <a:xfrm>
            <a:off x="1345916" y="2856217"/>
            <a:ext cx="9339208" cy="3996646"/>
          </a:xfrm>
          <a:prstGeom prst="rect">
            <a:avLst/>
          </a:prstGeom>
        </p:spPr>
      </p:pic>
    </p:spTree>
    <p:extLst>
      <p:ext uri="{BB962C8B-B14F-4D97-AF65-F5344CB8AC3E}">
        <p14:creationId xmlns:p14="http://schemas.microsoft.com/office/powerpoint/2010/main" val="190579592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02D3A-0206-3AA5-2689-3C81B7D386EF}"/>
              </a:ext>
            </a:extLst>
          </p:cNvPr>
          <p:cNvSpPr>
            <a:spLocks noGrp="1"/>
          </p:cNvSpPr>
          <p:nvPr>
            <p:ph type="title"/>
          </p:nvPr>
        </p:nvSpPr>
        <p:spPr>
          <a:xfrm>
            <a:off x="0" y="0"/>
            <a:ext cx="9411128" cy="839056"/>
          </a:xfrm>
        </p:spPr>
        <p:txBody>
          <a:bodyPr>
            <a:noAutofit/>
          </a:bodyPr>
          <a:lstStyle/>
          <a:p>
            <a:r>
              <a:rPr lang="en-US" sz="3200" b="1" dirty="0">
                <a:solidFill>
                  <a:srgbClr val="92D050"/>
                </a:solidFill>
              </a:rPr>
              <a:t>3.5. Shipping Performance by Shipper and Country:</a:t>
            </a:r>
          </a:p>
        </p:txBody>
      </p:sp>
      <p:sp>
        <p:nvSpPr>
          <p:cNvPr id="3" name="Content Placeholder 2">
            <a:extLst>
              <a:ext uri="{FF2B5EF4-FFF2-40B4-BE49-F238E27FC236}">
                <a16:creationId xmlns:a16="http://schemas.microsoft.com/office/drawing/2014/main" id="{FA0E666E-9CD7-F947-97B9-0AC16A9A68E9}"/>
              </a:ext>
            </a:extLst>
          </p:cNvPr>
          <p:cNvSpPr>
            <a:spLocks noGrp="1"/>
          </p:cNvSpPr>
          <p:nvPr>
            <p:ph idx="1"/>
          </p:nvPr>
        </p:nvSpPr>
        <p:spPr>
          <a:xfrm>
            <a:off x="123288" y="986319"/>
            <a:ext cx="12068712" cy="5517223"/>
          </a:xfrm>
        </p:spPr>
        <p:txBody>
          <a:bodyPr>
            <a:normAutofit/>
          </a:bodyPr>
          <a:lstStyle/>
          <a:p>
            <a:pPr>
              <a:lnSpc>
                <a:spcPct val="170000"/>
              </a:lnSpc>
            </a:pPr>
            <a:r>
              <a:rPr lang="en-US" dirty="0"/>
              <a:t>This query calculates the </a:t>
            </a:r>
            <a:r>
              <a:rPr lang="en-US" b="1" dirty="0">
                <a:solidFill>
                  <a:srgbClr val="FFFF00"/>
                </a:solidFill>
              </a:rPr>
              <a:t>average shipping time</a:t>
            </a:r>
            <a:r>
              <a:rPr lang="en-US" dirty="0"/>
              <a:t> and the </a:t>
            </a:r>
            <a:r>
              <a:rPr lang="en-US" b="1" dirty="0">
                <a:solidFill>
                  <a:srgbClr val="FFFF00"/>
                </a:solidFill>
              </a:rPr>
              <a:t>average freight cost</a:t>
            </a:r>
            <a:r>
              <a:rPr lang="en-US" dirty="0"/>
              <a:t> for each shipper, broken down by the destination country. It excludes orders that have not been shipped. The insights gained include:</a:t>
            </a:r>
          </a:p>
          <a:p>
            <a:pPr>
              <a:lnSpc>
                <a:spcPct val="170000"/>
              </a:lnSpc>
              <a:buFont typeface="+mj-lt"/>
              <a:buAutoNum type="arabicPeriod"/>
            </a:pPr>
            <a:r>
              <a:rPr lang="en-US" b="1" dirty="0">
                <a:solidFill>
                  <a:srgbClr val="FFFF00"/>
                </a:solidFill>
              </a:rPr>
              <a:t>Evaluate Shipper Efficiency</a:t>
            </a:r>
            <a:r>
              <a:rPr lang="en-US" dirty="0">
                <a:solidFill>
                  <a:srgbClr val="FFFF00"/>
                </a:solidFill>
              </a:rPr>
              <a:t>: </a:t>
            </a:r>
            <a:r>
              <a:rPr lang="en-US" dirty="0"/>
              <a:t>By measuring the </a:t>
            </a:r>
            <a:r>
              <a:rPr lang="en-US" b="1" dirty="0"/>
              <a:t>average shipping time</a:t>
            </a:r>
            <a:r>
              <a:rPr lang="en-US" dirty="0"/>
              <a:t> for each shipper and country, businesses can assess which shippers are the most efficient.</a:t>
            </a:r>
          </a:p>
          <a:p>
            <a:pPr>
              <a:lnSpc>
                <a:spcPct val="170000"/>
              </a:lnSpc>
              <a:buFont typeface="+mj-lt"/>
              <a:buAutoNum type="arabicPeriod"/>
            </a:pPr>
            <a:r>
              <a:rPr lang="en-US" b="1" dirty="0">
                <a:solidFill>
                  <a:srgbClr val="FFFF00"/>
                </a:solidFill>
              </a:rPr>
              <a:t>Cost Management</a:t>
            </a:r>
            <a:r>
              <a:rPr lang="en-US" dirty="0">
                <a:solidFill>
                  <a:srgbClr val="FFFF00"/>
                </a:solidFill>
              </a:rPr>
              <a:t>: </a:t>
            </a:r>
            <a:r>
              <a:rPr lang="en-US" dirty="0"/>
              <a:t>The </a:t>
            </a:r>
            <a:r>
              <a:rPr lang="en-US" b="1" dirty="0"/>
              <a:t>average freight cost</a:t>
            </a:r>
            <a:r>
              <a:rPr lang="en-US" dirty="0"/>
              <a:t> helps in determining the shipping costs and optimizing logistics expenses.</a:t>
            </a:r>
          </a:p>
          <a:p>
            <a:pPr>
              <a:lnSpc>
                <a:spcPct val="170000"/>
              </a:lnSpc>
              <a:buFont typeface="+mj-lt"/>
              <a:buAutoNum type="arabicPeriod"/>
            </a:pPr>
            <a:r>
              <a:rPr lang="en-US" b="1" dirty="0">
                <a:solidFill>
                  <a:srgbClr val="FFFF00"/>
                </a:solidFill>
              </a:rPr>
              <a:t>Improve Customer Satisfaction</a:t>
            </a:r>
            <a:r>
              <a:rPr lang="en-US" dirty="0">
                <a:solidFill>
                  <a:srgbClr val="FFFF00"/>
                </a:solidFill>
              </a:rPr>
              <a:t>: </a:t>
            </a:r>
            <a:r>
              <a:rPr lang="en-US" dirty="0"/>
              <a:t>Understanding the shipping performance allows the company to make informed decisions on which shippers to prioritize for specific regions, potentially improving customer experience through faster delivery times.</a:t>
            </a:r>
          </a:p>
        </p:txBody>
      </p:sp>
    </p:spTree>
    <p:extLst>
      <p:ext uri="{BB962C8B-B14F-4D97-AF65-F5344CB8AC3E}">
        <p14:creationId xmlns:p14="http://schemas.microsoft.com/office/powerpoint/2010/main" val="223388622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EF66F-E983-B405-45B0-9A2EB381B218}"/>
              </a:ext>
            </a:extLst>
          </p:cNvPr>
          <p:cNvSpPr>
            <a:spLocks noGrp="1"/>
          </p:cNvSpPr>
          <p:nvPr>
            <p:ph type="title"/>
          </p:nvPr>
        </p:nvSpPr>
        <p:spPr>
          <a:xfrm>
            <a:off x="0" y="0"/>
            <a:ext cx="9976206" cy="719190"/>
          </a:xfrm>
        </p:spPr>
        <p:txBody>
          <a:bodyPr>
            <a:normAutofit/>
          </a:bodyPr>
          <a:lstStyle/>
          <a:p>
            <a:pPr marL="457200" indent="-457200">
              <a:buFont typeface="Arial" panose="020B0604020202020204" pitchFamily="34" charset="0"/>
              <a:buChar char="•"/>
            </a:pPr>
            <a:r>
              <a:rPr lang="en-US" sz="2000" b="1" dirty="0">
                <a:solidFill>
                  <a:srgbClr val="92D050"/>
                </a:solidFill>
              </a:rPr>
              <a:t>Here’s a Queries and chart showing Shipping Performance by Shipper and Country:</a:t>
            </a:r>
            <a:endParaRPr lang="en-US" sz="2000" b="1" dirty="0"/>
          </a:p>
        </p:txBody>
      </p:sp>
      <p:pic>
        <p:nvPicPr>
          <p:cNvPr id="5" name="Content Placeholder 4">
            <a:extLst>
              <a:ext uri="{FF2B5EF4-FFF2-40B4-BE49-F238E27FC236}">
                <a16:creationId xmlns:a16="http://schemas.microsoft.com/office/drawing/2014/main" id="{3AB612A1-33D2-E5A8-506C-A1B310111A00}"/>
              </a:ext>
            </a:extLst>
          </p:cNvPr>
          <p:cNvPicPr>
            <a:picLocks noGrp="1" noChangeAspect="1"/>
          </p:cNvPicPr>
          <p:nvPr>
            <p:ph idx="1"/>
          </p:nvPr>
        </p:nvPicPr>
        <p:blipFill>
          <a:blip r:embed="rId2"/>
          <a:stretch>
            <a:fillRect/>
          </a:stretch>
        </p:blipFill>
        <p:spPr>
          <a:xfrm>
            <a:off x="7808360" y="694897"/>
            <a:ext cx="4383640" cy="1131334"/>
          </a:xfrm>
        </p:spPr>
      </p:pic>
      <p:pic>
        <p:nvPicPr>
          <p:cNvPr id="7" name="Picture 6">
            <a:extLst>
              <a:ext uri="{FF2B5EF4-FFF2-40B4-BE49-F238E27FC236}">
                <a16:creationId xmlns:a16="http://schemas.microsoft.com/office/drawing/2014/main" id="{300E483B-D212-63C6-0607-4B1918D61CE4}"/>
              </a:ext>
            </a:extLst>
          </p:cNvPr>
          <p:cNvPicPr>
            <a:picLocks noChangeAspect="1"/>
          </p:cNvPicPr>
          <p:nvPr/>
        </p:nvPicPr>
        <p:blipFill>
          <a:blip r:embed="rId3"/>
          <a:stretch>
            <a:fillRect/>
          </a:stretch>
        </p:blipFill>
        <p:spPr>
          <a:xfrm>
            <a:off x="0" y="719190"/>
            <a:ext cx="5592566" cy="1931543"/>
          </a:xfrm>
          <a:prstGeom prst="rect">
            <a:avLst/>
          </a:prstGeom>
        </p:spPr>
      </p:pic>
      <p:pic>
        <p:nvPicPr>
          <p:cNvPr id="11" name="Picture 10">
            <a:extLst>
              <a:ext uri="{FF2B5EF4-FFF2-40B4-BE49-F238E27FC236}">
                <a16:creationId xmlns:a16="http://schemas.microsoft.com/office/drawing/2014/main" id="{666D0AA6-E023-4DA1-F5CD-2B2F29F133BA}"/>
              </a:ext>
            </a:extLst>
          </p:cNvPr>
          <p:cNvPicPr>
            <a:picLocks noChangeAspect="1"/>
          </p:cNvPicPr>
          <p:nvPr/>
        </p:nvPicPr>
        <p:blipFill>
          <a:blip r:embed="rId4"/>
          <a:stretch>
            <a:fillRect/>
          </a:stretch>
        </p:blipFill>
        <p:spPr>
          <a:xfrm>
            <a:off x="7808360" y="1808250"/>
            <a:ext cx="4383640" cy="842483"/>
          </a:xfrm>
          <a:prstGeom prst="rect">
            <a:avLst/>
          </a:prstGeom>
        </p:spPr>
      </p:pic>
      <p:pic>
        <p:nvPicPr>
          <p:cNvPr id="13" name="Picture 12">
            <a:extLst>
              <a:ext uri="{FF2B5EF4-FFF2-40B4-BE49-F238E27FC236}">
                <a16:creationId xmlns:a16="http://schemas.microsoft.com/office/drawing/2014/main" id="{F5461C21-79B4-8117-AAC5-DD0D10B1B6BD}"/>
              </a:ext>
            </a:extLst>
          </p:cNvPr>
          <p:cNvPicPr>
            <a:picLocks noChangeAspect="1"/>
          </p:cNvPicPr>
          <p:nvPr/>
        </p:nvPicPr>
        <p:blipFill>
          <a:blip r:embed="rId5"/>
          <a:stretch>
            <a:fillRect/>
          </a:stretch>
        </p:blipFill>
        <p:spPr>
          <a:xfrm>
            <a:off x="7784386" y="2657047"/>
            <a:ext cx="4383640" cy="842483"/>
          </a:xfrm>
          <a:prstGeom prst="rect">
            <a:avLst/>
          </a:prstGeom>
        </p:spPr>
      </p:pic>
      <p:sp>
        <p:nvSpPr>
          <p:cNvPr id="16" name="Arrow: Right 15">
            <a:extLst>
              <a:ext uri="{FF2B5EF4-FFF2-40B4-BE49-F238E27FC236}">
                <a16:creationId xmlns:a16="http://schemas.microsoft.com/office/drawing/2014/main" id="{EB562D18-B2EB-0C8C-2335-40507D6ED29D}"/>
              </a:ext>
            </a:extLst>
          </p:cNvPr>
          <p:cNvSpPr/>
          <p:nvPr/>
        </p:nvSpPr>
        <p:spPr>
          <a:xfrm>
            <a:off x="5965311" y="1642580"/>
            <a:ext cx="1602768" cy="719190"/>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73D2D42-D62F-5056-D2B5-1BE4E39540C6}"/>
              </a:ext>
            </a:extLst>
          </p:cNvPr>
          <p:cNvPicPr>
            <a:picLocks noChangeAspect="1"/>
          </p:cNvPicPr>
          <p:nvPr/>
        </p:nvPicPr>
        <p:blipFill>
          <a:blip r:embed="rId6"/>
          <a:stretch>
            <a:fillRect/>
          </a:stretch>
        </p:blipFill>
        <p:spPr>
          <a:xfrm>
            <a:off x="-1" y="2732926"/>
            <a:ext cx="7760413" cy="4125074"/>
          </a:xfrm>
          <a:prstGeom prst="rect">
            <a:avLst/>
          </a:prstGeom>
        </p:spPr>
      </p:pic>
    </p:spTree>
    <p:extLst>
      <p:ext uri="{BB962C8B-B14F-4D97-AF65-F5344CB8AC3E}">
        <p14:creationId xmlns:p14="http://schemas.microsoft.com/office/powerpoint/2010/main" val="4068941641"/>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C33C5-2AB5-C0D8-0718-6093E196906E}"/>
              </a:ext>
            </a:extLst>
          </p:cNvPr>
          <p:cNvSpPr>
            <a:spLocks noGrp="1"/>
          </p:cNvSpPr>
          <p:nvPr>
            <p:ph type="title"/>
          </p:nvPr>
        </p:nvSpPr>
        <p:spPr>
          <a:xfrm>
            <a:off x="0" y="0"/>
            <a:ext cx="7560798" cy="684944"/>
          </a:xfrm>
        </p:spPr>
        <p:txBody>
          <a:bodyPr>
            <a:normAutofit fontScale="90000"/>
          </a:bodyPr>
          <a:lstStyle/>
          <a:p>
            <a:r>
              <a:rPr lang="en-US" b="1" dirty="0">
                <a:solidFill>
                  <a:srgbClr val="92D050"/>
                </a:solidFill>
              </a:rPr>
              <a:t>3.6. Product Profitability Analysis:</a:t>
            </a:r>
          </a:p>
        </p:txBody>
      </p:sp>
      <p:sp>
        <p:nvSpPr>
          <p:cNvPr id="3" name="Content Placeholder 2">
            <a:extLst>
              <a:ext uri="{FF2B5EF4-FFF2-40B4-BE49-F238E27FC236}">
                <a16:creationId xmlns:a16="http://schemas.microsoft.com/office/drawing/2014/main" id="{A1EC59C5-7811-1A54-6124-07C44684E7F4}"/>
              </a:ext>
            </a:extLst>
          </p:cNvPr>
          <p:cNvSpPr>
            <a:spLocks noGrp="1"/>
          </p:cNvSpPr>
          <p:nvPr>
            <p:ph idx="1"/>
          </p:nvPr>
        </p:nvSpPr>
        <p:spPr>
          <a:xfrm>
            <a:off x="173679" y="945223"/>
            <a:ext cx="11955694" cy="5527496"/>
          </a:xfrm>
        </p:spPr>
        <p:txBody>
          <a:bodyPr>
            <a:normAutofit fontScale="92500"/>
          </a:bodyPr>
          <a:lstStyle/>
          <a:p>
            <a:pPr>
              <a:lnSpc>
                <a:spcPct val="150000"/>
              </a:lnSpc>
            </a:pPr>
            <a:r>
              <a:rPr lang="en-US" sz="2400" dirty="0"/>
              <a:t>This query calculates the </a:t>
            </a:r>
            <a:r>
              <a:rPr lang="en-US" sz="2400" b="1" dirty="0">
                <a:solidFill>
                  <a:srgbClr val="FFFF00"/>
                </a:solidFill>
              </a:rPr>
              <a:t>total profit</a:t>
            </a:r>
            <a:r>
              <a:rPr lang="en-US" sz="2400" dirty="0"/>
              <a:t> generated by each product by subtracting the </a:t>
            </a:r>
            <a:r>
              <a:rPr lang="en-US" sz="2400" b="1" dirty="0">
                <a:solidFill>
                  <a:srgbClr val="FFFF00"/>
                </a:solidFill>
              </a:rPr>
              <a:t>product cost</a:t>
            </a:r>
            <a:r>
              <a:rPr lang="en-US" sz="2400" dirty="0">
                <a:solidFill>
                  <a:srgbClr val="FFFF00"/>
                </a:solidFill>
              </a:rPr>
              <a:t> </a:t>
            </a:r>
            <a:r>
              <a:rPr lang="en-US" sz="2400" dirty="0"/>
              <a:t>(P.UnitPrice) from the </a:t>
            </a:r>
            <a:r>
              <a:rPr lang="en-US" sz="2400" b="1" dirty="0">
                <a:solidFill>
                  <a:srgbClr val="FFFF00"/>
                </a:solidFill>
              </a:rPr>
              <a:t>sales price</a:t>
            </a:r>
            <a:r>
              <a:rPr lang="en-US" sz="2400" dirty="0">
                <a:solidFill>
                  <a:srgbClr val="FFFF00"/>
                </a:solidFill>
              </a:rPr>
              <a:t> </a:t>
            </a:r>
            <a:r>
              <a:rPr lang="en-US" sz="2400" dirty="0"/>
              <a:t>(OD.UnitPrice), then multiplying it by the </a:t>
            </a:r>
            <a:r>
              <a:rPr lang="en-US" sz="2400" b="1" dirty="0">
                <a:solidFill>
                  <a:srgbClr val="FFFF00"/>
                </a:solidFill>
              </a:rPr>
              <a:t>quantity sold</a:t>
            </a:r>
            <a:r>
              <a:rPr lang="en-US" sz="2400" dirty="0"/>
              <a:t>. It helps rank the products based on profitability. Key benefits include:</a:t>
            </a:r>
          </a:p>
          <a:p>
            <a:pPr>
              <a:lnSpc>
                <a:spcPct val="150000"/>
              </a:lnSpc>
              <a:buFont typeface="+mj-lt"/>
              <a:buAutoNum type="arabicPeriod"/>
            </a:pPr>
            <a:r>
              <a:rPr lang="en-US" sz="2400" b="1" dirty="0">
                <a:solidFill>
                  <a:srgbClr val="FFFF00"/>
                </a:solidFill>
              </a:rPr>
              <a:t>Identify High-Profit Products</a:t>
            </a:r>
            <a:r>
              <a:rPr lang="en-US" sz="2400" dirty="0">
                <a:solidFill>
                  <a:srgbClr val="FFFF00"/>
                </a:solidFill>
              </a:rPr>
              <a:t>: </a:t>
            </a:r>
            <a:r>
              <a:rPr lang="en-US" sz="2400" dirty="0"/>
              <a:t>Pinpointing the most profitable products allows the company to focus on promoting and selling those items.</a:t>
            </a:r>
          </a:p>
          <a:p>
            <a:pPr>
              <a:lnSpc>
                <a:spcPct val="150000"/>
              </a:lnSpc>
              <a:buFont typeface="+mj-lt"/>
              <a:buAutoNum type="arabicPeriod"/>
            </a:pPr>
            <a:r>
              <a:rPr lang="en-US" sz="2400" b="1" dirty="0">
                <a:solidFill>
                  <a:srgbClr val="FFFF00"/>
                </a:solidFill>
              </a:rPr>
              <a:t>Optimize Pricing</a:t>
            </a:r>
            <a:r>
              <a:rPr lang="en-US" sz="2400" dirty="0">
                <a:solidFill>
                  <a:srgbClr val="FFFF00"/>
                </a:solidFill>
              </a:rPr>
              <a:t>: </a:t>
            </a:r>
            <a:r>
              <a:rPr lang="en-US" sz="2400" dirty="0"/>
              <a:t>Insights from product profitability can help fine-tune pricing strategies, ensuring that the business maximizes profit margins.</a:t>
            </a:r>
          </a:p>
          <a:p>
            <a:pPr>
              <a:lnSpc>
                <a:spcPct val="150000"/>
              </a:lnSpc>
              <a:buFont typeface="+mj-lt"/>
              <a:buAutoNum type="arabicPeriod"/>
            </a:pPr>
            <a:r>
              <a:rPr lang="en-US" sz="2400" b="1" dirty="0">
                <a:solidFill>
                  <a:srgbClr val="FFFF00"/>
                </a:solidFill>
              </a:rPr>
              <a:t>Inventory Decisions</a:t>
            </a:r>
            <a:r>
              <a:rPr lang="en-US" sz="2400" dirty="0">
                <a:solidFill>
                  <a:srgbClr val="FFFF00"/>
                </a:solidFill>
              </a:rPr>
              <a:t>: </a:t>
            </a:r>
            <a:r>
              <a:rPr lang="en-US" sz="2400" dirty="0"/>
              <a:t>Understanding which products yield the highest profits can guide stocking and inventory decisions, helping ensure the most profitable items are always available.</a:t>
            </a:r>
          </a:p>
        </p:txBody>
      </p:sp>
    </p:spTree>
    <p:extLst>
      <p:ext uri="{BB962C8B-B14F-4D97-AF65-F5344CB8AC3E}">
        <p14:creationId xmlns:p14="http://schemas.microsoft.com/office/powerpoint/2010/main" val="1444312567"/>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2BEC4-977E-B679-16B2-FA93EED10BB3}"/>
              </a:ext>
            </a:extLst>
          </p:cNvPr>
          <p:cNvSpPr>
            <a:spLocks noGrp="1"/>
          </p:cNvSpPr>
          <p:nvPr>
            <p:ph type="title"/>
          </p:nvPr>
        </p:nvSpPr>
        <p:spPr>
          <a:xfrm>
            <a:off x="0" y="0"/>
            <a:ext cx="8075488" cy="657546"/>
          </a:xfrm>
        </p:spPr>
        <p:txBody>
          <a:bodyPr>
            <a:noAutofit/>
          </a:bodyPr>
          <a:lstStyle/>
          <a:p>
            <a:pPr marL="457200" indent="-457200">
              <a:buFont typeface="Arial" panose="020B0604020202020204" pitchFamily="34" charset="0"/>
              <a:buChar char="•"/>
            </a:pPr>
            <a:r>
              <a:rPr lang="en-US" sz="2000" b="1" dirty="0">
                <a:solidFill>
                  <a:srgbClr val="92D050"/>
                </a:solidFill>
              </a:rPr>
              <a:t>Here’s a Queries and chart showing Product Profitability Analysis:</a:t>
            </a:r>
            <a:endParaRPr lang="en-US" sz="2000" dirty="0"/>
          </a:p>
        </p:txBody>
      </p:sp>
      <p:pic>
        <p:nvPicPr>
          <p:cNvPr id="5" name="Content Placeholder 4">
            <a:extLst>
              <a:ext uri="{FF2B5EF4-FFF2-40B4-BE49-F238E27FC236}">
                <a16:creationId xmlns:a16="http://schemas.microsoft.com/office/drawing/2014/main" id="{398DC09C-9BB2-5E66-4B0F-B6B6E72E1FA2}"/>
              </a:ext>
            </a:extLst>
          </p:cNvPr>
          <p:cNvPicPr>
            <a:picLocks noGrp="1" noChangeAspect="1"/>
          </p:cNvPicPr>
          <p:nvPr>
            <p:ph idx="1"/>
          </p:nvPr>
        </p:nvPicPr>
        <p:blipFill>
          <a:blip r:embed="rId2"/>
          <a:stretch>
            <a:fillRect/>
          </a:stretch>
        </p:blipFill>
        <p:spPr>
          <a:xfrm>
            <a:off x="7880278" y="554804"/>
            <a:ext cx="4311721" cy="1541124"/>
          </a:xfrm>
        </p:spPr>
      </p:pic>
      <p:pic>
        <p:nvPicPr>
          <p:cNvPr id="7" name="Picture 6">
            <a:extLst>
              <a:ext uri="{FF2B5EF4-FFF2-40B4-BE49-F238E27FC236}">
                <a16:creationId xmlns:a16="http://schemas.microsoft.com/office/drawing/2014/main" id="{80765FCC-0C74-5BB2-DAE4-0A595F775C8F}"/>
              </a:ext>
            </a:extLst>
          </p:cNvPr>
          <p:cNvPicPr>
            <a:picLocks noChangeAspect="1"/>
          </p:cNvPicPr>
          <p:nvPr/>
        </p:nvPicPr>
        <p:blipFill>
          <a:blip r:embed="rId3"/>
          <a:stretch>
            <a:fillRect/>
          </a:stretch>
        </p:blipFill>
        <p:spPr>
          <a:xfrm>
            <a:off x="-1" y="657546"/>
            <a:ext cx="5291191" cy="2301411"/>
          </a:xfrm>
          <a:prstGeom prst="rect">
            <a:avLst/>
          </a:prstGeom>
        </p:spPr>
      </p:pic>
      <p:pic>
        <p:nvPicPr>
          <p:cNvPr id="9" name="Picture 8">
            <a:extLst>
              <a:ext uri="{FF2B5EF4-FFF2-40B4-BE49-F238E27FC236}">
                <a16:creationId xmlns:a16="http://schemas.microsoft.com/office/drawing/2014/main" id="{68B87EF5-F0D0-BE97-56C2-5312C7B6FA42}"/>
              </a:ext>
            </a:extLst>
          </p:cNvPr>
          <p:cNvPicPr>
            <a:picLocks noChangeAspect="1"/>
          </p:cNvPicPr>
          <p:nvPr/>
        </p:nvPicPr>
        <p:blipFill>
          <a:blip r:embed="rId4"/>
          <a:stretch>
            <a:fillRect/>
          </a:stretch>
        </p:blipFill>
        <p:spPr>
          <a:xfrm>
            <a:off x="7880279" y="2519737"/>
            <a:ext cx="4311721" cy="1541124"/>
          </a:xfrm>
          <a:prstGeom prst="rect">
            <a:avLst/>
          </a:prstGeom>
        </p:spPr>
      </p:pic>
      <p:sp>
        <p:nvSpPr>
          <p:cNvPr id="10" name="Arrow: Right 9">
            <a:extLst>
              <a:ext uri="{FF2B5EF4-FFF2-40B4-BE49-F238E27FC236}">
                <a16:creationId xmlns:a16="http://schemas.microsoft.com/office/drawing/2014/main" id="{A0E2862E-D01A-B0D4-DF41-06E769469A46}"/>
              </a:ext>
            </a:extLst>
          </p:cNvPr>
          <p:cNvSpPr/>
          <p:nvPr/>
        </p:nvSpPr>
        <p:spPr>
          <a:xfrm>
            <a:off x="5648609" y="1417833"/>
            <a:ext cx="1869896" cy="1541124"/>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ction Button: Help 10">
            <a:hlinkClick r:id="" action="ppaction://noaction" highlightClick="1"/>
            <a:extLst>
              <a:ext uri="{FF2B5EF4-FFF2-40B4-BE49-F238E27FC236}">
                <a16:creationId xmlns:a16="http://schemas.microsoft.com/office/drawing/2014/main" id="{30117076-A4FF-881C-2B89-464A7CA90C14}"/>
              </a:ext>
            </a:extLst>
          </p:cNvPr>
          <p:cNvSpPr/>
          <p:nvPr/>
        </p:nvSpPr>
        <p:spPr>
          <a:xfrm>
            <a:off x="9642296" y="2139593"/>
            <a:ext cx="544531" cy="308225"/>
          </a:xfrm>
          <a:prstGeom prst="actionButtonHelp">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8119B987-2FE6-83E5-0AE3-BA257173554F}"/>
                  </a:ext>
                </a:extLst>
              </p14:cNvPr>
              <p14:cNvContentPartPr/>
              <p14:nvPr/>
            </p14:nvContentPartPr>
            <p14:xfrm>
              <a:off x="10814974" y="592944"/>
              <a:ext cx="1360800" cy="1575360"/>
            </p14:xfrm>
          </p:contentPart>
        </mc:Choice>
        <mc:Fallback xmlns="">
          <p:pic>
            <p:nvPicPr>
              <p:cNvPr id="12" name="Ink 11">
                <a:extLst>
                  <a:ext uri="{FF2B5EF4-FFF2-40B4-BE49-F238E27FC236}">
                    <a16:creationId xmlns:a16="http://schemas.microsoft.com/office/drawing/2014/main" id="{8119B987-2FE6-83E5-0AE3-BA257173554F}"/>
                  </a:ext>
                </a:extLst>
              </p:cNvPr>
              <p:cNvPicPr/>
              <p:nvPr/>
            </p:nvPicPr>
            <p:blipFill>
              <a:blip r:embed="rId6"/>
              <a:stretch>
                <a:fillRect/>
              </a:stretch>
            </p:blipFill>
            <p:spPr>
              <a:xfrm>
                <a:off x="10808854" y="586824"/>
                <a:ext cx="1373040" cy="1587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CB81008B-3EB8-ACA1-D790-7A843756A711}"/>
                  </a:ext>
                </a:extLst>
              </p14:cNvPr>
              <p14:cNvContentPartPr/>
              <p14:nvPr/>
            </p14:nvContentPartPr>
            <p14:xfrm>
              <a:off x="10910374" y="2342544"/>
              <a:ext cx="1203120" cy="1799640"/>
            </p14:xfrm>
          </p:contentPart>
        </mc:Choice>
        <mc:Fallback xmlns="">
          <p:pic>
            <p:nvPicPr>
              <p:cNvPr id="16" name="Ink 15">
                <a:extLst>
                  <a:ext uri="{FF2B5EF4-FFF2-40B4-BE49-F238E27FC236}">
                    <a16:creationId xmlns:a16="http://schemas.microsoft.com/office/drawing/2014/main" id="{CB81008B-3EB8-ACA1-D790-7A843756A711}"/>
                  </a:ext>
                </a:extLst>
              </p:cNvPr>
              <p:cNvPicPr/>
              <p:nvPr/>
            </p:nvPicPr>
            <p:blipFill>
              <a:blip r:embed="rId8"/>
              <a:stretch>
                <a:fillRect/>
              </a:stretch>
            </p:blipFill>
            <p:spPr>
              <a:xfrm>
                <a:off x="10904254" y="2336424"/>
                <a:ext cx="1215360" cy="1811880"/>
              </a:xfrm>
              <a:prstGeom prst="rect">
                <a:avLst/>
              </a:prstGeom>
            </p:spPr>
          </p:pic>
        </mc:Fallback>
      </mc:AlternateContent>
      <p:pic>
        <p:nvPicPr>
          <p:cNvPr id="4" name="Picture 3">
            <a:extLst>
              <a:ext uri="{FF2B5EF4-FFF2-40B4-BE49-F238E27FC236}">
                <a16:creationId xmlns:a16="http://schemas.microsoft.com/office/drawing/2014/main" id="{10552038-3D78-51FB-0A84-9DB2BC09169C}"/>
              </a:ext>
            </a:extLst>
          </p:cNvPr>
          <p:cNvPicPr>
            <a:picLocks noChangeAspect="1"/>
          </p:cNvPicPr>
          <p:nvPr/>
        </p:nvPicPr>
        <p:blipFill>
          <a:blip r:embed="rId9"/>
          <a:stretch>
            <a:fillRect/>
          </a:stretch>
        </p:blipFill>
        <p:spPr>
          <a:xfrm>
            <a:off x="0" y="2986816"/>
            <a:ext cx="7518506" cy="3871184"/>
          </a:xfrm>
          <a:prstGeom prst="rect">
            <a:avLst/>
          </a:prstGeom>
        </p:spPr>
      </p:pic>
    </p:spTree>
    <p:extLst>
      <p:ext uri="{BB962C8B-B14F-4D97-AF65-F5344CB8AC3E}">
        <p14:creationId xmlns:p14="http://schemas.microsoft.com/office/powerpoint/2010/main" val="2554301201"/>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C7D96-86AA-2F92-8919-9DC7157F4F0D}"/>
              </a:ext>
            </a:extLst>
          </p:cNvPr>
          <p:cNvSpPr>
            <a:spLocks noGrp="1"/>
          </p:cNvSpPr>
          <p:nvPr>
            <p:ph type="title"/>
          </p:nvPr>
        </p:nvSpPr>
        <p:spPr>
          <a:xfrm>
            <a:off x="0" y="0"/>
            <a:ext cx="8175036" cy="970450"/>
          </a:xfrm>
        </p:spPr>
        <p:txBody>
          <a:bodyPr>
            <a:normAutofit/>
          </a:bodyPr>
          <a:lstStyle/>
          <a:p>
            <a:r>
              <a:rPr lang="en-US" b="1" dirty="0">
                <a:solidFill>
                  <a:srgbClr val="92D050"/>
                </a:solidFill>
              </a:rPr>
              <a:t>3.7.Order Delivery Status Analysis:</a:t>
            </a:r>
            <a:endParaRPr lang="en-US" dirty="0">
              <a:solidFill>
                <a:srgbClr val="92D050"/>
              </a:solidFill>
            </a:endParaRPr>
          </a:p>
        </p:txBody>
      </p:sp>
      <p:sp>
        <p:nvSpPr>
          <p:cNvPr id="3" name="Content Placeholder 2">
            <a:extLst>
              <a:ext uri="{FF2B5EF4-FFF2-40B4-BE49-F238E27FC236}">
                <a16:creationId xmlns:a16="http://schemas.microsoft.com/office/drawing/2014/main" id="{E749B46F-D277-EA92-4C5C-DBBFDB540619}"/>
              </a:ext>
            </a:extLst>
          </p:cNvPr>
          <p:cNvSpPr>
            <a:spLocks noGrp="1"/>
          </p:cNvSpPr>
          <p:nvPr>
            <p:ph idx="1"/>
          </p:nvPr>
        </p:nvSpPr>
        <p:spPr>
          <a:xfrm>
            <a:off x="102742" y="832207"/>
            <a:ext cx="12089258" cy="6025793"/>
          </a:xfrm>
        </p:spPr>
        <p:txBody>
          <a:bodyPr>
            <a:normAutofit lnSpcReduction="10000"/>
          </a:bodyPr>
          <a:lstStyle/>
          <a:p>
            <a:pPr>
              <a:lnSpc>
                <a:spcPct val="170000"/>
              </a:lnSpc>
            </a:pPr>
            <a:r>
              <a:rPr lang="en-US" sz="1800" dirty="0"/>
              <a:t>This query determines the </a:t>
            </a:r>
            <a:r>
              <a:rPr lang="en-US" sz="1800" b="1" dirty="0">
                <a:solidFill>
                  <a:srgbClr val="FFFF00"/>
                </a:solidFill>
              </a:rPr>
              <a:t>status of each order</a:t>
            </a:r>
            <a:r>
              <a:rPr lang="en-US" sz="1800" dirty="0">
                <a:solidFill>
                  <a:srgbClr val="FFFF00"/>
                </a:solidFill>
              </a:rPr>
              <a:t> </a:t>
            </a:r>
            <a:r>
              <a:rPr lang="en-US" sz="1800" dirty="0"/>
              <a:t>based on its </a:t>
            </a:r>
            <a:r>
              <a:rPr lang="en-US" sz="1800" b="1" dirty="0">
                <a:solidFill>
                  <a:srgbClr val="FFFF00"/>
                </a:solidFill>
              </a:rPr>
              <a:t>shipping date</a:t>
            </a:r>
            <a:r>
              <a:rPr lang="en-US" sz="1800" dirty="0">
                <a:solidFill>
                  <a:srgbClr val="FFFF00"/>
                </a:solidFill>
              </a:rPr>
              <a:t> </a:t>
            </a:r>
            <a:r>
              <a:rPr lang="en-US" sz="1800" dirty="0"/>
              <a:t>and </a:t>
            </a:r>
            <a:r>
              <a:rPr lang="en-US" sz="1800" b="1" dirty="0">
                <a:solidFill>
                  <a:srgbClr val="FFFF00"/>
                </a:solidFill>
              </a:rPr>
              <a:t>required date</a:t>
            </a:r>
            <a:r>
              <a:rPr lang="en-US" sz="1800" dirty="0"/>
              <a:t>. It classifies orders into three categories:</a:t>
            </a:r>
          </a:p>
          <a:p>
            <a:pPr>
              <a:lnSpc>
                <a:spcPct val="170000"/>
              </a:lnSpc>
              <a:buFont typeface="Arial" panose="020B0604020202020204" pitchFamily="34" charset="0"/>
              <a:buChar char="•"/>
            </a:pPr>
            <a:r>
              <a:rPr lang="en-US" sz="1800" b="1" dirty="0">
                <a:solidFill>
                  <a:srgbClr val="FFFF00"/>
                </a:solidFill>
              </a:rPr>
              <a:t>Late</a:t>
            </a:r>
            <a:r>
              <a:rPr lang="en-US" sz="1800" dirty="0">
                <a:solidFill>
                  <a:srgbClr val="FFFF00"/>
                </a:solidFill>
              </a:rPr>
              <a:t>: </a:t>
            </a:r>
            <a:r>
              <a:rPr lang="en-US" sz="1800" dirty="0"/>
              <a:t>Orders shipped after the required date.</a:t>
            </a:r>
          </a:p>
          <a:p>
            <a:pPr>
              <a:lnSpc>
                <a:spcPct val="170000"/>
              </a:lnSpc>
              <a:buFont typeface="Arial" panose="020B0604020202020204" pitchFamily="34" charset="0"/>
              <a:buChar char="•"/>
            </a:pPr>
            <a:r>
              <a:rPr lang="en-US" sz="1800" b="1" dirty="0">
                <a:solidFill>
                  <a:srgbClr val="FFFF00"/>
                </a:solidFill>
              </a:rPr>
              <a:t>Cancelled</a:t>
            </a:r>
            <a:r>
              <a:rPr lang="en-US" sz="1800" dirty="0">
                <a:solidFill>
                  <a:srgbClr val="FFFF00"/>
                </a:solidFill>
              </a:rPr>
              <a:t>: </a:t>
            </a:r>
            <a:r>
              <a:rPr lang="en-US" sz="1800" dirty="0"/>
              <a:t>Orders that were never shipped (ShippedDate is NULL).</a:t>
            </a:r>
          </a:p>
          <a:p>
            <a:pPr>
              <a:lnSpc>
                <a:spcPct val="170000"/>
              </a:lnSpc>
              <a:buFont typeface="Arial" panose="020B0604020202020204" pitchFamily="34" charset="0"/>
              <a:buChar char="•"/>
            </a:pPr>
            <a:r>
              <a:rPr lang="en-US" sz="1800" b="1" dirty="0">
                <a:solidFill>
                  <a:srgbClr val="FFFF00"/>
                </a:solidFill>
              </a:rPr>
              <a:t>On Time</a:t>
            </a:r>
            <a:r>
              <a:rPr lang="en-US" sz="1800" dirty="0">
                <a:solidFill>
                  <a:srgbClr val="FFFF00"/>
                </a:solidFill>
              </a:rPr>
              <a:t>: </a:t>
            </a:r>
            <a:r>
              <a:rPr lang="en-US" sz="1800" dirty="0"/>
              <a:t>Orders shipped on or before the required date.</a:t>
            </a:r>
          </a:p>
          <a:p>
            <a:pPr>
              <a:lnSpc>
                <a:spcPct val="170000"/>
              </a:lnSpc>
            </a:pPr>
            <a:r>
              <a:rPr lang="en-US" sz="1800" dirty="0"/>
              <a:t>This analysis helps in:</a:t>
            </a:r>
          </a:p>
          <a:p>
            <a:pPr>
              <a:lnSpc>
                <a:spcPct val="170000"/>
              </a:lnSpc>
              <a:buFont typeface="+mj-lt"/>
              <a:buAutoNum type="arabicPeriod"/>
            </a:pPr>
            <a:r>
              <a:rPr lang="en-US" sz="1800" b="1" dirty="0">
                <a:solidFill>
                  <a:srgbClr val="FFFF00"/>
                </a:solidFill>
              </a:rPr>
              <a:t>Assessing Delivery Performance</a:t>
            </a:r>
            <a:r>
              <a:rPr lang="en-US" sz="1800" dirty="0">
                <a:solidFill>
                  <a:srgbClr val="FFFF00"/>
                </a:solidFill>
              </a:rPr>
              <a:t>: </a:t>
            </a:r>
            <a:r>
              <a:rPr lang="en-US" sz="1800" dirty="0"/>
              <a:t>By identifying late or cancelled orders, the company can evaluate its ability to meet customer expectations.</a:t>
            </a:r>
          </a:p>
          <a:p>
            <a:pPr>
              <a:lnSpc>
                <a:spcPct val="170000"/>
              </a:lnSpc>
              <a:buFont typeface="+mj-lt"/>
              <a:buAutoNum type="arabicPeriod"/>
            </a:pPr>
            <a:r>
              <a:rPr lang="en-US" sz="1800" b="1" dirty="0">
                <a:solidFill>
                  <a:srgbClr val="FFFF00"/>
                </a:solidFill>
              </a:rPr>
              <a:t>Improving Logistics</a:t>
            </a:r>
            <a:r>
              <a:rPr lang="en-US" sz="1800" dirty="0">
                <a:solidFill>
                  <a:srgbClr val="FFFF00"/>
                </a:solidFill>
              </a:rPr>
              <a:t>: </a:t>
            </a:r>
            <a:r>
              <a:rPr lang="en-US" sz="1800" dirty="0"/>
              <a:t>Insights into delivery delays enable the company to optimize supply chain and shipping processes.</a:t>
            </a:r>
          </a:p>
          <a:p>
            <a:pPr>
              <a:lnSpc>
                <a:spcPct val="170000"/>
              </a:lnSpc>
              <a:buFont typeface="+mj-lt"/>
              <a:buAutoNum type="arabicPeriod"/>
            </a:pPr>
            <a:r>
              <a:rPr lang="en-US" sz="1800" b="1" dirty="0">
                <a:solidFill>
                  <a:srgbClr val="FFFF00"/>
                </a:solidFill>
              </a:rPr>
              <a:t>Customer Satisfaction</a:t>
            </a:r>
            <a:r>
              <a:rPr lang="en-US" sz="1800" dirty="0">
                <a:solidFill>
                  <a:srgbClr val="FFFF00"/>
                </a:solidFill>
              </a:rPr>
              <a:t>: </a:t>
            </a:r>
            <a:r>
              <a:rPr lang="en-US" sz="1800" dirty="0"/>
              <a:t>Understanding delivery performance can help address service issues, improving overall customer experience.</a:t>
            </a:r>
          </a:p>
          <a:p>
            <a:pPr>
              <a:lnSpc>
                <a:spcPct val="170000"/>
              </a:lnSpc>
            </a:pPr>
            <a:endParaRPr lang="en-US" sz="1800" dirty="0"/>
          </a:p>
        </p:txBody>
      </p:sp>
    </p:spTree>
    <p:extLst>
      <p:ext uri="{BB962C8B-B14F-4D97-AF65-F5344CB8AC3E}">
        <p14:creationId xmlns:p14="http://schemas.microsoft.com/office/powerpoint/2010/main" val="383147263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AD24B-7EB5-0749-6093-B04A78FEA304}"/>
              </a:ext>
            </a:extLst>
          </p:cNvPr>
          <p:cNvSpPr>
            <a:spLocks noGrp="1"/>
          </p:cNvSpPr>
          <p:nvPr>
            <p:ph type="title"/>
          </p:nvPr>
        </p:nvSpPr>
        <p:spPr>
          <a:xfrm>
            <a:off x="0" y="0"/>
            <a:ext cx="8349696" cy="654121"/>
          </a:xfrm>
        </p:spPr>
        <p:txBody>
          <a:bodyPr>
            <a:noAutofit/>
          </a:bodyPr>
          <a:lstStyle/>
          <a:p>
            <a:pPr marL="342900" indent="-342900">
              <a:buFont typeface="Arial" panose="020B0604020202020204" pitchFamily="34" charset="0"/>
              <a:buChar char="•"/>
            </a:pPr>
            <a:r>
              <a:rPr lang="en-US" sz="2000" b="1" dirty="0">
                <a:solidFill>
                  <a:srgbClr val="92D050"/>
                </a:solidFill>
              </a:rPr>
              <a:t>Here’s a Queries and chart showing Order Delivery Status Analysis:</a:t>
            </a:r>
            <a:endParaRPr lang="en-US" sz="2000" dirty="0"/>
          </a:p>
        </p:txBody>
      </p:sp>
      <p:pic>
        <p:nvPicPr>
          <p:cNvPr id="5" name="Content Placeholder 4">
            <a:extLst>
              <a:ext uri="{FF2B5EF4-FFF2-40B4-BE49-F238E27FC236}">
                <a16:creationId xmlns:a16="http://schemas.microsoft.com/office/drawing/2014/main" id="{069B3322-93C2-1198-7578-D8CEBEB9D235}"/>
              </a:ext>
            </a:extLst>
          </p:cNvPr>
          <p:cNvPicPr>
            <a:picLocks noGrp="1" noChangeAspect="1"/>
          </p:cNvPicPr>
          <p:nvPr>
            <p:ph idx="1"/>
          </p:nvPr>
        </p:nvPicPr>
        <p:blipFill>
          <a:blip r:embed="rId2"/>
          <a:stretch>
            <a:fillRect/>
          </a:stretch>
        </p:blipFill>
        <p:spPr>
          <a:xfrm>
            <a:off x="0" y="546762"/>
            <a:ext cx="5332288" cy="2401921"/>
          </a:xfrm>
        </p:spPr>
      </p:pic>
      <p:pic>
        <p:nvPicPr>
          <p:cNvPr id="7" name="Picture 6">
            <a:extLst>
              <a:ext uri="{FF2B5EF4-FFF2-40B4-BE49-F238E27FC236}">
                <a16:creationId xmlns:a16="http://schemas.microsoft.com/office/drawing/2014/main" id="{2FE6187C-23E6-3A58-B985-2E8B40CF90F6}"/>
              </a:ext>
            </a:extLst>
          </p:cNvPr>
          <p:cNvPicPr>
            <a:picLocks noChangeAspect="1"/>
          </p:cNvPicPr>
          <p:nvPr/>
        </p:nvPicPr>
        <p:blipFill>
          <a:blip r:embed="rId3"/>
          <a:stretch>
            <a:fillRect/>
          </a:stretch>
        </p:blipFill>
        <p:spPr>
          <a:xfrm>
            <a:off x="6859711" y="546762"/>
            <a:ext cx="5332287" cy="932717"/>
          </a:xfrm>
          <a:prstGeom prst="rect">
            <a:avLst/>
          </a:prstGeom>
        </p:spPr>
      </p:pic>
      <p:pic>
        <p:nvPicPr>
          <p:cNvPr id="9" name="Picture 8">
            <a:extLst>
              <a:ext uri="{FF2B5EF4-FFF2-40B4-BE49-F238E27FC236}">
                <a16:creationId xmlns:a16="http://schemas.microsoft.com/office/drawing/2014/main" id="{B9BF2D57-9BF3-1D1E-ED88-2BD7D616939B}"/>
              </a:ext>
            </a:extLst>
          </p:cNvPr>
          <p:cNvPicPr>
            <a:picLocks noChangeAspect="1"/>
          </p:cNvPicPr>
          <p:nvPr/>
        </p:nvPicPr>
        <p:blipFill>
          <a:blip r:embed="rId4"/>
          <a:stretch>
            <a:fillRect/>
          </a:stretch>
        </p:blipFill>
        <p:spPr>
          <a:xfrm>
            <a:off x="6859710" y="2039420"/>
            <a:ext cx="5332287" cy="818250"/>
          </a:xfrm>
          <a:prstGeom prst="rect">
            <a:avLst/>
          </a:prstGeom>
        </p:spPr>
      </p:pic>
      <p:sp>
        <p:nvSpPr>
          <p:cNvPr id="10" name="Arrow: Right 9">
            <a:extLst>
              <a:ext uri="{FF2B5EF4-FFF2-40B4-BE49-F238E27FC236}">
                <a16:creationId xmlns:a16="http://schemas.microsoft.com/office/drawing/2014/main" id="{F2BB0D20-957D-4701-7C13-ACD512DBC601}"/>
              </a:ext>
            </a:extLst>
          </p:cNvPr>
          <p:cNvSpPr/>
          <p:nvPr/>
        </p:nvSpPr>
        <p:spPr>
          <a:xfrm>
            <a:off x="5505236" y="1188897"/>
            <a:ext cx="1181528" cy="893852"/>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0807247-4F30-3987-BCB5-0B70B6DDAB0A}"/>
              </a:ext>
            </a:extLst>
          </p:cNvPr>
          <p:cNvPicPr>
            <a:picLocks noChangeAspect="1"/>
          </p:cNvPicPr>
          <p:nvPr/>
        </p:nvPicPr>
        <p:blipFill>
          <a:blip r:embed="rId5"/>
          <a:stretch>
            <a:fillRect/>
          </a:stretch>
        </p:blipFill>
        <p:spPr>
          <a:xfrm>
            <a:off x="1941816" y="3061700"/>
            <a:ext cx="7983020" cy="3707516"/>
          </a:xfrm>
          <a:prstGeom prst="rect">
            <a:avLst/>
          </a:prstGeom>
        </p:spPr>
      </p:pic>
    </p:spTree>
    <p:extLst>
      <p:ext uri="{BB962C8B-B14F-4D97-AF65-F5344CB8AC3E}">
        <p14:creationId xmlns:p14="http://schemas.microsoft.com/office/powerpoint/2010/main" val="2639795093"/>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B1D4129-2320-D5DE-BAC8-470F8E62B007}"/>
              </a:ext>
            </a:extLst>
          </p:cNvPr>
          <p:cNvSpPr>
            <a:spLocks noGrp="1"/>
          </p:cNvSpPr>
          <p:nvPr>
            <p:ph type="ctrTitle"/>
          </p:nvPr>
        </p:nvSpPr>
        <p:spPr>
          <a:xfrm>
            <a:off x="0" y="0"/>
            <a:ext cx="7707931" cy="599006"/>
          </a:xfrm>
        </p:spPr>
        <p:txBody>
          <a:bodyPr>
            <a:normAutofit fontScale="90000"/>
          </a:bodyPr>
          <a:lstStyle/>
          <a:p>
            <a:r>
              <a:rPr lang="en-US" altLang="en-US" sz="3200" b="1" dirty="0">
                <a:ln>
                  <a:noFill/>
                </a:ln>
                <a:solidFill>
                  <a:srgbClr val="92D050"/>
                </a:solidFill>
                <a:effectLst/>
                <a:latin typeface="Arial" panose="020B0604020202020204" pitchFamily="34" charset="0"/>
              </a:rPr>
              <a:t>4.</a:t>
            </a:r>
            <a:r>
              <a:rPr lang="ar-EG" altLang="en-US" sz="3200" b="1" dirty="0">
                <a:ln>
                  <a:noFill/>
                </a:ln>
                <a:solidFill>
                  <a:srgbClr val="92D050"/>
                </a:solidFill>
                <a:effectLst/>
                <a:latin typeface="Arial" panose="020B0604020202020204" pitchFamily="34" charset="0"/>
              </a:rPr>
              <a:t>1</a:t>
            </a:r>
            <a:r>
              <a:rPr lang="en-US" altLang="en-US" sz="3200" b="1" dirty="0">
                <a:ln>
                  <a:noFill/>
                </a:ln>
                <a:solidFill>
                  <a:srgbClr val="92D050"/>
                </a:solidFill>
                <a:effectLst/>
                <a:latin typeface="Arial" panose="020B0604020202020204" pitchFamily="34" charset="0"/>
              </a:rPr>
              <a:t>. Preprocessing through </a:t>
            </a:r>
            <a:r>
              <a:rPr lang="en-US" altLang="en-US" sz="3600" b="1" dirty="0">
                <a:ln>
                  <a:noFill/>
                </a:ln>
                <a:solidFill>
                  <a:srgbClr val="92D050"/>
                </a:solidFill>
                <a:effectLst/>
                <a:latin typeface="Arial" panose="020B0604020202020204" pitchFamily="34" charset="0"/>
              </a:rPr>
              <a:t>Power Query:</a:t>
            </a:r>
            <a:endParaRPr lang="en-US" sz="3200" dirty="0"/>
          </a:p>
        </p:txBody>
      </p:sp>
      <p:sp>
        <p:nvSpPr>
          <p:cNvPr id="7" name="Subtitle 6">
            <a:extLst>
              <a:ext uri="{FF2B5EF4-FFF2-40B4-BE49-F238E27FC236}">
                <a16:creationId xmlns:a16="http://schemas.microsoft.com/office/drawing/2014/main" id="{96A84697-25CB-8EF5-9821-8056416FCEE6}"/>
              </a:ext>
            </a:extLst>
          </p:cNvPr>
          <p:cNvSpPr>
            <a:spLocks noGrp="1"/>
          </p:cNvSpPr>
          <p:nvPr>
            <p:ph type="subTitle" idx="1"/>
          </p:nvPr>
        </p:nvSpPr>
        <p:spPr/>
        <p:txBody>
          <a:bodyPr/>
          <a:lstStyle/>
          <a:p>
            <a:endParaRPr lang="en-US"/>
          </a:p>
        </p:txBody>
      </p:sp>
      <p:pic>
        <p:nvPicPr>
          <p:cNvPr id="5" name="Content Placeholder 4">
            <a:extLst>
              <a:ext uri="{FF2B5EF4-FFF2-40B4-BE49-F238E27FC236}">
                <a16:creationId xmlns:a16="http://schemas.microsoft.com/office/drawing/2014/main" id="{8DFDB0D2-D20D-19A0-9262-2AC2600859C0}"/>
              </a:ext>
            </a:extLst>
          </p:cNvPr>
          <p:cNvPicPr>
            <a:picLocks noGrp="1" noChangeAspect="1"/>
          </p:cNvPicPr>
          <p:nvPr>
            <p:ph idx="4294967295"/>
          </p:nvPr>
        </p:nvPicPr>
        <p:blipFill>
          <a:blip r:embed="rId2"/>
          <a:stretch>
            <a:fillRect/>
          </a:stretch>
        </p:blipFill>
        <p:spPr>
          <a:xfrm>
            <a:off x="0" y="599007"/>
            <a:ext cx="12192000" cy="6258993"/>
          </a:xfrm>
        </p:spPr>
      </p:pic>
    </p:spTree>
    <p:extLst>
      <p:ext uri="{BB962C8B-B14F-4D97-AF65-F5344CB8AC3E}">
        <p14:creationId xmlns:p14="http://schemas.microsoft.com/office/powerpoint/2010/main" val="4188528334"/>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B77CCC75-53E1-F185-162E-346E3926BED1}"/>
              </a:ext>
            </a:extLst>
          </p:cNvPr>
          <p:cNvSpPr>
            <a:spLocks noGrp="1" noChangeArrowheads="1"/>
          </p:cNvSpPr>
          <p:nvPr>
            <p:ph idx="1"/>
          </p:nvPr>
        </p:nvSpPr>
        <p:spPr bwMode="auto">
          <a:xfrm>
            <a:off x="287676" y="1613951"/>
            <a:ext cx="11904324" cy="3966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1" i="0" u="none" strike="noStrike" cap="none" normalizeH="0" baseline="0" dirty="0">
                <a:ln>
                  <a:noFill/>
                </a:ln>
                <a:solidFill>
                  <a:srgbClr val="FFFF00"/>
                </a:solidFill>
                <a:effectLst/>
                <a:latin typeface="Arial" panose="020B0604020202020204" pitchFamily="34" charset="0"/>
              </a:rPr>
              <a:t>For the Customers table</a:t>
            </a:r>
            <a:r>
              <a:rPr kumimoji="0" lang="en-US" altLang="en-US" b="0" i="0" u="none" strike="noStrike" cap="none" normalizeH="0" baseline="0" dirty="0">
                <a:ln>
                  <a:noFill/>
                </a:ln>
                <a:solidFill>
                  <a:schemeClr val="tx1"/>
                </a:solidFill>
                <a:effectLst/>
                <a:latin typeface="Arial" panose="020B0604020202020204" pitchFamily="34" charset="0"/>
              </a:rPr>
              <a:t>, here's what you did in Power Query:</a:t>
            </a:r>
          </a:p>
          <a:p>
            <a:pPr marL="0" marR="0" lvl="0" indent="0" algn="l" defTabSz="914400" rtl="0" eaLnBrk="0" fontAlgn="base" latinLnBrk="0" hangingPunct="0">
              <a:lnSpc>
                <a:spcPct val="200000"/>
              </a:lnSpc>
              <a:spcBef>
                <a:spcPct val="0"/>
              </a:spcBef>
              <a:spcAft>
                <a:spcPct val="0"/>
              </a:spcAft>
              <a:buClrTx/>
              <a:buSzTx/>
              <a:buFontTx/>
              <a:buNone/>
              <a:tabLst/>
            </a:pPr>
            <a:r>
              <a:rPr lang="en-US" altLang="en-US" b="1" dirty="0">
                <a:ln>
                  <a:noFill/>
                </a:ln>
                <a:solidFill>
                  <a:srgbClr val="FFFF00"/>
                </a:solidFill>
                <a:effectLst/>
                <a:latin typeface="Arial" panose="020B0604020202020204" pitchFamily="34" charset="0"/>
              </a:rPr>
              <a:t>1.</a:t>
            </a:r>
            <a:r>
              <a:rPr kumimoji="0" lang="en-US" altLang="en-US" b="1" i="0" u="none" strike="noStrike" cap="none" normalizeH="0" baseline="0" dirty="0">
                <a:ln>
                  <a:noFill/>
                </a:ln>
                <a:solidFill>
                  <a:srgbClr val="FFFF00"/>
                </a:solidFill>
                <a:effectLst/>
                <a:latin typeface="Arial" panose="020B0604020202020204" pitchFamily="34" charset="0"/>
              </a:rPr>
              <a:t>Disabled Navigation Properties: </a:t>
            </a:r>
            <a:r>
              <a:rPr kumimoji="0" lang="en-US" altLang="en-US" b="0" i="0" u="none" strike="noStrike" cap="none" normalizeH="0" baseline="0" dirty="0">
                <a:ln>
                  <a:noFill/>
                </a:ln>
                <a:solidFill>
                  <a:schemeClr val="tx1"/>
                </a:solidFill>
                <a:effectLst/>
                <a:latin typeface="Arial" panose="020B0604020202020204" pitchFamily="34" charset="0"/>
              </a:rPr>
              <a:t>You added [CreateNavigationProperties=false] to the Sql.Database function, which prevents Power Query from automatically creating relationships between the Customers table and other related tables. This gives you more control over managing these relationships manually.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1" i="0" u="none" strike="noStrike" cap="none" normalizeH="0" baseline="0" dirty="0">
                <a:ln>
                  <a:noFill/>
                </a:ln>
                <a:solidFill>
                  <a:srgbClr val="FFFF00"/>
                </a:solidFill>
                <a:effectLst/>
                <a:latin typeface="Arial" panose="020B0604020202020204" pitchFamily="34" charset="0"/>
              </a:rPr>
              <a:t>2.Loaded the Customers Table: </a:t>
            </a:r>
            <a:r>
              <a:rPr kumimoji="0" lang="en-US" altLang="en-US" b="0" i="0" u="none" strike="noStrike" cap="none" normalizeH="0" baseline="0" dirty="0">
                <a:ln>
                  <a:noFill/>
                </a:ln>
                <a:solidFill>
                  <a:schemeClr val="tx1"/>
                </a:solidFill>
                <a:effectLst/>
                <a:latin typeface="Arial" panose="020B0604020202020204" pitchFamily="34" charset="0"/>
              </a:rPr>
              <a:t>You accessed the Customers table from the dbo schema using:</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dbo_Customers = Source{[Schema="dbo", Item="Customers"]}[Data],</a:t>
            </a:r>
          </a:p>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69831028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24D18F-6B41-19FF-3ADC-5ECDC6B23AA1}"/>
              </a:ext>
            </a:extLst>
          </p:cNvPr>
          <p:cNvSpPr>
            <a:spLocks noGrp="1"/>
          </p:cNvSpPr>
          <p:nvPr>
            <p:ph idx="1"/>
          </p:nvPr>
        </p:nvSpPr>
        <p:spPr>
          <a:xfrm>
            <a:off x="340242" y="297713"/>
            <a:ext cx="11695813" cy="6379534"/>
          </a:xfrm>
        </p:spPr>
        <p:txBody>
          <a:bodyPr>
            <a:norm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000" b="1" i="0" u="none" strike="noStrike" cap="none" normalizeH="0" baseline="0" dirty="0">
                <a:ln>
                  <a:noFill/>
                </a:ln>
                <a:solidFill>
                  <a:srgbClr val="FFFF00"/>
                </a:solidFill>
                <a:effectLst/>
                <a:latin typeface="Arial" panose="020B0604020202020204" pitchFamily="34" charset="0"/>
              </a:rPr>
              <a:t>3. Removed Unnecessary Columns</a:t>
            </a:r>
            <a:r>
              <a:rPr kumimoji="0" lang="en-US" altLang="en-US" sz="2000" b="0" i="0" u="none" strike="noStrike" cap="none" normalizeH="0" baseline="0" dirty="0">
                <a:ln>
                  <a:noFill/>
                </a:ln>
                <a:solidFill>
                  <a:srgbClr val="FFFF00"/>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You removed columns that are not essential for your analysis. Specifically, you removed: "Address": Customer's street address, which may not be needed in your visualizations. "Region": The region column, possibly not useful for the scope of your analysis. "postal Code": The postal code, which might not contribute directly to your insights. "Phone": Customer phone numbers, which might not be critical for your dashboard. "Fax": Fax numbers, likely outdated or irrelevant.</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rgbClr val="FFFF00"/>
                </a:solidFill>
                <a:effectLst/>
                <a:latin typeface="Arial" panose="020B0604020202020204" pitchFamily="34" charset="0"/>
              </a:rPr>
              <a:t>Summary of Transformations: </a:t>
            </a:r>
            <a:r>
              <a:rPr kumimoji="0" lang="en-US" altLang="en-US" sz="2000" b="0" i="0" u="none" strike="noStrike" cap="none" normalizeH="0" baseline="0" dirty="0">
                <a:ln>
                  <a:noFill/>
                </a:ln>
                <a:solidFill>
                  <a:schemeClr val="tx1"/>
                </a:solidFill>
                <a:effectLst/>
                <a:latin typeface="Arial" panose="020B0604020202020204" pitchFamily="34" charset="0"/>
              </a:rPr>
              <a:t>The goal of these changes is to clean up the Customers table by focusing only on key columns like CustomerID, Company Name, Contact Name, and other critical information. This makes the data more streamlined for your visualizations in Power BI, improving performance and clarity.</a:t>
            </a:r>
            <a:endParaRPr kumimoji="0" lang="en-US" altLang="en-US"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212185107"/>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7A5E8-EB98-2FC7-3031-7C50328A3055}"/>
              </a:ext>
            </a:extLst>
          </p:cNvPr>
          <p:cNvSpPr>
            <a:spLocks noGrp="1"/>
          </p:cNvSpPr>
          <p:nvPr>
            <p:ph type="title"/>
          </p:nvPr>
        </p:nvSpPr>
        <p:spPr>
          <a:xfrm>
            <a:off x="0" y="0"/>
            <a:ext cx="7315200" cy="777411"/>
          </a:xfrm>
        </p:spPr>
        <p:txBody>
          <a:bodyPr>
            <a:normAutofit/>
          </a:bodyPr>
          <a:lstStyle/>
          <a:p>
            <a:r>
              <a:rPr lang="en-US" b="1" dirty="0">
                <a:solidFill>
                  <a:srgbClr val="92D050"/>
                </a:solidFill>
              </a:rPr>
              <a:t>1. Introduction to the Project:</a:t>
            </a:r>
            <a:endParaRPr lang="en-US" dirty="0">
              <a:solidFill>
                <a:srgbClr val="92D050"/>
              </a:solidFill>
            </a:endParaRPr>
          </a:p>
        </p:txBody>
      </p:sp>
      <p:sp>
        <p:nvSpPr>
          <p:cNvPr id="4" name="Rectangle 1">
            <a:extLst>
              <a:ext uri="{FF2B5EF4-FFF2-40B4-BE49-F238E27FC236}">
                <a16:creationId xmlns:a16="http://schemas.microsoft.com/office/drawing/2014/main" id="{2532B452-4442-4865-4ABA-3CB2770BF7D6}"/>
              </a:ext>
            </a:extLst>
          </p:cNvPr>
          <p:cNvSpPr>
            <a:spLocks noGrp="1" noChangeArrowheads="1"/>
          </p:cNvSpPr>
          <p:nvPr>
            <p:ph idx="1"/>
          </p:nvPr>
        </p:nvSpPr>
        <p:spPr bwMode="auto">
          <a:xfrm>
            <a:off x="92468" y="1315348"/>
            <a:ext cx="12099532" cy="4409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1" i="0" u="none" strike="noStrike" cap="none" normalizeH="0" baseline="0" dirty="0">
                <a:ln>
                  <a:noFill/>
                </a:ln>
                <a:solidFill>
                  <a:srgbClr val="FFFF00"/>
                </a:solidFill>
                <a:effectLst/>
                <a:latin typeface="Arial" panose="020B0604020202020204" pitchFamily="34" charset="0"/>
              </a:rPr>
              <a:t>Objective</a:t>
            </a:r>
            <a:r>
              <a:rPr kumimoji="0" lang="en-US" altLang="en-US" sz="2400" b="0" i="0" u="none" strike="noStrike" cap="none" normalizeH="0" baseline="0" dirty="0">
                <a:ln>
                  <a:noFill/>
                </a:ln>
                <a:solidFill>
                  <a:srgbClr val="FFFF00"/>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The purpose of this analysis is to extract valuable business insights from the Northwind dataset, a classic example of sales, product, customer, and employee data. Our goal is to analyze sales performance, customer trends, shipping efficiency, and employee productivity to provide actionable insights for decision-making.</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Throughout this presentation, I will showcase how we used SQL for querying the data, </a:t>
            </a:r>
            <a:r>
              <a:rPr lang="en-US" altLang="en-US" sz="2400" dirty="0">
                <a:ln>
                  <a:noFill/>
                </a:ln>
                <a:solidFill>
                  <a:schemeClr val="tx1"/>
                </a:solidFill>
                <a:effectLst/>
                <a:latin typeface="Arial" panose="020B0604020202020204" pitchFamily="34" charset="0"/>
              </a:rPr>
              <a:t>Power Query </a:t>
            </a:r>
            <a:r>
              <a:rPr kumimoji="0" lang="en-US" altLang="en-US" sz="2400" b="0" i="0" u="none" strike="noStrike" cap="none" normalizeH="0" baseline="0" dirty="0">
                <a:ln>
                  <a:noFill/>
                </a:ln>
                <a:solidFill>
                  <a:schemeClr val="tx1"/>
                </a:solidFill>
                <a:effectLst/>
                <a:latin typeface="Arial" panose="020B0604020202020204" pitchFamily="34" charset="0"/>
              </a:rPr>
              <a:t> for Pre-processing Data, and Power BI for visualizing the results.</a:t>
            </a:r>
          </a:p>
        </p:txBody>
      </p:sp>
    </p:spTree>
    <p:extLst>
      <p:ext uri="{BB962C8B-B14F-4D97-AF65-F5344CB8AC3E}">
        <p14:creationId xmlns:p14="http://schemas.microsoft.com/office/powerpoint/2010/main" val="159385058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7AA4A-D71A-3C4C-2E14-ABE5DBFCF893}"/>
              </a:ext>
            </a:extLst>
          </p:cNvPr>
          <p:cNvSpPr>
            <a:spLocks noGrp="1"/>
          </p:cNvSpPr>
          <p:nvPr>
            <p:ph type="title"/>
          </p:nvPr>
        </p:nvSpPr>
        <p:spPr>
          <a:xfrm>
            <a:off x="0" y="0"/>
            <a:ext cx="8668800" cy="970450"/>
          </a:xfrm>
        </p:spPr>
        <p:txBody>
          <a:bodyPr>
            <a:normAutofit/>
          </a:bodyPr>
          <a:lstStyle/>
          <a:p>
            <a:r>
              <a:rPr lang="en-US" altLang="en-US" sz="3200" b="1" dirty="0">
                <a:ln>
                  <a:noFill/>
                </a:ln>
                <a:solidFill>
                  <a:srgbClr val="92D050"/>
                </a:solidFill>
                <a:effectLst/>
                <a:latin typeface="Arial" panose="020B0604020202020204" pitchFamily="34" charset="0"/>
              </a:rPr>
              <a:t>4.2. Preprocessing through </a:t>
            </a:r>
            <a:r>
              <a:rPr lang="en-US" altLang="en-US" sz="3600" b="1" dirty="0">
                <a:ln>
                  <a:noFill/>
                </a:ln>
                <a:solidFill>
                  <a:srgbClr val="92D050"/>
                </a:solidFill>
                <a:effectLst/>
                <a:latin typeface="Arial" panose="020B0604020202020204" pitchFamily="34" charset="0"/>
              </a:rPr>
              <a:t>Power Query:</a:t>
            </a:r>
            <a:endParaRPr lang="en-US" sz="3200" dirty="0"/>
          </a:p>
        </p:txBody>
      </p:sp>
      <p:pic>
        <p:nvPicPr>
          <p:cNvPr id="5" name="Content Placeholder 4">
            <a:extLst>
              <a:ext uri="{FF2B5EF4-FFF2-40B4-BE49-F238E27FC236}">
                <a16:creationId xmlns:a16="http://schemas.microsoft.com/office/drawing/2014/main" id="{3CA38E51-429F-EA30-514A-AC5C17BC2A1D}"/>
              </a:ext>
            </a:extLst>
          </p:cNvPr>
          <p:cNvPicPr>
            <a:picLocks noGrp="1" noChangeAspect="1"/>
          </p:cNvPicPr>
          <p:nvPr>
            <p:ph idx="1"/>
          </p:nvPr>
        </p:nvPicPr>
        <p:blipFill>
          <a:blip r:embed="rId2"/>
          <a:stretch>
            <a:fillRect/>
          </a:stretch>
        </p:blipFill>
        <p:spPr>
          <a:xfrm>
            <a:off x="0" y="842481"/>
            <a:ext cx="12191999" cy="6113123"/>
          </a:xfrm>
        </p:spPr>
      </p:pic>
    </p:spTree>
    <p:extLst>
      <p:ext uri="{BB962C8B-B14F-4D97-AF65-F5344CB8AC3E}">
        <p14:creationId xmlns:p14="http://schemas.microsoft.com/office/powerpoint/2010/main" val="53933454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8754B-E4E0-7319-9931-48318AA00B59}"/>
              </a:ext>
            </a:extLst>
          </p:cNvPr>
          <p:cNvSpPr>
            <a:spLocks noGrp="1"/>
          </p:cNvSpPr>
          <p:nvPr>
            <p:ph type="title"/>
          </p:nvPr>
        </p:nvSpPr>
        <p:spPr>
          <a:xfrm>
            <a:off x="0" y="0"/>
            <a:ext cx="8606550" cy="970450"/>
          </a:xfrm>
        </p:spPr>
        <p:txBody>
          <a:bodyPr>
            <a:normAutofit/>
          </a:bodyPr>
          <a:lstStyle/>
          <a:p>
            <a:r>
              <a:rPr lang="en-US" altLang="en-US" sz="3200" b="1" dirty="0">
                <a:ln>
                  <a:noFill/>
                </a:ln>
                <a:solidFill>
                  <a:srgbClr val="92D050"/>
                </a:solidFill>
                <a:effectLst/>
                <a:latin typeface="Arial" panose="020B0604020202020204" pitchFamily="34" charset="0"/>
              </a:rPr>
              <a:t>4.2. Preprocessing through </a:t>
            </a:r>
            <a:r>
              <a:rPr lang="en-US" altLang="en-US" sz="3600" b="1" dirty="0">
                <a:ln>
                  <a:noFill/>
                </a:ln>
                <a:solidFill>
                  <a:srgbClr val="92D050"/>
                </a:solidFill>
                <a:effectLst/>
                <a:latin typeface="Arial" panose="020B0604020202020204" pitchFamily="34" charset="0"/>
              </a:rPr>
              <a:t>Power Query:</a:t>
            </a:r>
            <a:endParaRPr lang="en-US" sz="3200" dirty="0"/>
          </a:p>
        </p:txBody>
      </p:sp>
      <p:sp>
        <p:nvSpPr>
          <p:cNvPr id="3" name="Content Placeholder 2">
            <a:extLst>
              <a:ext uri="{FF2B5EF4-FFF2-40B4-BE49-F238E27FC236}">
                <a16:creationId xmlns:a16="http://schemas.microsoft.com/office/drawing/2014/main" id="{C30A6024-96DB-113B-20FA-ABEB3DF86E6A}"/>
              </a:ext>
            </a:extLst>
          </p:cNvPr>
          <p:cNvSpPr>
            <a:spLocks noGrp="1"/>
          </p:cNvSpPr>
          <p:nvPr>
            <p:ph idx="1"/>
          </p:nvPr>
        </p:nvSpPr>
        <p:spPr>
          <a:xfrm>
            <a:off x="184935" y="1232899"/>
            <a:ext cx="11082622" cy="5445303"/>
          </a:xfrm>
        </p:spPr>
        <p:txBody>
          <a:bodyPr>
            <a:norm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1" i="0" u="none" strike="noStrike" cap="none" normalizeH="0" baseline="0" dirty="0">
                <a:ln>
                  <a:noFill/>
                </a:ln>
                <a:solidFill>
                  <a:srgbClr val="FFFF00"/>
                </a:solidFill>
                <a:effectLst/>
                <a:latin typeface="Arial" panose="020B0604020202020204" pitchFamily="34" charset="0"/>
              </a:rPr>
              <a:t>For the Employees table</a:t>
            </a:r>
            <a:r>
              <a:rPr kumimoji="0" lang="en-US" altLang="en-US" b="0" i="0" u="none" strike="noStrike" cap="none" normalizeH="0" baseline="0" dirty="0">
                <a:ln>
                  <a:noFill/>
                </a:ln>
                <a:solidFill>
                  <a:schemeClr val="tx1"/>
                </a:solidFill>
                <a:effectLst/>
                <a:latin typeface="Arial" panose="020B0604020202020204" pitchFamily="34" charset="0"/>
              </a:rPr>
              <a:t>, here's what you've done in Power Query:</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1" i="0" u="none" strike="noStrike" cap="none" normalizeH="0" baseline="0" dirty="0">
                <a:ln>
                  <a:noFill/>
                </a:ln>
                <a:solidFill>
                  <a:srgbClr val="FFFF00"/>
                </a:solidFill>
                <a:effectLst/>
                <a:latin typeface="Arial" panose="020B0604020202020204" pitchFamily="34" charset="0"/>
              </a:rPr>
              <a:t>1.Disabled Navigation Properties: </a:t>
            </a:r>
            <a:r>
              <a:rPr kumimoji="0" lang="en-US" altLang="en-US" b="0" i="0" u="none" strike="noStrike" cap="none" normalizeH="0" baseline="0" dirty="0">
                <a:ln>
                  <a:noFill/>
                </a:ln>
                <a:solidFill>
                  <a:schemeClr val="tx1"/>
                </a:solidFill>
                <a:effectLst/>
                <a:latin typeface="Arial" panose="020B0604020202020204" pitchFamily="34" charset="0"/>
              </a:rPr>
              <a:t>Similar to the Customers table, you added [CreateNavigationProperties=false] to the Sql.Database function. This disables automatic relationship creation between the Employees table and other tables.</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1" i="0" u="none" strike="noStrike" cap="none" normalizeH="0" baseline="0" dirty="0">
                <a:ln>
                  <a:noFill/>
                </a:ln>
                <a:solidFill>
                  <a:srgbClr val="FFFF00"/>
                </a:solidFill>
                <a:effectLst/>
                <a:latin typeface="Arial" panose="020B0604020202020204" pitchFamily="34" charset="0"/>
              </a:rPr>
              <a:t>2.Loaded the Employees Table: </a:t>
            </a:r>
            <a:r>
              <a:rPr kumimoji="0" lang="en-US" altLang="en-US" b="0" i="0" u="none" strike="noStrike" cap="none" normalizeH="0" baseline="0" dirty="0">
                <a:ln>
                  <a:noFill/>
                </a:ln>
                <a:solidFill>
                  <a:schemeClr val="tx1"/>
                </a:solidFill>
                <a:effectLst/>
                <a:latin typeface="Arial" panose="020B0604020202020204" pitchFamily="34" charset="0"/>
              </a:rPr>
              <a:t>You accessed the Employees table from the dbo schema using:</a:t>
            </a:r>
            <a:endParaRPr kumimoji="0" lang="en-US" altLang="en-US" sz="1200" b="0" i="0" u="none" strike="noStrike" cap="none" normalizeH="0" baseline="0" dirty="0">
              <a:ln>
                <a:noFill/>
              </a:ln>
              <a:solidFill>
                <a:schemeClr val="tx1"/>
              </a:solidFill>
              <a:effectLst/>
            </a:endParaRPr>
          </a:p>
          <a:p>
            <a:r>
              <a:rPr lang="en-US" dirty="0"/>
              <a:t>dbo_Employees = Source{[Schema="dbo", Item="Employees"]}[Data],</a:t>
            </a:r>
          </a:p>
          <a:p>
            <a:pPr marL="36900" indent="0">
              <a:buNone/>
            </a:pPr>
            <a:endParaRPr lang="en-US" dirty="0"/>
          </a:p>
        </p:txBody>
      </p:sp>
    </p:spTree>
    <p:extLst>
      <p:ext uri="{BB962C8B-B14F-4D97-AF65-F5344CB8AC3E}">
        <p14:creationId xmlns:p14="http://schemas.microsoft.com/office/powerpoint/2010/main" val="1310153493"/>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F59CD9-D64B-5AF1-ACEF-5742D5AE8A06}"/>
              </a:ext>
            </a:extLst>
          </p:cNvPr>
          <p:cNvSpPr>
            <a:spLocks noGrp="1"/>
          </p:cNvSpPr>
          <p:nvPr>
            <p:ph idx="1"/>
          </p:nvPr>
        </p:nvSpPr>
        <p:spPr>
          <a:xfrm>
            <a:off x="0" y="287675"/>
            <a:ext cx="11267557" cy="5928189"/>
          </a:xfrm>
        </p:spPr>
        <p:txBody>
          <a:bodyPr>
            <a:norm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1" i="0" u="none" strike="noStrike" cap="none" normalizeH="0" baseline="0" dirty="0">
                <a:ln>
                  <a:noFill/>
                </a:ln>
                <a:solidFill>
                  <a:srgbClr val="FFFF00"/>
                </a:solidFill>
                <a:effectLst/>
                <a:latin typeface="Arial" panose="020B0604020202020204" pitchFamily="34" charset="0"/>
              </a:rPr>
              <a:t>3.Removed Unnecessary Columns: </a:t>
            </a:r>
            <a:r>
              <a:rPr kumimoji="0" lang="en-US" altLang="en-US" i="0" u="none" strike="noStrike" cap="none" normalizeH="0" baseline="0" dirty="0">
                <a:ln>
                  <a:noFill/>
                </a:ln>
                <a:solidFill>
                  <a:schemeClr val="tx1"/>
                </a:solidFill>
                <a:effectLst/>
                <a:latin typeface="Arial" panose="020B0604020202020204" pitchFamily="34" charset="0"/>
              </a:rPr>
              <a:t>You removed some columns that aren't essential for your dashboard, including:"TitleOfCourtesy": Titles like Mr., Ms., etc., which may not be necessary for the </a:t>
            </a:r>
            <a:r>
              <a:rPr kumimoji="0" lang="en-US" altLang="en-US" i="0" u="none" strike="noStrike" cap="none" normalizeH="0" baseline="0" dirty="0" err="1">
                <a:ln>
                  <a:noFill/>
                </a:ln>
                <a:solidFill>
                  <a:schemeClr val="tx1"/>
                </a:solidFill>
                <a:effectLst/>
                <a:latin typeface="Arial" panose="020B0604020202020204" pitchFamily="34" charset="0"/>
              </a:rPr>
              <a:t>analysis."BirthDate</a:t>
            </a:r>
            <a:r>
              <a:rPr kumimoji="0" lang="en-US" altLang="en-US" i="0" u="none" strike="noStrike" cap="none" normalizeH="0" baseline="0" dirty="0">
                <a:ln>
                  <a:noFill/>
                </a:ln>
                <a:solidFill>
                  <a:schemeClr val="tx1"/>
                </a:solidFill>
                <a:effectLst/>
                <a:latin typeface="Arial" panose="020B0604020202020204" pitchFamily="34" charset="0"/>
              </a:rPr>
              <a:t>", "HireDate": These date fields might not be needed for the current visualization goals."Address", "City", "Region", "PostalCode": Geographical and postal details, which might not add value in this context.</a:t>
            </a:r>
          </a:p>
          <a:p>
            <a:pPr marL="0" marR="0" lvl="0" indent="0" algn="l" defTabSz="914400" rtl="0" eaLnBrk="0" fontAlgn="base" latinLnBrk="0" hangingPunct="0">
              <a:lnSpc>
                <a:spcPct val="200000"/>
              </a:lnSpc>
              <a:spcBef>
                <a:spcPct val="0"/>
              </a:spcBef>
              <a:spcAft>
                <a:spcPct val="0"/>
              </a:spcAft>
              <a:buClrTx/>
              <a:buSzTx/>
              <a:buFontTx/>
              <a:buNone/>
              <a:tabLst/>
            </a:pPr>
            <a:r>
              <a:rPr lang="en-US" altLang="en-US" b="1" dirty="0">
                <a:ln>
                  <a:noFill/>
                </a:ln>
                <a:solidFill>
                  <a:srgbClr val="FFFF00"/>
                </a:solidFill>
                <a:effectLst/>
                <a:latin typeface="Arial" panose="020B0604020202020204" pitchFamily="34" charset="0"/>
              </a:rPr>
              <a:t>4.</a:t>
            </a:r>
            <a:r>
              <a:rPr kumimoji="0" lang="en-US" altLang="en-US" b="1" i="0" u="none" strike="noStrike" cap="none" normalizeH="0" baseline="0" dirty="0">
                <a:ln>
                  <a:noFill/>
                </a:ln>
                <a:solidFill>
                  <a:srgbClr val="FFFF00"/>
                </a:solidFill>
                <a:effectLst/>
                <a:latin typeface="Arial" panose="020B0604020202020204" pitchFamily="34" charset="0"/>
              </a:rPr>
              <a:t>Added a Custom Column (Full Name):</a:t>
            </a:r>
            <a:r>
              <a:rPr kumimoji="0" lang="en-US" altLang="en-US" i="0" u="none" strike="noStrike" cap="none" normalizeH="0" baseline="0" dirty="0">
                <a:ln>
                  <a:noFill/>
                </a:ln>
                <a:solidFill>
                  <a:schemeClr val="tx1"/>
                </a:solidFill>
                <a:effectLst/>
                <a:latin typeface="Arial" panose="020B0604020202020204" pitchFamily="34" charset="0"/>
              </a:rPr>
              <a:t>You created a new column "FullName" by concatenating the FirstName and LastName columns:</a:t>
            </a:r>
          </a:p>
          <a:p>
            <a:pPr marL="0" marR="0" lvl="0" indent="0" algn="l" defTabSz="914400" rtl="0" eaLnBrk="0" fontAlgn="base" latinLnBrk="0" hangingPunct="0">
              <a:lnSpc>
                <a:spcPct val="200000"/>
              </a:lnSpc>
              <a:spcBef>
                <a:spcPct val="0"/>
              </a:spcBef>
              <a:spcAft>
                <a:spcPct val="0"/>
              </a:spcAft>
              <a:buClrTx/>
              <a:buSzTx/>
              <a:buFontTx/>
              <a:buNone/>
              <a:tabLst/>
            </a:pPr>
            <a:r>
              <a:rPr lang="en-US" dirty="0">
                <a:solidFill>
                  <a:schemeClr val="tx1"/>
                </a:solidFill>
              </a:rPr>
              <a:t>#"Added Custom" = </a:t>
            </a:r>
            <a:r>
              <a:rPr lang="en-US" dirty="0" err="1">
                <a:solidFill>
                  <a:schemeClr val="tx1"/>
                </a:solidFill>
              </a:rPr>
              <a:t>Table.AddColumn</a:t>
            </a:r>
            <a:r>
              <a:rPr lang="en-US" dirty="0">
                <a:solidFill>
                  <a:schemeClr val="tx1"/>
                </a:solidFill>
              </a:rPr>
              <a:t>(#"Removed Columns", "FullName", each [FirstName] &amp; " " &amp; [LastName]),</a:t>
            </a:r>
          </a:p>
          <a:p>
            <a:pPr marL="0" marR="0" lvl="0" indent="0" algn="l" defTabSz="914400" rtl="0" eaLnBrk="0" fontAlgn="base" latinLnBrk="0" hangingPunct="0">
              <a:lnSpc>
                <a:spcPct val="200000"/>
              </a:lnSpc>
              <a:spcBef>
                <a:spcPct val="0"/>
              </a:spcBef>
              <a:spcAft>
                <a:spcPct val="0"/>
              </a:spcAft>
              <a:buClrTx/>
              <a:buSzTx/>
              <a:buFontTx/>
              <a:buNone/>
              <a:tabLst/>
            </a:pPr>
            <a:endParaRPr lang="en-US" dirty="0">
              <a:solidFill>
                <a:schemeClr val="tx1"/>
              </a:solidFill>
            </a:endParaRPr>
          </a:p>
        </p:txBody>
      </p:sp>
    </p:spTree>
    <p:extLst>
      <p:ext uri="{BB962C8B-B14F-4D97-AF65-F5344CB8AC3E}">
        <p14:creationId xmlns:p14="http://schemas.microsoft.com/office/powerpoint/2010/main" val="65887714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F59CD9-D64B-5AF1-ACEF-5742D5AE8A06}"/>
              </a:ext>
            </a:extLst>
          </p:cNvPr>
          <p:cNvSpPr>
            <a:spLocks noGrp="1"/>
          </p:cNvSpPr>
          <p:nvPr>
            <p:ph idx="1"/>
          </p:nvPr>
        </p:nvSpPr>
        <p:spPr>
          <a:xfrm>
            <a:off x="0" y="287675"/>
            <a:ext cx="11267557" cy="5928189"/>
          </a:xfrm>
        </p:spPr>
        <p:txBody>
          <a:bodyPr>
            <a:normAutofit/>
          </a:bodyPr>
          <a:lstStyle/>
          <a:p>
            <a:pPr marL="0" marR="0" lvl="0" indent="0" algn="l" defTabSz="914400" rtl="0" eaLnBrk="0" fontAlgn="base" latinLnBrk="0" hangingPunct="0">
              <a:lnSpc>
                <a:spcPct val="200000"/>
              </a:lnSpc>
              <a:spcBef>
                <a:spcPct val="0"/>
              </a:spcBef>
              <a:spcAft>
                <a:spcPct val="0"/>
              </a:spcAft>
              <a:buClrTx/>
              <a:buSzTx/>
              <a:buFontTx/>
              <a:buNone/>
              <a:tabLst/>
            </a:pPr>
            <a:r>
              <a:rPr lang="en-US" altLang="en-US" b="1" dirty="0">
                <a:ln>
                  <a:noFill/>
                </a:ln>
                <a:solidFill>
                  <a:srgbClr val="FFFF00"/>
                </a:solidFill>
                <a:effectLst/>
                <a:latin typeface="Arial" panose="020B0604020202020204" pitchFamily="34" charset="0"/>
              </a:rPr>
              <a:t>5</a:t>
            </a:r>
            <a:r>
              <a:rPr kumimoji="0" lang="en-US" altLang="en-US" b="1" i="0" u="none" strike="noStrike" cap="none" normalizeH="0" baseline="0" dirty="0">
                <a:ln>
                  <a:noFill/>
                </a:ln>
                <a:solidFill>
                  <a:srgbClr val="FFFF00"/>
                </a:solidFill>
                <a:effectLst/>
                <a:latin typeface="Arial" panose="020B0604020202020204" pitchFamily="34" charset="0"/>
              </a:rPr>
              <a:t>. Changed Data Type: </a:t>
            </a:r>
            <a:r>
              <a:rPr kumimoji="0" lang="en-US" altLang="en-US" i="0" u="none" strike="noStrike" cap="none" normalizeH="0" baseline="0" dirty="0">
                <a:ln>
                  <a:noFill/>
                </a:ln>
                <a:solidFill>
                  <a:schemeClr val="tx1"/>
                </a:solidFill>
                <a:effectLst/>
                <a:latin typeface="Arial" panose="020B0604020202020204" pitchFamily="34" charset="0"/>
              </a:rPr>
              <a:t>You ensured that the new "FullName" column has the correct data type, which is text:</a:t>
            </a:r>
          </a:p>
          <a:p>
            <a:pPr marL="0" indent="0" defTabSz="914400" eaLnBrk="0" fontAlgn="base" hangingPunct="0">
              <a:lnSpc>
                <a:spcPct val="200000"/>
              </a:lnSpc>
              <a:spcBef>
                <a:spcPct val="0"/>
              </a:spcBef>
              <a:spcAft>
                <a:spcPct val="0"/>
              </a:spcAft>
              <a:buClrTx/>
              <a:buSzTx/>
              <a:buNone/>
            </a:pPr>
            <a:r>
              <a:rPr lang="en-US" altLang="en-US" dirty="0">
                <a:solidFill>
                  <a:schemeClr val="tx1"/>
                </a:solidFill>
              </a:rPr>
              <a:t>#"Changed Type" = Table.TransformColumnTypes(#"Added Custom",{{"FullName", type text}})</a:t>
            </a:r>
          </a:p>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en-US" b="1" dirty="0">
                <a:ln>
                  <a:noFill/>
                </a:ln>
                <a:solidFill>
                  <a:srgbClr val="FFFF00"/>
                </a:solidFill>
                <a:effectLst/>
                <a:latin typeface="Arial" panose="020B0604020202020204" pitchFamily="34" charset="0"/>
              </a:rPr>
              <a:t>Summary of Transformations: </a:t>
            </a:r>
            <a:r>
              <a:rPr lang="en-US" dirty="0">
                <a:ln>
                  <a:noFill/>
                </a:ln>
                <a:solidFill>
                  <a:schemeClr val="tx1"/>
                </a:solidFill>
                <a:effectLst/>
                <a:latin typeface="Arial" panose="020B0604020202020204" pitchFamily="34" charset="0"/>
              </a:rPr>
              <a:t>In the Employees table, you streamlined the data by removing unnecessary columns, created a new column for the employee's full name to simplify visualizations, and ensured the correct data type for the new column. This will make it easier to work with employee-related data in your Power BI dashboard, especially when displaying employee names in charts or tables.</a:t>
            </a:r>
          </a:p>
        </p:txBody>
      </p:sp>
    </p:spTree>
    <p:extLst>
      <p:ext uri="{BB962C8B-B14F-4D97-AF65-F5344CB8AC3E}">
        <p14:creationId xmlns:p14="http://schemas.microsoft.com/office/powerpoint/2010/main" val="2772412232"/>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8C52A-6D83-81DC-51FB-70B24DC9AF8A}"/>
              </a:ext>
            </a:extLst>
          </p:cNvPr>
          <p:cNvSpPr>
            <a:spLocks noGrp="1"/>
          </p:cNvSpPr>
          <p:nvPr>
            <p:ph type="title"/>
          </p:nvPr>
        </p:nvSpPr>
        <p:spPr>
          <a:xfrm>
            <a:off x="0" y="0"/>
            <a:ext cx="8383712" cy="695218"/>
          </a:xfrm>
        </p:spPr>
        <p:txBody>
          <a:bodyPr>
            <a:normAutofit fontScale="90000"/>
          </a:bodyPr>
          <a:lstStyle/>
          <a:p>
            <a:r>
              <a:rPr kumimoji="0" lang="en-US" altLang="en-US" b="1" i="0" u="none" strike="noStrike" cap="none" normalizeH="0" baseline="0" dirty="0">
                <a:ln>
                  <a:noFill/>
                </a:ln>
                <a:solidFill>
                  <a:srgbClr val="92D050"/>
                </a:solidFill>
                <a:effectLst/>
                <a:latin typeface="Arial" panose="020B0604020202020204" pitchFamily="34" charset="0"/>
              </a:rPr>
              <a:t>5. Visualizations through </a:t>
            </a:r>
            <a:r>
              <a:rPr kumimoji="0" lang="en-US" altLang="en-US" sz="4400" b="1" i="0" u="none" strike="noStrike" cap="none" normalizeH="0" baseline="0" dirty="0">
                <a:ln>
                  <a:noFill/>
                </a:ln>
                <a:solidFill>
                  <a:srgbClr val="92D050"/>
                </a:solidFill>
                <a:effectLst/>
                <a:latin typeface="Arial" panose="020B0604020202020204" pitchFamily="34" charset="0"/>
              </a:rPr>
              <a:t>Power BI:</a:t>
            </a:r>
            <a:endParaRPr lang="en-US" dirty="0">
              <a:solidFill>
                <a:srgbClr val="92D050"/>
              </a:solidFill>
            </a:endParaRPr>
          </a:p>
        </p:txBody>
      </p:sp>
      <p:pic>
        <p:nvPicPr>
          <p:cNvPr id="5" name="Content Placeholder 4">
            <a:extLst>
              <a:ext uri="{FF2B5EF4-FFF2-40B4-BE49-F238E27FC236}">
                <a16:creationId xmlns:a16="http://schemas.microsoft.com/office/drawing/2014/main" id="{C3FCF3C2-F246-D636-9A73-86DFB6DA4EDB}"/>
              </a:ext>
            </a:extLst>
          </p:cNvPr>
          <p:cNvPicPr>
            <a:picLocks noGrp="1" noChangeAspect="1"/>
          </p:cNvPicPr>
          <p:nvPr>
            <p:ph idx="1"/>
          </p:nvPr>
        </p:nvPicPr>
        <p:blipFill>
          <a:blip r:embed="rId2"/>
          <a:stretch>
            <a:fillRect/>
          </a:stretch>
        </p:blipFill>
        <p:spPr>
          <a:xfrm>
            <a:off x="0" y="852755"/>
            <a:ext cx="12192000" cy="6005245"/>
          </a:xfrm>
        </p:spPr>
      </p:pic>
    </p:spTree>
    <p:extLst>
      <p:ext uri="{BB962C8B-B14F-4D97-AF65-F5344CB8AC3E}">
        <p14:creationId xmlns:p14="http://schemas.microsoft.com/office/powerpoint/2010/main" val="2385709093"/>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8F22C8-0E5F-DDFD-86AF-614087A0991C}"/>
              </a:ext>
            </a:extLst>
          </p:cNvPr>
          <p:cNvSpPr>
            <a:spLocks noGrp="1"/>
          </p:cNvSpPr>
          <p:nvPr>
            <p:ph idx="1"/>
          </p:nvPr>
        </p:nvSpPr>
        <p:spPr>
          <a:xfrm>
            <a:off x="133564" y="842481"/>
            <a:ext cx="11938571" cy="5328863"/>
          </a:xfrm>
        </p:spPr>
        <p:txBody>
          <a:bodyPr>
            <a:normAutofit/>
          </a:bodyPr>
          <a:lstStyle/>
          <a:p>
            <a:r>
              <a:rPr lang="en-US" sz="2800" b="1" dirty="0">
                <a:solidFill>
                  <a:srgbClr val="FFFF00"/>
                </a:solidFill>
              </a:rPr>
              <a:t>1. Key Metrics Cards:</a:t>
            </a:r>
          </a:p>
          <a:p>
            <a:pPr>
              <a:buFont typeface="Arial" panose="020B0604020202020204" pitchFamily="34" charset="0"/>
              <a:buChar char="•"/>
            </a:pPr>
            <a:r>
              <a:rPr lang="en-US" sz="2800" b="1" dirty="0">
                <a:solidFill>
                  <a:srgbClr val="FFFF00"/>
                </a:solidFill>
              </a:rPr>
              <a:t>Total Revenue:</a:t>
            </a:r>
            <a:r>
              <a:rPr lang="en-US" sz="2800" dirty="0">
                <a:solidFill>
                  <a:srgbClr val="FFFF00"/>
                </a:solidFill>
              </a:rPr>
              <a:t> </a:t>
            </a:r>
            <a:r>
              <a:rPr lang="en-US" sz="2800" dirty="0"/>
              <a:t>Displays the overall sales revenue ($1.35M).</a:t>
            </a:r>
          </a:p>
          <a:p>
            <a:pPr>
              <a:buFont typeface="Arial" panose="020B0604020202020204" pitchFamily="34" charset="0"/>
              <a:buChar char="•"/>
            </a:pPr>
            <a:r>
              <a:rPr lang="en-US" sz="2800" b="1" dirty="0">
                <a:solidFill>
                  <a:srgbClr val="FFFF00"/>
                </a:solidFill>
              </a:rPr>
              <a:t>Avg Order Size:</a:t>
            </a:r>
            <a:r>
              <a:rPr lang="en-US" sz="2800" dirty="0">
                <a:solidFill>
                  <a:srgbClr val="FFFF00"/>
                </a:solidFill>
              </a:rPr>
              <a:t> </a:t>
            </a:r>
            <a:r>
              <a:rPr lang="en-US" sz="2800" dirty="0"/>
              <a:t>Shows the average size of orders placed (61.83).</a:t>
            </a:r>
          </a:p>
          <a:p>
            <a:pPr>
              <a:buFont typeface="Arial" panose="020B0604020202020204" pitchFamily="34" charset="0"/>
              <a:buChar char="•"/>
            </a:pPr>
            <a:r>
              <a:rPr lang="en-US" sz="2800" b="1" dirty="0">
                <a:solidFill>
                  <a:srgbClr val="FFFF00"/>
                </a:solidFill>
              </a:rPr>
              <a:t>Total Customers:</a:t>
            </a:r>
            <a:r>
              <a:rPr lang="en-US" sz="2800" dirty="0">
                <a:solidFill>
                  <a:srgbClr val="FFFF00"/>
                </a:solidFill>
              </a:rPr>
              <a:t> </a:t>
            </a:r>
            <a:r>
              <a:rPr lang="en-US" sz="2800" dirty="0"/>
              <a:t>The total number of customers (91).</a:t>
            </a:r>
          </a:p>
          <a:p>
            <a:pPr>
              <a:buFont typeface="Arial" panose="020B0604020202020204" pitchFamily="34" charset="0"/>
              <a:buChar char="•"/>
            </a:pPr>
            <a:r>
              <a:rPr lang="en-US" sz="2800" b="1" dirty="0">
                <a:solidFill>
                  <a:srgbClr val="FFFF00"/>
                </a:solidFill>
              </a:rPr>
              <a:t>Total Orders:</a:t>
            </a:r>
            <a:r>
              <a:rPr lang="en-US" sz="2800" dirty="0">
                <a:solidFill>
                  <a:srgbClr val="FFFF00"/>
                </a:solidFill>
              </a:rPr>
              <a:t> </a:t>
            </a:r>
            <a:r>
              <a:rPr lang="en-US" sz="2800" dirty="0"/>
              <a:t>The total count of orders made (830).</a:t>
            </a:r>
          </a:p>
          <a:p>
            <a:pPr>
              <a:buFont typeface="Arial" panose="020B0604020202020204" pitchFamily="34" charset="0"/>
              <a:buChar char="•"/>
            </a:pPr>
            <a:r>
              <a:rPr lang="en-US" sz="2800" b="1" dirty="0">
                <a:solidFill>
                  <a:srgbClr val="FFFF00"/>
                </a:solidFill>
              </a:rPr>
              <a:t>Avg Shipping Time:</a:t>
            </a:r>
            <a:r>
              <a:rPr lang="en-US" sz="2800" dirty="0">
                <a:solidFill>
                  <a:srgbClr val="FFFF00"/>
                </a:solidFill>
              </a:rPr>
              <a:t> </a:t>
            </a:r>
            <a:r>
              <a:rPr lang="en-US" sz="2800" dirty="0"/>
              <a:t>The average time it takes for an order to be shipped (8.49 days).</a:t>
            </a:r>
          </a:p>
        </p:txBody>
      </p:sp>
    </p:spTree>
    <p:extLst>
      <p:ext uri="{BB962C8B-B14F-4D97-AF65-F5344CB8AC3E}">
        <p14:creationId xmlns:p14="http://schemas.microsoft.com/office/powerpoint/2010/main" val="19992980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EF293-48A3-130B-2E9C-350D01D97E75}"/>
              </a:ext>
            </a:extLst>
          </p:cNvPr>
          <p:cNvSpPr>
            <a:spLocks noGrp="1"/>
          </p:cNvSpPr>
          <p:nvPr>
            <p:ph idx="1"/>
          </p:nvPr>
        </p:nvSpPr>
        <p:spPr>
          <a:xfrm>
            <a:off x="133564" y="883577"/>
            <a:ext cx="11805007" cy="5352835"/>
          </a:xfrm>
        </p:spPr>
        <p:txBody>
          <a:bodyPr>
            <a:normAutofit/>
          </a:bodyPr>
          <a:lstStyle/>
          <a:p>
            <a:r>
              <a:rPr lang="en-US" sz="2800" b="1" dirty="0">
                <a:solidFill>
                  <a:srgbClr val="FFFF00"/>
                </a:solidFill>
              </a:rPr>
              <a:t>2. Filters:</a:t>
            </a:r>
          </a:p>
          <a:p>
            <a:pPr>
              <a:buFont typeface="Arial" panose="020B0604020202020204" pitchFamily="34" charset="0"/>
              <a:buChar char="•"/>
            </a:pPr>
            <a:r>
              <a:rPr lang="en-US" sz="2800" b="1" dirty="0">
                <a:solidFill>
                  <a:srgbClr val="FFFF00"/>
                </a:solidFill>
              </a:rPr>
              <a:t>Year/Quarter/Day Filter:</a:t>
            </a:r>
            <a:r>
              <a:rPr lang="en-US" sz="2800" dirty="0">
                <a:solidFill>
                  <a:srgbClr val="FFFF00"/>
                </a:solidFill>
              </a:rPr>
              <a:t> </a:t>
            </a:r>
            <a:r>
              <a:rPr lang="en-US" sz="2800" dirty="0"/>
              <a:t>Enables filtering the data based on time periods.</a:t>
            </a:r>
          </a:p>
          <a:p>
            <a:pPr>
              <a:buFont typeface="Arial" panose="020B0604020202020204" pitchFamily="34" charset="0"/>
              <a:buChar char="•"/>
            </a:pPr>
            <a:r>
              <a:rPr lang="en-US" sz="2800" b="1" dirty="0">
                <a:solidFill>
                  <a:srgbClr val="FFFF00"/>
                </a:solidFill>
              </a:rPr>
              <a:t>Product Name Filter:</a:t>
            </a:r>
            <a:r>
              <a:rPr lang="en-US" sz="2800" dirty="0">
                <a:solidFill>
                  <a:srgbClr val="FFFF00"/>
                </a:solidFill>
              </a:rPr>
              <a:t> </a:t>
            </a:r>
            <a:r>
              <a:rPr lang="en-US" sz="2800" dirty="0"/>
              <a:t>Allows filtering the data by specific products (e.g., Alice Mutton, Aniseed Syrup).</a:t>
            </a:r>
          </a:p>
          <a:p>
            <a:pPr>
              <a:buFont typeface="Arial" panose="020B0604020202020204" pitchFamily="34" charset="0"/>
              <a:buChar char="•"/>
            </a:pPr>
            <a:r>
              <a:rPr lang="en-US" sz="2800" b="1" dirty="0">
                <a:solidFill>
                  <a:srgbClr val="FFFF00"/>
                </a:solidFill>
              </a:rPr>
              <a:t>Country and City Filters:</a:t>
            </a:r>
            <a:r>
              <a:rPr lang="en-US" sz="2800" dirty="0">
                <a:solidFill>
                  <a:srgbClr val="FFFF00"/>
                </a:solidFill>
              </a:rPr>
              <a:t> </a:t>
            </a:r>
            <a:r>
              <a:rPr lang="en-US" sz="2800" dirty="0"/>
              <a:t>Enables data exploration by geographical location.</a:t>
            </a:r>
          </a:p>
        </p:txBody>
      </p:sp>
    </p:spTree>
    <p:extLst>
      <p:ext uri="{BB962C8B-B14F-4D97-AF65-F5344CB8AC3E}">
        <p14:creationId xmlns:p14="http://schemas.microsoft.com/office/powerpoint/2010/main" val="95426604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E9D7C-4CE7-6121-8820-B87A102E28E4}"/>
              </a:ext>
            </a:extLst>
          </p:cNvPr>
          <p:cNvSpPr>
            <a:spLocks noGrp="1"/>
          </p:cNvSpPr>
          <p:nvPr>
            <p:ph idx="1"/>
          </p:nvPr>
        </p:nvSpPr>
        <p:spPr>
          <a:xfrm>
            <a:off x="226030" y="256855"/>
            <a:ext cx="11661169" cy="5534346"/>
          </a:xfrm>
        </p:spPr>
        <p:txBody>
          <a:bodyPr>
            <a:normAutofit/>
          </a:bodyPr>
          <a:lstStyle/>
          <a:p>
            <a:r>
              <a:rPr lang="en-US" sz="2800" b="1" dirty="0">
                <a:solidFill>
                  <a:srgbClr val="FFFF00"/>
                </a:solidFill>
              </a:rPr>
              <a:t>3. Charts &amp; Visuals:</a:t>
            </a:r>
          </a:p>
          <a:p>
            <a:pPr>
              <a:buFont typeface="Arial" panose="020B0604020202020204" pitchFamily="34" charset="0"/>
              <a:buChar char="•"/>
            </a:pPr>
            <a:r>
              <a:rPr lang="en-US" sz="2800" b="1" dirty="0">
                <a:solidFill>
                  <a:srgbClr val="FFFF00"/>
                </a:solidFill>
              </a:rPr>
              <a:t>Total Revenue and Total Sales by Month:</a:t>
            </a:r>
            <a:r>
              <a:rPr lang="en-US" sz="2800" dirty="0">
                <a:solidFill>
                  <a:srgbClr val="FFFF00"/>
                </a:solidFill>
              </a:rPr>
              <a:t> </a:t>
            </a:r>
            <a:r>
              <a:rPr lang="en-US" sz="2800" dirty="0"/>
              <a:t>A bar chart comparing revenue and sales across each month of the year.</a:t>
            </a:r>
          </a:p>
          <a:p>
            <a:pPr>
              <a:buFont typeface="Arial" panose="020B0604020202020204" pitchFamily="34" charset="0"/>
              <a:buChar char="•"/>
            </a:pPr>
            <a:r>
              <a:rPr lang="en-US" sz="2800" b="1" dirty="0">
                <a:solidFill>
                  <a:srgbClr val="FFFF00"/>
                </a:solidFill>
              </a:rPr>
              <a:t>Total Sales by Month:</a:t>
            </a:r>
            <a:r>
              <a:rPr lang="en-US" sz="2800" dirty="0">
                <a:solidFill>
                  <a:srgbClr val="FFFF00"/>
                </a:solidFill>
              </a:rPr>
              <a:t> </a:t>
            </a:r>
            <a:r>
              <a:rPr lang="en-US" sz="2800" dirty="0"/>
              <a:t>Another chart focused purely on sales figures over the months.</a:t>
            </a:r>
          </a:p>
          <a:p>
            <a:pPr>
              <a:buFont typeface="Arial" panose="020B0604020202020204" pitchFamily="34" charset="0"/>
              <a:buChar char="•"/>
            </a:pPr>
            <a:r>
              <a:rPr lang="en-US" sz="2800" b="1" dirty="0">
                <a:solidFill>
                  <a:srgbClr val="FFFF00"/>
                </a:solidFill>
              </a:rPr>
              <a:t>Map Visual:</a:t>
            </a:r>
            <a:r>
              <a:rPr lang="en-US" sz="2800" dirty="0">
                <a:solidFill>
                  <a:srgbClr val="FFFF00"/>
                </a:solidFill>
              </a:rPr>
              <a:t> </a:t>
            </a:r>
            <a:r>
              <a:rPr lang="en-US" sz="2800" dirty="0"/>
              <a:t>Depicts the total sales and the earliest shipping dates by city and country, showing global distribution of orders.</a:t>
            </a:r>
          </a:p>
          <a:p>
            <a:pPr>
              <a:buFont typeface="Arial" panose="020B0604020202020204" pitchFamily="34" charset="0"/>
              <a:buChar char="•"/>
            </a:pPr>
            <a:r>
              <a:rPr lang="en-US" sz="2800" b="1" dirty="0">
                <a:solidFill>
                  <a:srgbClr val="FFFF00"/>
                </a:solidFill>
              </a:rPr>
              <a:t>Average Inventory Value by Product Name:</a:t>
            </a:r>
            <a:r>
              <a:rPr lang="en-US" sz="2800" dirty="0">
                <a:solidFill>
                  <a:srgbClr val="FFFF00"/>
                </a:solidFill>
              </a:rPr>
              <a:t> </a:t>
            </a:r>
            <a:r>
              <a:rPr lang="en-US" sz="2800" dirty="0"/>
              <a:t>A bar chart comparing the average inventory value for different products.</a:t>
            </a:r>
          </a:p>
          <a:p>
            <a:endParaRPr lang="en-US" sz="2800" dirty="0"/>
          </a:p>
        </p:txBody>
      </p:sp>
    </p:spTree>
    <p:extLst>
      <p:ext uri="{BB962C8B-B14F-4D97-AF65-F5344CB8AC3E}">
        <p14:creationId xmlns:p14="http://schemas.microsoft.com/office/powerpoint/2010/main" val="220272810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5D59B8-1661-D0F3-8474-00F5032654D2}"/>
              </a:ext>
            </a:extLst>
          </p:cNvPr>
          <p:cNvSpPr>
            <a:spLocks noGrp="1"/>
          </p:cNvSpPr>
          <p:nvPr>
            <p:ph idx="1"/>
          </p:nvPr>
        </p:nvSpPr>
        <p:spPr>
          <a:xfrm>
            <a:off x="267128" y="267129"/>
            <a:ext cx="11630346" cy="5524072"/>
          </a:xfrm>
        </p:spPr>
        <p:txBody>
          <a:bodyPr>
            <a:normAutofit/>
          </a:bodyPr>
          <a:lstStyle/>
          <a:p>
            <a:r>
              <a:rPr lang="en-US" sz="3200" b="1" dirty="0">
                <a:solidFill>
                  <a:srgbClr val="FFFF00"/>
                </a:solidFill>
              </a:rPr>
              <a:t>4. Insights Provided:</a:t>
            </a:r>
          </a:p>
          <a:p>
            <a:pPr>
              <a:buFont typeface="Arial" panose="020B0604020202020204" pitchFamily="34" charset="0"/>
              <a:buChar char="•"/>
            </a:pPr>
            <a:r>
              <a:rPr lang="en-US" sz="3200" dirty="0"/>
              <a:t>The dashboard allows quick analysis of sales performance by month, product, and location.</a:t>
            </a:r>
          </a:p>
          <a:p>
            <a:pPr>
              <a:buFont typeface="Arial" panose="020B0604020202020204" pitchFamily="34" charset="0"/>
              <a:buChar char="•"/>
            </a:pPr>
            <a:r>
              <a:rPr lang="en-US" sz="3200" dirty="0"/>
              <a:t>Key metrics such as revenue, orders, and shipping time are clearly highlighted for decision-making.</a:t>
            </a:r>
          </a:p>
          <a:p>
            <a:pPr>
              <a:buFont typeface="Arial" panose="020B0604020202020204" pitchFamily="34" charset="0"/>
              <a:buChar char="•"/>
            </a:pPr>
            <a:r>
              <a:rPr lang="en-US" sz="3200" dirty="0"/>
              <a:t>Filters provide flexibility in analyzing different dimensions like time, product, country, and city.</a:t>
            </a:r>
          </a:p>
          <a:p>
            <a:endParaRPr lang="en-US" sz="3200" dirty="0"/>
          </a:p>
        </p:txBody>
      </p:sp>
    </p:spTree>
    <p:extLst>
      <p:ext uri="{BB962C8B-B14F-4D97-AF65-F5344CB8AC3E}">
        <p14:creationId xmlns:p14="http://schemas.microsoft.com/office/powerpoint/2010/main" val="1014167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ED94D-4D7D-111D-4056-F182873A1F65}"/>
              </a:ext>
            </a:extLst>
          </p:cNvPr>
          <p:cNvSpPr>
            <a:spLocks noGrp="1"/>
          </p:cNvSpPr>
          <p:nvPr>
            <p:ph type="title"/>
          </p:nvPr>
        </p:nvSpPr>
        <p:spPr>
          <a:xfrm>
            <a:off x="0" y="0"/>
            <a:ext cx="7891157" cy="633573"/>
          </a:xfrm>
        </p:spPr>
        <p:txBody>
          <a:bodyPr>
            <a:noAutofit/>
          </a:bodyPr>
          <a:lstStyle/>
          <a:p>
            <a:r>
              <a:rPr kumimoji="0" lang="ar-EG" altLang="en-US" sz="3200" b="1" i="0" u="none" strike="noStrike" cap="none" normalizeH="0" baseline="0" dirty="0">
                <a:ln>
                  <a:noFill/>
                </a:ln>
                <a:solidFill>
                  <a:srgbClr val="92D050"/>
                </a:solidFill>
                <a:effectLst/>
                <a:latin typeface="Arial" panose="020B0604020202020204" pitchFamily="34" charset="0"/>
              </a:rPr>
              <a:t>6</a:t>
            </a:r>
            <a:r>
              <a:rPr kumimoji="0" lang="en-US" altLang="en-US" sz="3200" b="1" i="0" u="none" strike="noStrike" cap="none" normalizeH="0" baseline="0" dirty="0">
                <a:ln>
                  <a:noFill/>
                </a:ln>
                <a:solidFill>
                  <a:srgbClr val="92D050"/>
                </a:solidFill>
                <a:effectLst/>
                <a:latin typeface="Arial" panose="020B0604020202020204" pitchFamily="34" charset="0"/>
              </a:rPr>
              <a:t>. Recommendations for Improvement:</a:t>
            </a:r>
            <a:endParaRPr lang="en-US" sz="3200" dirty="0">
              <a:solidFill>
                <a:srgbClr val="92D050"/>
              </a:solidFill>
            </a:endParaRPr>
          </a:p>
        </p:txBody>
      </p:sp>
      <p:sp>
        <p:nvSpPr>
          <p:cNvPr id="3" name="Content Placeholder 2">
            <a:extLst>
              <a:ext uri="{FF2B5EF4-FFF2-40B4-BE49-F238E27FC236}">
                <a16:creationId xmlns:a16="http://schemas.microsoft.com/office/drawing/2014/main" id="{4C0076B9-3EE1-F63F-34F6-43843D8BBCEF}"/>
              </a:ext>
            </a:extLst>
          </p:cNvPr>
          <p:cNvSpPr>
            <a:spLocks noGrp="1"/>
          </p:cNvSpPr>
          <p:nvPr>
            <p:ph idx="1"/>
          </p:nvPr>
        </p:nvSpPr>
        <p:spPr>
          <a:xfrm>
            <a:off x="0" y="534256"/>
            <a:ext cx="12192000" cy="6323743"/>
          </a:xfrm>
        </p:spPr>
        <p:txBody>
          <a:bodyPr>
            <a:normAutofit fontScale="85000" lnSpcReduction="10000"/>
          </a:bodyPr>
          <a:lstStyle/>
          <a:p>
            <a:pPr>
              <a:lnSpc>
                <a:spcPct val="160000"/>
              </a:lnSpc>
            </a:pPr>
            <a:r>
              <a:rPr lang="en-US" b="1" dirty="0"/>
              <a:t>This section focuses on recommendations aimed at improving business performance based on the analysis conducted. Here are potential areas for improvement:</a:t>
            </a:r>
          </a:p>
          <a:p>
            <a:pPr>
              <a:lnSpc>
                <a:spcPct val="160000"/>
              </a:lnSpc>
              <a:buFont typeface="Arial" panose="020B0604020202020204" pitchFamily="34" charset="0"/>
              <a:buChar char="•"/>
            </a:pPr>
            <a:r>
              <a:rPr lang="en-US" b="1" dirty="0">
                <a:solidFill>
                  <a:srgbClr val="FFFF00"/>
                </a:solidFill>
              </a:rPr>
              <a:t>Inventory Management Optimization</a:t>
            </a:r>
            <a:r>
              <a:rPr lang="en-US" b="1" dirty="0"/>
              <a:t>: Based on the analysis of high-performing and low-performing products, the company can improve inventory management by focusing on stocking high-demand products and better managing low-performing items. This can reduce stockouts and excess inventory.</a:t>
            </a:r>
          </a:p>
          <a:p>
            <a:pPr>
              <a:lnSpc>
                <a:spcPct val="160000"/>
              </a:lnSpc>
              <a:buFont typeface="Arial" panose="020B0604020202020204" pitchFamily="34" charset="0"/>
              <a:buChar char="•"/>
            </a:pPr>
            <a:r>
              <a:rPr lang="en-US" b="1" dirty="0">
                <a:solidFill>
                  <a:srgbClr val="FFFF00"/>
                </a:solidFill>
              </a:rPr>
              <a:t>Enhancing Customer Experience: </a:t>
            </a:r>
            <a:r>
              <a:rPr lang="en-US" b="1" dirty="0"/>
              <a:t>By identifying top-spending customers, the company can develop targeted marketing campaigns and special offers for these high-value customers. This will help increase customer loyalty and drive repeat business.</a:t>
            </a:r>
          </a:p>
          <a:p>
            <a:pPr>
              <a:lnSpc>
                <a:spcPct val="160000"/>
              </a:lnSpc>
              <a:buFont typeface="Arial" panose="020B0604020202020204" pitchFamily="34" charset="0"/>
              <a:buChar char="•"/>
            </a:pPr>
            <a:r>
              <a:rPr lang="en-US" b="1" dirty="0">
                <a:solidFill>
                  <a:srgbClr val="FFFF00"/>
                </a:solidFill>
              </a:rPr>
              <a:t>Improving Shipping Efficiency: </a:t>
            </a:r>
            <a:r>
              <a:rPr lang="en-US" b="1" dirty="0"/>
              <a:t>Through the analysis of shipping performance by shipper and country, the company can enhance logistical efficiency by selecting the most reliable and fastest shippers based on the destination. This can reduce shipping times and potentially lower shipping costs.</a:t>
            </a:r>
          </a:p>
          <a:p>
            <a:pPr>
              <a:lnSpc>
                <a:spcPct val="160000"/>
              </a:lnSpc>
              <a:buFont typeface="Arial" panose="020B0604020202020204" pitchFamily="34" charset="0"/>
              <a:buChar char="•"/>
            </a:pPr>
            <a:r>
              <a:rPr lang="en-US" b="1" dirty="0">
                <a:solidFill>
                  <a:srgbClr val="FFFF00"/>
                </a:solidFill>
              </a:rPr>
              <a:t>Boosting Employee Performance: </a:t>
            </a:r>
            <a:r>
              <a:rPr lang="en-US" b="1" dirty="0"/>
              <a:t>Based on the employee performance analysis, the company can create focused training programs for underperforming employees and introduce incentive programs for top-performing staff to motivate and improve overall productivity.</a:t>
            </a:r>
          </a:p>
          <a:p>
            <a:pPr>
              <a:lnSpc>
                <a:spcPct val="160000"/>
              </a:lnSpc>
            </a:pPr>
            <a:endParaRPr lang="en-US" b="1" dirty="0"/>
          </a:p>
        </p:txBody>
      </p:sp>
    </p:spTree>
    <p:extLst>
      <p:ext uri="{BB962C8B-B14F-4D97-AF65-F5344CB8AC3E}">
        <p14:creationId xmlns:p14="http://schemas.microsoft.com/office/powerpoint/2010/main" val="234685296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FBD6F-A1AF-23C4-3C95-9551EE5ACF1A}"/>
              </a:ext>
            </a:extLst>
          </p:cNvPr>
          <p:cNvSpPr>
            <a:spLocks noGrp="1"/>
          </p:cNvSpPr>
          <p:nvPr>
            <p:ph type="title"/>
          </p:nvPr>
        </p:nvSpPr>
        <p:spPr>
          <a:xfrm>
            <a:off x="-14430" y="8563"/>
            <a:ext cx="5660079" cy="849330"/>
          </a:xfrm>
        </p:spPr>
        <p:txBody>
          <a:bodyPr/>
          <a:lstStyle/>
          <a:p>
            <a:r>
              <a:rPr lang="en-US" b="1" dirty="0">
                <a:solidFill>
                  <a:srgbClr val="92D050"/>
                </a:solidFill>
              </a:rPr>
              <a:t>2. Data Overview Slide:</a:t>
            </a:r>
          </a:p>
        </p:txBody>
      </p:sp>
      <p:sp>
        <p:nvSpPr>
          <p:cNvPr id="3" name="Content Placeholder 2">
            <a:extLst>
              <a:ext uri="{FF2B5EF4-FFF2-40B4-BE49-F238E27FC236}">
                <a16:creationId xmlns:a16="http://schemas.microsoft.com/office/drawing/2014/main" id="{77B34A1F-031F-ADE0-E87F-5120A0AD6C6E}"/>
              </a:ext>
            </a:extLst>
          </p:cNvPr>
          <p:cNvSpPr>
            <a:spLocks noGrp="1"/>
          </p:cNvSpPr>
          <p:nvPr>
            <p:ph idx="1"/>
          </p:nvPr>
        </p:nvSpPr>
        <p:spPr>
          <a:xfrm>
            <a:off x="154112" y="1204644"/>
            <a:ext cx="11883775" cy="5206429"/>
          </a:xfrm>
        </p:spPr>
        <p:txBody>
          <a:bodyPr>
            <a:noAutofit/>
          </a:bodyPr>
          <a:lstStyle/>
          <a:p>
            <a:pPr>
              <a:lnSpc>
                <a:spcPct val="160000"/>
              </a:lnSpc>
              <a:buFont typeface="Arial" panose="020B0604020202020204" pitchFamily="34" charset="0"/>
              <a:buChar char="•"/>
            </a:pPr>
            <a:r>
              <a:rPr lang="en-US" sz="2400" dirty="0"/>
              <a:t>Let's start by looking at the data we have. The Northwind dataset consists of several tables representing different aspects of the business:</a:t>
            </a:r>
          </a:p>
          <a:p>
            <a:pPr marL="742950" lvl="1" indent="-285750">
              <a:lnSpc>
                <a:spcPct val="160000"/>
              </a:lnSpc>
              <a:buFont typeface="Arial" panose="020B0604020202020204" pitchFamily="34" charset="0"/>
              <a:buChar char="•"/>
            </a:pPr>
            <a:r>
              <a:rPr lang="en-US" sz="2400" b="1" dirty="0">
                <a:solidFill>
                  <a:srgbClr val="FFFF00"/>
                </a:solidFill>
              </a:rPr>
              <a:t>Orders</a:t>
            </a:r>
            <a:r>
              <a:rPr lang="en-US" sz="2400" dirty="0">
                <a:solidFill>
                  <a:srgbClr val="FFFF00"/>
                </a:solidFill>
              </a:rPr>
              <a:t>: </a:t>
            </a:r>
            <a:r>
              <a:rPr lang="en-US" sz="2400" dirty="0"/>
              <a:t>This contains detailed information about the sales transactions.</a:t>
            </a:r>
          </a:p>
          <a:p>
            <a:pPr marL="742950" lvl="1" indent="-285750">
              <a:lnSpc>
                <a:spcPct val="160000"/>
              </a:lnSpc>
              <a:buFont typeface="Arial" panose="020B0604020202020204" pitchFamily="34" charset="0"/>
              <a:buChar char="•"/>
            </a:pPr>
            <a:r>
              <a:rPr lang="en-US" sz="2400" b="1" dirty="0">
                <a:solidFill>
                  <a:srgbClr val="FFFF00"/>
                </a:solidFill>
              </a:rPr>
              <a:t>Customers</a:t>
            </a:r>
            <a:r>
              <a:rPr lang="en-US" sz="2400" dirty="0">
                <a:solidFill>
                  <a:srgbClr val="FFFF00"/>
                </a:solidFill>
              </a:rPr>
              <a:t>: </a:t>
            </a:r>
            <a:r>
              <a:rPr lang="en-US" sz="2400" dirty="0"/>
              <a:t>This table lists all the customers who have made purchases.</a:t>
            </a:r>
          </a:p>
          <a:p>
            <a:pPr marL="742950" lvl="1" indent="-285750">
              <a:lnSpc>
                <a:spcPct val="160000"/>
              </a:lnSpc>
              <a:buFont typeface="Arial" panose="020B0604020202020204" pitchFamily="34" charset="0"/>
              <a:buChar char="•"/>
            </a:pPr>
            <a:r>
              <a:rPr lang="en-US" sz="2400" b="1" dirty="0">
                <a:solidFill>
                  <a:srgbClr val="FFFF00"/>
                </a:solidFill>
              </a:rPr>
              <a:t>Products</a:t>
            </a:r>
            <a:r>
              <a:rPr lang="en-US" sz="2400" dirty="0">
                <a:solidFill>
                  <a:srgbClr val="FFFF00"/>
                </a:solidFill>
              </a:rPr>
              <a:t>: </a:t>
            </a:r>
            <a:r>
              <a:rPr lang="en-US" sz="2400" dirty="0"/>
              <a:t>Includes information about the products that were sold.</a:t>
            </a:r>
          </a:p>
          <a:p>
            <a:pPr marL="742950" lvl="1" indent="-285750">
              <a:lnSpc>
                <a:spcPct val="160000"/>
              </a:lnSpc>
              <a:buFont typeface="Arial" panose="020B0604020202020204" pitchFamily="34" charset="0"/>
              <a:buChar char="•"/>
            </a:pPr>
            <a:r>
              <a:rPr lang="en-US" sz="2400" b="1" dirty="0">
                <a:solidFill>
                  <a:srgbClr val="FFFF00"/>
                </a:solidFill>
              </a:rPr>
              <a:t>Employees</a:t>
            </a:r>
            <a:r>
              <a:rPr lang="en-US" sz="2400" dirty="0">
                <a:solidFill>
                  <a:srgbClr val="FFFF00"/>
                </a:solidFill>
              </a:rPr>
              <a:t>: </a:t>
            </a:r>
            <a:r>
              <a:rPr lang="en-US" sz="2400" dirty="0"/>
              <a:t>Data about the employees who handled the orders.</a:t>
            </a:r>
          </a:p>
          <a:p>
            <a:pPr marL="742950" lvl="1" indent="-285750">
              <a:lnSpc>
                <a:spcPct val="160000"/>
              </a:lnSpc>
              <a:buFont typeface="Arial" panose="020B0604020202020204" pitchFamily="34" charset="0"/>
              <a:buChar char="•"/>
            </a:pPr>
            <a:r>
              <a:rPr lang="en-US" sz="2400" b="1" dirty="0">
                <a:solidFill>
                  <a:srgbClr val="FFFF00"/>
                </a:solidFill>
              </a:rPr>
              <a:t>Shippers</a:t>
            </a:r>
            <a:r>
              <a:rPr lang="en-US" sz="2400" dirty="0">
                <a:solidFill>
                  <a:srgbClr val="FFFF00"/>
                </a:solidFill>
              </a:rPr>
              <a:t>: </a:t>
            </a:r>
            <a:r>
              <a:rPr lang="en-US" sz="2400" dirty="0"/>
              <a:t>Information about the companies responsible for shipping the orders.</a:t>
            </a:r>
          </a:p>
          <a:p>
            <a:pPr>
              <a:lnSpc>
                <a:spcPct val="160000"/>
              </a:lnSpc>
            </a:pPr>
            <a:endParaRPr lang="en-US" sz="2400" dirty="0"/>
          </a:p>
        </p:txBody>
      </p:sp>
    </p:spTree>
    <p:extLst>
      <p:ext uri="{BB962C8B-B14F-4D97-AF65-F5344CB8AC3E}">
        <p14:creationId xmlns:p14="http://schemas.microsoft.com/office/powerpoint/2010/main" val="141462802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CD195-CA3C-5C60-4DD9-BF9C06A8E359}"/>
              </a:ext>
            </a:extLst>
          </p:cNvPr>
          <p:cNvSpPr>
            <a:spLocks noGrp="1"/>
          </p:cNvSpPr>
          <p:nvPr>
            <p:ph type="title"/>
          </p:nvPr>
        </p:nvSpPr>
        <p:spPr>
          <a:xfrm>
            <a:off x="0" y="0"/>
            <a:ext cx="6716105" cy="970450"/>
          </a:xfrm>
        </p:spPr>
        <p:txBody>
          <a:bodyPr>
            <a:noAutofit/>
          </a:bodyPr>
          <a:lstStyle/>
          <a:p>
            <a:r>
              <a:rPr kumimoji="0" lang="en-US" altLang="en-US" sz="3200" b="1" i="0" u="none" strike="noStrike" cap="none" normalizeH="0" baseline="0" dirty="0">
                <a:ln>
                  <a:noFill/>
                </a:ln>
                <a:solidFill>
                  <a:srgbClr val="92D050"/>
                </a:solidFill>
                <a:effectLst/>
                <a:latin typeface="Arial" panose="020B0604020202020204" pitchFamily="34" charset="0"/>
              </a:rPr>
              <a:t>7. Next Steps for Implementation:</a:t>
            </a:r>
            <a:endParaRPr lang="en-US" sz="3200" dirty="0">
              <a:solidFill>
                <a:srgbClr val="92D050"/>
              </a:solidFill>
            </a:endParaRPr>
          </a:p>
        </p:txBody>
      </p:sp>
      <p:sp>
        <p:nvSpPr>
          <p:cNvPr id="3" name="Content Placeholder 2">
            <a:extLst>
              <a:ext uri="{FF2B5EF4-FFF2-40B4-BE49-F238E27FC236}">
                <a16:creationId xmlns:a16="http://schemas.microsoft.com/office/drawing/2014/main" id="{DDC1C647-7D04-3E4E-D463-64DB5487AA27}"/>
              </a:ext>
            </a:extLst>
          </p:cNvPr>
          <p:cNvSpPr>
            <a:spLocks noGrp="1"/>
          </p:cNvSpPr>
          <p:nvPr>
            <p:ph idx="1"/>
          </p:nvPr>
        </p:nvSpPr>
        <p:spPr>
          <a:xfrm>
            <a:off x="82192" y="893852"/>
            <a:ext cx="12109807" cy="5964147"/>
          </a:xfrm>
        </p:spPr>
        <p:txBody>
          <a:bodyPr>
            <a:normAutofit fontScale="85000" lnSpcReduction="10000"/>
          </a:bodyPr>
          <a:lstStyle/>
          <a:p>
            <a:pPr>
              <a:lnSpc>
                <a:spcPct val="160000"/>
              </a:lnSpc>
            </a:pPr>
            <a:r>
              <a:rPr lang="en-US" b="1" dirty="0"/>
              <a:t>This section outlines the actionable steps for implementing the recommended improvements based on the analysis. The next steps typically include:</a:t>
            </a:r>
          </a:p>
          <a:p>
            <a:pPr>
              <a:lnSpc>
                <a:spcPct val="160000"/>
              </a:lnSpc>
              <a:buFont typeface="Arial" panose="020B0604020202020204" pitchFamily="34" charset="0"/>
              <a:buChar char="•"/>
            </a:pPr>
            <a:r>
              <a:rPr lang="en-US" b="1" dirty="0">
                <a:solidFill>
                  <a:srgbClr val="FFFF00"/>
                </a:solidFill>
              </a:rPr>
              <a:t>Implementing Optimized Inventory Management: </a:t>
            </a:r>
            <a:r>
              <a:rPr lang="en-US" b="1" dirty="0"/>
              <a:t>Using insights from the sales and product performance analysis, the company can implement automated inventory reorder systems for high-demand products to ensure they are always available.</a:t>
            </a:r>
          </a:p>
          <a:p>
            <a:pPr>
              <a:lnSpc>
                <a:spcPct val="160000"/>
              </a:lnSpc>
              <a:buFont typeface="Arial" panose="020B0604020202020204" pitchFamily="34" charset="0"/>
              <a:buChar char="•"/>
            </a:pPr>
            <a:r>
              <a:rPr lang="en-US" b="1" dirty="0">
                <a:solidFill>
                  <a:srgbClr val="FFFF00"/>
                </a:solidFill>
              </a:rPr>
              <a:t>Enhancing Marketing Strategies: </a:t>
            </a:r>
            <a:r>
              <a:rPr lang="en-US" b="1" dirty="0"/>
              <a:t>By leveraging the customer and sales analysis, the company can develop more targeted marketing strategies to increase sales and customer retention, particularly focusing on high-spending customers.</a:t>
            </a:r>
          </a:p>
          <a:p>
            <a:pPr>
              <a:lnSpc>
                <a:spcPct val="160000"/>
              </a:lnSpc>
              <a:buFont typeface="Arial" panose="020B0604020202020204" pitchFamily="34" charset="0"/>
              <a:buChar char="•"/>
            </a:pPr>
            <a:r>
              <a:rPr lang="en-US" b="1" dirty="0">
                <a:solidFill>
                  <a:srgbClr val="FFFF00"/>
                </a:solidFill>
              </a:rPr>
              <a:t>Streamlining Shipping Processes: </a:t>
            </a:r>
            <a:r>
              <a:rPr lang="en-US" b="1" dirty="0"/>
              <a:t>After evaluating the shipping performance, the company can renegotiate contracts with shipping providers to ensure faster and more cost-effective deliveries. Additionally, specific shippers can be prioritized for certain regions based on their efficiency.</a:t>
            </a:r>
          </a:p>
          <a:p>
            <a:pPr>
              <a:lnSpc>
                <a:spcPct val="160000"/>
              </a:lnSpc>
              <a:buFont typeface="Arial" panose="020B0604020202020204" pitchFamily="34" charset="0"/>
              <a:buChar char="•"/>
            </a:pPr>
            <a:r>
              <a:rPr lang="en-US" b="1" dirty="0">
                <a:solidFill>
                  <a:srgbClr val="FFFF00"/>
                </a:solidFill>
              </a:rPr>
              <a:t>Launching Employee Incentive Programs: </a:t>
            </a:r>
            <a:r>
              <a:rPr lang="en-US" b="1" dirty="0"/>
              <a:t>Using the employee performance analysis, the company can introduce reward programs for high-performing employees to motivate them further. Training programs should also be implemented to support employees who need improvement.</a:t>
            </a:r>
          </a:p>
          <a:p>
            <a:pPr>
              <a:lnSpc>
                <a:spcPct val="160000"/>
              </a:lnSpc>
            </a:pPr>
            <a:endParaRPr lang="en-US" b="1" dirty="0"/>
          </a:p>
        </p:txBody>
      </p:sp>
    </p:spTree>
    <p:extLst>
      <p:ext uri="{BB962C8B-B14F-4D97-AF65-F5344CB8AC3E}">
        <p14:creationId xmlns:p14="http://schemas.microsoft.com/office/powerpoint/2010/main" val="232160241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19A97-AEAF-F38F-ABBA-7D0DF82A5603}"/>
              </a:ext>
            </a:extLst>
          </p:cNvPr>
          <p:cNvSpPr>
            <a:spLocks noGrp="1"/>
          </p:cNvSpPr>
          <p:nvPr>
            <p:ph type="title"/>
          </p:nvPr>
        </p:nvSpPr>
        <p:spPr>
          <a:xfrm>
            <a:off x="0" y="0"/>
            <a:ext cx="3541391" cy="970450"/>
          </a:xfrm>
        </p:spPr>
        <p:txBody>
          <a:bodyPr>
            <a:normAutofit/>
          </a:bodyPr>
          <a:lstStyle/>
          <a:p>
            <a:r>
              <a:rPr lang="ar-EG" b="1" dirty="0">
                <a:solidFill>
                  <a:srgbClr val="92D050"/>
                </a:solidFill>
              </a:rPr>
              <a:t>8</a:t>
            </a:r>
            <a:r>
              <a:rPr lang="en-US" b="1" dirty="0">
                <a:solidFill>
                  <a:srgbClr val="92D050"/>
                </a:solidFill>
              </a:rPr>
              <a:t>. Conclusion</a:t>
            </a:r>
            <a:r>
              <a:rPr lang="ar-EG" b="1" dirty="0">
                <a:solidFill>
                  <a:srgbClr val="92D050"/>
                </a:solidFill>
              </a:rPr>
              <a:t>:</a:t>
            </a:r>
            <a:endParaRPr lang="en-US" dirty="0">
              <a:solidFill>
                <a:srgbClr val="92D050"/>
              </a:solidFill>
            </a:endParaRPr>
          </a:p>
        </p:txBody>
      </p:sp>
      <p:sp>
        <p:nvSpPr>
          <p:cNvPr id="3" name="Content Placeholder 2">
            <a:extLst>
              <a:ext uri="{FF2B5EF4-FFF2-40B4-BE49-F238E27FC236}">
                <a16:creationId xmlns:a16="http://schemas.microsoft.com/office/drawing/2014/main" id="{0533890D-C664-F7EA-A73D-A0FDAE73E055}"/>
              </a:ext>
            </a:extLst>
          </p:cNvPr>
          <p:cNvSpPr>
            <a:spLocks noGrp="1"/>
          </p:cNvSpPr>
          <p:nvPr>
            <p:ph idx="1"/>
          </p:nvPr>
        </p:nvSpPr>
        <p:spPr>
          <a:xfrm>
            <a:off x="328774" y="1684962"/>
            <a:ext cx="11020977" cy="5311739"/>
          </a:xfrm>
        </p:spPr>
        <p:txBody>
          <a:bodyPr>
            <a:normAutofit/>
          </a:bodyPr>
          <a:lstStyle/>
          <a:p>
            <a:pPr>
              <a:lnSpc>
                <a:spcPct val="150000"/>
              </a:lnSpc>
            </a:pPr>
            <a:r>
              <a:rPr lang="en-US" sz="2800" b="1" dirty="0"/>
              <a:t>In conclusion, our analysis has provided clear insights into the company's sales performance, customer behavior, and operational efficiency. By implementing the recommended changes, we can drive better business outcomes and improve overall profitability.</a:t>
            </a:r>
          </a:p>
        </p:txBody>
      </p:sp>
    </p:spTree>
    <p:extLst>
      <p:ext uri="{BB962C8B-B14F-4D97-AF65-F5344CB8AC3E}">
        <p14:creationId xmlns:p14="http://schemas.microsoft.com/office/powerpoint/2010/main" val="221079856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E3BF7-2A82-79A5-FC6B-BD0888A36FB4}"/>
              </a:ext>
            </a:extLst>
          </p:cNvPr>
          <p:cNvSpPr>
            <a:spLocks noGrp="1"/>
          </p:cNvSpPr>
          <p:nvPr>
            <p:ph type="title"/>
          </p:nvPr>
        </p:nvSpPr>
        <p:spPr>
          <a:xfrm>
            <a:off x="0" y="0"/>
            <a:ext cx="2154380" cy="970450"/>
          </a:xfrm>
        </p:spPr>
        <p:txBody>
          <a:bodyPr>
            <a:normAutofit/>
          </a:bodyPr>
          <a:lstStyle/>
          <a:p>
            <a:r>
              <a:rPr lang="ar-EG" sz="4000" b="1" dirty="0">
                <a:ln>
                  <a:noFill/>
                </a:ln>
                <a:solidFill>
                  <a:srgbClr val="92D050"/>
                </a:solidFill>
                <a:effectLst/>
                <a:latin typeface="Arial" panose="020B0604020202020204" pitchFamily="34" charset="0"/>
              </a:rPr>
              <a:t>9</a:t>
            </a:r>
            <a:r>
              <a:rPr lang="en-US" sz="4000" b="1" dirty="0">
                <a:ln>
                  <a:noFill/>
                </a:ln>
                <a:solidFill>
                  <a:srgbClr val="92D050"/>
                </a:solidFill>
                <a:effectLst/>
                <a:latin typeface="Arial" panose="020B0604020202020204" pitchFamily="34" charset="0"/>
              </a:rPr>
              <a:t>. Q&amp;A:</a:t>
            </a:r>
            <a:endParaRPr lang="en-US" dirty="0">
              <a:solidFill>
                <a:srgbClr val="92D050"/>
              </a:solidFill>
            </a:endParaRPr>
          </a:p>
        </p:txBody>
      </p:sp>
      <p:sp>
        <p:nvSpPr>
          <p:cNvPr id="3" name="Content Placeholder 2">
            <a:extLst>
              <a:ext uri="{FF2B5EF4-FFF2-40B4-BE49-F238E27FC236}">
                <a16:creationId xmlns:a16="http://schemas.microsoft.com/office/drawing/2014/main" id="{D5498D81-3FD8-8BB0-65F5-3F12D82FD72F}"/>
              </a:ext>
            </a:extLst>
          </p:cNvPr>
          <p:cNvSpPr>
            <a:spLocks noGrp="1"/>
          </p:cNvSpPr>
          <p:nvPr>
            <p:ph idx="1"/>
          </p:nvPr>
        </p:nvSpPr>
        <p:spPr>
          <a:xfrm>
            <a:off x="195209" y="1732449"/>
            <a:ext cx="11876926" cy="4058751"/>
          </a:xfrm>
        </p:spPr>
        <p:txBody>
          <a:bodyPr>
            <a:normAutofit/>
          </a:bodyPr>
          <a:lstStyle/>
          <a:p>
            <a:pPr marL="36900" indent="0">
              <a:buNone/>
            </a:pPr>
            <a:r>
              <a:rPr lang="en-US" sz="4800" b="1" dirty="0"/>
              <a:t>I now welcome any questions you may have about the analysis or findings.</a:t>
            </a:r>
          </a:p>
          <a:p>
            <a:endParaRPr lang="en-US" sz="4800" b="1" dirty="0"/>
          </a:p>
        </p:txBody>
      </p:sp>
      <p:pic>
        <p:nvPicPr>
          <p:cNvPr id="5" name="Graphic 4" descr="Sunglasses face with solid fill">
            <a:extLst>
              <a:ext uri="{FF2B5EF4-FFF2-40B4-BE49-F238E27FC236}">
                <a16:creationId xmlns:a16="http://schemas.microsoft.com/office/drawing/2014/main" id="{86C443CE-C7EF-EF90-3444-72A8D97C12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16504" y="3215811"/>
            <a:ext cx="4869950" cy="3544585"/>
          </a:xfrm>
          <a:prstGeom prst="rect">
            <a:avLst/>
          </a:prstGeom>
        </p:spPr>
      </p:pic>
    </p:spTree>
    <p:extLst>
      <p:ext uri="{BB962C8B-B14F-4D97-AF65-F5344CB8AC3E}">
        <p14:creationId xmlns:p14="http://schemas.microsoft.com/office/powerpoint/2010/main" val="2797751373"/>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9EB4F4-9796-4CA6-5E1D-2404C2321187}"/>
              </a:ext>
            </a:extLst>
          </p:cNvPr>
          <p:cNvSpPr>
            <a:spLocks noGrp="1"/>
          </p:cNvSpPr>
          <p:nvPr>
            <p:ph idx="1"/>
          </p:nvPr>
        </p:nvSpPr>
        <p:spPr>
          <a:xfrm>
            <a:off x="841876" y="0"/>
            <a:ext cx="10353762" cy="4058751"/>
          </a:xfrm>
        </p:spPr>
        <p:txBody>
          <a:bodyPr>
            <a:normAutofit/>
          </a:bodyPr>
          <a:lstStyle/>
          <a:p>
            <a:pPr marL="36900" indent="0" algn="ctr">
              <a:buNone/>
            </a:pPr>
            <a:r>
              <a:rPr lang="en-US" sz="23900" b="1" dirty="0"/>
              <a:t>Thanks</a:t>
            </a:r>
          </a:p>
        </p:txBody>
      </p:sp>
      <p:pic>
        <p:nvPicPr>
          <p:cNvPr id="5" name="Graphic 4" descr="Heart">
            <a:extLst>
              <a:ext uri="{FF2B5EF4-FFF2-40B4-BE49-F238E27FC236}">
                <a16:creationId xmlns:a16="http://schemas.microsoft.com/office/drawing/2014/main" id="{85932503-FFDF-CD76-4E44-2544A3F8A5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69897" y="3102796"/>
            <a:ext cx="8455631" cy="3955550"/>
          </a:xfrm>
          <a:prstGeom prst="rect">
            <a:avLst/>
          </a:prstGeom>
        </p:spPr>
      </p:pic>
    </p:spTree>
    <p:extLst>
      <p:ext uri="{BB962C8B-B14F-4D97-AF65-F5344CB8AC3E}">
        <p14:creationId xmlns:p14="http://schemas.microsoft.com/office/powerpoint/2010/main" val="309770290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69138D-FC82-D32C-2072-5F1B9C18CF7C}"/>
              </a:ext>
            </a:extLst>
          </p:cNvPr>
          <p:cNvSpPr>
            <a:spLocks noGrp="1"/>
          </p:cNvSpPr>
          <p:nvPr>
            <p:ph idx="1"/>
          </p:nvPr>
        </p:nvSpPr>
        <p:spPr>
          <a:xfrm>
            <a:off x="0" y="482886"/>
            <a:ext cx="12092683" cy="5804898"/>
          </a:xfrm>
        </p:spPr>
        <p:txBody>
          <a:bodyPr>
            <a:normAutofit/>
          </a:bodyPr>
          <a:lstStyle/>
          <a:p>
            <a:pPr>
              <a:lnSpc>
                <a:spcPct val="160000"/>
              </a:lnSpc>
              <a:buFont typeface="Arial" panose="020B0604020202020204" pitchFamily="34" charset="0"/>
              <a:buChar char="•"/>
            </a:pPr>
            <a:r>
              <a:rPr lang="en-US" sz="2800" b="1" dirty="0">
                <a:solidFill>
                  <a:srgbClr val="FFFF00"/>
                </a:solidFill>
              </a:rPr>
              <a:t>Schema and Relationships</a:t>
            </a:r>
            <a:r>
              <a:rPr lang="en-US" sz="2800" dirty="0">
                <a:solidFill>
                  <a:srgbClr val="FFFF00"/>
                </a:solidFill>
              </a:rPr>
              <a:t>:</a:t>
            </a:r>
          </a:p>
          <a:p>
            <a:pPr marL="742950" lvl="1" indent="-285750">
              <a:lnSpc>
                <a:spcPct val="160000"/>
              </a:lnSpc>
              <a:buFont typeface="Arial" panose="020B0604020202020204" pitchFamily="34" charset="0"/>
              <a:buChar char="•"/>
            </a:pPr>
            <a:r>
              <a:rPr lang="en-US" sz="2800" dirty="0"/>
              <a:t>The dataset is well-structured with clear relationships between tables. For example:</a:t>
            </a:r>
          </a:p>
          <a:p>
            <a:pPr marL="1143000" lvl="2" indent="-228600">
              <a:lnSpc>
                <a:spcPct val="160000"/>
              </a:lnSpc>
              <a:buFont typeface="Arial" panose="020B0604020202020204" pitchFamily="34" charset="0"/>
              <a:buChar char="•"/>
            </a:pPr>
            <a:r>
              <a:rPr lang="en-US" sz="2800" dirty="0"/>
              <a:t>Each order is linked to a customer and an employee.</a:t>
            </a:r>
          </a:p>
          <a:p>
            <a:pPr marL="1143000" lvl="2" indent="-228600">
              <a:lnSpc>
                <a:spcPct val="160000"/>
              </a:lnSpc>
              <a:buFont typeface="Arial" panose="020B0604020202020204" pitchFamily="34" charset="0"/>
              <a:buChar char="•"/>
            </a:pPr>
            <a:r>
              <a:rPr lang="en-US" sz="2800" dirty="0"/>
              <a:t>Products are linked to orders and categorized by product type.</a:t>
            </a:r>
          </a:p>
          <a:p>
            <a:pPr marL="1143000" lvl="2" indent="-228600">
              <a:lnSpc>
                <a:spcPct val="160000"/>
              </a:lnSpc>
              <a:buFont typeface="Arial" panose="020B0604020202020204" pitchFamily="34" charset="0"/>
              <a:buChar char="•"/>
            </a:pPr>
            <a:r>
              <a:rPr lang="en-US" sz="2800" dirty="0"/>
              <a:t>Shippers handle the delivery of each order.</a:t>
            </a:r>
          </a:p>
          <a:p>
            <a:pPr marL="742950" lvl="1" indent="-285750">
              <a:lnSpc>
                <a:spcPct val="160000"/>
              </a:lnSpc>
              <a:buFont typeface="Arial" panose="020B0604020202020204" pitchFamily="34" charset="0"/>
              <a:buChar char="•"/>
            </a:pPr>
            <a:r>
              <a:rPr lang="en-US" sz="2800" dirty="0"/>
              <a:t>These relationships help us extract insights from multiple angles.</a:t>
            </a:r>
          </a:p>
          <a:p>
            <a:endParaRPr lang="en-US" sz="4000" dirty="0"/>
          </a:p>
        </p:txBody>
      </p:sp>
    </p:spTree>
    <p:extLst>
      <p:ext uri="{BB962C8B-B14F-4D97-AF65-F5344CB8AC3E}">
        <p14:creationId xmlns:p14="http://schemas.microsoft.com/office/powerpoint/2010/main" val="2622765302"/>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D1DC6-C5EA-AA58-3AC7-24CB1CAA540B}"/>
              </a:ext>
            </a:extLst>
          </p:cNvPr>
          <p:cNvSpPr>
            <a:spLocks noGrp="1"/>
          </p:cNvSpPr>
          <p:nvPr>
            <p:ph type="title"/>
          </p:nvPr>
        </p:nvSpPr>
        <p:spPr>
          <a:xfrm>
            <a:off x="29272" y="0"/>
            <a:ext cx="4645470" cy="945222"/>
          </a:xfrm>
        </p:spPr>
        <p:txBody>
          <a:bodyPr>
            <a:normAutofit/>
          </a:bodyPr>
          <a:lstStyle/>
          <a:p>
            <a:pPr marL="571500" indent="-571500">
              <a:buFont typeface="Arial" panose="020B0604020202020204" pitchFamily="34" charset="0"/>
              <a:buChar char="•"/>
            </a:pPr>
            <a:r>
              <a:rPr lang="en-US" b="1" dirty="0">
                <a:solidFill>
                  <a:srgbClr val="FFFF00"/>
                </a:solidFill>
              </a:rPr>
              <a:t>Model View</a:t>
            </a:r>
            <a:r>
              <a:rPr lang="en-US" sz="4000" dirty="0">
                <a:solidFill>
                  <a:srgbClr val="FFFF00"/>
                </a:solidFill>
              </a:rPr>
              <a:t>:</a:t>
            </a:r>
            <a:endParaRPr lang="en-US" dirty="0"/>
          </a:p>
        </p:txBody>
      </p:sp>
      <p:pic>
        <p:nvPicPr>
          <p:cNvPr id="5" name="Content Placeholder 4">
            <a:extLst>
              <a:ext uri="{FF2B5EF4-FFF2-40B4-BE49-F238E27FC236}">
                <a16:creationId xmlns:a16="http://schemas.microsoft.com/office/drawing/2014/main" id="{BECD0B10-8BB9-FF5C-E269-0F0373394DFB}"/>
              </a:ext>
            </a:extLst>
          </p:cNvPr>
          <p:cNvPicPr>
            <a:picLocks noGrp="1" noChangeAspect="1"/>
          </p:cNvPicPr>
          <p:nvPr>
            <p:ph idx="1"/>
          </p:nvPr>
        </p:nvPicPr>
        <p:blipFill>
          <a:blip r:embed="rId2"/>
          <a:stretch>
            <a:fillRect/>
          </a:stretch>
        </p:blipFill>
        <p:spPr>
          <a:xfrm>
            <a:off x="0" y="852756"/>
            <a:ext cx="12192000" cy="6005244"/>
          </a:xfrm>
        </p:spPr>
      </p:pic>
    </p:spTree>
    <p:extLst>
      <p:ext uri="{BB962C8B-B14F-4D97-AF65-F5344CB8AC3E}">
        <p14:creationId xmlns:p14="http://schemas.microsoft.com/office/powerpoint/2010/main" val="310171264"/>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041D-2454-D8D0-0069-0B75BCE67770}"/>
              </a:ext>
            </a:extLst>
          </p:cNvPr>
          <p:cNvSpPr>
            <a:spLocks noGrp="1"/>
          </p:cNvSpPr>
          <p:nvPr>
            <p:ph type="title"/>
          </p:nvPr>
        </p:nvSpPr>
        <p:spPr>
          <a:xfrm>
            <a:off x="0" y="0"/>
            <a:ext cx="8649859" cy="1167829"/>
          </a:xfrm>
        </p:spPr>
        <p:txBody>
          <a:bodyPr/>
          <a:lstStyle/>
          <a:p>
            <a:r>
              <a:rPr lang="en-US" b="1" dirty="0">
                <a:solidFill>
                  <a:srgbClr val="92D050"/>
                </a:solidFill>
              </a:rPr>
              <a:t>3. Key Analyses and Findings Slides:</a:t>
            </a:r>
          </a:p>
        </p:txBody>
      </p:sp>
      <p:pic>
        <p:nvPicPr>
          <p:cNvPr id="10" name="Content Placeholder 9" descr="Bar graph with upward trend">
            <a:extLst>
              <a:ext uri="{FF2B5EF4-FFF2-40B4-BE49-F238E27FC236}">
                <a16:creationId xmlns:a16="http://schemas.microsoft.com/office/drawing/2014/main" id="{D0CE00FF-7556-28A7-159C-76428AD4FA7A}"/>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585628" y="996592"/>
            <a:ext cx="10479640" cy="5681609"/>
          </a:xfrm>
        </p:spPr>
      </p:pic>
    </p:spTree>
    <p:extLst>
      <p:ext uri="{BB962C8B-B14F-4D97-AF65-F5344CB8AC3E}">
        <p14:creationId xmlns:p14="http://schemas.microsoft.com/office/powerpoint/2010/main" val="2769421534"/>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70433-104B-A3DB-5CE0-368DFA5E6B21}"/>
              </a:ext>
            </a:extLst>
          </p:cNvPr>
          <p:cNvSpPr>
            <a:spLocks noGrp="1"/>
          </p:cNvSpPr>
          <p:nvPr>
            <p:ph type="title"/>
          </p:nvPr>
        </p:nvSpPr>
        <p:spPr>
          <a:xfrm>
            <a:off x="0" y="1712"/>
            <a:ext cx="7663540" cy="1065088"/>
          </a:xfrm>
        </p:spPr>
        <p:txBody>
          <a:bodyPr>
            <a:normAutofit/>
          </a:bodyPr>
          <a:lstStyle/>
          <a:p>
            <a:r>
              <a:rPr lang="en-US" b="1" dirty="0">
                <a:solidFill>
                  <a:srgbClr val="92D050"/>
                </a:solidFill>
              </a:rPr>
              <a:t>3.1. Product Revenue Analysis:</a:t>
            </a:r>
            <a:endParaRPr lang="en-US" dirty="0">
              <a:solidFill>
                <a:srgbClr val="92D050"/>
              </a:solidFill>
            </a:endParaRPr>
          </a:p>
        </p:txBody>
      </p:sp>
      <p:sp>
        <p:nvSpPr>
          <p:cNvPr id="3" name="Content Placeholder 2">
            <a:extLst>
              <a:ext uri="{FF2B5EF4-FFF2-40B4-BE49-F238E27FC236}">
                <a16:creationId xmlns:a16="http://schemas.microsoft.com/office/drawing/2014/main" id="{E0D54427-8DD1-D613-8334-211D84F8CE19}"/>
              </a:ext>
            </a:extLst>
          </p:cNvPr>
          <p:cNvSpPr>
            <a:spLocks noGrp="1"/>
          </p:cNvSpPr>
          <p:nvPr>
            <p:ph idx="1"/>
          </p:nvPr>
        </p:nvSpPr>
        <p:spPr>
          <a:xfrm>
            <a:off x="369870" y="1212351"/>
            <a:ext cx="11822131" cy="5414480"/>
          </a:xfrm>
        </p:spPr>
        <p:txBody>
          <a:bodyPr>
            <a:normAutofit/>
          </a:bodyPr>
          <a:lstStyle/>
          <a:p>
            <a:pPr>
              <a:lnSpc>
                <a:spcPct val="170000"/>
              </a:lnSpc>
            </a:pPr>
            <a:r>
              <a:rPr lang="en-US" dirty="0"/>
              <a:t>This query calculates the </a:t>
            </a:r>
            <a:r>
              <a:rPr lang="en-US" b="1" dirty="0">
                <a:solidFill>
                  <a:srgbClr val="FFFF00"/>
                </a:solidFill>
              </a:rPr>
              <a:t>total revenue</a:t>
            </a:r>
            <a:r>
              <a:rPr lang="en-US" dirty="0"/>
              <a:t> generated by each product by multiplying the </a:t>
            </a:r>
            <a:r>
              <a:rPr lang="en-US" b="1" dirty="0">
                <a:solidFill>
                  <a:srgbClr val="FFFF00"/>
                </a:solidFill>
              </a:rPr>
              <a:t>quantity sold</a:t>
            </a:r>
            <a:r>
              <a:rPr lang="en-US" dirty="0">
                <a:solidFill>
                  <a:srgbClr val="FFFF00"/>
                </a:solidFill>
              </a:rPr>
              <a:t> </a:t>
            </a:r>
            <a:r>
              <a:rPr lang="en-US" dirty="0"/>
              <a:t>by the </a:t>
            </a:r>
            <a:r>
              <a:rPr lang="en-US" b="1" dirty="0">
                <a:solidFill>
                  <a:srgbClr val="FFFF00"/>
                </a:solidFill>
              </a:rPr>
              <a:t>unit price</a:t>
            </a:r>
            <a:r>
              <a:rPr lang="en-US" dirty="0"/>
              <a:t>. It ranks products based on their total revenue. This analysis provides key insights such as:</a:t>
            </a:r>
          </a:p>
          <a:p>
            <a:pPr>
              <a:lnSpc>
                <a:spcPct val="170000"/>
              </a:lnSpc>
              <a:buFont typeface="+mj-lt"/>
              <a:buAutoNum type="arabicPeriod"/>
            </a:pPr>
            <a:r>
              <a:rPr lang="en-US" b="1" dirty="0">
                <a:solidFill>
                  <a:srgbClr val="FFFF00"/>
                </a:solidFill>
              </a:rPr>
              <a:t>Top Revenue-Generating Products</a:t>
            </a:r>
            <a:r>
              <a:rPr lang="en-US" dirty="0">
                <a:solidFill>
                  <a:srgbClr val="FFFF00"/>
                </a:solidFill>
              </a:rPr>
              <a:t>: </a:t>
            </a:r>
            <a:r>
              <a:rPr lang="en-US" dirty="0"/>
              <a:t>Identifying which products contribute the most to the company's revenue helps prioritize marketing and sales efforts.</a:t>
            </a:r>
          </a:p>
          <a:p>
            <a:pPr>
              <a:lnSpc>
                <a:spcPct val="170000"/>
              </a:lnSpc>
              <a:buFont typeface="+mj-lt"/>
              <a:buAutoNum type="arabicPeriod"/>
            </a:pPr>
            <a:r>
              <a:rPr lang="en-US" b="1" dirty="0">
                <a:solidFill>
                  <a:srgbClr val="FFFF00"/>
                </a:solidFill>
              </a:rPr>
              <a:t>Sales Trends</a:t>
            </a:r>
            <a:r>
              <a:rPr lang="en-US" dirty="0">
                <a:solidFill>
                  <a:srgbClr val="FFFF00"/>
                </a:solidFill>
              </a:rPr>
              <a:t>: </a:t>
            </a:r>
            <a:r>
              <a:rPr lang="en-US" dirty="0"/>
              <a:t>Understanding which products drive the most revenue over time can guide product development and promotions.</a:t>
            </a:r>
          </a:p>
          <a:p>
            <a:pPr>
              <a:lnSpc>
                <a:spcPct val="170000"/>
              </a:lnSpc>
              <a:buFont typeface="+mj-lt"/>
              <a:buAutoNum type="arabicPeriod"/>
            </a:pPr>
            <a:r>
              <a:rPr lang="en-US" b="1" dirty="0">
                <a:solidFill>
                  <a:srgbClr val="FFFF00"/>
                </a:solidFill>
              </a:rPr>
              <a:t>Inventory Optimization</a:t>
            </a:r>
            <a:r>
              <a:rPr lang="en-US" dirty="0">
                <a:solidFill>
                  <a:srgbClr val="FFFF00"/>
                </a:solidFill>
              </a:rPr>
              <a:t>: </a:t>
            </a:r>
            <a:r>
              <a:rPr lang="en-US" dirty="0"/>
              <a:t>By focusing on high-revenue products, the business can manage stock levels more effectively, ensuring availability of the best-selling items.</a:t>
            </a:r>
          </a:p>
        </p:txBody>
      </p:sp>
    </p:spTree>
    <p:extLst>
      <p:ext uri="{BB962C8B-B14F-4D97-AF65-F5344CB8AC3E}">
        <p14:creationId xmlns:p14="http://schemas.microsoft.com/office/powerpoint/2010/main" val="173333500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C15FADCE-9AE7-2943-B874-28115A293EC2}"/>
              </a:ext>
            </a:extLst>
          </p:cNvPr>
          <p:cNvSpPr>
            <a:spLocks noGrp="1" noChangeArrowheads="1"/>
          </p:cNvSpPr>
          <p:nvPr>
            <p:ph type="title"/>
          </p:nvPr>
        </p:nvSpPr>
        <p:spPr bwMode="auto">
          <a:xfrm>
            <a:off x="72900" y="211383"/>
            <a:ext cx="878939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2400" b="1" dirty="0">
                <a:solidFill>
                  <a:srgbClr val="92D050"/>
                </a:solidFill>
              </a:rPr>
              <a:t>Here’s a Queries and chart showing Product Revenue Analysis:</a:t>
            </a:r>
            <a:endParaRPr kumimoji="0" lang="en-US" altLang="en-US" sz="1800" b="0" i="0" u="none" strike="noStrike" cap="none" normalizeH="0" baseline="0" dirty="0">
              <a:ln>
                <a:noFill/>
              </a:ln>
              <a:solidFill>
                <a:srgbClr val="92D050"/>
              </a:solidFill>
              <a:effectLst/>
              <a:latin typeface="Arial" panose="020B0604020202020204" pitchFamily="34" charset="0"/>
            </a:endParaRPr>
          </a:p>
        </p:txBody>
      </p:sp>
      <p:pic>
        <p:nvPicPr>
          <p:cNvPr id="14" name="Content Placeholder 13">
            <a:extLst>
              <a:ext uri="{FF2B5EF4-FFF2-40B4-BE49-F238E27FC236}">
                <a16:creationId xmlns:a16="http://schemas.microsoft.com/office/drawing/2014/main" id="{91DCED9F-34D1-B9A0-AC8F-C59E741973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946303"/>
            <a:ext cx="5190062" cy="2187316"/>
          </a:xfrm>
        </p:spPr>
      </p:pic>
      <p:sp>
        <p:nvSpPr>
          <p:cNvPr id="16" name="Arrow: Right 15">
            <a:extLst>
              <a:ext uri="{FF2B5EF4-FFF2-40B4-BE49-F238E27FC236}">
                <a16:creationId xmlns:a16="http://schemas.microsoft.com/office/drawing/2014/main" id="{E88F3082-302A-B83A-AF2E-3631806ED1C3}"/>
              </a:ext>
            </a:extLst>
          </p:cNvPr>
          <p:cNvSpPr/>
          <p:nvPr/>
        </p:nvSpPr>
        <p:spPr>
          <a:xfrm>
            <a:off x="5577155" y="1366462"/>
            <a:ext cx="1037690" cy="750014"/>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09882889-3A62-E366-04C8-EACCB3A44CAC}"/>
              </a:ext>
            </a:extLst>
          </p:cNvPr>
          <p:cNvPicPr>
            <a:picLocks noChangeAspect="1"/>
          </p:cNvPicPr>
          <p:nvPr/>
        </p:nvPicPr>
        <p:blipFill>
          <a:blip r:embed="rId3"/>
          <a:stretch>
            <a:fillRect/>
          </a:stretch>
        </p:blipFill>
        <p:spPr>
          <a:xfrm>
            <a:off x="7263829" y="946303"/>
            <a:ext cx="4928171" cy="2187316"/>
          </a:xfrm>
          <a:prstGeom prst="rect">
            <a:avLst/>
          </a:prstGeom>
        </p:spPr>
      </p:pic>
      <p:pic>
        <p:nvPicPr>
          <p:cNvPr id="8" name="Picture 7">
            <a:extLst>
              <a:ext uri="{FF2B5EF4-FFF2-40B4-BE49-F238E27FC236}">
                <a16:creationId xmlns:a16="http://schemas.microsoft.com/office/drawing/2014/main" id="{B2063978-ECD5-616B-45A8-47403BE1A552}"/>
              </a:ext>
            </a:extLst>
          </p:cNvPr>
          <p:cNvPicPr>
            <a:picLocks noChangeAspect="1"/>
          </p:cNvPicPr>
          <p:nvPr/>
        </p:nvPicPr>
        <p:blipFill>
          <a:blip r:embed="rId4"/>
          <a:stretch>
            <a:fillRect/>
          </a:stretch>
        </p:blipFill>
        <p:spPr>
          <a:xfrm>
            <a:off x="2044559" y="3429000"/>
            <a:ext cx="8476178" cy="3292553"/>
          </a:xfrm>
          <a:prstGeom prst="rect">
            <a:avLst/>
          </a:prstGeom>
        </p:spPr>
      </p:pic>
    </p:spTree>
    <p:extLst>
      <p:ext uri="{BB962C8B-B14F-4D97-AF65-F5344CB8AC3E}">
        <p14:creationId xmlns:p14="http://schemas.microsoft.com/office/powerpoint/2010/main" val="119783943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1201</TotalTime>
  <Words>2742</Words>
  <Application>Microsoft Office PowerPoint</Application>
  <PresentationFormat>Widescreen</PresentationFormat>
  <Paragraphs>150</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Calisto MT</vt:lpstr>
      <vt:lpstr>DM Sans</vt:lpstr>
      <vt:lpstr>Sitka Text Semibold</vt:lpstr>
      <vt:lpstr>Wingdings 2</vt:lpstr>
      <vt:lpstr>Slate</vt:lpstr>
      <vt:lpstr>Northwind Data Analysis Project</vt:lpstr>
      <vt:lpstr>Agenda Slide:</vt:lpstr>
      <vt:lpstr>1. Introduction to the Project:</vt:lpstr>
      <vt:lpstr>2. Data Overview Slide:</vt:lpstr>
      <vt:lpstr>PowerPoint Presentation</vt:lpstr>
      <vt:lpstr>Model View:</vt:lpstr>
      <vt:lpstr>3. Key Analyses and Findings Slides:</vt:lpstr>
      <vt:lpstr>3.1. Product Revenue Analysis:</vt:lpstr>
      <vt:lpstr>Here’s a Queries and chart showing Product Revenue Analysis:</vt:lpstr>
      <vt:lpstr>3.2. Customer Spending Analysis:</vt:lpstr>
      <vt:lpstr>Here’s a Queries and chart showing Customer Spending Analysis:</vt:lpstr>
      <vt:lpstr>3.2.1. Top Products Purchased by Each Customer:</vt:lpstr>
      <vt:lpstr>PowerPoint Presentation</vt:lpstr>
      <vt:lpstr>PowerPoint Presentation</vt:lpstr>
      <vt:lpstr>3.3. Employee Order Management Analysis:</vt:lpstr>
      <vt:lpstr>Here’s a Queries and chart ranking employees based on their sales performance:</vt:lpstr>
      <vt:lpstr>3.3.1.Top and Total sales value per employee :</vt:lpstr>
      <vt:lpstr>Here’s a Queries and chart showing Employee Order Management Analysis:</vt:lpstr>
      <vt:lpstr>3.4. Sales Trends Over Time:</vt:lpstr>
      <vt:lpstr>Here’s a Queries and chart showing Sales Trends Over Time : </vt:lpstr>
      <vt:lpstr>3.5. Shipping Performance by Shipper and Country:</vt:lpstr>
      <vt:lpstr>Here’s a Queries and chart showing Shipping Performance by Shipper and Country:</vt:lpstr>
      <vt:lpstr>3.6. Product Profitability Analysis:</vt:lpstr>
      <vt:lpstr>Here’s a Queries and chart showing Product Profitability Analysis:</vt:lpstr>
      <vt:lpstr>3.7.Order Delivery Status Analysis:</vt:lpstr>
      <vt:lpstr>Here’s a Queries and chart showing Order Delivery Status Analysis:</vt:lpstr>
      <vt:lpstr>4.1. Preprocessing through Power Query:</vt:lpstr>
      <vt:lpstr>PowerPoint Presentation</vt:lpstr>
      <vt:lpstr>PowerPoint Presentation</vt:lpstr>
      <vt:lpstr>4.2. Preprocessing through Power Query:</vt:lpstr>
      <vt:lpstr>4.2. Preprocessing through Power Query:</vt:lpstr>
      <vt:lpstr>PowerPoint Presentation</vt:lpstr>
      <vt:lpstr>PowerPoint Presentation</vt:lpstr>
      <vt:lpstr>5. Visualizations through Power BI:</vt:lpstr>
      <vt:lpstr>PowerPoint Presentation</vt:lpstr>
      <vt:lpstr>PowerPoint Presentation</vt:lpstr>
      <vt:lpstr>PowerPoint Presentation</vt:lpstr>
      <vt:lpstr>PowerPoint Presentation</vt:lpstr>
      <vt:lpstr>6. Recommendations for Improvement:</vt:lpstr>
      <vt:lpstr>7. Next Steps for Implementation:</vt:lpstr>
      <vt:lpstr>8. Conclusion:</vt:lpstr>
      <vt:lpstr>9. Q&amp;A: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Mohamed Ahmed</dc:creator>
  <cp:lastModifiedBy>Mohamed Ahmed</cp:lastModifiedBy>
  <cp:revision>11</cp:revision>
  <dcterms:created xsi:type="dcterms:W3CDTF">2024-09-24T17:08:33Z</dcterms:created>
  <dcterms:modified xsi:type="dcterms:W3CDTF">2024-09-26T01:51:54Z</dcterms:modified>
</cp:coreProperties>
</file>