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51" r:id="rId1"/>
  </p:sldMasterIdLst>
  <p:notesMasterIdLst>
    <p:notesMasterId r:id="rId5"/>
  </p:notesMasterIdLst>
  <p:handoutMasterIdLst>
    <p:handoutMasterId r:id="rId6"/>
  </p:handoutMasterIdLst>
  <p:sldIdLst>
    <p:sldId id="496" r:id="rId2"/>
    <p:sldId id="506" r:id="rId3"/>
    <p:sldId id="511" r:id="rId4"/>
  </p:sldIdLst>
  <p:sldSz cx="10080625" cy="6858000"/>
  <p:notesSz cx="6865938" cy="9998075"/>
  <p:embeddedFontLst>
    <p:embeddedFont>
      <p:font typeface="Cambria Math" panose="02040503050406030204" pitchFamily="18" charset="0"/>
      <p:regular r:id="rId7"/>
    </p:embeddedFont>
    <p:embeddedFont>
      <p:font typeface="Optima" panose="020B0604020202020204"/>
      <p:regular r:id="rId8"/>
    </p:embeddedFont>
    <p:embeddedFont>
      <p:font typeface="맑은 고딕" panose="020B0503020000020004" pitchFamily="34" charset="-127"/>
      <p:regular r:id="rId9"/>
      <p:bold r:id="rId10"/>
    </p:embeddedFont>
    <p:embeddedFont>
      <p:font typeface="Georgia" panose="02040502050405020303" pitchFamily="18"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175" userDrawn="1">
          <p15:clr>
            <a:srgbClr val="A4A3A4"/>
          </p15:clr>
        </p15:guide>
        <p15:guide id="3" pos="249" userDrawn="1">
          <p15:clr>
            <a:srgbClr val="A4A3A4"/>
          </p15:clr>
        </p15:guide>
        <p15:guide id="4" pos="6146" userDrawn="1">
          <p15:clr>
            <a:srgbClr val="A4A3A4"/>
          </p15:clr>
        </p15:guide>
        <p15:guide id="5" orient="horz" pos="1298" userDrawn="1">
          <p15:clr>
            <a:srgbClr val="A4A3A4"/>
          </p15:clr>
        </p15:guide>
        <p15:guide id="8" orient="horz" pos="39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11B"/>
    <a:srgbClr val="EE9C34"/>
    <a:srgbClr val="336851"/>
    <a:srgbClr val="004226"/>
    <a:srgbClr val="213315"/>
    <a:srgbClr val="A32020"/>
    <a:srgbClr val="7BBFA2"/>
    <a:srgbClr val="CFE7DD"/>
    <a:srgbClr val="479372"/>
    <a:srgbClr val="B7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0" autoAdjust="0"/>
    <p:restoredTop sz="94110" autoAdjust="0"/>
  </p:normalViewPr>
  <p:slideViewPr>
    <p:cSldViewPr snapToGrid="0">
      <p:cViewPr varScale="1">
        <p:scale>
          <a:sx n="89" d="100"/>
          <a:sy n="89" d="100"/>
        </p:scale>
        <p:origin x="562" y="72"/>
      </p:cViewPr>
      <p:guideLst>
        <p:guide orient="horz" pos="1094"/>
        <p:guide pos="3175"/>
        <p:guide pos="249"/>
        <p:guide pos="6146"/>
        <p:guide orient="horz" pos="1298"/>
        <p:guide orient="horz" pos="3952"/>
      </p:guideLst>
    </p:cSldViewPr>
  </p:slideViewPr>
  <p:outlineViewPr>
    <p:cViewPr>
      <p:scale>
        <a:sx n="33" d="100"/>
        <a:sy n="33" d="100"/>
      </p:scale>
      <p:origin x="0" y="-6128"/>
    </p:cViewPr>
  </p:outlineViewPr>
  <p:notesTextViewPr>
    <p:cViewPr>
      <p:scale>
        <a:sx n="3" d="2"/>
        <a:sy n="3" d="2"/>
      </p:scale>
      <p:origin x="0" y="0"/>
    </p:cViewPr>
  </p:notesTextViewPr>
  <p:notesViewPr>
    <p:cSldViewPr snapToGrid="0">
      <p:cViewPr varScale="1">
        <p:scale>
          <a:sx n="46" d="100"/>
          <a:sy n="46" d="100"/>
        </p:scale>
        <p:origin x="272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5240" cy="501640"/>
          </a:xfrm>
          <a:prstGeom prst="rect">
            <a:avLst/>
          </a:prstGeom>
        </p:spPr>
        <p:txBody>
          <a:bodyPr vert="horz" lIns="96359" tIns="48180" rIns="96359" bIns="48180" rtlCol="0"/>
          <a:lstStyle>
            <a:lvl1pPr algn="l">
              <a:defRPr sz="1300"/>
            </a:lvl1pPr>
          </a:lstStyle>
          <a:p>
            <a:endParaRPr lang="ko-KR" altLang="en-US"/>
          </a:p>
        </p:txBody>
      </p:sp>
      <p:sp>
        <p:nvSpPr>
          <p:cNvPr id="3" name="날짜 개체 틀 2"/>
          <p:cNvSpPr>
            <a:spLocks noGrp="1"/>
          </p:cNvSpPr>
          <p:nvPr>
            <p:ph type="dt" sz="quarter" idx="1"/>
          </p:nvPr>
        </p:nvSpPr>
        <p:spPr>
          <a:xfrm>
            <a:off x="3889109" y="0"/>
            <a:ext cx="2975240" cy="501640"/>
          </a:xfrm>
          <a:prstGeom prst="rect">
            <a:avLst/>
          </a:prstGeom>
        </p:spPr>
        <p:txBody>
          <a:bodyPr vert="horz" lIns="96359" tIns="48180" rIns="96359" bIns="48180" rtlCol="0"/>
          <a:lstStyle>
            <a:lvl1pPr algn="r">
              <a:defRPr sz="1300"/>
            </a:lvl1pPr>
          </a:lstStyle>
          <a:p>
            <a:fld id="{413233E2-F3CC-4FDF-B7D1-2C3A3EBF58FB}" type="datetimeFigureOut">
              <a:rPr lang="ko-KR" altLang="en-US" smtClean="0"/>
              <a:t>2020-05-15</a:t>
            </a:fld>
            <a:endParaRPr lang="ko-KR" altLang="en-US"/>
          </a:p>
        </p:txBody>
      </p:sp>
      <p:sp>
        <p:nvSpPr>
          <p:cNvPr id="4" name="바닥글 개체 틀 3"/>
          <p:cNvSpPr>
            <a:spLocks noGrp="1"/>
          </p:cNvSpPr>
          <p:nvPr>
            <p:ph type="ftr" sz="quarter" idx="2"/>
          </p:nvPr>
        </p:nvSpPr>
        <p:spPr>
          <a:xfrm>
            <a:off x="0" y="9496437"/>
            <a:ext cx="2975240" cy="501639"/>
          </a:xfrm>
          <a:prstGeom prst="rect">
            <a:avLst/>
          </a:prstGeom>
        </p:spPr>
        <p:txBody>
          <a:bodyPr vert="horz" lIns="96359" tIns="48180" rIns="96359" bIns="48180"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3889109" y="9496437"/>
            <a:ext cx="2975240" cy="501639"/>
          </a:xfrm>
          <a:prstGeom prst="rect">
            <a:avLst/>
          </a:prstGeom>
        </p:spPr>
        <p:txBody>
          <a:bodyPr vert="horz" lIns="96359" tIns="48180" rIns="96359" bIns="48180" rtlCol="0" anchor="b"/>
          <a:lstStyle>
            <a:lvl1pPr algn="r">
              <a:defRPr sz="1300"/>
            </a:lvl1pPr>
          </a:lstStyle>
          <a:p>
            <a:fld id="{73A551AC-1B7E-44F4-A4A2-162D68DC0BE1}" type="slidenum">
              <a:rPr lang="ko-KR" altLang="en-US" smtClean="0"/>
              <a:t>‹#›</a:t>
            </a:fld>
            <a:endParaRPr lang="ko-KR" altLang="en-US"/>
          </a:p>
        </p:txBody>
      </p:sp>
    </p:spTree>
    <p:extLst>
      <p:ext uri="{BB962C8B-B14F-4D97-AF65-F5344CB8AC3E}">
        <p14:creationId xmlns:p14="http://schemas.microsoft.com/office/powerpoint/2010/main" val="1005380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5240" cy="501640"/>
          </a:xfrm>
          <a:prstGeom prst="rect">
            <a:avLst/>
          </a:prstGeom>
        </p:spPr>
        <p:txBody>
          <a:bodyPr vert="horz" lIns="96359" tIns="48180" rIns="96359" bIns="48180" rtlCol="0"/>
          <a:lstStyle>
            <a:lvl1pPr algn="l">
              <a:defRPr sz="1300"/>
            </a:lvl1pPr>
          </a:lstStyle>
          <a:p>
            <a:endParaRPr lang="ko-KR" altLang="en-US"/>
          </a:p>
        </p:txBody>
      </p:sp>
      <p:sp>
        <p:nvSpPr>
          <p:cNvPr id="3" name="날짜 개체 틀 2"/>
          <p:cNvSpPr>
            <a:spLocks noGrp="1"/>
          </p:cNvSpPr>
          <p:nvPr>
            <p:ph type="dt" idx="1"/>
          </p:nvPr>
        </p:nvSpPr>
        <p:spPr>
          <a:xfrm>
            <a:off x="3889109" y="0"/>
            <a:ext cx="2975240" cy="501640"/>
          </a:xfrm>
          <a:prstGeom prst="rect">
            <a:avLst/>
          </a:prstGeom>
        </p:spPr>
        <p:txBody>
          <a:bodyPr vert="horz" lIns="96359" tIns="48180" rIns="96359" bIns="48180" rtlCol="0"/>
          <a:lstStyle>
            <a:lvl1pPr algn="r">
              <a:defRPr sz="1300"/>
            </a:lvl1pPr>
          </a:lstStyle>
          <a:p>
            <a:fld id="{900CFCA4-A162-4A82-8859-9D0CAF0B8185}" type="datetimeFigureOut">
              <a:rPr lang="ko-KR" altLang="en-US" smtClean="0"/>
              <a:t>2020-05-15</a:t>
            </a:fld>
            <a:endParaRPr lang="ko-KR" altLang="en-US"/>
          </a:p>
        </p:txBody>
      </p:sp>
      <p:sp>
        <p:nvSpPr>
          <p:cNvPr id="4" name="슬라이드 이미지 개체 틀 3"/>
          <p:cNvSpPr>
            <a:spLocks noGrp="1" noRot="1" noChangeAspect="1"/>
          </p:cNvSpPr>
          <p:nvPr>
            <p:ph type="sldImg" idx="2"/>
          </p:nvPr>
        </p:nvSpPr>
        <p:spPr>
          <a:xfrm>
            <a:off x="952500" y="1249363"/>
            <a:ext cx="4960938" cy="3375025"/>
          </a:xfrm>
          <a:prstGeom prst="rect">
            <a:avLst/>
          </a:prstGeom>
          <a:noFill/>
          <a:ln w="12700">
            <a:solidFill>
              <a:prstClr val="black"/>
            </a:solidFill>
          </a:ln>
        </p:spPr>
        <p:txBody>
          <a:bodyPr vert="horz" lIns="96359" tIns="48180" rIns="96359" bIns="48180" rtlCol="0" anchor="ctr"/>
          <a:lstStyle/>
          <a:p>
            <a:endParaRPr lang="ko-KR" altLang="en-US"/>
          </a:p>
        </p:txBody>
      </p:sp>
      <p:sp>
        <p:nvSpPr>
          <p:cNvPr id="5" name="슬라이드 노트 개체 틀 4"/>
          <p:cNvSpPr>
            <a:spLocks noGrp="1"/>
          </p:cNvSpPr>
          <p:nvPr>
            <p:ph type="body" sz="quarter" idx="3"/>
          </p:nvPr>
        </p:nvSpPr>
        <p:spPr>
          <a:xfrm>
            <a:off x="686594" y="4811574"/>
            <a:ext cx="5492750" cy="3936742"/>
          </a:xfrm>
          <a:prstGeom prst="rect">
            <a:avLst/>
          </a:prstGeom>
        </p:spPr>
        <p:txBody>
          <a:bodyPr vert="horz" lIns="96359" tIns="48180" rIns="96359" bIns="4818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96437"/>
            <a:ext cx="2975240" cy="501639"/>
          </a:xfrm>
          <a:prstGeom prst="rect">
            <a:avLst/>
          </a:prstGeom>
        </p:spPr>
        <p:txBody>
          <a:bodyPr vert="horz" lIns="96359" tIns="48180" rIns="96359" bIns="48180"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89109" y="9496437"/>
            <a:ext cx="2975240" cy="501639"/>
          </a:xfrm>
          <a:prstGeom prst="rect">
            <a:avLst/>
          </a:prstGeom>
        </p:spPr>
        <p:txBody>
          <a:bodyPr vert="horz" lIns="96359" tIns="48180" rIns="96359" bIns="48180" rtlCol="0" anchor="b"/>
          <a:lstStyle>
            <a:lvl1pPr algn="r">
              <a:defRPr sz="1300"/>
            </a:lvl1pPr>
          </a:lstStyle>
          <a:p>
            <a:fld id="{CCA64647-3FDF-4990-A07F-F16D9EF482CC}" type="slidenum">
              <a:rPr lang="ko-KR" altLang="en-US" smtClean="0"/>
              <a:t>‹#›</a:t>
            </a:fld>
            <a:endParaRPr lang="ko-KR" altLang="en-US"/>
          </a:p>
        </p:txBody>
      </p:sp>
    </p:spTree>
    <p:extLst>
      <p:ext uri="{BB962C8B-B14F-4D97-AF65-F5344CB8AC3E}">
        <p14:creationId xmlns:p14="http://schemas.microsoft.com/office/powerpoint/2010/main" val="17773693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26" name="그림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813272"/>
            <a:ext cx="10080624" cy="6046001"/>
          </a:xfrm>
          <a:prstGeom prst="rect">
            <a:avLst/>
          </a:prstGeom>
          <a:ln>
            <a:noFill/>
            <a:prstDash val="sysDot"/>
          </a:ln>
        </p:spPr>
      </p:pic>
      <p:sp>
        <p:nvSpPr>
          <p:cNvPr id="15" name="Title 1"/>
          <p:cNvSpPr>
            <a:spLocks noGrp="1"/>
          </p:cNvSpPr>
          <p:nvPr>
            <p:ph type="ctrTitle" hasCustomPrompt="1"/>
          </p:nvPr>
        </p:nvSpPr>
        <p:spPr bwMode="white">
          <a:xfrm>
            <a:off x="821226" y="1410266"/>
            <a:ext cx="8442219" cy="762514"/>
          </a:xfrm>
        </p:spPr>
        <p:txBody>
          <a:bodyPr vert="horz" lIns="0" tIns="0" rIns="0" bIns="0" rtlCol="0" anchor="t" anchorCtr="0">
            <a:noAutofit/>
          </a:bodyPr>
          <a:lstStyle>
            <a:lvl1pPr>
              <a:defRPr lang="ko-KR" altLang="en-US" sz="3200" noProof="0" dirty="0">
                <a:solidFill>
                  <a:srgbClr val="336851"/>
                </a:solidFill>
                <a:latin typeface="맑은 고딕" panose="020B0503020000020004" pitchFamily="50" charset="-127"/>
                <a:ea typeface="맑은 고딕" panose="020B0503020000020004" pitchFamily="50" charset="-127"/>
              </a:defRPr>
            </a:lvl1pPr>
          </a:lstStyle>
          <a:p>
            <a:pPr lvl="0" algn="ctr" latinLnBrk="0">
              <a:lnSpc>
                <a:spcPct val="150000"/>
              </a:lnSpc>
              <a:spcBef>
                <a:spcPts val="600"/>
              </a:spcBef>
            </a:pPr>
            <a:r>
              <a:rPr lang="en-US" altLang="ko-KR" noProof="0" dirty="0" smtClean="0"/>
              <a:t>Click to add the presentation’s main title</a:t>
            </a:r>
            <a:endParaRPr lang="ko-KR" altLang="en-US" noProof="0" dirty="0"/>
          </a:p>
        </p:txBody>
      </p:sp>
      <p:sp>
        <p:nvSpPr>
          <p:cNvPr id="18" name="Subtitle 2"/>
          <p:cNvSpPr>
            <a:spLocks noGrp="1"/>
          </p:cNvSpPr>
          <p:nvPr>
            <p:ph type="subTitle" idx="1" hasCustomPrompt="1"/>
          </p:nvPr>
        </p:nvSpPr>
        <p:spPr bwMode="white">
          <a:xfrm>
            <a:off x="3818427" y="2349429"/>
            <a:ext cx="2453295" cy="445750"/>
          </a:xfrm>
          <a:ln>
            <a:noFill/>
          </a:ln>
        </p:spPr>
        <p:txBody>
          <a:bodyPr vert="horz" lIns="0" tIns="0" rIns="0" bIns="0" rtlCol="0" anchor="ctr">
            <a:noAutofit/>
          </a:bodyPr>
          <a:lstStyle>
            <a:lvl1pPr>
              <a:defRPr lang="en-US" altLang="ko-KR" sz="1800" b="1" noProof="0" dirty="0" smtClean="0">
                <a:latin typeface="맑은 고딕" panose="020B0503020000020004" pitchFamily="50" charset="-127"/>
                <a:ea typeface="맑은 고딕" panose="020B0503020000020004" pitchFamily="50" charset="-127"/>
              </a:defRPr>
            </a:lvl1pPr>
          </a:lstStyle>
          <a:p>
            <a:pPr lvl="0" algn="ctr" latinLnBrk="0"/>
            <a:r>
              <a:rPr lang="en-US" altLang="ko-KR" noProof="0" dirty="0" smtClean="0"/>
              <a:t>Subtitle and date</a:t>
            </a:r>
          </a:p>
        </p:txBody>
      </p:sp>
      <p:pic>
        <p:nvPicPr>
          <p:cNvPr id="2" name="그림 1"/>
          <p:cNvPicPr>
            <a:picLocks noChangeAspect="1"/>
          </p:cNvPicPr>
          <p:nvPr userDrawn="1"/>
        </p:nvPicPr>
        <p:blipFill rotWithShape="1">
          <a:blip r:embed="rId3">
            <a:extLst>
              <a:ext uri="{28A0092B-C50C-407E-A947-70E740481C1C}">
                <a14:useLocalDpi xmlns:a14="http://schemas.microsoft.com/office/drawing/2010/main" val="0"/>
              </a:ext>
            </a:extLst>
          </a:blip>
          <a:srcRect t="22966" b="22966"/>
          <a:stretch/>
        </p:blipFill>
        <p:spPr>
          <a:xfrm>
            <a:off x="6523313" y="5994398"/>
            <a:ext cx="3146424" cy="849108"/>
          </a:xfrm>
          <a:prstGeom prst="rect">
            <a:avLst/>
          </a:prstGeom>
        </p:spPr>
      </p:pic>
    </p:spTree>
    <p:extLst>
      <p:ext uri="{BB962C8B-B14F-4D97-AF65-F5344CB8AC3E}">
        <p14:creationId xmlns:p14="http://schemas.microsoft.com/office/powerpoint/2010/main" val="3583999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12" name="Title 1"/>
          <p:cNvSpPr txBox="1">
            <a:spLocks/>
          </p:cNvSpPr>
          <p:nvPr userDrawn="1"/>
        </p:nvSpPr>
        <p:spPr>
          <a:xfrm>
            <a:off x="1071750" y="1967961"/>
            <a:ext cx="8349376" cy="4319597"/>
          </a:xfrm>
          <a:prstGeom prst="rect">
            <a:avLst/>
          </a:prstGeom>
        </p:spPr>
        <p:txBody>
          <a:bodyPr vert="horz" lIns="0" tIns="0" rIns="0" bIns="0" rtlCol="0" anchor="t" anchorCtr="0">
            <a:noAutofit/>
          </a:bodyPr>
          <a:lstStyle>
            <a:lvl1pPr algn="l" defTabSz="1019007" rtl="0" eaLnBrk="1" latinLnBrk="1" hangingPunct="1">
              <a:lnSpc>
                <a:spcPct val="100000"/>
              </a:lnSpc>
              <a:spcBef>
                <a:spcPct val="0"/>
              </a:spcBef>
              <a:buNone/>
              <a:defRPr sz="4000" b="1" i="0" kern="1200" baseline="0">
                <a:solidFill>
                  <a:schemeClr val="tx1"/>
                </a:solidFill>
                <a:latin typeface="Optima" panose="00000400000000000000" pitchFamily="2" charset="2"/>
                <a:ea typeface="+mj-ea"/>
                <a:cs typeface="+mj-cs"/>
              </a:defRPr>
            </a:lvl1pPr>
          </a:lstStyle>
          <a:p>
            <a:pPr latinLnBrk="0"/>
            <a:endParaRPr lang="ko-KR" altLang="en-US" sz="3176" dirty="0"/>
          </a:p>
        </p:txBody>
      </p:sp>
      <p:grpSp>
        <p:nvGrpSpPr>
          <p:cNvPr id="13" name="그룹 12"/>
          <p:cNvGrpSpPr/>
          <p:nvPr userDrawn="1"/>
        </p:nvGrpSpPr>
        <p:grpSpPr>
          <a:xfrm>
            <a:off x="2" y="1196119"/>
            <a:ext cx="4741961" cy="77083"/>
            <a:chOff x="1" y="1351949"/>
            <a:chExt cx="3019324" cy="72590"/>
          </a:xfrm>
        </p:grpSpPr>
        <p:sp>
          <p:nvSpPr>
            <p:cNvPr id="14" name="직사각형 13"/>
            <p:cNvSpPr/>
            <p:nvPr userDrawn="1"/>
          </p:nvSpPr>
          <p:spPr>
            <a:xfrm>
              <a:off x="1" y="1351949"/>
              <a:ext cx="2377440" cy="72590"/>
            </a:xfrm>
            <a:prstGeom prst="rect">
              <a:avLst/>
            </a:prstGeom>
            <a:solidFill>
              <a:srgbClr val="004126"/>
            </a:solidFill>
            <a:ln w="12700" cap="flat" cmpd="sng" algn="ctr">
              <a:noFill/>
              <a:prstDash val="solid"/>
              <a:miter lim="800000"/>
            </a:ln>
            <a:effectLst/>
          </p:spPr>
          <p:txBody>
            <a:bodyPr rtlCol="0" anchor="ctr"/>
            <a:lstStyle/>
            <a:p>
              <a:pPr marL="0" marR="0" lvl="0" indent="0" algn="ctr" defTabSz="914314"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Calibri" panose="020F0502020204030204"/>
                <a:ea typeface="맑은 고딕" panose="020B0503020000020004" pitchFamily="50" charset="-127"/>
              </a:endParaRPr>
            </a:p>
          </p:txBody>
        </p:sp>
        <p:sp>
          <p:nvSpPr>
            <p:cNvPr id="15" name="직사각형 14"/>
            <p:cNvSpPr/>
            <p:nvPr userDrawn="1"/>
          </p:nvSpPr>
          <p:spPr>
            <a:xfrm>
              <a:off x="2367816" y="1351949"/>
              <a:ext cx="651509" cy="72590"/>
            </a:xfrm>
            <a:prstGeom prst="rect">
              <a:avLst/>
            </a:prstGeom>
            <a:solidFill>
              <a:srgbClr val="7B191E"/>
            </a:solidFill>
            <a:ln w="12700" cap="flat" cmpd="sng" algn="ctr">
              <a:noFill/>
              <a:prstDash val="solid"/>
              <a:miter lim="800000"/>
            </a:ln>
            <a:effectLst/>
          </p:spPr>
          <p:txBody>
            <a:bodyPr rtlCol="0" anchor="ctr"/>
            <a:lstStyle/>
            <a:p>
              <a:pPr marL="0" marR="0" lvl="0" indent="0" algn="ctr" defTabSz="914314"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Calibri" panose="020F0502020204030204"/>
                <a:ea typeface="맑은 고딕" panose="020B0503020000020004" pitchFamily="50" charset="-127"/>
              </a:endParaRPr>
            </a:p>
          </p:txBody>
        </p:sp>
      </p:grpSp>
      <p:sp>
        <p:nvSpPr>
          <p:cNvPr id="17" name="모서리가 둥근 직사각형 16"/>
          <p:cNvSpPr/>
          <p:nvPr userDrawn="1"/>
        </p:nvSpPr>
        <p:spPr bwMode="ltGray">
          <a:xfrm>
            <a:off x="360363" y="1628776"/>
            <a:ext cx="9359900" cy="4860924"/>
          </a:xfrm>
          <a:prstGeom prst="roundRect">
            <a:avLst>
              <a:gd name="adj" fmla="val 5703"/>
            </a:avLst>
          </a:prstGeom>
          <a:solidFill>
            <a:srgbClr val="336851">
              <a:alpha val="1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nSpc>
                <a:spcPct val="150000"/>
              </a:lnSpc>
              <a:spcAft>
                <a:spcPts val="900"/>
              </a:spcAft>
            </a:pPr>
            <a:endParaRPr lang="ko-KR" altLang="en-US" dirty="0" smtClean="0">
              <a:solidFill>
                <a:schemeClr val="bg1"/>
              </a:solidFill>
              <a:latin typeface="+mn-ea"/>
            </a:endParaRPr>
          </a:p>
        </p:txBody>
      </p:sp>
      <p:sp>
        <p:nvSpPr>
          <p:cNvPr id="18" name="TextBox 17"/>
          <p:cNvSpPr txBox="1"/>
          <p:nvPr userDrawn="1"/>
        </p:nvSpPr>
        <p:spPr>
          <a:xfrm>
            <a:off x="365125" y="563856"/>
            <a:ext cx="4675188" cy="614795"/>
          </a:xfrm>
          <a:prstGeom prst="rect">
            <a:avLst/>
          </a:prstGeom>
          <a:noFill/>
        </p:spPr>
        <p:txBody>
          <a:bodyPr vert="horz" wrap="square" lIns="0" tIns="0" rIns="0" bIns="0" rtlCol="0" anchor="ctr">
            <a:noAutofit/>
          </a:bodyPr>
          <a:lstStyle/>
          <a:p>
            <a:pPr indent="-274320">
              <a:spcAft>
                <a:spcPts val="900"/>
              </a:spcAft>
            </a:pPr>
            <a:r>
              <a:rPr lang="en-US" altLang="ko-KR" sz="2800" b="1" dirty="0" smtClean="0">
                <a:solidFill>
                  <a:srgbClr val="336851"/>
                </a:solidFill>
                <a:latin typeface="+mj-ea"/>
                <a:ea typeface="+mj-ea"/>
              </a:rPr>
              <a:t>Contents</a:t>
            </a:r>
            <a:r>
              <a:rPr lang="ko-KR" altLang="en-US" sz="2800" b="1" dirty="0" smtClean="0">
                <a:solidFill>
                  <a:srgbClr val="336851"/>
                </a:solidFill>
                <a:latin typeface="+mj-ea"/>
                <a:ea typeface="+mj-ea"/>
              </a:rPr>
              <a:t> </a:t>
            </a:r>
            <a:endParaRPr lang="ko-KR" altLang="en-US" sz="2800" b="1" dirty="0">
              <a:solidFill>
                <a:srgbClr val="336851"/>
              </a:solidFill>
              <a:latin typeface="+mj-ea"/>
              <a:ea typeface="+mj-ea"/>
            </a:endParaRPr>
          </a:p>
        </p:txBody>
      </p:sp>
    </p:spTree>
    <p:extLst>
      <p:ext uri="{BB962C8B-B14F-4D97-AF65-F5344CB8AC3E}">
        <p14:creationId xmlns:p14="http://schemas.microsoft.com/office/powerpoint/2010/main" val="3464129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nly">
    <p:spTree>
      <p:nvGrpSpPr>
        <p:cNvPr id="1" name=""/>
        <p:cNvGrpSpPr/>
        <p:nvPr/>
      </p:nvGrpSpPr>
      <p:grpSpPr>
        <a:xfrm>
          <a:off x="0" y="0"/>
          <a:ext cx="0" cy="0"/>
          <a:chOff x="0" y="0"/>
          <a:chExt cx="0" cy="0"/>
        </a:xfrm>
      </p:grpSpPr>
      <p:sp>
        <p:nvSpPr>
          <p:cNvPr id="17" name="직사각형 16"/>
          <p:cNvSpPr/>
          <p:nvPr userDrawn="1"/>
        </p:nvSpPr>
        <p:spPr bwMode="ltGray">
          <a:xfrm>
            <a:off x="1" y="6561062"/>
            <a:ext cx="10080625" cy="296938"/>
          </a:xfrm>
          <a:prstGeom prst="rect">
            <a:avLst/>
          </a:prstGeom>
          <a:solidFill>
            <a:srgbClr val="336851">
              <a:alpha val="27059"/>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err="1" smtClean="0">
              <a:solidFill>
                <a:schemeClr val="bg1"/>
              </a:solidFill>
              <a:latin typeface="Georgia" pitchFamily="18" charset="0"/>
            </a:endParaRPr>
          </a:p>
        </p:txBody>
      </p:sp>
      <p:sp>
        <p:nvSpPr>
          <p:cNvPr id="2" name="Title 1"/>
          <p:cNvSpPr>
            <a:spLocks noGrp="1"/>
          </p:cNvSpPr>
          <p:nvPr>
            <p:ph type="title"/>
          </p:nvPr>
        </p:nvSpPr>
        <p:spPr>
          <a:xfrm>
            <a:off x="278038" y="351732"/>
            <a:ext cx="7287727" cy="444664"/>
          </a:xfrm>
        </p:spPr>
        <p:txBody>
          <a:bodyPr anchor="ctr"/>
          <a:lstStyle>
            <a:lvl1pPr latinLnBrk="0">
              <a:defRPr sz="1800"/>
            </a:lvl1pPr>
          </a:lstStyle>
          <a:p>
            <a:r>
              <a:rPr lang="ko-KR" altLang="en-US" noProof="0" dirty="0" smtClean="0"/>
              <a:t>마스터 제목 스타일 편집</a:t>
            </a:r>
            <a:endParaRPr lang="ko-KR" altLang="en-US" noProof="0" dirty="0"/>
          </a:p>
        </p:txBody>
      </p:sp>
      <p:grpSp>
        <p:nvGrpSpPr>
          <p:cNvPr id="8" name="그룹 7"/>
          <p:cNvGrpSpPr/>
          <p:nvPr userDrawn="1"/>
        </p:nvGrpSpPr>
        <p:grpSpPr>
          <a:xfrm flipV="1">
            <a:off x="2" y="824541"/>
            <a:ext cx="10080624" cy="63523"/>
            <a:chOff x="1" y="1351949"/>
            <a:chExt cx="3019324" cy="72590"/>
          </a:xfrm>
        </p:grpSpPr>
        <p:sp>
          <p:nvSpPr>
            <p:cNvPr id="9" name="직사각형 8"/>
            <p:cNvSpPr/>
            <p:nvPr userDrawn="1"/>
          </p:nvSpPr>
          <p:spPr>
            <a:xfrm>
              <a:off x="1" y="1351949"/>
              <a:ext cx="2377440" cy="72590"/>
            </a:xfrm>
            <a:prstGeom prst="rect">
              <a:avLst/>
            </a:prstGeom>
            <a:solidFill>
              <a:srgbClr val="004126"/>
            </a:solidFill>
            <a:ln w="12700" cap="flat" cmpd="sng" algn="ctr">
              <a:noFill/>
              <a:prstDash val="solid"/>
              <a:miter lim="800000"/>
            </a:ln>
            <a:effectLst/>
          </p:spPr>
          <p:txBody>
            <a:bodyPr rtlCol="0" anchor="ctr"/>
            <a:lstStyle/>
            <a:p>
              <a:pPr marL="0" marR="0" lvl="0" indent="0" algn="ctr" defTabSz="806610" eaLnBrk="1" fontAlgn="auto" latinLnBrk="0" hangingPunct="1">
                <a:lnSpc>
                  <a:spcPct val="100000"/>
                </a:lnSpc>
                <a:spcBef>
                  <a:spcPts val="0"/>
                </a:spcBef>
                <a:spcAft>
                  <a:spcPts val="0"/>
                </a:spcAft>
                <a:buClrTx/>
                <a:buSzTx/>
                <a:buFontTx/>
                <a:buNone/>
                <a:tabLst/>
                <a:defRPr/>
              </a:pPr>
              <a:endParaRPr kumimoji="0" lang="ko-KR" altLang="en-US" sz="1588" b="0" i="0" u="none" strike="noStrike" kern="0" cap="none" spc="0" normalizeH="0" baseline="0" noProof="0" smtClean="0">
                <a:ln>
                  <a:noFill/>
                </a:ln>
                <a:solidFill>
                  <a:prstClr val="white"/>
                </a:solidFill>
                <a:effectLst/>
                <a:uLnTx/>
                <a:uFillTx/>
                <a:latin typeface="Calibri" panose="020F0502020204030204"/>
                <a:ea typeface="맑은 고딕" panose="020B0503020000020004" pitchFamily="50" charset="-127"/>
              </a:endParaRPr>
            </a:p>
          </p:txBody>
        </p:sp>
        <p:sp>
          <p:nvSpPr>
            <p:cNvPr id="11" name="직사각형 10"/>
            <p:cNvSpPr/>
            <p:nvPr userDrawn="1"/>
          </p:nvSpPr>
          <p:spPr>
            <a:xfrm>
              <a:off x="2367816" y="1351949"/>
              <a:ext cx="651509" cy="72590"/>
            </a:xfrm>
            <a:prstGeom prst="rect">
              <a:avLst/>
            </a:prstGeom>
            <a:solidFill>
              <a:srgbClr val="7B191E"/>
            </a:solidFill>
            <a:ln w="12700" cap="flat" cmpd="sng" algn="ctr">
              <a:noFill/>
              <a:prstDash val="solid"/>
              <a:miter lim="800000"/>
            </a:ln>
            <a:effectLst/>
          </p:spPr>
          <p:txBody>
            <a:bodyPr rtlCol="0" anchor="ctr"/>
            <a:lstStyle/>
            <a:p>
              <a:pPr marL="0" marR="0" lvl="0" indent="0" algn="ctr" defTabSz="806610" eaLnBrk="1" fontAlgn="auto" latinLnBrk="0" hangingPunct="1">
                <a:lnSpc>
                  <a:spcPct val="100000"/>
                </a:lnSpc>
                <a:spcBef>
                  <a:spcPts val="0"/>
                </a:spcBef>
                <a:spcAft>
                  <a:spcPts val="0"/>
                </a:spcAft>
                <a:buClrTx/>
                <a:buSzTx/>
                <a:buFontTx/>
                <a:buNone/>
                <a:tabLst/>
                <a:defRPr/>
              </a:pPr>
              <a:endParaRPr kumimoji="0" lang="ko-KR" altLang="en-US" sz="1588" b="0" i="0" u="none" strike="noStrike" kern="0" cap="none" spc="0" normalizeH="0" baseline="0" noProof="0" smtClean="0">
                <a:ln>
                  <a:noFill/>
                </a:ln>
                <a:solidFill>
                  <a:prstClr val="white"/>
                </a:solidFill>
                <a:effectLst/>
                <a:uLnTx/>
                <a:uFillTx/>
                <a:latin typeface="Calibri" panose="020F0502020204030204"/>
                <a:ea typeface="맑은 고딕" panose="020B0503020000020004" pitchFamily="50" charset="-127"/>
              </a:endParaRPr>
            </a:p>
          </p:txBody>
        </p:sp>
      </p:grpSp>
      <p:sp>
        <p:nvSpPr>
          <p:cNvPr id="18" name="슬라이드 번호 개체 틀 4"/>
          <p:cNvSpPr>
            <a:spLocks noGrp="1"/>
          </p:cNvSpPr>
          <p:nvPr>
            <p:ph type="sldNum" sz="quarter" idx="12"/>
          </p:nvPr>
        </p:nvSpPr>
        <p:spPr>
          <a:xfrm>
            <a:off x="9416000" y="6561062"/>
            <a:ext cx="648841" cy="296938"/>
          </a:xfrm>
          <a:prstGeom prst="rect">
            <a:avLst/>
          </a:prstGeom>
        </p:spPr>
        <p:txBody>
          <a:bodyPr anchor="ctr"/>
          <a:lstStyle>
            <a:lvl1pPr algn="ctr" latinLnBrk="0">
              <a:defRPr sz="1000"/>
            </a:lvl1pPr>
          </a:lstStyle>
          <a:p>
            <a:fld id="{B6C2EF24-4D27-4F7D-8E75-C1980893CDF8}" type="slidenum">
              <a:rPr lang="ko-KR" altLang="en-US" smtClean="0"/>
              <a:pPr/>
              <a:t>‹#›</a:t>
            </a:fld>
            <a:endParaRPr lang="ko-KR" altLang="en-US"/>
          </a:p>
        </p:txBody>
      </p:sp>
      <p:cxnSp>
        <p:nvCxnSpPr>
          <p:cNvPr id="19" name="직선 연결선 18"/>
          <p:cNvCxnSpPr/>
          <p:nvPr userDrawn="1"/>
        </p:nvCxnSpPr>
        <p:spPr>
          <a:xfrm>
            <a:off x="9415999" y="6566008"/>
            <a:ext cx="0" cy="18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직사각형 20"/>
          <p:cNvSpPr/>
          <p:nvPr userDrawn="1"/>
        </p:nvSpPr>
        <p:spPr>
          <a:xfrm>
            <a:off x="101015" y="6606429"/>
            <a:ext cx="7260359" cy="230832"/>
          </a:xfrm>
          <a:prstGeom prst="rect">
            <a:avLst/>
          </a:prstGeom>
        </p:spPr>
        <p:txBody>
          <a:bodyPr wrap="square">
            <a:spAutoFit/>
          </a:bodyPr>
          <a:lstStyle/>
          <a:p>
            <a:r>
              <a:rPr lang="en-US" altLang="ko-KR" sz="900" b="0" i="1" kern="1200" dirty="0" smtClean="0">
                <a:solidFill>
                  <a:srgbClr val="1D3B2A"/>
                </a:solidFill>
                <a:latin typeface="+mn-lt"/>
                <a:ea typeface="+mn-ea"/>
                <a:cs typeface="+mn-cs"/>
              </a:rPr>
              <a:t>© 2016 ABLE Consulting Co, Ltd. All rights reserved. </a:t>
            </a:r>
            <a:endParaRPr lang="en-US" altLang="ko-KR" sz="900" b="0" i="1" kern="1200" dirty="0">
              <a:solidFill>
                <a:srgbClr val="1D3B2A"/>
              </a:solidFill>
              <a:latin typeface="+mn-lt"/>
              <a:ea typeface="+mn-ea"/>
              <a:cs typeface="+mn-cs"/>
            </a:endParaRPr>
          </a:p>
        </p:txBody>
      </p:sp>
      <p:sp>
        <p:nvSpPr>
          <p:cNvPr id="12" name="TextBox 11"/>
          <p:cNvSpPr txBox="1"/>
          <p:nvPr userDrawn="1"/>
        </p:nvSpPr>
        <p:spPr>
          <a:xfrm>
            <a:off x="8248073" y="6575624"/>
            <a:ext cx="1115002" cy="282376"/>
          </a:xfrm>
          <a:prstGeom prst="rect">
            <a:avLst/>
          </a:prstGeom>
          <a:noFill/>
        </p:spPr>
        <p:txBody>
          <a:bodyPr vert="horz" wrap="none" lIns="0" tIns="0" rIns="0" bIns="0" rtlCol="0" anchor="ctr">
            <a:noAutofit/>
          </a:bodyPr>
          <a:lstStyle/>
          <a:p>
            <a:pPr indent="-274294">
              <a:spcAft>
                <a:spcPts val="900"/>
              </a:spcAft>
            </a:pPr>
            <a:r>
              <a:rPr lang="en-US" altLang="ko-KR" sz="1000" i="1" dirty="0" smtClean="0">
                <a:solidFill>
                  <a:srgbClr val="336851"/>
                </a:solidFill>
                <a:latin typeface="+mj-lt"/>
                <a:ea typeface="+mn-ea"/>
              </a:rPr>
              <a:t>ABLE</a:t>
            </a:r>
            <a:r>
              <a:rPr lang="en-US" altLang="ko-KR" sz="1000" i="1" baseline="0" dirty="0" smtClean="0">
                <a:solidFill>
                  <a:srgbClr val="336851"/>
                </a:solidFill>
                <a:latin typeface="+mj-lt"/>
                <a:ea typeface="+mn-ea"/>
              </a:rPr>
              <a:t> Consulting</a:t>
            </a:r>
            <a:endParaRPr lang="ko-KR" altLang="en-US" sz="1000" i="1" dirty="0" err="1" smtClean="0">
              <a:solidFill>
                <a:srgbClr val="336851"/>
              </a:solidFill>
              <a:latin typeface="+mj-lt"/>
              <a:ea typeface="+mn-ea"/>
            </a:endParaRPr>
          </a:p>
        </p:txBody>
      </p:sp>
      <p:sp>
        <p:nvSpPr>
          <p:cNvPr id="14" name="텍스트 개체 틀 3"/>
          <p:cNvSpPr>
            <a:spLocks noGrp="1"/>
          </p:cNvSpPr>
          <p:nvPr>
            <p:ph type="body" sz="quarter" idx="13"/>
          </p:nvPr>
        </p:nvSpPr>
        <p:spPr>
          <a:xfrm>
            <a:off x="7553006" y="143960"/>
            <a:ext cx="2175194" cy="476250"/>
          </a:xfrm>
        </p:spPr>
        <p:txBody>
          <a:bodyPr/>
          <a:lstStyle>
            <a:lvl1pPr>
              <a:defRPr>
                <a:latin typeface="+mj-ea"/>
                <a:ea typeface="+mj-ea"/>
              </a:defRPr>
            </a:lvl1pPr>
          </a:lstStyle>
          <a:p>
            <a:pPr algn="r"/>
            <a:endParaRPr lang="en-US" sz="1600" dirty="0"/>
          </a:p>
        </p:txBody>
      </p:sp>
    </p:spTree>
    <p:extLst>
      <p:ext uri="{BB962C8B-B14F-4D97-AF65-F5344CB8AC3E}">
        <p14:creationId xmlns:p14="http://schemas.microsoft.com/office/powerpoint/2010/main" val="223697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243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Only">
    <p:spTree>
      <p:nvGrpSpPr>
        <p:cNvPr id="1" name=""/>
        <p:cNvGrpSpPr/>
        <p:nvPr/>
      </p:nvGrpSpPr>
      <p:grpSpPr>
        <a:xfrm>
          <a:off x="0" y="0"/>
          <a:ext cx="0" cy="0"/>
          <a:chOff x="0" y="0"/>
          <a:chExt cx="0" cy="0"/>
        </a:xfrm>
      </p:grpSpPr>
      <p:sp>
        <p:nvSpPr>
          <p:cNvPr id="15" name="직사각형 14"/>
          <p:cNvSpPr/>
          <p:nvPr userDrawn="1"/>
        </p:nvSpPr>
        <p:spPr bwMode="ltGray">
          <a:xfrm>
            <a:off x="2" y="6561062"/>
            <a:ext cx="10080623" cy="296938"/>
          </a:xfrm>
          <a:prstGeom prst="rect">
            <a:avLst/>
          </a:prstGeom>
          <a:solidFill>
            <a:srgbClr val="336851">
              <a:alpha val="27059"/>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err="1" smtClean="0">
              <a:solidFill>
                <a:schemeClr val="bg1"/>
              </a:solidFill>
              <a:latin typeface="Georgia" pitchFamily="18" charset="0"/>
            </a:endParaRPr>
          </a:p>
        </p:txBody>
      </p:sp>
      <p:sp>
        <p:nvSpPr>
          <p:cNvPr id="16" name="Title 1"/>
          <p:cNvSpPr>
            <a:spLocks noGrp="1"/>
          </p:cNvSpPr>
          <p:nvPr>
            <p:ph type="title"/>
          </p:nvPr>
        </p:nvSpPr>
        <p:spPr>
          <a:xfrm>
            <a:off x="278038" y="351732"/>
            <a:ext cx="7287727" cy="444664"/>
          </a:xfrm>
        </p:spPr>
        <p:txBody>
          <a:bodyPr anchor="ctr"/>
          <a:lstStyle>
            <a:lvl1pPr latinLnBrk="0">
              <a:defRPr sz="1800"/>
            </a:lvl1pPr>
          </a:lstStyle>
          <a:p>
            <a:r>
              <a:rPr lang="ko-KR" altLang="en-US" noProof="0" dirty="0" smtClean="0"/>
              <a:t>마스터 제목 스타일 편집</a:t>
            </a:r>
            <a:endParaRPr lang="ko-KR" altLang="en-US" noProof="0" dirty="0"/>
          </a:p>
        </p:txBody>
      </p:sp>
      <p:grpSp>
        <p:nvGrpSpPr>
          <p:cNvPr id="17" name="그룹 16"/>
          <p:cNvGrpSpPr/>
          <p:nvPr userDrawn="1"/>
        </p:nvGrpSpPr>
        <p:grpSpPr>
          <a:xfrm flipV="1">
            <a:off x="2" y="824541"/>
            <a:ext cx="10080624" cy="63523"/>
            <a:chOff x="1" y="1351949"/>
            <a:chExt cx="3019324" cy="72590"/>
          </a:xfrm>
        </p:grpSpPr>
        <p:sp>
          <p:nvSpPr>
            <p:cNvPr id="18" name="직사각형 17"/>
            <p:cNvSpPr/>
            <p:nvPr userDrawn="1"/>
          </p:nvSpPr>
          <p:spPr>
            <a:xfrm>
              <a:off x="1" y="1351949"/>
              <a:ext cx="2377440" cy="72590"/>
            </a:xfrm>
            <a:prstGeom prst="rect">
              <a:avLst/>
            </a:prstGeom>
            <a:solidFill>
              <a:srgbClr val="004126"/>
            </a:solidFill>
            <a:ln w="12700" cap="flat" cmpd="sng" algn="ctr">
              <a:noFill/>
              <a:prstDash val="solid"/>
              <a:miter lim="800000"/>
            </a:ln>
            <a:effectLst/>
          </p:spPr>
          <p:txBody>
            <a:bodyPr rtlCol="0" anchor="ctr"/>
            <a:lstStyle/>
            <a:p>
              <a:pPr marL="0" marR="0" lvl="0" indent="0" algn="ctr" defTabSz="806610" eaLnBrk="1" fontAlgn="auto" latinLnBrk="0" hangingPunct="1">
                <a:lnSpc>
                  <a:spcPct val="100000"/>
                </a:lnSpc>
                <a:spcBef>
                  <a:spcPts val="0"/>
                </a:spcBef>
                <a:spcAft>
                  <a:spcPts val="0"/>
                </a:spcAft>
                <a:buClrTx/>
                <a:buSzTx/>
                <a:buFontTx/>
                <a:buNone/>
                <a:tabLst/>
                <a:defRPr/>
              </a:pPr>
              <a:endParaRPr kumimoji="0" lang="ko-KR" altLang="en-US" sz="1588" b="0" i="0" u="none" strike="noStrike" kern="0" cap="none" spc="0" normalizeH="0" baseline="0" noProof="0" smtClean="0">
                <a:ln>
                  <a:noFill/>
                </a:ln>
                <a:solidFill>
                  <a:prstClr val="white"/>
                </a:solidFill>
                <a:effectLst/>
                <a:uLnTx/>
                <a:uFillTx/>
                <a:latin typeface="Calibri" panose="020F0502020204030204"/>
                <a:ea typeface="맑은 고딕" panose="020B0503020000020004" pitchFamily="50" charset="-127"/>
              </a:endParaRPr>
            </a:p>
          </p:txBody>
        </p:sp>
        <p:sp>
          <p:nvSpPr>
            <p:cNvPr id="19" name="직사각형 18"/>
            <p:cNvSpPr/>
            <p:nvPr userDrawn="1"/>
          </p:nvSpPr>
          <p:spPr>
            <a:xfrm>
              <a:off x="2367816" y="1351949"/>
              <a:ext cx="651509" cy="72590"/>
            </a:xfrm>
            <a:prstGeom prst="rect">
              <a:avLst/>
            </a:prstGeom>
            <a:solidFill>
              <a:srgbClr val="7B191E"/>
            </a:solidFill>
            <a:ln w="12700" cap="flat" cmpd="sng" algn="ctr">
              <a:noFill/>
              <a:prstDash val="solid"/>
              <a:miter lim="800000"/>
            </a:ln>
            <a:effectLst/>
          </p:spPr>
          <p:txBody>
            <a:bodyPr rtlCol="0" anchor="ctr"/>
            <a:lstStyle/>
            <a:p>
              <a:pPr marL="0" marR="0" lvl="0" indent="0" algn="ctr" defTabSz="806610" eaLnBrk="1" fontAlgn="auto" latinLnBrk="0" hangingPunct="1">
                <a:lnSpc>
                  <a:spcPct val="100000"/>
                </a:lnSpc>
                <a:spcBef>
                  <a:spcPts val="0"/>
                </a:spcBef>
                <a:spcAft>
                  <a:spcPts val="0"/>
                </a:spcAft>
                <a:buClrTx/>
                <a:buSzTx/>
                <a:buFontTx/>
                <a:buNone/>
                <a:tabLst/>
                <a:defRPr/>
              </a:pPr>
              <a:endParaRPr kumimoji="0" lang="ko-KR" altLang="en-US" sz="1588" b="0" i="0" u="none" strike="noStrike" kern="0" cap="none" spc="0" normalizeH="0" baseline="0" noProof="0" smtClean="0">
                <a:ln>
                  <a:noFill/>
                </a:ln>
                <a:solidFill>
                  <a:prstClr val="white"/>
                </a:solidFill>
                <a:effectLst/>
                <a:uLnTx/>
                <a:uFillTx/>
                <a:latin typeface="Calibri" panose="020F0502020204030204"/>
                <a:ea typeface="맑은 고딕" panose="020B0503020000020004" pitchFamily="50" charset="-127"/>
              </a:endParaRPr>
            </a:p>
          </p:txBody>
        </p:sp>
      </p:grpSp>
      <p:cxnSp>
        <p:nvCxnSpPr>
          <p:cNvPr id="26" name="직선 연결선 25"/>
          <p:cNvCxnSpPr/>
          <p:nvPr userDrawn="1"/>
        </p:nvCxnSpPr>
        <p:spPr>
          <a:xfrm>
            <a:off x="9415999" y="6566008"/>
            <a:ext cx="0" cy="18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직사각형 27"/>
          <p:cNvSpPr/>
          <p:nvPr userDrawn="1"/>
        </p:nvSpPr>
        <p:spPr>
          <a:xfrm>
            <a:off x="101015" y="6606429"/>
            <a:ext cx="7260359" cy="230832"/>
          </a:xfrm>
          <a:prstGeom prst="rect">
            <a:avLst/>
          </a:prstGeom>
        </p:spPr>
        <p:txBody>
          <a:bodyPr wrap="square">
            <a:spAutoFit/>
          </a:bodyPr>
          <a:lstStyle/>
          <a:p>
            <a:r>
              <a:rPr lang="en-US" altLang="ko-KR" sz="900" b="0" i="1" kern="1200" dirty="0" smtClean="0">
                <a:solidFill>
                  <a:srgbClr val="1D3B2A"/>
                </a:solidFill>
                <a:latin typeface="+mn-lt"/>
                <a:ea typeface="+mn-ea"/>
                <a:cs typeface="+mn-cs"/>
              </a:rPr>
              <a:t>© 2016 ABLE Consulting Co, Ltd. All rights reserved. </a:t>
            </a:r>
            <a:endParaRPr lang="en-US" altLang="ko-KR" sz="900" b="0" i="1" kern="1200" dirty="0">
              <a:solidFill>
                <a:srgbClr val="1D3B2A"/>
              </a:solidFill>
              <a:latin typeface="+mn-lt"/>
              <a:ea typeface="+mn-ea"/>
              <a:cs typeface="+mn-cs"/>
            </a:endParaRPr>
          </a:p>
        </p:txBody>
      </p:sp>
      <p:sp>
        <p:nvSpPr>
          <p:cNvPr id="20" name="TextBox 19"/>
          <p:cNvSpPr txBox="1"/>
          <p:nvPr userDrawn="1"/>
        </p:nvSpPr>
        <p:spPr>
          <a:xfrm>
            <a:off x="8248073" y="6575624"/>
            <a:ext cx="1115002" cy="282376"/>
          </a:xfrm>
          <a:prstGeom prst="rect">
            <a:avLst/>
          </a:prstGeom>
          <a:noFill/>
        </p:spPr>
        <p:txBody>
          <a:bodyPr vert="horz" wrap="none" lIns="0" tIns="0" rIns="0" bIns="0" rtlCol="0" anchor="ctr">
            <a:noAutofit/>
          </a:bodyPr>
          <a:lstStyle/>
          <a:p>
            <a:pPr indent="-274294">
              <a:spcAft>
                <a:spcPts val="900"/>
              </a:spcAft>
            </a:pPr>
            <a:r>
              <a:rPr lang="en-US" altLang="ko-KR" sz="1000" i="1" dirty="0" smtClean="0">
                <a:solidFill>
                  <a:srgbClr val="336851"/>
                </a:solidFill>
                <a:latin typeface="+mj-lt"/>
                <a:ea typeface="+mn-ea"/>
              </a:rPr>
              <a:t>ABLE</a:t>
            </a:r>
            <a:r>
              <a:rPr lang="en-US" altLang="ko-KR" sz="1000" i="1" baseline="0" dirty="0" smtClean="0">
                <a:solidFill>
                  <a:srgbClr val="336851"/>
                </a:solidFill>
                <a:latin typeface="+mj-lt"/>
                <a:ea typeface="+mn-ea"/>
              </a:rPr>
              <a:t> Consulting</a:t>
            </a:r>
            <a:endParaRPr lang="ko-KR" altLang="en-US" sz="1000" i="1" dirty="0" err="1" smtClean="0">
              <a:solidFill>
                <a:srgbClr val="336851"/>
              </a:solidFill>
              <a:latin typeface="+mj-lt"/>
              <a:ea typeface="+mn-ea"/>
            </a:endParaRPr>
          </a:p>
        </p:txBody>
      </p:sp>
      <p:sp>
        <p:nvSpPr>
          <p:cNvPr id="21" name="슬라이드 번호 개체 틀 4"/>
          <p:cNvSpPr>
            <a:spLocks noGrp="1"/>
          </p:cNvSpPr>
          <p:nvPr>
            <p:ph type="sldNum" sz="quarter" idx="12"/>
          </p:nvPr>
        </p:nvSpPr>
        <p:spPr>
          <a:xfrm>
            <a:off x="9416000" y="6561062"/>
            <a:ext cx="648841" cy="296938"/>
          </a:xfrm>
          <a:prstGeom prst="rect">
            <a:avLst/>
          </a:prstGeom>
        </p:spPr>
        <p:txBody>
          <a:bodyPr anchor="ctr"/>
          <a:lstStyle>
            <a:lvl1pPr algn="ctr" latinLnBrk="0">
              <a:defRPr sz="1000"/>
            </a:lvl1pPr>
          </a:lstStyle>
          <a:p>
            <a:fld id="{B6C2EF24-4D27-4F7D-8E75-C1980893CDF8}" type="slidenum">
              <a:rPr lang="ko-KR" altLang="en-US" smtClean="0"/>
              <a:pPr/>
              <a:t>‹#›</a:t>
            </a:fld>
            <a:endParaRPr lang="ko-KR" altLang="en-US" dirty="0"/>
          </a:p>
        </p:txBody>
      </p:sp>
      <p:sp>
        <p:nvSpPr>
          <p:cNvPr id="13" name="텍스트 개체 틀 3"/>
          <p:cNvSpPr>
            <a:spLocks noGrp="1"/>
          </p:cNvSpPr>
          <p:nvPr>
            <p:ph type="body" sz="quarter" idx="13"/>
          </p:nvPr>
        </p:nvSpPr>
        <p:spPr>
          <a:xfrm>
            <a:off x="7553006" y="143960"/>
            <a:ext cx="2175194" cy="476250"/>
          </a:xfrm>
        </p:spPr>
        <p:txBody>
          <a:bodyPr/>
          <a:lstStyle>
            <a:lvl1pPr>
              <a:defRPr>
                <a:latin typeface="+mj-ea"/>
                <a:ea typeface="+mj-ea"/>
              </a:defRPr>
            </a:lvl1pPr>
          </a:lstStyle>
          <a:p>
            <a:pPr algn="r"/>
            <a:endParaRPr lang="en-US" sz="1600" dirty="0"/>
          </a:p>
        </p:txBody>
      </p:sp>
    </p:spTree>
    <p:extLst>
      <p:ext uri="{BB962C8B-B14F-4D97-AF65-F5344CB8AC3E}">
        <p14:creationId xmlns:p14="http://schemas.microsoft.com/office/powerpoint/2010/main" val="10925467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13" name="직사각형 12"/>
          <p:cNvSpPr/>
          <p:nvPr userDrawn="1"/>
        </p:nvSpPr>
        <p:spPr bwMode="ltGray">
          <a:xfrm>
            <a:off x="2" y="6561062"/>
            <a:ext cx="10080623" cy="296938"/>
          </a:xfrm>
          <a:prstGeom prst="rect">
            <a:avLst/>
          </a:prstGeom>
          <a:solidFill>
            <a:srgbClr val="336851">
              <a:alpha val="27059"/>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err="1" smtClean="0">
              <a:solidFill>
                <a:schemeClr val="bg1"/>
              </a:solidFill>
              <a:latin typeface="Georgia" pitchFamily="18" charset="0"/>
            </a:endParaRPr>
          </a:p>
        </p:txBody>
      </p:sp>
      <p:sp>
        <p:nvSpPr>
          <p:cNvPr id="9" name="TextBox 8"/>
          <p:cNvSpPr txBox="1"/>
          <p:nvPr userDrawn="1"/>
        </p:nvSpPr>
        <p:spPr>
          <a:xfrm>
            <a:off x="1758173" y="2391235"/>
            <a:ext cx="6564282" cy="1461040"/>
          </a:xfrm>
          <a:prstGeom prst="rect">
            <a:avLst/>
          </a:prstGeom>
          <a:noFill/>
        </p:spPr>
        <p:txBody>
          <a:bodyPr vert="horz" wrap="square" lIns="0" tIns="0" rIns="0" bIns="0" rtlCol="0" anchor="ctr">
            <a:noAutofit/>
          </a:bodyPr>
          <a:lstStyle/>
          <a:p>
            <a:pPr indent="-241983" algn="ctr">
              <a:spcAft>
                <a:spcPts val="794"/>
              </a:spcAft>
            </a:pPr>
            <a:r>
              <a:rPr lang="en-US" altLang="ko-KR" sz="3600" b="0" i="1" dirty="0" smtClean="0">
                <a:latin typeface="Georgia" pitchFamily="18" charset="0"/>
              </a:rPr>
              <a:t>End</a:t>
            </a:r>
            <a:r>
              <a:rPr lang="en-US" altLang="ko-KR" sz="3600" b="0" i="1" baseline="0" dirty="0" smtClean="0">
                <a:latin typeface="Georgia" pitchFamily="18" charset="0"/>
              </a:rPr>
              <a:t> of Document</a:t>
            </a:r>
            <a:endParaRPr lang="ko-KR" altLang="en-US" sz="3600" b="0" i="1" dirty="0" err="1" smtClean="0">
              <a:latin typeface="Georgia" pitchFamily="18" charset="0"/>
            </a:endParaRPr>
          </a:p>
        </p:txBody>
      </p:sp>
      <p:cxnSp>
        <p:nvCxnSpPr>
          <p:cNvPr id="14" name="직선 연결선 13"/>
          <p:cNvCxnSpPr/>
          <p:nvPr userDrawn="1"/>
        </p:nvCxnSpPr>
        <p:spPr>
          <a:xfrm>
            <a:off x="9415999" y="6566008"/>
            <a:ext cx="0" cy="18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직사각형 14"/>
          <p:cNvSpPr/>
          <p:nvPr userDrawn="1"/>
        </p:nvSpPr>
        <p:spPr>
          <a:xfrm>
            <a:off x="101015" y="6606429"/>
            <a:ext cx="7260359" cy="230832"/>
          </a:xfrm>
          <a:prstGeom prst="rect">
            <a:avLst/>
          </a:prstGeom>
        </p:spPr>
        <p:txBody>
          <a:bodyPr wrap="square">
            <a:spAutoFit/>
          </a:bodyPr>
          <a:lstStyle/>
          <a:p>
            <a:r>
              <a:rPr lang="en-US" altLang="ko-KR" sz="900" b="0" i="1" kern="1200" dirty="0" smtClean="0">
                <a:solidFill>
                  <a:srgbClr val="1D3B2A"/>
                </a:solidFill>
                <a:latin typeface="+mn-lt"/>
                <a:ea typeface="+mn-ea"/>
                <a:cs typeface="+mn-cs"/>
              </a:rPr>
              <a:t>© 2016 ABLE Consulting Co, Ltd. All rights reserved. </a:t>
            </a:r>
            <a:endParaRPr lang="en-US" altLang="ko-KR" sz="900" b="0" i="1" kern="1200" dirty="0">
              <a:solidFill>
                <a:srgbClr val="1D3B2A"/>
              </a:solidFill>
              <a:latin typeface="+mn-lt"/>
              <a:ea typeface="+mn-ea"/>
              <a:cs typeface="+mn-cs"/>
            </a:endParaRPr>
          </a:p>
        </p:txBody>
      </p:sp>
      <p:sp>
        <p:nvSpPr>
          <p:cNvPr id="16" name="TextBox 15"/>
          <p:cNvSpPr txBox="1"/>
          <p:nvPr userDrawn="1"/>
        </p:nvSpPr>
        <p:spPr>
          <a:xfrm>
            <a:off x="8248073" y="6575624"/>
            <a:ext cx="1115002" cy="282376"/>
          </a:xfrm>
          <a:prstGeom prst="rect">
            <a:avLst/>
          </a:prstGeom>
          <a:noFill/>
        </p:spPr>
        <p:txBody>
          <a:bodyPr vert="horz" wrap="none" lIns="0" tIns="0" rIns="0" bIns="0" rtlCol="0" anchor="ctr">
            <a:noAutofit/>
          </a:bodyPr>
          <a:lstStyle/>
          <a:p>
            <a:pPr indent="-274294">
              <a:spcAft>
                <a:spcPts val="900"/>
              </a:spcAft>
            </a:pPr>
            <a:r>
              <a:rPr lang="en-US" altLang="ko-KR" sz="1000" i="1" dirty="0" smtClean="0">
                <a:solidFill>
                  <a:srgbClr val="336851"/>
                </a:solidFill>
                <a:latin typeface="+mj-lt"/>
                <a:ea typeface="+mn-ea"/>
              </a:rPr>
              <a:t>ABLE</a:t>
            </a:r>
            <a:r>
              <a:rPr lang="en-US" altLang="ko-KR" sz="1000" i="1" baseline="0" dirty="0" smtClean="0">
                <a:solidFill>
                  <a:srgbClr val="336851"/>
                </a:solidFill>
                <a:latin typeface="+mj-lt"/>
                <a:ea typeface="+mn-ea"/>
              </a:rPr>
              <a:t> Consulting</a:t>
            </a:r>
            <a:endParaRPr lang="ko-KR" altLang="en-US" sz="1000" i="1" dirty="0" err="1" smtClean="0">
              <a:solidFill>
                <a:srgbClr val="336851"/>
              </a:solidFill>
              <a:latin typeface="+mj-lt"/>
              <a:ea typeface="+mn-ea"/>
            </a:endParaRPr>
          </a:p>
        </p:txBody>
      </p:sp>
      <p:sp>
        <p:nvSpPr>
          <p:cNvPr id="18" name="슬라이드 번호 개체 틀 4"/>
          <p:cNvSpPr>
            <a:spLocks noGrp="1"/>
          </p:cNvSpPr>
          <p:nvPr>
            <p:ph type="sldNum" sz="quarter" idx="12"/>
          </p:nvPr>
        </p:nvSpPr>
        <p:spPr>
          <a:xfrm>
            <a:off x="9416000" y="6561062"/>
            <a:ext cx="648841" cy="296938"/>
          </a:xfrm>
          <a:prstGeom prst="rect">
            <a:avLst/>
          </a:prstGeom>
        </p:spPr>
        <p:txBody>
          <a:bodyPr anchor="ctr"/>
          <a:lstStyle>
            <a:lvl1pPr algn="ctr" latinLnBrk="0">
              <a:defRPr sz="1000"/>
            </a:lvl1pPr>
          </a:lstStyle>
          <a:p>
            <a:fld id="{B6C2EF24-4D27-4F7D-8E75-C1980893CDF8}" type="slidenum">
              <a:rPr lang="ko-KR" altLang="en-US" smtClean="0"/>
              <a:pPr/>
              <a:t>‹#›</a:t>
            </a:fld>
            <a:endParaRPr lang="ko-KR" altLang="en-US"/>
          </a:p>
        </p:txBody>
      </p:sp>
      <p:sp>
        <p:nvSpPr>
          <p:cNvPr id="2" name="TextBox 1"/>
          <p:cNvSpPr txBox="1"/>
          <p:nvPr userDrawn="1"/>
        </p:nvSpPr>
        <p:spPr>
          <a:xfrm>
            <a:off x="10739120" y="5547360"/>
            <a:ext cx="914400" cy="914400"/>
          </a:xfrm>
          <a:prstGeom prst="rect">
            <a:avLst/>
          </a:prstGeom>
          <a:noFill/>
        </p:spPr>
        <p:txBody>
          <a:bodyPr vert="horz" wrap="none" lIns="0" tIns="0" rIns="0" bIns="0" rtlCol="0">
            <a:noAutofit/>
          </a:bodyPr>
          <a:lstStyle/>
          <a:p>
            <a:pPr indent="-274320">
              <a:spcAft>
                <a:spcPts val="900"/>
              </a:spcAft>
            </a:pPr>
            <a:endParaRPr lang="ko-KR" altLang="en-US" sz="2000" dirty="0" err="1" smtClean="0">
              <a:latin typeface="Georgia" pitchFamily="18" charset="0"/>
            </a:endParaRPr>
          </a:p>
        </p:txBody>
      </p:sp>
    </p:spTree>
    <p:extLst>
      <p:ext uri="{BB962C8B-B14F-4D97-AF65-F5344CB8AC3E}">
        <p14:creationId xmlns:p14="http://schemas.microsoft.com/office/powerpoint/2010/main" val="21650070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037" y="685800"/>
            <a:ext cx="8918326" cy="924716"/>
          </a:xfrm>
          <a:prstGeom prst="rect">
            <a:avLst/>
          </a:prstGeom>
        </p:spPr>
        <p:txBody>
          <a:bodyPr vert="horz" lIns="0" tIns="0" rIns="0" bIns="0" rtlCol="0" anchor="t" anchorCtr="0">
            <a:noAutofit/>
          </a:bodyPr>
          <a:lstStyle/>
          <a:p>
            <a:r>
              <a:rPr lang="en-US" altLang="ko-KR" noProof="0" dirty="0" smtClean="0"/>
              <a:t>Click to edit</a:t>
            </a:r>
            <a:br>
              <a:rPr lang="en-US" altLang="ko-KR" noProof="0" dirty="0" smtClean="0"/>
            </a:br>
            <a:r>
              <a:rPr lang="en-US" altLang="ko-KR" noProof="0" dirty="0" smtClean="0"/>
              <a:t>Master title style</a:t>
            </a:r>
            <a:endParaRPr lang="ko-KR" altLang="en-US" noProof="0" dirty="0"/>
          </a:p>
        </p:txBody>
      </p:sp>
      <p:sp>
        <p:nvSpPr>
          <p:cNvPr id="3" name="Text Placeholder 2"/>
          <p:cNvSpPr>
            <a:spLocks noGrp="1"/>
          </p:cNvSpPr>
          <p:nvPr>
            <p:ph type="body" idx="1"/>
          </p:nvPr>
        </p:nvSpPr>
        <p:spPr>
          <a:xfrm>
            <a:off x="588039" y="1752601"/>
            <a:ext cx="8918324" cy="4440186"/>
          </a:xfrm>
          <a:prstGeom prst="rect">
            <a:avLst/>
          </a:prstGeom>
        </p:spPr>
        <p:txBody>
          <a:bodyPr vert="horz" lIns="0" tIns="0" rIns="0" bIns="0" rtlCol="0">
            <a:no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dirty="0" smtClean="0"/>
          </a:p>
        </p:txBody>
      </p:sp>
    </p:spTree>
    <p:extLst>
      <p:ext uri="{BB962C8B-B14F-4D97-AF65-F5344CB8AC3E}">
        <p14:creationId xmlns:p14="http://schemas.microsoft.com/office/powerpoint/2010/main" val="239972508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6" r:id="rId5"/>
    <p:sldLayoutId id="2147483755" r:id="rId6"/>
  </p:sldLayoutIdLst>
  <p:timing>
    <p:tnLst>
      <p:par>
        <p:cTn id="1" dur="indefinite" restart="never" nodeType="tmRoot"/>
      </p:par>
    </p:tnLst>
  </p:timing>
  <p:hf hdr="0" ftr="0" dt="0"/>
  <p:txStyles>
    <p:titleStyle>
      <a:lvl1pPr algn="l" defTabSz="898885" rtl="0" eaLnBrk="1" latinLnBrk="1" hangingPunct="1">
        <a:lnSpc>
          <a:spcPct val="100000"/>
        </a:lnSpc>
        <a:spcBef>
          <a:spcPct val="0"/>
        </a:spcBef>
        <a:buNone/>
        <a:defRPr sz="2382" b="1" i="0" kern="1200" baseline="0">
          <a:solidFill>
            <a:schemeClr val="tx1"/>
          </a:solidFill>
          <a:latin typeface="Optima" panose="00000400000000000000" pitchFamily="2" charset="2"/>
          <a:ea typeface="+mj-ea"/>
          <a:cs typeface="+mj-cs"/>
        </a:defRPr>
      </a:lvl1pPr>
    </p:titleStyle>
    <p:bodyStyle>
      <a:lvl1pPr marL="0" marR="0" indent="-269665" algn="l" defTabSz="898885" rtl="0" eaLnBrk="1" fontAlgn="auto" latinLnBrk="1" hangingPunct="1">
        <a:lnSpc>
          <a:spcPct val="100000"/>
        </a:lnSpc>
        <a:spcBef>
          <a:spcPts val="0"/>
        </a:spcBef>
        <a:spcAft>
          <a:spcPts val="886"/>
        </a:spcAft>
        <a:buClr>
          <a:schemeClr val="tx1"/>
        </a:buClr>
        <a:buSzTx/>
        <a:buFontTx/>
        <a:buNone/>
        <a:tabLst/>
        <a:defRPr sz="1940" kern="1200">
          <a:solidFill>
            <a:schemeClr val="tx1"/>
          </a:solidFill>
          <a:latin typeface="Optima" panose="00000400000000000000" pitchFamily="2" charset="2"/>
          <a:ea typeface="+mn-ea"/>
          <a:cs typeface="+mn-cs"/>
        </a:defRPr>
      </a:lvl1pPr>
      <a:lvl2pPr marL="269665" indent="-269665" algn="l" defTabSz="898885" rtl="0" eaLnBrk="1" latinLnBrk="1" hangingPunct="1">
        <a:lnSpc>
          <a:spcPct val="100000"/>
        </a:lnSpc>
        <a:spcBef>
          <a:spcPts val="0"/>
        </a:spcBef>
        <a:spcAft>
          <a:spcPts val="886"/>
        </a:spcAft>
        <a:buClr>
          <a:schemeClr val="tx1"/>
        </a:buClr>
        <a:buFont typeface="Georgia" pitchFamily="18" charset="0"/>
        <a:buChar char="•"/>
        <a:defRPr sz="1940" kern="1200">
          <a:solidFill>
            <a:schemeClr val="tx1"/>
          </a:solidFill>
          <a:latin typeface="Optima" panose="00000400000000000000" pitchFamily="2" charset="2"/>
          <a:ea typeface="+mn-ea"/>
          <a:cs typeface="+mn-cs"/>
        </a:defRPr>
      </a:lvl2pPr>
      <a:lvl3pPr marL="539330" indent="-269665" algn="l" defTabSz="898885" rtl="0" eaLnBrk="1" latinLnBrk="1" hangingPunct="1">
        <a:lnSpc>
          <a:spcPct val="100000"/>
        </a:lnSpc>
        <a:spcBef>
          <a:spcPts val="0"/>
        </a:spcBef>
        <a:spcAft>
          <a:spcPts val="886"/>
        </a:spcAft>
        <a:buClr>
          <a:schemeClr val="tx1"/>
        </a:buClr>
        <a:buFont typeface="Georgia" pitchFamily="18" charset="0"/>
        <a:buChar char="-"/>
        <a:defRPr sz="1940" kern="1200">
          <a:solidFill>
            <a:schemeClr val="tx1"/>
          </a:solidFill>
          <a:latin typeface="Optima" panose="00000400000000000000" pitchFamily="2" charset="2"/>
          <a:ea typeface="+mn-ea"/>
          <a:cs typeface="+mn-cs"/>
        </a:defRPr>
      </a:lvl3pPr>
      <a:lvl4pPr marL="808997" indent="-269665" algn="l" defTabSz="898885" rtl="0" eaLnBrk="1" latinLnBrk="1" hangingPunct="1">
        <a:lnSpc>
          <a:spcPct val="100000"/>
        </a:lnSpc>
        <a:spcBef>
          <a:spcPts val="0"/>
        </a:spcBef>
        <a:spcAft>
          <a:spcPts val="886"/>
        </a:spcAft>
        <a:buClr>
          <a:schemeClr val="tx1"/>
        </a:buClr>
        <a:buFont typeface="Georgia" pitchFamily="18" charset="0"/>
        <a:buChar char="◦"/>
        <a:defRPr sz="1940" kern="1200">
          <a:solidFill>
            <a:schemeClr val="tx1"/>
          </a:solidFill>
          <a:latin typeface="Optima" panose="00000400000000000000" pitchFamily="2" charset="2"/>
          <a:ea typeface="+mn-ea"/>
          <a:cs typeface="+mn-cs"/>
        </a:defRPr>
      </a:lvl4pPr>
      <a:lvl5pPr marL="1078661" indent="-269665" algn="l" defTabSz="898885" rtl="0" eaLnBrk="1" latinLnBrk="1" hangingPunct="1">
        <a:lnSpc>
          <a:spcPct val="100000"/>
        </a:lnSpc>
        <a:spcBef>
          <a:spcPts val="0"/>
        </a:spcBef>
        <a:spcAft>
          <a:spcPts val="886"/>
        </a:spcAft>
        <a:buClr>
          <a:schemeClr val="tx1"/>
        </a:buClr>
        <a:buFont typeface="Georgia" pitchFamily="18" charset="0"/>
        <a:buChar char="›"/>
        <a:defRPr sz="1940" kern="1200" baseline="0">
          <a:solidFill>
            <a:schemeClr val="tx1"/>
          </a:solidFill>
          <a:latin typeface="Optima" panose="00000400000000000000" pitchFamily="2" charset="2"/>
          <a:ea typeface="+mn-ea"/>
          <a:cs typeface="+mn-cs"/>
        </a:defRPr>
      </a:lvl5pPr>
      <a:lvl6pPr marL="269665" marR="0" indent="-269665" algn="l" defTabSz="898885" rtl="0" eaLnBrk="1" fontAlgn="auto" latinLnBrk="1" hangingPunct="1">
        <a:lnSpc>
          <a:spcPct val="100000"/>
        </a:lnSpc>
        <a:spcBef>
          <a:spcPts val="0"/>
        </a:spcBef>
        <a:spcAft>
          <a:spcPts val="886"/>
        </a:spcAft>
        <a:buClr>
          <a:schemeClr val="tx1"/>
        </a:buClr>
        <a:buSzPct val="100000"/>
        <a:buFont typeface="+mj-lt"/>
        <a:buAutoNum type="arabicPeriod"/>
        <a:tabLst/>
        <a:defRPr sz="1940" kern="1200" baseline="0">
          <a:solidFill>
            <a:schemeClr val="tx1"/>
          </a:solidFill>
          <a:latin typeface="Georgia" pitchFamily="18" charset="0"/>
          <a:ea typeface="+mn-ea"/>
          <a:cs typeface="+mn-cs"/>
        </a:defRPr>
      </a:lvl6pPr>
      <a:lvl7pPr marL="539330" indent="-269665" algn="l" defTabSz="898885" rtl="0" eaLnBrk="1" latinLnBrk="1" hangingPunct="1">
        <a:lnSpc>
          <a:spcPct val="100000"/>
        </a:lnSpc>
        <a:spcBef>
          <a:spcPts val="0"/>
        </a:spcBef>
        <a:spcAft>
          <a:spcPts val="886"/>
        </a:spcAft>
        <a:buSzPct val="100000"/>
        <a:buFont typeface="+mj-lt"/>
        <a:buAutoNum type="alphaLcPeriod"/>
        <a:defRPr sz="1940" kern="1200" baseline="0">
          <a:solidFill>
            <a:schemeClr val="tx1"/>
          </a:solidFill>
          <a:latin typeface="Georgia" pitchFamily="18" charset="0"/>
          <a:ea typeface="+mn-ea"/>
          <a:cs typeface="+mn-cs"/>
        </a:defRPr>
      </a:lvl7pPr>
      <a:lvl8pPr marL="808997" indent="-269665" algn="l" defTabSz="898885" rtl="0" eaLnBrk="1" latinLnBrk="1" hangingPunct="1">
        <a:lnSpc>
          <a:spcPct val="100000"/>
        </a:lnSpc>
        <a:spcBef>
          <a:spcPts val="0"/>
        </a:spcBef>
        <a:spcAft>
          <a:spcPts val="886"/>
        </a:spcAft>
        <a:buSzPct val="100000"/>
        <a:buFont typeface="+mj-lt"/>
        <a:buAutoNum type="romanLcPeriod"/>
        <a:defRPr sz="1940" kern="1200" baseline="0">
          <a:solidFill>
            <a:schemeClr val="tx1"/>
          </a:solidFill>
          <a:latin typeface="Georgia" pitchFamily="18" charset="0"/>
          <a:ea typeface="+mn-ea"/>
          <a:cs typeface="+mn-cs"/>
        </a:defRPr>
      </a:lvl8pPr>
      <a:lvl9pPr marL="0" indent="-269665" algn="l" defTabSz="898885" rtl="0" eaLnBrk="1" latinLnBrk="1" hangingPunct="1">
        <a:lnSpc>
          <a:spcPct val="100000"/>
        </a:lnSpc>
        <a:spcBef>
          <a:spcPts val="0"/>
        </a:spcBef>
        <a:spcAft>
          <a:spcPts val="886"/>
        </a:spcAft>
        <a:buFont typeface="Arial" pitchFamily="34" charset="0"/>
        <a:buNone/>
        <a:defRPr sz="1940" b="1" kern="1200" baseline="0">
          <a:solidFill>
            <a:schemeClr val="tx2"/>
          </a:solidFill>
          <a:latin typeface="Georgia" pitchFamily="18" charset="0"/>
          <a:ea typeface="+mn-ea"/>
          <a:cs typeface="+mn-cs"/>
        </a:defRPr>
      </a:lvl9pPr>
    </p:bodyStyle>
    <p:otherStyle>
      <a:defPPr>
        <a:defRPr lang="en-US"/>
      </a:defPPr>
      <a:lvl1pPr marL="0" algn="l" defTabSz="898885" rtl="0" eaLnBrk="1" latinLnBrk="1" hangingPunct="1">
        <a:defRPr sz="1764" kern="1200">
          <a:solidFill>
            <a:schemeClr val="tx1"/>
          </a:solidFill>
          <a:latin typeface="+mn-lt"/>
          <a:ea typeface="+mn-ea"/>
          <a:cs typeface="+mn-cs"/>
        </a:defRPr>
      </a:lvl1pPr>
      <a:lvl2pPr marL="449443" algn="l" defTabSz="898885" rtl="0" eaLnBrk="1" latinLnBrk="1" hangingPunct="1">
        <a:defRPr sz="1764" kern="1200">
          <a:solidFill>
            <a:schemeClr val="tx1"/>
          </a:solidFill>
          <a:latin typeface="+mn-lt"/>
          <a:ea typeface="+mn-ea"/>
          <a:cs typeface="+mn-cs"/>
        </a:defRPr>
      </a:lvl2pPr>
      <a:lvl3pPr marL="898885" algn="l" defTabSz="898885" rtl="0" eaLnBrk="1" latinLnBrk="1" hangingPunct="1">
        <a:defRPr sz="1764" kern="1200">
          <a:solidFill>
            <a:schemeClr val="tx1"/>
          </a:solidFill>
          <a:latin typeface="+mn-lt"/>
          <a:ea typeface="+mn-ea"/>
          <a:cs typeface="+mn-cs"/>
        </a:defRPr>
      </a:lvl3pPr>
      <a:lvl4pPr marL="1348327" algn="l" defTabSz="898885" rtl="0" eaLnBrk="1" latinLnBrk="1" hangingPunct="1">
        <a:defRPr sz="1764" kern="1200">
          <a:solidFill>
            <a:schemeClr val="tx1"/>
          </a:solidFill>
          <a:latin typeface="+mn-lt"/>
          <a:ea typeface="+mn-ea"/>
          <a:cs typeface="+mn-cs"/>
        </a:defRPr>
      </a:lvl4pPr>
      <a:lvl5pPr marL="1797770" algn="l" defTabSz="898885" rtl="0" eaLnBrk="1" latinLnBrk="1" hangingPunct="1">
        <a:defRPr sz="1764" kern="1200">
          <a:solidFill>
            <a:schemeClr val="tx1"/>
          </a:solidFill>
          <a:latin typeface="+mn-lt"/>
          <a:ea typeface="+mn-ea"/>
          <a:cs typeface="+mn-cs"/>
        </a:defRPr>
      </a:lvl5pPr>
      <a:lvl6pPr marL="2247212" algn="l" defTabSz="898885" rtl="0" eaLnBrk="1" latinLnBrk="1" hangingPunct="1">
        <a:defRPr sz="1764" kern="1200">
          <a:solidFill>
            <a:schemeClr val="tx1"/>
          </a:solidFill>
          <a:latin typeface="+mn-lt"/>
          <a:ea typeface="+mn-ea"/>
          <a:cs typeface="+mn-cs"/>
        </a:defRPr>
      </a:lvl6pPr>
      <a:lvl7pPr marL="2696655" algn="l" defTabSz="898885" rtl="0" eaLnBrk="1" latinLnBrk="1" hangingPunct="1">
        <a:defRPr sz="1764" kern="1200">
          <a:solidFill>
            <a:schemeClr val="tx1"/>
          </a:solidFill>
          <a:latin typeface="+mn-lt"/>
          <a:ea typeface="+mn-ea"/>
          <a:cs typeface="+mn-cs"/>
        </a:defRPr>
      </a:lvl7pPr>
      <a:lvl8pPr marL="3146096" algn="l" defTabSz="898885" rtl="0" eaLnBrk="1" latinLnBrk="1" hangingPunct="1">
        <a:defRPr sz="1764" kern="1200">
          <a:solidFill>
            <a:schemeClr val="tx1"/>
          </a:solidFill>
          <a:latin typeface="+mn-lt"/>
          <a:ea typeface="+mn-ea"/>
          <a:cs typeface="+mn-cs"/>
        </a:defRPr>
      </a:lvl8pPr>
      <a:lvl9pPr marL="3595539" algn="l" defTabSz="898885" rtl="0" eaLnBrk="1" latinLnBrk="1"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360363" y="981757"/>
            <a:ext cx="9350532" cy="544244"/>
          </a:xfrm>
          <a:prstGeom prst="rect">
            <a:avLst/>
          </a:prstGeom>
        </p:spPr>
        <p:txBody>
          <a:bodyPr vert="horz" lIns="0" tIns="0" rIns="0" bIns="0" rtlCol="0" anchor="t" anchorCtr="0">
            <a:noAutofit/>
          </a:bodyPr>
          <a:lstStyle>
            <a:lvl1pPr algn="l" defTabSz="898968" rtl="0" eaLnBrk="1" latinLnBrk="0" hangingPunct="1">
              <a:lnSpc>
                <a:spcPct val="100000"/>
              </a:lnSpc>
              <a:spcBef>
                <a:spcPct val="0"/>
              </a:spcBef>
              <a:buNone/>
              <a:defRPr sz="1800" b="1" i="0" kern="1200" baseline="0">
                <a:solidFill>
                  <a:schemeClr val="tx1"/>
                </a:solidFill>
                <a:latin typeface="Optima" panose="00000400000000000000" pitchFamily="2" charset="2"/>
                <a:ea typeface="+mj-ea"/>
                <a:cs typeface="+mj-cs"/>
              </a:defRPr>
            </a:lvl1pPr>
          </a:lstStyle>
          <a:p>
            <a:r>
              <a:rPr lang="en-US" altLang="ko-KR" sz="1600" dirty="0" smtClean="0">
                <a:latin typeface="+mn-ea"/>
                <a:ea typeface="+mn-ea"/>
              </a:rPr>
              <a:t>The project is defined as </a:t>
            </a:r>
            <a:r>
              <a:rPr lang="en-US" altLang="ko-KR" sz="1600" dirty="0" smtClean="0">
                <a:latin typeface="+mn-ea"/>
                <a:ea typeface="+mn-ea"/>
              </a:rPr>
              <a:t>9</a:t>
            </a:r>
            <a:r>
              <a:rPr lang="ko-KR" altLang="en-US" sz="1600" dirty="0" smtClean="0">
                <a:latin typeface="+mn-ea"/>
                <a:ea typeface="+mn-ea"/>
              </a:rPr>
              <a:t> </a:t>
            </a:r>
            <a:r>
              <a:rPr lang="en-US" altLang="ko-KR" sz="1600" dirty="0" smtClean="0">
                <a:latin typeface="+mn-ea"/>
                <a:ea typeface="+mn-ea"/>
              </a:rPr>
              <a:t>tasks.</a:t>
            </a:r>
            <a:r>
              <a:rPr lang="en-US" altLang="ko-KR" sz="1600" dirty="0" smtClean="0">
                <a:latin typeface="+mn-ea"/>
                <a:ea typeface="+mn-ea"/>
              </a:rPr>
              <a:t> Cross/Up </a:t>
            </a:r>
            <a:r>
              <a:rPr lang="en-US" altLang="ko-KR" sz="1600" dirty="0" smtClean="0">
                <a:latin typeface="+mn-ea"/>
                <a:ea typeface="+mn-ea"/>
              </a:rPr>
              <a:t>Sell </a:t>
            </a:r>
            <a:r>
              <a:rPr lang="en-US" altLang="ko-KR" sz="1600" dirty="0" smtClean="0">
                <a:latin typeface="+mn-ea"/>
                <a:ea typeface="+mn-ea"/>
              </a:rPr>
              <a:t>model is a predictive model to predict customer’s additional contract </a:t>
            </a:r>
            <a:r>
              <a:rPr lang="en-US" altLang="ko-KR" sz="1600" dirty="0" smtClean="0">
                <a:latin typeface="+mn-ea"/>
                <a:ea typeface="+mn-ea"/>
              </a:rPr>
              <a:t>from various factors.</a:t>
            </a:r>
            <a:endParaRPr lang="ko-KR" altLang="en-US" sz="1600" dirty="0">
              <a:latin typeface="+mn-ea"/>
              <a:ea typeface="+mn-ea"/>
            </a:endParaRPr>
          </a:p>
        </p:txBody>
      </p:sp>
      <p:sp>
        <p:nvSpPr>
          <p:cNvPr id="15" name="제목 2"/>
          <p:cNvSpPr txBox="1">
            <a:spLocks/>
          </p:cNvSpPr>
          <p:nvPr/>
        </p:nvSpPr>
        <p:spPr>
          <a:xfrm>
            <a:off x="282715" y="256444"/>
            <a:ext cx="6839977" cy="289658"/>
          </a:xfrm>
          <a:prstGeom prst="rect">
            <a:avLst/>
          </a:prstGeom>
          <a:ln>
            <a:noFill/>
          </a:ln>
        </p:spPr>
        <p:txBody>
          <a:bodyPr vert="horz" lIns="0" tIns="0" rIns="0" bIns="0" rtlCol="0" anchor="t" anchorCtr="0">
            <a:noAutofit/>
          </a:bodyPr>
          <a:lstStyle>
            <a:lvl1pPr algn="l" defTabSz="898885" rtl="0" eaLnBrk="1" latinLnBrk="0" hangingPunct="1">
              <a:lnSpc>
                <a:spcPct val="100000"/>
              </a:lnSpc>
              <a:spcBef>
                <a:spcPct val="0"/>
              </a:spcBef>
              <a:buNone/>
              <a:defRPr sz="1800" b="1" i="0" kern="1200" baseline="0">
                <a:solidFill>
                  <a:schemeClr val="tx1"/>
                </a:solidFill>
                <a:latin typeface="Optima" panose="00000400000000000000" pitchFamily="2" charset="2"/>
                <a:ea typeface="+mj-ea"/>
                <a:cs typeface="+mj-cs"/>
              </a:defRPr>
            </a:lvl1pPr>
          </a:lstStyle>
          <a:p>
            <a:r>
              <a:rPr lang="en-US" altLang="ko-KR" dirty="0" smtClean="0">
                <a:solidFill>
                  <a:srgbClr val="004226"/>
                </a:solidFill>
                <a:latin typeface="+mn-ea"/>
              </a:rPr>
              <a:t>Project summary</a:t>
            </a:r>
            <a:r>
              <a:rPr lang="ko-KR" altLang="en-US" dirty="0" smtClean="0">
                <a:solidFill>
                  <a:srgbClr val="004226"/>
                </a:solidFill>
                <a:latin typeface="+mn-ea"/>
              </a:rPr>
              <a:t> </a:t>
            </a:r>
            <a:r>
              <a:rPr lang="en-US" altLang="ko-KR" dirty="0" smtClean="0">
                <a:solidFill>
                  <a:srgbClr val="004226"/>
                </a:solidFill>
                <a:latin typeface="+mn-ea"/>
              </a:rPr>
              <a:t>- Cross/Up </a:t>
            </a:r>
            <a:r>
              <a:rPr lang="en-US" altLang="ko-KR" dirty="0" smtClean="0">
                <a:solidFill>
                  <a:srgbClr val="004226"/>
                </a:solidFill>
                <a:latin typeface="+mn-ea"/>
              </a:rPr>
              <a:t>Sell </a:t>
            </a:r>
            <a:r>
              <a:rPr lang="en-US" altLang="ko-KR" dirty="0" smtClean="0">
                <a:solidFill>
                  <a:srgbClr val="004226"/>
                </a:solidFill>
                <a:latin typeface="+mn-ea"/>
              </a:rPr>
              <a:t>Model</a:t>
            </a:r>
            <a:endParaRPr lang="ko-KR" altLang="en-US" dirty="0">
              <a:solidFill>
                <a:srgbClr val="004226"/>
              </a:solidFill>
              <a:latin typeface="+mn-ea"/>
            </a:endParaRPr>
          </a:p>
        </p:txBody>
      </p:sp>
      <p:sp>
        <p:nvSpPr>
          <p:cNvPr id="7" name="TextBox 6"/>
          <p:cNvSpPr txBox="1"/>
          <p:nvPr/>
        </p:nvSpPr>
        <p:spPr>
          <a:xfrm>
            <a:off x="4589165" y="1670184"/>
            <a:ext cx="3498583" cy="324000"/>
          </a:xfrm>
          <a:prstGeom prst="rect">
            <a:avLst/>
          </a:prstGeom>
          <a:noFill/>
        </p:spPr>
        <p:txBody>
          <a:bodyPr vert="horz" wrap="square" lIns="0" tIns="0" rIns="0" bIns="0" rtlCol="0">
            <a:noAutofit/>
          </a:bodyPr>
          <a:lstStyle/>
          <a:p>
            <a:pPr indent="-274320">
              <a:spcAft>
                <a:spcPts val="900"/>
              </a:spcAft>
            </a:pPr>
            <a:r>
              <a:rPr lang="en-US" altLang="ko-KR" sz="1400" b="1" dirty="0" smtClean="0">
                <a:latin typeface="+mn-ea"/>
              </a:rPr>
              <a:t>Overview of Cross/Up Sell model</a:t>
            </a:r>
            <a:endParaRPr lang="en-US" sz="1400" b="1" dirty="0" smtClean="0">
              <a:latin typeface="+mn-ea"/>
            </a:endParaRPr>
          </a:p>
        </p:txBody>
      </p:sp>
      <p:sp>
        <p:nvSpPr>
          <p:cNvPr id="5" name="오각형 4"/>
          <p:cNvSpPr/>
          <p:nvPr/>
        </p:nvSpPr>
        <p:spPr bwMode="ltGray">
          <a:xfrm>
            <a:off x="3019912" y="1880559"/>
            <a:ext cx="6445652" cy="4384529"/>
          </a:xfrm>
          <a:prstGeom prst="homePlate">
            <a:avLst>
              <a:gd name="adj" fmla="val 0"/>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latin typeface="Georgia" pitchFamily="18" charset="0"/>
            </a:endParaRPr>
          </a:p>
        </p:txBody>
      </p:sp>
      <p:sp>
        <p:nvSpPr>
          <p:cNvPr id="2" name="TextBox 1"/>
          <p:cNvSpPr txBox="1"/>
          <p:nvPr/>
        </p:nvSpPr>
        <p:spPr>
          <a:xfrm>
            <a:off x="3211068" y="1958823"/>
            <a:ext cx="6204932" cy="272393"/>
          </a:xfrm>
          <a:prstGeom prst="rect">
            <a:avLst/>
          </a:prstGeom>
          <a:noFill/>
        </p:spPr>
        <p:txBody>
          <a:bodyPr vert="horz" wrap="square" lIns="0" tIns="0" rIns="0" bIns="0" rtlCol="0">
            <a:noAutofit/>
          </a:bodyPr>
          <a:lstStyle/>
          <a:p>
            <a:pPr indent="-274320">
              <a:spcAft>
                <a:spcPts val="900"/>
              </a:spcAft>
            </a:pPr>
            <a:r>
              <a:rPr lang="en-US" altLang="ko-KR" sz="1100" i="1" dirty="0" smtClean="0">
                <a:latin typeface="+mn-ea"/>
              </a:rPr>
              <a:t>Developing </a:t>
            </a:r>
            <a:r>
              <a:rPr lang="en-US" altLang="ko-KR" sz="1100" i="1" dirty="0">
                <a:latin typeface="+mn-ea"/>
              </a:rPr>
              <a:t>a model that calculates the possibility of additional contracts within the next six months by using the customer's demographic, contract and transaction history information for customers with valid contracts at the time of reference.</a:t>
            </a:r>
            <a:endParaRPr lang="en-US" sz="1100" i="1" dirty="0" smtClean="0">
              <a:latin typeface="+mn-ea"/>
            </a:endParaRPr>
          </a:p>
        </p:txBody>
      </p:sp>
      <p:sp>
        <p:nvSpPr>
          <p:cNvPr id="3" name="타원 2"/>
          <p:cNvSpPr/>
          <p:nvPr/>
        </p:nvSpPr>
        <p:spPr bwMode="ltGray">
          <a:xfrm>
            <a:off x="3211068" y="3175259"/>
            <a:ext cx="786384" cy="820504"/>
          </a:xfrm>
          <a:prstGeom prst="ellipse">
            <a:avLst/>
          </a:prstGeom>
          <a:solidFill>
            <a:srgbClr val="004226"/>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chemeClr val="bg1"/>
                </a:solidFill>
                <a:latin typeface="Georgia" pitchFamily="18" charset="0"/>
              </a:rPr>
              <a:t>Cx</a:t>
            </a:r>
            <a:endParaRPr lang="en-US" sz="1200" b="1" dirty="0" smtClean="0">
              <a:solidFill>
                <a:schemeClr val="bg1"/>
              </a:solidFill>
              <a:latin typeface="Georgia" pitchFamily="18" charset="0"/>
            </a:endParaRPr>
          </a:p>
        </p:txBody>
      </p:sp>
      <p:sp>
        <p:nvSpPr>
          <p:cNvPr id="9" name="타원 8"/>
          <p:cNvSpPr/>
          <p:nvPr/>
        </p:nvSpPr>
        <p:spPr bwMode="ltGray">
          <a:xfrm>
            <a:off x="8176259" y="3152203"/>
            <a:ext cx="786384" cy="820504"/>
          </a:xfrm>
          <a:prstGeom prst="ellipse">
            <a:avLst/>
          </a:prstGeom>
          <a:solidFill>
            <a:srgbClr val="004226"/>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Georgia" pitchFamily="18" charset="0"/>
              </a:rPr>
              <a:t>99.9</a:t>
            </a:r>
          </a:p>
        </p:txBody>
      </p:sp>
      <p:sp>
        <p:nvSpPr>
          <p:cNvPr id="10" name="타원 9"/>
          <p:cNvSpPr/>
          <p:nvPr/>
        </p:nvSpPr>
        <p:spPr bwMode="ltGray">
          <a:xfrm>
            <a:off x="6282835" y="4712066"/>
            <a:ext cx="1024128" cy="747126"/>
          </a:xfrm>
          <a:prstGeom prst="ellipse">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000" b="1" dirty="0" smtClean="0">
                <a:solidFill>
                  <a:schemeClr val="tx1"/>
                </a:solidFill>
                <a:latin typeface="Georgia" pitchFamily="18" charset="0"/>
              </a:rPr>
              <a:t>Contract</a:t>
            </a:r>
            <a:endParaRPr lang="en-US" sz="1000" b="1" dirty="0" smtClean="0">
              <a:solidFill>
                <a:schemeClr val="tx1"/>
              </a:solidFill>
              <a:latin typeface="Georgia" pitchFamily="18" charset="0"/>
            </a:endParaRPr>
          </a:p>
        </p:txBody>
      </p:sp>
      <p:sp>
        <p:nvSpPr>
          <p:cNvPr id="11" name="타원 10"/>
          <p:cNvSpPr/>
          <p:nvPr/>
        </p:nvSpPr>
        <p:spPr bwMode="ltGray">
          <a:xfrm>
            <a:off x="7600406" y="4712066"/>
            <a:ext cx="1024128" cy="747126"/>
          </a:xfrm>
          <a:prstGeom prst="ellipse">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latin typeface="Georgia" pitchFamily="18" charset="0"/>
              </a:rPr>
              <a:t>Lost</a:t>
            </a:r>
            <a:endParaRPr lang="en-US" sz="1000" b="1" dirty="0" smtClean="0">
              <a:solidFill>
                <a:schemeClr val="tx1"/>
              </a:solidFill>
              <a:latin typeface="Georgia" pitchFamily="18" charset="0"/>
            </a:endParaRPr>
          </a:p>
        </p:txBody>
      </p:sp>
      <p:sp>
        <p:nvSpPr>
          <p:cNvPr id="4" name="모서리가 둥근 직사각형 3"/>
          <p:cNvSpPr/>
          <p:nvPr/>
        </p:nvSpPr>
        <p:spPr bwMode="ltGray">
          <a:xfrm>
            <a:off x="4252047" y="2935693"/>
            <a:ext cx="1646788" cy="2426384"/>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mtClean="0">
              <a:solidFill>
                <a:schemeClr val="tx1"/>
              </a:solidFill>
              <a:latin typeface="Georgia" pitchFamily="18" charset="0"/>
            </a:endParaRPr>
          </a:p>
        </p:txBody>
      </p:sp>
      <p:sp>
        <p:nvSpPr>
          <p:cNvPr id="8" name="원통 7"/>
          <p:cNvSpPr/>
          <p:nvPr/>
        </p:nvSpPr>
        <p:spPr bwMode="ltGray">
          <a:xfrm>
            <a:off x="4411250" y="3047254"/>
            <a:ext cx="1328383" cy="372089"/>
          </a:xfrm>
          <a:prstGeom prst="can">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err="1" smtClean="0">
                <a:solidFill>
                  <a:schemeClr val="tx1"/>
                </a:solidFill>
                <a:latin typeface="Georgia" pitchFamily="18" charset="0"/>
              </a:rPr>
              <a:t>Demograp</a:t>
            </a:r>
            <a:endParaRPr lang="en-US" sz="1000" b="1" dirty="0" smtClean="0">
              <a:solidFill>
                <a:schemeClr val="tx1"/>
              </a:solidFill>
              <a:latin typeface="Georgia" pitchFamily="18" charset="0"/>
            </a:endParaRPr>
          </a:p>
        </p:txBody>
      </p:sp>
      <p:sp>
        <p:nvSpPr>
          <p:cNvPr id="14" name="TextBox 13"/>
          <p:cNvSpPr txBox="1"/>
          <p:nvPr/>
        </p:nvSpPr>
        <p:spPr>
          <a:xfrm>
            <a:off x="4141252" y="2638579"/>
            <a:ext cx="1868378" cy="239048"/>
          </a:xfrm>
          <a:prstGeom prst="rect">
            <a:avLst/>
          </a:prstGeom>
          <a:noFill/>
        </p:spPr>
        <p:txBody>
          <a:bodyPr vert="horz" wrap="square" lIns="0" tIns="0" rIns="0" bIns="0" rtlCol="0">
            <a:noAutofit/>
          </a:bodyPr>
          <a:lstStyle/>
          <a:p>
            <a:pPr indent="-274320" algn="ctr">
              <a:spcAft>
                <a:spcPts val="900"/>
              </a:spcAft>
            </a:pPr>
            <a:r>
              <a:rPr lang="en-US" altLang="ko-KR" sz="1100" b="1" dirty="0" smtClean="0">
                <a:latin typeface="Georgia" pitchFamily="18" charset="0"/>
              </a:rPr>
              <a:t>Estimated items</a:t>
            </a:r>
            <a:endParaRPr lang="en-US" sz="1100" b="1" dirty="0" smtClean="0">
              <a:latin typeface="Georgia" pitchFamily="18" charset="0"/>
            </a:endParaRPr>
          </a:p>
        </p:txBody>
      </p:sp>
      <mc:AlternateContent xmlns:mc="http://schemas.openxmlformats.org/markup-compatibility/2006">
        <mc:Choice xmlns:a14="http://schemas.microsoft.com/office/drawing/2010/main" Requires="a14">
          <p:sp>
            <p:nvSpPr>
              <p:cNvPr id="16" name="모서리가 둥근 직사각형 15"/>
              <p:cNvSpPr/>
              <p:nvPr/>
            </p:nvSpPr>
            <p:spPr bwMode="ltGray">
              <a:xfrm>
                <a:off x="6553634" y="2992939"/>
                <a:ext cx="1110562" cy="1140119"/>
              </a:xfrm>
              <a:prstGeom prst="roundRect">
                <a:avLst/>
              </a:prstGeom>
              <a:solidFill>
                <a:srgbClr val="A3202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200" b="1" i="1" smtClean="0">
                          <a:solidFill>
                            <a:schemeClr val="bg1"/>
                          </a:solidFill>
                          <a:latin typeface="Cambria Math" panose="02040503050406030204" pitchFamily="18" charset="0"/>
                        </a:rPr>
                        <m:t>𝒇</m:t>
                      </m:r>
                      <m:d>
                        <m:dPr>
                          <m:ctrlPr>
                            <a:rPr lang="pt-BR" sz="1200" b="1" i="1" smtClean="0">
                              <a:solidFill>
                                <a:schemeClr val="bg1"/>
                              </a:solidFill>
                              <a:latin typeface="Cambria Math" panose="02040503050406030204" pitchFamily="18" charset="0"/>
                            </a:rPr>
                          </m:ctrlPr>
                        </m:dPr>
                        <m:e>
                          <m:r>
                            <a:rPr lang="pt-BR" sz="1200" b="1" i="1" smtClean="0">
                              <a:solidFill>
                                <a:schemeClr val="bg1"/>
                              </a:solidFill>
                              <a:latin typeface="Cambria Math" panose="02040503050406030204" pitchFamily="18" charset="0"/>
                            </a:rPr>
                            <m:t>𝒙</m:t>
                          </m:r>
                        </m:e>
                      </m:d>
                    </m:oMath>
                  </m:oMathPara>
                </a14:m>
                <a:endParaRPr lang="en-US" sz="1200" b="1" dirty="0" smtClean="0">
                  <a:solidFill>
                    <a:schemeClr val="bg1"/>
                  </a:solidFill>
                  <a:latin typeface="Georgia" pitchFamily="18" charset="0"/>
                </a:endParaRPr>
              </a:p>
            </p:txBody>
          </p:sp>
        </mc:Choice>
        <mc:Fallback>
          <p:sp>
            <p:nvSpPr>
              <p:cNvPr id="16" name="모서리가 둥근 직사각형 15"/>
              <p:cNvSpPr>
                <a:spLocks noRot="1" noChangeAspect="1" noMove="1" noResize="1" noEditPoints="1" noAdjustHandles="1" noChangeArrowheads="1" noChangeShapeType="1" noTextEdit="1"/>
              </p:cNvSpPr>
              <p:nvPr/>
            </p:nvSpPr>
            <p:spPr bwMode="ltGray">
              <a:xfrm>
                <a:off x="6553634" y="2992939"/>
                <a:ext cx="1110562" cy="1140119"/>
              </a:xfrm>
              <a:prstGeom prst="roundRect">
                <a:avLst/>
              </a:prstGeom>
              <a:blipFill rotWithShape="0">
                <a:blip r:embed="rId2"/>
                <a:stretch>
                  <a:fillRect/>
                </a:stretch>
              </a:blipFill>
              <a:ln w="3175">
                <a:noFill/>
              </a:ln>
            </p:spPr>
            <p:txBody>
              <a:bodyPr/>
              <a:lstStyle/>
              <a:p>
                <a:r>
                  <a:rPr lang="en-US">
                    <a:noFill/>
                  </a:rPr>
                  <a:t> </a:t>
                </a:r>
              </a:p>
            </p:txBody>
          </p:sp>
        </mc:Fallback>
      </mc:AlternateContent>
      <p:sp>
        <p:nvSpPr>
          <p:cNvPr id="17" name="원통 16"/>
          <p:cNvSpPr/>
          <p:nvPr/>
        </p:nvSpPr>
        <p:spPr bwMode="ltGray">
          <a:xfrm>
            <a:off x="4411250" y="3495669"/>
            <a:ext cx="1328383" cy="372089"/>
          </a:xfrm>
          <a:prstGeom prst="can">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latin typeface="Georgia" pitchFamily="18" charset="0"/>
              </a:rPr>
              <a:t>Contract</a:t>
            </a:r>
            <a:endParaRPr lang="en-US" sz="1000" b="1" dirty="0" smtClean="0">
              <a:solidFill>
                <a:schemeClr val="tx1"/>
              </a:solidFill>
              <a:latin typeface="Georgia" pitchFamily="18" charset="0"/>
            </a:endParaRPr>
          </a:p>
        </p:txBody>
      </p:sp>
      <p:sp>
        <p:nvSpPr>
          <p:cNvPr id="18" name="TextBox 17"/>
          <p:cNvSpPr txBox="1"/>
          <p:nvPr/>
        </p:nvSpPr>
        <p:spPr>
          <a:xfrm>
            <a:off x="6149861" y="2571794"/>
            <a:ext cx="1834375" cy="396750"/>
          </a:xfrm>
          <a:prstGeom prst="rect">
            <a:avLst/>
          </a:prstGeom>
          <a:noFill/>
        </p:spPr>
        <p:txBody>
          <a:bodyPr vert="horz" wrap="square" lIns="0" tIns="0" rIns="0" bIns="0" rtlCol="0">
            <a:noAutofit/>
          </a:bodyPr>
          <a:lstStyle/>
          <a:p>
            <a:pPr indent="-274320" algn="ctr"/>
            <a:r>
              <a:rPr lang="en-US" altLang="ko-KR" sz="1100" b="1" dirty="0" smtClean="0">
                <a:latin typeface="Georgia" pitchFamily="18" charset="0"/>
              </a:rPr>
              <a:t>Cross/Up Sell </a:t>
            </a:r>
          </a:p>
          <a:p>
            <a:pPr indent="-274320" algn="ctr"/>
            <a:r>
              <a:rPr lang="en-US" altLang="ko-KR" sz="1100" b="1" dirty="0" smtClean="0">
                <a:latin typeface="Georgia" pitchFamily="18" charset="0"/>
              </a:rPr>
              <a:t>model</a:t>
            </a:r>
            <a:endParaRPr lang="en-US" sz="1100" b="1" dirty="0" smtClean="0">
              <a:latin typeface="Georgia" pitchFamily="18" charset="0"/>
            </a:endParaRPr>
          </a:p>
        </p:txBody>
      </p:sp>
      <p:sp>
        <p:nvSpPr>
          <p:cNvPr id="19" name="TextBox 18"/>
          <p:cNvSpPr txBox="1"/>
          <p:nvPr/>
        </p:nvSpPr>
        <p:spPr>
          <a:xfrm>
            <a:off x="7862576" y="2793337"/>
            <a:ext cx="1405019" cy="312724"/>
          </a:xfrm>
          <a:prstGeom prst="rect">
            <a:avLst/>
          </a:prstGeom>
          <a:noFill/>
        </p:spPr>
        <p:txBody>
          <a:bodyPr vert="horz" wrap="square" lIns="0" tIns="0" rIns="0" bIns="0" rtlCol="0">
            <a:noAutofit/>
          </a:bodyPr>
          <a:lstStyle/>
          <a:p>
            <a:pPr indent="-274320" algn="ctr"/>
            <a:r>
              <a:rPr lang="en-US" sz="1100" b="1" dirty="0" smtClean="0">
                <a:latin typeface="Georgia" pitchFamily="18" charset="0"/>
              </a:rPr>
              <a:t>Score</a:t>
            </a:r>
            <a:endParaRPr lang="en-US" sz="1100" b="1" dirty="0" smtClean="0">
              <a:latin typeface="Georgia" pitchFamily="18" charset="0"/>
            </a:endParaRPr>
          </a:p>
        </p:txBody>
      </p:sp>
      <p:sp>
        <p:nvSpPr>
          <p:cNvPr id="20" name="원통 19"/>
          <p:cNvSpPr/>
          <p:nvPr/>
        </p:nvSpPr>
        <p:spPr bwMode="ltGray">
          <a:xfrm>
            <a:off x="4411250" y="3964728"/>
            <a:ext cx="1328383" cy="372089"/>
          </a:xfrm>
          <a:prstGeom prst="can">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latin typeface="Georgia" pitchFamily="18" charset="0"/>
              </a:rPr>
              <a:t>Paymen</a:t>
            </a:r>
            <a:r>
              <a:rPr lang="en-US" altLang="ko-KR" sz="1000" b="1" dirty="0">
                <a:solidFill>
                  <a:schemeClr val="tx1"/>
                </a:solidFill>
                <a:latin typeface="Georgia" pitchFamily="18" charset="0"/>
              </a:rPr>
              <a:t>t</a:t>
            </a:r>
            <a:endParaRPr lang="en-US" sz="1000" b="1" dirty="0" smtClean="0">
              <a:solidFill>
                <a:schemeClr val="tx1"/>
              </a:solidFill>
              <a:latin typeface="Georgia" pitchFamily="18" charset="0"/>
            </a:endParaRPr>
          </a:p>
        </p:txBody>
      </p:sp>
      <p:sp>
        <p:nvSpPr>
          <p:cNvPr id="21" name="원통 20"/>
          <p:cNvSpPr/>
          <p:nvPr/>
        </p:nvSpPr>
        <p:spPr bwMode="ltGray">
          <a:xfrm>
            <a:off x="4411250" y="4413143"/>
            <a:ext cx="1328383" cy="372089"/>
          </a:xfrm>
          <a:prstGeom prst="can">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tx1"/>
                </a:solidFill>
                <a:latin typeface="Georgia" pitchFamily="18" charset="0"/>
              </a:rPr>
              <a:t>Touch</a:t>
            </a:r>
            <a:endParaRPr lang="en-US" sz="1000" b="1" dirty="0" smtClean="0">
              <a:solidFill>
                <a:schemeClr val="tx1"/>
              </a:solidFill>
              <a:latin typeface="Georgia" pitchFamily="18" charset="0"/>
            </a:endParaRPr>
          </a:p>
        </p:txBody>
      </p:sp>
      <p:sp>
        <p:nvSpPr>
          <p:cNvPr id="22" name="모서리가 둥근 직사각형 21"/>
          <p:cNvSpPr/>
          <p:nvPr/>
        </p:nvSpPr>
        <p:spPr bwMode="ltGray">
          <a:xfrm>
            <a:off x="6201156" y="4422684"/>
            <a:ext cx="2496747" cy="1135349"/>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mtClean="0">
              <a:solidFill>
                <a:schemeClr val="tx1"/>
              </a:solidFill>
              <a:latin typeface="Georgia" pitchFamily="18" charset="0"/>
            </a:endParaRPr>
          </a:p>
        </p:txBody>
      </p:sp>
      <p:sp>
        <p:nvSpPr>
          <p:cNvPr id="23" name="원통 22"/>
          <p:cNvSpPr/>
          <p:nvPr/>
        </p:nvSpPr>
        <p:spPr bwMode="ltGray">
          <a:xfrm>
            <a:off x="4411250" y="4861558"/>
            <a:ext cx="1328383" cy="372089"/>
          </a:xfrm>
          <a:prstGeom prst="can">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Georgia" pitchFamily="18" charset="0"/>
              </a:rPr>
              <a:t>FP information</a:t>
            </a:r>
            <a:endParaRPr lang="en-US" sz="1000" b="1" dirty="0" smtClean="0">
              <a:solidFill>
                <a:schemeClr val="tx1"/>
              </a:solidFill>
              <a:latin typeface="Georgia" pitchFamily="18" charset="0"/>
            </a:endParaRPr>
          </a:p>
        </p:txBody>
      </p:sp>
      <p:sp>
        <p:nvSpPr>
          <p:cNvPr id="24" name="TextBox 23"/>
          <p:cNvSpPr txBox="1"/>
          <p:nvPr/>
        </p:nvSpPr>
        <p:spPr>
          <a:xfrm>
            <a:off x="4818454" y="5180274"/>
            <a:ext cx="513974" cy="258129"/>
          </a:xfrm>
          <a:prstGeom prst="rect">
            <a:avLst/>
          </a:prstGeom>
          <a:noFill/>
        </p:spPr>
        <p:txBody>
          <a:bodyPr vert="horz" wrap="square" lIns="0" tIns="0" rIns="0" bIns="0" rtlCol="0">
            <a:noAutofit/>
          </a:bodyPr>
          <a:lstStyle/>
          <a:p>
            <a:pPr indent="-274320" algn="ctr">
              <a:spcAft>
                <a:spcPts val="900"/>
              </a:spcAft>
            </a:pPr>
            <a:r>
              <a:rPr lang="en-US" sz="1100" b="1" dirty="0" smtClean="0">
                <a:latin typeface="Georgia" pitchFamily="18" charset="0"/>
              </a:rPr>
              <a:t>…</a:t>
            </a:r>
          </a:p>
        </p:txBody>
      </p:sp>
      <p:sp>
        <p:nvSpPr>
          <p:cNvPr id="13" name="모서리가 둥근 직사각형 12"/>
          <p:cNvSpPr/>
          <p:nvPr/>
        </p:nvSpPr>
        <p:spPr bwMode="ltGray">
          <a:xfrm>
            <a:off x="4485653" y="5667144"/>
            <a:ext cx="1179576" cy="476541"/>
          </a:xfrm>
          <a:prstGeom prst="round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bg1"/>
                </a:solidFill>
                <a:latin typeface="Georgia" pitchFamily="18" charset="0"/>
              </a:rPr>
              <a:t>Historical theory</a:t>
            </a:r>
            <a:endParaRPr lang="en-US" sz="1100" b="1" dirty="0">
              <a:solidFill>
                <a:schemeClr val="bg1"/>
              </a:solidFill>
              <a:latin typeface="Georgia" pitchFamily="18" charset="0"/>
            </a:endParaRPr>
          </a:p>
        </p:txBody>
      </p:sp>
      <p:sp>
        <p:nvSpPr>
          <p:cNvPr id="25" name="위쪽 화살표 24"/>
          <p:cNvSpPr/>
          <p:nvPr/>
        </p:nvSpPr>
        <p:spPr bwMode="ltGray">
          <a:xfrm>
            <a:off x="4838809" y="5442274"/>
            <a:ext cx="473265" cy="238519"/>
          </a:xfrm>
          <a:prstGeom prst="upArrow">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Georgia" pitchFamily="18" charset="0"/>
            </a:endParaRPr>
          </a:p>
        </p:txBody>
      </p:sp>
      <p:cxnSp>
        <p:nvCxnSpPr>
          <p:cNvPr id="36" name="직선 화살표 연결선 35"/>
          <p:cNvCxnSpPr/>
          <p:nvPr/>
        </p:nvCxnSpPr>
        <p:spPr>
          <a:xfrm>
            <a:off x="3997452" y="3578356"/>
            <a:ext cx="24602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endCxn id="16" idx="1"/>
          </p:cNvCxnSpPr>
          <p:nvPr/>
        </p:nvCxnSpPr>
        <p:spPr>
          <a:xfrm>
            <a:off x="5890260" y="3562998"/>
            <a:ext cx="66337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6" idx="3"/>
            <a:endCxn id="9" idx="2"/>
          </p:cNvCxnSpPr>
          <p:nvPr/>
        </p:nvCxnSpPr>
        <p:spPr>
          <a:xfrm flipV="1">
            <a:off x="7664196" y="3562455"/>
            <a:ext cx="512063" cy="5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53542" y="5859519"/>
            <a:ext cx="2908009" cy="535046"/>
          </a:xfrm>
          <a:prstGeom prst="rect">
            <a:avLst/>
          </a:prstGeom>
          <a:noFill/>
        </p:spPr>
        <p:txBody>
          <a:bodyPr vert="horz" wrap="square" lIns="0" tIns="0" rIns="0" bIns="0" rtlCol="0">
            <a:noAutofit/>
          </a:bodyPr>
          <a:lstStyle/>
          <a:p>
            <a:pPr indent="-274320">
              <a:spcAft>
                <a:spcPts val="900"/>
              </a:spcAft>
            </a:pPr>
            <a:r>
              <a:rPr lang="en-US" sz="1100" i="1" dirty="0">
                <a:latin typeface="+mn-ea"/>
              </a:rPr>
              <a:t> </a:t>
            </a:r>
            <a:r>
              <a:rPr lang="en-US" sz="1100" b="1" dirty="0" smtClean="0">
                <a:latin typeface="하나 L" panose="02020603020101020101" pitchFamily="18" charset="-127"/>
                <a:ea typeface="하나 L" panose="02020603020101020101" pitchFamily="18" charset="-127"/>
              </a:rPr>
              <a:t>→</a:t>
            </a:r>
            <a:r>
              <a:rPr lang="en-US" sz="1100" b="1" i="1" dirty="0" smtClean="0">
                <a:latin typeface="하나 L" panose="02020603020101020101" pitchFamily="18" charset="-127"/>
                <a:ea typeface="하나 L" panose="02020603020101020101" pitchFamily="18" charset="-127"/>
              </a:rPr>
              <a:t> </a:t>
            </a:r>
            <a:r>
              <a:rPr lang="en-US" altLang="ko-KR" sz="1100" i="1" dirty="0">
                <a:latin typeface="+mn-ea"/>
              </a:rPr>
              <a:t>Score is calculated </a:t>
            </a:r>
            <a:r>
              <a:rPr lang="en-US" altLang="ko-KR" sz="1100" b="1" i="1" dirty="0">
                <a:solidFill>
                  <a:srgbClr val="FF0000"/>
                </a:solidFill>
                <a:latin typeface="+mn-ea"/>
              </a:rPr>
              <a:t>monthly</a:t>
            </a:r>
            <a:endParaRPr lang="en-US" sz="1100" b="1" i="1" dirty="0" smtClean="0">
              <a:solidFill>
                <a:srgbClr val="FF0000"/>
              </a:solidFill>
              <a:latin typeface="+mn-ea"/>
            </a:endParaRPr>
          </a:p>
        </p:txBody>
      </p:sp>
      <p:cxnSp>
        <p:nvCxnSpPr>
          <p:cNvPr id="44" name="직선 화살표 연결선 43"/>
          <p:cNvCxnSpPr/>
          <p:nvPr/>
        </p:nvCxnSpPr>
        <p:spPr>
          <a:xfrm>
            <a:off x="7325868" y="4922218"/>
            <a:ext cx="25200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flipH="1" flipV="1">
            <a:off x="7325868" y="5202771"/>
            <a:ext cx="252000"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72167" y="4473786"/>
            <a:ext cx="1405019" cy="312724"/>
          </a:xfrm>
          <a:prstGeom prst="rect">
            <a:avLst/>
          </a:prstGeom>
          <a:noFill/>
        </p:spPr>
        <p:txBody>
          <a:bodyPr vert="horz" wrap="square" lIns="0" tIns="0" rIns="0" bIns="0" rtlCol="0">
            <a:noAutofit/>
          </a:bodyPr>
          <a:lstStyle/>
          <a:p>
            <a:pPr indent="-274320" algn="ctr"/>
            <a:r>
              <a:rPr lang="en-US" sz="1100" b="1" i="1" dirty="0" smtClean="0">
                <a:latin typeface="Georgia" pitchFamily="18" charset="0"/>
              </a:rPr>
              <a:t>Pattern learning</a:t>
            </a:r>
            <a:endParaRPr lang="en-US" sz="1100" b="1" i="1" dirty="0" smtClean="0">
              <a:latin typeface="Georgia" pitchFamily="18" charset="0"/>
            </a:endParaRPr>
          </a:p>
        </p:txBody>
      </p:sp>
      <p:cxnSp>
        <p:nvCxnSpPr>
          <p:cNvPr id="53" name="꺾인 연결선 52"/>
          <p:cNvCxnSpPr>
            <a:stCxn id="10" idx="0"/>
            <a:endCxn id="16" idx="2"/>
          </p:cNvCxnSpPr>
          <p:nvPr/>
        </p:nvCxnSpPr>
        <p:spPr>
          <a:xfrm rot="5400000" flipH="1" flipV="1">
            <a:off x="6662403" y="4265554"/>
            <a:ext cx="579008" cy="3140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꺾인 연결선 53"/>
          <p:cNvCxnSpPr>
            <a:stCxn id="11" idx="0"/>
            <a:endCxn id="16" idx="2"/>
          </p:cNvCxnSpPr>
          <p:nvPr/>
        </p:nvCxnSpPr>
        <p:spPr>
          <a:xfrm rot="16200000" flipV="1">
            <a:off x="7321189" y="3920784"/>
            <a:ext cx="579008" cy="10035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직사각형 50"/>
          <p:cNvSpPr/>
          <p:nvPr/>
        </p:nvSpPr>
        <p:spPr bwMode="ltGray">
          <a:xfrm>
            <a:off x="481013" y="2882010"/>
            <a:ext cx="1800000" cy="32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n-ea"/>
              </a:rPr>
              <a:t>FP </a:t>
            </a:r>
            <a:r>
              <a:rPr lang="en-US" sz="1100" b="1" dirty="0" err="1" smtClean="0">
                <a:solidFill>
                  <a:schemeClr val="tx1"/>
                </a:solidFill>
                <a:latin typeface="+mn-ea"/>
              </a:rPr>
              <a:t>Recruting</a:t>
            </a:r>
            <a:r>
              <a:rPr lang="en-US" sz="1100" b="1" dirty="0" smtClean="0">
                <a:solidFill>
                  <a:schemeClr val="tx1"/>
                </a:solidFill>
                <a:latin typeface="+mn-ea"/>
              </a:rPr>
              <a:t> </a:t>
            </a:r>
            <a:r>
              <a:rPr lang="en-US" altLang="ko-KR" sz="1100" b="1" dirty="0" smtClean="0">
                <a:solidFill>
                  <a:schemeClr val="tx1"/>
                </a:solidFill>
                <a:latin typeface="+mn-ea"/>
              </a:rPr>
              <a:t>model</a:t>
            </a:r>
            <a:endParaRPr lang="en-US" sz="1100" b="1" dirty="0" smtClean="0">
              <a:solidFill>
                <a:schemeClr val="tx1"/>
              </a:solidFill>
              <a:latin typeface="+mn-ea"/>
            </a:endParaRPr>
          </a:p>
        </p:txBody>
      </p:sp>
      <p:sp>
        <p:nvSpPr>
          <p:cNvPr id="56" name="직사각형 55"/>
          <p:cNvSpPr/>
          <p:nvPr/>
        </p:nvSpPr>
        <p:spPr bwMode="ltGray">
          <a:xfrm>
            <a:off x="481013" y="3277400"/>
            <a:ext cx="1800000" cy="39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mn-ea"/>
              </a:rPr>
              <a:t>Customer churn model</a:t>
            </a:r>
            <a:endParaRPr lang="en-US" sz="1100" b="1" dirty="0" smtClean="0">
              <a:solidFill>
                <a:schemeClr val="tx1"/>
              </a:solidFill>
              <a:latin typeface="+mn-ea"/>
            </a:endParaRPr>
          </a:p>
        </p:txBody>
      </p:sp>
      <p:sp>
        <p:nvSpPr>
          <p:cNvPr id="58" name="직사각형 57"/>
          <p:cNvSpPr/>
          <p:nvPr/>
        </p:nvSpPr>
        <p:spPr bwMode="ltGray">
          <a:xfrm>
            <a:off x="481013" y="3744790"/>
            <a:ext cx="1800000" cy="39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mn-ea"/>
              </a:rPr>
              <a:t>Activity Interrupt Prediction Model</a:t>
            </a:r>
            <a:endParaRPr lang="en-US" sz="1100" b="1" dirty="0" smtClean="0">
              <a:solidFill>
                <a:schemeClr val="tx1"/>
              </a:solidFill>
              <a:latin typeface="+mn-ea"/>
            </a:endParaRPr>
          </a:p>
        </p:txBody>
      </p:sp>
      <p:sp>
        <p:nvSpPr>
          <p:cNvPr id="59" name="직사각형 58"/>
          <p:cNvSpPr/>
          <p:nvPr/>
        </p:nvSpPr>
        <p:spPr bwMode="ltGray">
          <a:xfrm>
            <a:off x="481013" y="4212180"/>
            <a:ext cx="1800000" cy="396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mn-ea"/>
              </a:rPr>
              <a:t>New </a:t>
            </a:r>
            <a:r>
              <a:rPr lang="en-US" altLang="ko-KR" sz="1100" b="1" dirty="0">
                <a:solidFill>
                  <a:schemeClr val="tx1"/>
                </a:solidFill>
                <a:latin typeface="+mn-ea"/>
              </a:rPr>
              <a:t>Contract Retention Rate </a:t>
            </a:r>
            <a:r>
              <a:rPr lang="en-US" altLang="ko-KR" sz="1100" b="1" dirty="0" smtClean="0">
                <a:solidFill>
                  <a:schemeClr val="tx1"/>
                </a:solidFill>
                <a:latin typeface="+mn-ea"/>
              </a:rPr>
              <a:t>model</a:t>
            </a:r>
            <a:endParaRPr lang="en-US" altLang="ko-KR" sz="1100" b="1" dirty="0">
              <a:solidFill>
                <a:schemeClr val="tx1"/>
              </a:solidFill>
              <a:latin typeface="+mn-ea"/>
            </a:endParaRPr>
          </a:p>
        </p:txBody>
      </p:sp>
      <p:sp>
        <p:nvSpPr>
          <p:cNvPr id="60" name="직사각형 59"/>
          <p:cNvSpPr/>
          <p:nvPr/>
        </p:nvSpPr>
        <p:spPr bwMode="ltGray">
          <a:xfrm>
            <a:off x="481013" y="4679570"/>
            <a:ext cx="1800000" cy="32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err="1">
                <a:solidFill>
                  <a:schemeClr val="tx1"/>
                </a:solidFill>
                <a:latin typeface="+mn-ea"/>
              </a:rPr>
              <a:t>OptimalFP</a:t>
            </a:r>
            <a:r>
              <a:rPr lang="en-US" altLang="ko-KR" sz="1100" b="1" dirty="0">
                <a:solidFill>
                  <a:schemeClr val="tx1"/>
                </a:solidFill>
                <a:latin typeface="+mn-ea"/>
              </a:rPr>
              <a:t> Selection</a:t>
            </a:r>
            <a:endParaRPr lang="en-US" sz="1100" b="1" dirty="0" smtClean="0">
              <a:solidFill>
                <a:schemeClr val="tx1"/>
              </a:solidFill>
              <a:latin typeface="+mn-ea"/>
            </a:endParaRPr>
          </a:p>
        </p:txBody>
      </p:sp>
      <p:sp>
        <p:nvSpPr>
          <p:cNvPr id="61" name="직사각형 60"/>
          <p:cNvSpPr/>
          <p:nvPr/>
        </p:nvSpPr>
        <p:spPr bwMode="ltGray">
          <a:xfrm>
            <a:off x="481013" y="5074960"/>
            <a:ext cx="1800000" cy="32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mn-ea"/>
              </a:rPr>
              <a:t>Income estimation model</a:t>
            </a:r>
            <a:endParaRPr lang="en-US" sz="1100" b="1" dirty="0" smtClean="0">
              <a:solidFill>
                <a:schemeClr val="tx1"/>
              </a:solidFill>
              <a:latin typeface="+mn-ea"/>
            </a:endParaRPr>
          </a:p>
        </p:txBody>
      </p:sp>
      <p:sp>
        <p:nvSpPr>
          <p:cNvPr id="62" name="직사각형 61"/>
          <p:cNvSpPr/>
          <p:nvPr/>
        </p:nvSpPr>
        <p:spPr bwMode="ltGray">
          <a:xfrm>
            <a:off x="481013" y="5470350"/>
            <a:ext cx="1800000" cy="32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mn-ea"/>
              </a:rPr>
              <a:t>Customer network model</a:t>
            </a:r>
            <a:endParaRPr lang="en-US" sz="1100" b="1" dirty="0" smtClean="0">
              <a:solidFill>
                <a:schemeClr val="tx1"/>
              </a:solidFill>
              <a:latin typeface="+mn-ea"/>
            </a:endParaRPr>
          </a:p>
        </p:txBody>
      </p:sp>
      <p:sp>
        <p:nvSpPr>
          <p:cNvPr id="64" name="직사각형 63"/>
          <p:cNvSpPr/>
          <p:nvPr/>
        </p:nvSpPr>
        <p:spPr bwMode="ltGray">
          <a:xfrm>
            <a:off x="481013" y="5865740"/>
            <a:ext cx="1800000" cy="32400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n-ea"/>
              </a:rPr>
              <a:t>FP coaching model</a:t>
            </a:r>
            <a:endParaRPr lang="en-US" sz="1100" b="1" dirty="0" smtClean="0">
              <a:solidFill>
                <a:schemeClr val="tx1"/>
              </a:solidFill>
              <a:latin typeface="+mn-ea"/>
            </a:endParaRPr>
          </a:p>
        </p:txBody>
      </p:sp>
      <p:sp>
        <p:nvSpPr>
          <p:cNvPr id="65" name="직사각형 64"/>
          <p:cNvSpPr/>
          <p:nvPr/>
        </p:nvSpPr>
        <p:spPr bwMode="ltGray">
          <a:xfrm>
            <a:off x="397488" y="1736725"/>
            <a:ext cx="2021862" cy="396000"/>
          </a:xfrm>
          <a:prstGeom prst="rect">
            <a:avLst/>
          </a:prstGeom>
          <a:solidFill>
            <a:schemeClr val="bg1">
              <a:lumMod val="5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smtClean="0">
                <a:solidFill>
                  <a:schemeClr val="bg1"/>
                </a:solidFill>
                <a:latin typeface="Georgia" pitchFamily="18" charset="0"/>
              </a:rPr>
              <a:t>Project tasks</a:t>
            </a:r>
            <a:endParaRPr lang="en-US" sz="1200" b="1" dirty="0">
              <a:solidFill>
                <a:schemeClr val="bg1"/>
              </a:solidFill>
              <a:latin typeface="Georgia" pitchFamily="18" charset="0"/>
            </a:endParaRPr>
          </a:p>
        </p:txBody>
      </p:sp>
      <p:sp>
        <p:nvSpPr>
          <p:cNvPr id="102" name="오각형 101"/>
          <p:cNvSpPr/>
          <p:nvPr/>
        </p:nvSpPr>
        <p:spPr bwMode="ltGray">
          <a:xfrm>
            <a:off x="397489" y="2132725"/>
            <a:ext cx="2021861" cy="4141075"/>
          </a:xfrm>
          <a:prstGeom prst="homePlate">
            <a:avLst>
              <a:gd name="adj" fmla="val 0"/>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latin typeface="Georgia" pitchFamily="18" charset="0"/>
            </a:endParaRPr>
          </a:p>
        </p:txBody>
      </p:sp>
      <p:sp>
        <p:nvSpPr>
          <p:cNvPr id="27" name="이등변 삼각형 26"/>
          <p:cNvSpPr/>
          <p:nvPr/>
        </p:nvSpPr>
        <p:spPr bwMode="ltGray">
          <a:xfrm rot="16200000">
            <a:off x="499721" y="3745249"/>
            <a:ext cx="4204873" cy="835515"/>
          </a:xfrm>
          <a:prstGeom prst="triangle">
            <a:avLst>
              <a:gd name="adj" fmla="val 94218"/>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smtClean="0">
              <a:solidFill>
                <a:schemeClr val="tx1"/>
              </a:solidFill>
              <a:latin typeface="Georgia" pitchFamily="18" charset="0"/>
            </a:endParaRPr>
          </a:p>
        </p:txBody>
      </p:sp>
      <p:sp>
        <p:nvSpPr>
          <p:cNvPr id="50" name="직사각형 49"/>
          <p:cNvSpPr/>
          <p:nvPr/>
        </p:nvSpPr>
        <p:spPr bwMode="ltGray">
          <a:xfrm>
            <a:off x="481013" y="2278430"/>
            <a:ext cx="1800000" cy="519519"/>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mn-ea"/>
              </a:rPr>
              <a:t>Cross/Up </a:t>
            </a:r>
            <a:r>
              <a:rPr lang="en-US" altLang="ko-KR" sz="1100" b="1" dirty="0" smtClean="0">
                <a:solidFill>
                  <a:schemeClr val="tx1"/>
                </a:solidFill>
                <a:latin typeface="+mn-ea"/>
              </a:rPr>
              <a:t>Sell </a:t>
            </a:r>
            <a:r>
              <a:rPr lang="en-US" altLang="ko-KR" sz="1100" b="1" dirty="0" smtClean="0">
                <a:solidFill>
                  <a:schemeClr val="tx1"/>
                </a:solidFill>
                <a:latin typeface="+mn-ea"/>
              </a:rPr>
              <a:t>model</a:t>
            </a:r>
            <a:endParaRPr lang="en-US" sz="1100" b="1" dirty="0" smtClean="0">
              <a:solidFill>
                <a:schemeClr val="tx1"/>
              </a:solidFill>
              <a:latin typeface="+mn-ea"/>
            </a:endParaRPr>
          </a:p>
        </p:txBody>
      </p:sp>
      <p:cxnSp>
        <p:nvCxnSpPr>
          <p:cNvPr id="55" name="Straight Connector 54"/>
          <p:cNvCxnSpPr/>
          <p:nvPr/>
        </p:nvCxnSpPr>
        <p:spPr>
          <a:xfrm>
            <a:off x="0" y="715995"/>
            <a:ext cx="1008062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329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모서리가 둥근 직사각형 40"/>
          <p:cNvSpPr/>
          <p:nvPr/>
        </p:nvSpPr>
        <p:spPr bwMode="ltGray">
          <a:xfrm>
            <a:off x="577299" y="3676851"/>
            <a:ext cx="2759863" cy="2428674"/>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Georgia" pitchFamily="18" charset="0"/>
            </a:endParaRPr>
          </a:p>
        </p:txBody>
      </p:sp>
      <p:sp>
        <p:nvSpPr>
          <p:cNvPr id="6" name="제목 2"/>
          <p:cNvSpPr txBox="1">
            <a:spLocks/>
          </p:cNvSpPr>
          <p:nvPr/>
        </p:nvSpPr>
        <p:spPr>
          <a:xfrm>
            <a:off x="360363" y="981757"/>
            <a:ext cx="9350532" cy="544244"/>
          </a:xfrm>
          <a:prstGeom prst="rect">
            <a:avLst/>
          </a:prstGeom>
        </p:spPr>
        <p:txBody>
          <a:bodyPr vert="horz" lIns="0" tIns="0" rIns="0" bIns="0" rtlCol="0" anchor="t" anchorCtr="0">
            <a:noAutofit/>
          </a:bodyPr>
          <a:lstStyle>
            <a:lvl1pPr algn="l" defTabSz="898968" rtl="0" eaLnBrk="1" latinLnBrk="0" hangingPunct="1">
              <a:lnSpc>
                <a:spcPct val="100000"/>
              </a:lnSpc>
              <a:spcBef>
                <a:spcPct val="0"/>
              </a:spcBef>
              <a:buNone/>
              <a:defRPr sz="1800" b="1" i="0" kern="1200" baseline="0">
                <a:solidFill>
                  <a:schemeClr val="tx1"/>
                </a:solidFill>
                <a:latin typeface="Optima" panose="00000400000000000000" pitchFamily="2" charset="2"/>
                <a:ea typeface="+mj-ea"/>
                <a:cs typeface="+mj-cs"/>
              </a:defRPr>
            </a:lvl1pPr>
          </a:lstStyle>
          <a:p>
            <a:r>
              <a:rPr lang="en-US" altLang="ko-KR" sz="1600" dirty="0">
                <a:latin typeface="+mn-ea"/>
                <a:ea typeface="+mn-ea"/>
              </a:rPr>
              <a:t>Analytical model development has produced a highly discriminative model for target by applying various modeling techniques to various candidate variables</a:t>
            </a:r>
            <a:endParaRPr lang="ko-KR" altLang="en-US" sz="1600" dirty="0">
              <a:latin typeface="+mn-ea"/>
              <a:ea typeface="+mn-ea"/>
            </a:endParaRPr>
          </a:p>
        </p:txBody>
      </p:sp>
      <p:sp>
        <p:nvSpPr>
          <p:cNvPr id="15" name="제목 2"/>
          <p:cNvSpPr txBox="1">
            <a:spLocks/>
          </p:cNvSpPr>
          <p:nvPr/>
        </p:nvSpPr>
        <p:spPr>
          <a:xfrm>
            <a:off x="282715" y="256444"/>
            <a:ext cx="6839977" cy="289658"/>
          </a:xfrm>
          <a:prstGeom prst="rect">
            <a:avLst/>
          </a:prstGeom>
          <a:ln>
            <a:noFill/>
          </a:ln>
        </p:spPr>
        <p:txBody>
          <a:bodyPr vert="horz" lIns="0" tIns="0" rIns="0" bIns="0" rtlCol="0" anchor="t" anchorCtr="0">
            <a:noAutofit/>
          </a:bodyPr>
          <a:lstStyle>
            <a:lvl1pPr algn="l" defTabSz="898885" rtl="0" eaLnBrk="1" latinLnBrk="0" hangingPunct="1">
              <a:lnSpc>
                <a:spcPct val="100000"/>
              </a:lnSpc>
              <a:spcBef>
                <a:spcPct val="0"/>
              </a:spcBef>
              <a:buNone/>
              <a:defRPr sz="1800" b="1" i="0" kern="1200" baseline="0">
                <a:solidFill>
                  <a:schemeClr val="tx1"/>
                </a:solidFill>
                <a:latin typeface="Optima" panose="00000400000000000000" pitchFamily="2" charset="2"/>
                <a:ea typeface="+mj-ea"/>
                <a:cs typeface="+mj-cs"/>
              </a:defRPr>
            </a:lvl1pPr>
          </a:lstStyle>
          <a:p>
            <a:r>
              <a:rPr lang="en-US" altLang="ko-KR" dirty="0" smtClean="0">
                <a:solidFill>
                  <a:srgbClr val="004226"/>
                </a:solidFill>
                <a:latin typeface="+mn-ea"/>
                <a:ea typeface="+mn-ea"/>
              </a:rPr>
              <a:t>Overview of model development</a:t>
            </a:r>
            <a:endParaRPr lang="ko-KR" altLang="en-US" dirty="0">
              <a:solidFill>
                <a:srgbClr val="004226"/>
              </a:solidFill>
              <a:latin typeface="+mn-ea"/>
              <a:ea typeface="+mn-ea"/>
            </a:endParaRPr>
          </a:p>
        </p:txBody>
      </p:sp>
      <p:sp>
        <p:nvSpPr>
          <p:cNvPr id="5" name="순서도: 처리 4"/>
          <p:cNvSpPr/>
          <p:nvPr/>
        </p:nvSpPr>
        <p:spPr bwMode="ltGray">
          <a:xfrm>
            <a:off x="386630" y="2097088"/>
            <a:ext cx="9333633" cy="4211637"/>
          </a:xfrm>
          <a:prstGeom prst="flowChartProcess">
            <a:avLst/>
          </a:prstGeom>
          <a:noFill/>
          <a:ln w="3175">
            <a:solidFill>
              <a:srgbClr val="33685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endParaRPr lang="en-US" altLang="ko-KR" sz="1200" b="1" dirty="0" smtClean="0">
              <a:solidFill>
                <a:srgbClr val="213315"/>
              </a:solidFill>
              <a:latin typeface="+mn-ea"/>
            </a:endParaRPr>
          </a:p>
        </p:txBody>
      </p:sp>
      <p:sp>
        <p:nvSpPr>
          <p:cNvPr id="7" name="직사각형 6"/>
          <p:cNvSpPr/>
          <p:nvPr/>
        </p:nvSpPr>
        <p:spPr bwMode="ltGray">
          <a:xfrm>
            <a:off x="386630" y="1736724"/>
            <a:ext cx="9333633" cy="367834"/>
          </a:xfrm>
          <a:prstGeom prst="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latin typeface="Georgia" pitchFamily="18" charset="0"/>
              </a:rPr>
              <a:t>Overview of model development</a:t>
            </a:r>
          </a:p>
        </p:txBody>
      </p:sp>
      <p:sp>
        <p:nvSpPr>
          <p:cNvPr id="2" name="TextBox 1"/>
          <p:cNvSpPr txBox="1"/>
          <p:nvPr/>
        </p:nvSpPr>
        <p:spPr>
          <a:xfrm>
            <a:off x="796925" y="2241188"/>
            <a:ext cx="4124395" cy="455488"/>
          </a:xfrm>
          <a:prstGeom prst="rect">
            <a:avLst/>
          </a:prstGeom>
          <a:noFill/>
        </p:spPr>
        <p:txBody>
          <a:bodyPr vert="horz" wrap="square" lIns="0" tIns="0" rIns="0" bIns="0" rtlCol="0">
            <a:noAutofit/>
          </a:bodyPr>
          <a:lstStyle/>
          <a:p>
            <a:pPr indent="-274320">
              <a:spcAft>
                <a:spcPts val="900"/>
              </a:spcAft>
            </a:pPr>
            <a:r>
              <a:rPr lang="en-US" altLang="ko-KR" sz="1100" b="1" i="1" dirty="0">
                <a:latin typeface="Georgia" pitchFamily="18" charset="0"/>
              </a:rPr>
              <a:t>Using the candidate variables to create a highly discriminative model for the target through a combination of </a:t>
            </a:r>
            <a:r>
              <a:rPr lang="en-US" altLang="ko-KR" sz="1100" b="1" i="1" dirty="0" smtClean="0">
                <a:latin typeface="Georgia" pitchFamily="18" charset="0"/>
              </a:rPr>
              <a:t>variables </a:t>
            </a:r>
            <a:r>
              <a:rPr lang="en-US" altLang="ko-KR" sz="1100" b="1" i="1" dirty="0">
                <a:latin typeface="Georgia" pitchFamily="18" charset="0"/>
              </a:rPr>
              <a:t>and modeling techniques.</a:t>
            </a:r>
            <a:endParaRPr lang="en-US" sz="1100" b="1" i="1" dirty="0" smtClean="0">
              <a:latin typeface="Georgia" pitchFamily="18" charset="0"/>
            </a:endParaRPr>
          </a:p>
        </p:txBody>
      </p:sp>
      <p:sp>
        <p:nvSpPr>
          <p:cNvPr id="20" name="위쪽 화살표 19"/>
          <p:cNvSpPr/>
          <p:nvPr/>
        </p:nvSpPr>
        <p:spPr bwMode="ltGray">
          <a:xfrm rot="5400000">
            <a:off x="5029680" y="2209389"/>
            <a:ext cx="515296" cy="459278"/>
          </a:xfrm>
          <a:prstGeom prst="upArrow">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latin typeface="Georgia" pitchFamily="18" charset="0"/>
            </a:endParaRPr>
          </a:p>
        </p:txBody>
      </p:sp>
      <p:sp>
        <p:nvSpPr>
          <p:cNvPr id="25" name="TextBox 24"/>
          <p:cNvSpPr txBox="1"/>
          <p:nvPr/>
        </p:nvSpPr>
        <p:spPr>
          <a:xfrm>
            <a:off x="5925188" y="5934062"/>
            <a:ext cx="1690185" cy="171464"/>
          </a:xfrm>
          <a:prstGeom prst="rect">
            <a:avLst/>
          </a:prstGeom>
          <a:noFill/>
        </p:spPr>
        <p:txBody>
          <a:bodyPr vert="horz" wrap="square" lIns="0" tIns="0" rIns="0" bIns="0" rtlCol="0">
            <a:noAutofit/>
          </a:bodyPr>
          <a:lstStyle/>
          <a:p>
            <a:pPr indent="-274320">
              <a:spcAft>
                <a:spcPts val="900"/>
              </a:spcAft>
            </a:pPr>
            <a:r>
              <a:rPr lang="en-US" altLang="ko-KR" sz="1100" b="1" dirty="0" smtClean="0">
                <a:latin typeface="Georgia" pitchFamily="18" charset="0"/>
              </a:rPr>
              <a:t>Additional Parameter</a:t>
            </a:r>
            <a:endParaRPr lang="en-US" sz="1100" b="1" dirty="0" smtClean="0">
              <a:latin typeface="Georgia" pitchFamily="18" charset="0"/>
            </a:endParaRPr>
          </a:p>
        </p:txBody>
      </p:sp>
      <p:cxnSp>
        <p:nvCxnSpPr>
          <p:cNvPr id="4" name="직선 화살표 연결선 3"/>
          <p:cNvCxnSpPr>
            <a:stCxn id="41" idx="3"/>
            <a:endCxn id="80" idx="1"/>
          </p:cNvCxnSpPr>
          <p:nvPr/>
        </p:nvCxnSpPr>
        <p:spPr>
          <a:xfrm flipV="1">
            <a:off x="3337162" y="4122443"/>
            <a:ext cx="242154" cy="76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모서리가 둥근 직사각형 79"/>
          <p:cNvSpPr/>
          <p:nvPr/>
        </p:nvSpPr>
        <p:spPr bwMode="ltGray">
          <a:xfrm>
            <a:off x="3579316" y="3676851"/>
            <a:ext cx="1527762" cy="891183"/>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Georgia" pitchFamily="18" charset="0"/>
              </a:rPr>
              <a:t>Priority TOP </a:t>
            </a:r>
            <a:r>
              <a:rPr lang="en-US" altLang="ko-KR" sz="1100" b="1" dirty="0" smtClean="0">
                <a:solidFill>
                  <a:schemeClr val="tx1"/>
                </a:solidFill>
                <a:latin typeface="Georgia" pitchFamily="18" charset="0"/>
              </a:rPr>
              <a:t>N</a:t>
            </a:r>
            <a:endParaRPr lang="en-US" sz="1100" b="1" dirty="0">
              <a:solidFill>
                <a:schemeClr val="tx1"/>
              </a:solidFill>
              <a:latin typeface="Georgia" pitchFamily="18" charset="0"/>
            </a:endParaRPr>
          </a:p>
        </p:txBody>
      </p:sp>
      <p:sp>
        <p:nvSpPr>
          <p:cNvPr id="52" name="모서리가 둥근 직사각형 51"/>
          <p:cNvSpPr/>
          <p:nvPr/>
        </p:nvSpPr>
        <p:spPr bwMode="ltGray">
          <a:xfrm>
            <a:off x="3579316" y="4656896"/>
            <a:ext cx="1527762" cy="891183"/>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Georgia" pitchFamily="18" charset="0"/>
              </a:rPr>
              <a:t>Priority</a:t>
            </a:r>
            <a:r>
              <a:rPr lang="ko-KR" altLang="en-US" sz="1100" b="1" dirty="0" smtClean="0">
                <a:solidFill>
                  <a:schemeClr val="tx1"/>
                </a:solidFill>
                <a:latin typeface="Georgia" pitchFamily="18" charset="0"/>
              </a:rPr>
              <a:t> </a:t>
            </a:r>
            <a:r>
              <a:rPr lang="en-US" altLang="ko-KR" sz="1100" b="1" dirty="0" smtClean="0">
                <a:solidFill>
                  <a:schemeClr val="tx1"/>
                </a:solidFill>
                <a:latin typeface="Georgia" pitchFamily="18" charset="0"/>
              </a:rPr>
              <a:t>TOP N</a:t>
            </a:r>
          </a:p>
          <a:p>
            <a:pPr algn="ctr"/>
            <a:r>
              <a:rPr lang="en-US" sz="1100" b="1" dirty="0" smtClean="0">
                <a:solidFill>
                  <a:schemeClr val="tx1"/>
                </a:solidFill>
                <a:latin typeface="Georgia" pitchFamily="18" charset="0"/>
              </a:rPr>
              <a:t>+ Business </a:t>
            </a:r>
            <a:r>
              <a:rPr lang="ko-KR" altLang="en-US" sz="1100" b="1" dirty="0" smtClean="0">
                <a:solidFill>
                  <a:schemeClr val="tx1"/>
                </a:solidFill>
                <a:latin typeface="Georgia" pitchFamily="18" charset="0"/>
              </a:rPr>
              <a:t>관점</a:t>
            </a:r>
            <a:endParaRPr lang="en-US" sz="1100" b="1" dirty="0">
              <a:solidFill>
                <a:schemeClr val="tx1"/>
              </a:solidFill>
              <a:latin typeface="Georgia" pitchFamily="18" charset="0"/>
            </a:endParaRPr>
          </a:p>
        </p:txBody>
      </p:sp>
      <p:cxnSp>
        <p:nvCxnSpPr>
          <p:cNvPr id="54" name="직선 화살표 연결선 53"/>
          <p:cNvCxnSpPr>
            <a:stCxn id="41" idx="3"/>
            <a:endCxn id="52" idx="1"/>
          </p:cNvCxnSpPr>
          <p:nvPr/>
        </p:nvCxnSpPr>
        <p:spPr>
          <a:xfrm>
            <a:off x="3337162" y="4891188"/>
            <a:ext cx="242154" cy="21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모서리가 둥근 직사각형 61"/>
          <p:cNvSpPr/>
          <p:nvPr/>
        </p:nvSpPr>
        <p:spPr bwMode="ltGray">
          <a:xfrm>
            <a:off x="3579316" y="3277456"/>
            <a:ext cx="1527762" cy="316243"/>
          </a:xfrm>
          <a:prstGeom prst="round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bg1"/>
                </a:solidFill>
                <a:latin typeface="Georgia" pitchFamily="18" charset="0"/>
              </a:rPr>
              <a:t>Selected variables</a:t>
            </a:r>
            <a:endParaRPr lang="en-US" sz="1100" b="1" dirty="0">
              <a:solidFill>
                <a:schemeClr val="bg1"/>
              </a:solidFill>
              <a:latin typeface="Georgia" pitchFamily="18" charset="0"/>
            </a:endParaRPr>
          </a:p>
        </p:txBody>
      </p:sp>
      <p:sp>
        <p:nvSpPr>
          <p:cNvPr id="66" name="모서리가 둥근 직사각형 65"/>
          <p:cNvSpPr/>
          <p:nvPr/>
        </p:nvSpPr>
        <p:spPr bwMode="ltGray">
          <a:xfrm>
            <a:off x="5809977" y="3676851"/>
            <a:ext cx="1817540" cy="477419"/>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Georgia" pitchFamily="18" charset="0"/>
              </a:rPr>
              <a:t>Logistic Regression</a:t>
            </a:r>
            <a:endParaRPr lang="en-US" sz="1100" b="1" dirty="0">
              <a:solidFill>
                <a:schemeClr val="tx1"/>
              </a:solidFill>
              <a:latin typeface="Georgia" pitchFamily="18" charset="0"/>
            </a:endParaRPr>
          </a:p>
        </p:txBody>
      </p:sp>
      <p:sp>
        <p:nvSpPr>
          <p:cNvPr id="67" name="모서리가 둥근 직사각형 66"/>
          <p:cNvSpPr/>
          <p:nvPr/>
        </p:nvSpPr>
        <p:spPr bwMode="ltGray">
          <a:xfrm>
            <a:off x="5809977" y="4373756"/>
            <a:ext cx="1817540" cy="477419"/>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Georgia" pitchFamily="18" charset="0"/>
              </a:rPr>
              <a:t>Decision Tree</a:t>
            </a:r>
            <a:endParaRPr lang="en-US" sz="1100" b="1" dirty="0">
              <a:solidFill>
                <a:schemeClr val="tx1"/>
              </a:solidFill>
              <a:latin typeface="Georgia" pitchFamily="18" charset="0"/>
            </a:endParaRPr>
          </a:p>
        </p:txBody>
      </p:sp>
      <p:sp>
        <p:nvSpPr>
          <p:cNvPr id="72" name="모서리가 둥근 직사각형 71"/>
          <p:cNvSpPr/>
          <p:nvPr/>
        </p:nvSpPr>
        <p:spPr bwMode="ltGray">
          <a:xfrm>
            <a:off x="5809977" y="3277456"/>
            <a:ext cx="1817540" cy="316243"/>
          </a:xfrm>
          <a:prstGeom prst="round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bg1"/>
                </a:solidFill>
                <a:latin typeface="Georgia" pitchFamily="18" charset="0"/>
              </a:rPr>
              <a:t>Model method</a:t>
            </a:r>
            <a:endParaRPr lang="en-US" sz="1100" b="1" dirty="0">
              <a:solidFill>
                <a:schemeClr val="bg1"/>
              </a:solidFill>
              <a:latin typeface="Georgia" pitchFamily="18" charset="0"/>
            </a:endParaRPr>
          </a:p>
        </p:txBody>
      </p:sp>
      <p:sp>
        <p:nvSpPr>
          <p:cNvPr id="74" name="모서리가 둥근 직사각형 73"/>
          <p:cNvSpPr/>
          <p:nvPr/>
        </p:nvSpPr>
        <p:spPr bwMode="ltGray">
          <a:xfrm>
            <a:off x="5809977" y="5070660"/>
            <a:ext cx="1817540" cy="477419"/>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Georgia" pitchFamily="18" charset="0"/>
              </a:rPr>
              <a:t>Random Forest</a:t>
            </a:r>
            <a:endParaRPr lang="en-US" sz="1100" b="1" dirty="0">
              <a:solidFill>
                <a:schemeClr val="tx1"/>
              </a:solidFill>
              <a:latin typeface="Georgia" pitchFamily="18" charset="0"/>
            </a:endParaRPr>
          </a:p>
        </p:txBody>
      </p:sp>
      <p:cxnSp>
        <p:nvCxnSpPr>
          <p:cNvPr id="55" name="직선 연결선 54"/>
          <p:cNvCxnSpPr>
            <a:stCxn id="80" idx="3"/>
            <a:endCxn id="66" idx="1"/>
          </p:cNvCxnSpPr>
          <p:nvPr/>
        </p:nvCxnSpPr>
        <p:spPr>
          <a:xfrm flipV="1">
            <a:off x="5107078" y="3915561"/>
            <a:ext cx="702899" cy="206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직선 연결선 74"/>
          <p:cNvCxnSpPr>
            <a:stCxn id="80" idx="3"/>
            <a:endCxn id="67" idx="1"/>
          </p:cNvCxnSpPr>
          <p:nvPr/>
        </p:nvCxnSpPr>
        <p:spPr>
          <a:xfrm>
            <a:off x="5107078" y="4122443"/>
            <a:ext cx="702899" cy="49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p:cNvCxnSpPr>
            <a:stCxn id="80" idx="3"/>
            <a:endCxn id="74" idx="1"/>
          </p:cNvCxnSpPr>
          <p:nvPr/>
        </p:nvCxnSpPr>
        <p:spPr>
          <a:xfrm>
            <a:off x="5107078" y="4122443"/>
            <a:ext cx="702899" cy="1186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직선 연결선 80"/>
          <p:cNvCxnSpPr>
            <a:stCxn id="52" idx="3"/>
            <a:endCxn id="66" idx="1"/>
          </p:cNvCxnSpPr>
          <p:nvPr/>
        </p:nvCxnSpPr>
        <p:spPr>
          <a:xfrm flipV="1">
            <a:off x="5107078" y="3915561"/>
            <a:ext cx="702899" cy="1186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직선 연결선 81"/>
          <p:cNvCxnSpPr>
            <a:stCxn id="52" idx="3"/>
            <a:endCxn id="67" idx="1"/>
          </p:cNvCxnSpPr>
          <p:nvPr/>
        </p:nvCxnSpPr>
        <p:spPr>
          <a:xfrm flipV="1">
            <a:off x="5107078" y="4612466"/>
            <a:ext cx="702899" cy="490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직선 연결선 85"/>
          <p:cNvCxnSpPr>
            <a:stCxn id="52" idx="3"/>
            <a:endCxn id="74" idx="1"/>
          </p:cNvCxnSpPr>
          <p:nvPr/>
        </p:nvCxnSpPr>
        <p:spPr>
          <a:xfrm>
            <a:off x="5107078" y="5102488"/>
            <a:ext cx="702899" cy="206882"/>
          </a:xfrm>
          <a:prstGeom prst="line">
            <a:avLst/>
          </a:prstGeom>
        </p:spPr>
        <p:style>
          <a:lnRef idx="1">
            <a:schemeClr val="accent1"/>
          </a:lnRef>
          <a:fillRef idx="0">
            <a:schemeClr val="accent1"/>
          </a:fillRef>
          <a:effectRef idx="0">
            <a:schemeClr val="accent1"/>
          </a:effectRef>
          <a:fontRef idx="minor">
            <a:schemeClr val="tx1"/>
          </a:fontRef>
        </p:style>
      </p:cxnSp>
      <p:sp>
        <p:nvSpPr>
          <p:cNvPr id="38" name="모서리가 둥근 직사각형 37"/>
          <p:cNvSpPr/>
          <p:nvPr/>
        </p:nvSpPr>
        <p:spPr bwMode="ltGray">
          <a:xfrm>
            <a:off x="577300" y="3277456"/>
            <a:ext cx="2772000" cy="316243"/>
          </a:xfrm>
          <a:prstGeom prst="round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bg1"/>
                </a:solidFill>
                <a:latin typeface="Georgia" pitchFamily="18" charset="0"/>
              </a:rPr>
              <a:t>Variable selection</a:t>
            </a:r>
            <a:endParaRPr lang="en-US" sz="1100" b="1" dirty="0">
              <a:solidFill>
                <a:schemeClr val="bg1"/>
              </a:solidFill>
              <a:latin typeface="Georgia" pitchFamily="18" charset="0"/>
            </a:endParaRPr>
          </a:p>
        </p:txBody>
      </p:sp>
      <p:sp>
        <p:nvSpPr>
          <p:cNvPr id="94" name="TextBox 93"/>
          <p:cNvSpPr txBox="1"/>
          <p:nvPr/>
        </p:nvSpPr>
        <p:spPr>
          <a:xfrm>
            <a:off x="6609849" y="5546516"/>
            <a:ext cx="248152" cy="311345"/>
          </a:xfrm>
          <a:prstGeom prst="rect">
            <a:avLst/>
          </a:prstGeom>
          <a:noFill/>
        </p:spPr>
        <p:txBody>
          <a:bodyPr vert="horz" wrap="square" lIns="0" tIns="0" rIns="0" bIns="0" rtlCol="0">
            <a:noAutofit/>
          </a:bodyPr>
          <a:lstStyle/>
          <a:p>
            <a:pPr indent="-274320">
              <a:spcAft>
                <a:spcPts val="900"/>
              </a:spcAft>
            </a:pPr>
            <a:r>
              <a:rPr lang="en-US" sz="2400" b="1" dirty="0" smtClean="0">
                <a:latin typeface="Georgia" pitchFamily="18" charset="0"/>
              </a:rPr>
              <a:t>+</a:t>
            </a:r>
          </a:p>
        </p:txBody>
      </p:sp>
      <p:sp>
        <p:nvSpPr>
          <p:cNvPr id="95" name="모서리가 둥근 직사각형 94"/>
          <p:cNvSpPr/>
          <p:nvPr/>
        </p:nvSpPr>
        <p:spPr bwMode="ltGray">
          <a:xfrm>
            <a:off x="5819274" y="2180758"/>
            <a:ext cx="1528675" cy="308505"/>
          </a:xfrm>
          <a:prstGeom prst="roundRect">
            <a:avLst/>
          </a:prstGeom>
          <a:solidFill>
            <a:schemeClr val="bg1">
              <a:lumMod val="5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latin typeface="Georgia" pitchFamily="18" charset="0"/>
              </a:rPr>
              <a:t>Target1</a:t>
            </a:r>
            <a:endParaRPr lang="en-US" sz="1200" b="1" dirty="0">
              <a:solidFill>
                <a:schemeClr val="bg1"/>
              </a:solidFill>
              <a:latin typeface="Georgia" pitchFamily="18" charset="0"/>
            </a:endParaRPr>
          </a:p>
        </p:txBody>
      </p:sp>
      <p:sp>
        <p:nvSpPr>
          <p:cNvPr id="98" name="모서리가 둥근 직사각형 97"/>
          <p:cNvSpPr/>
          <p:nvPr/>
        </p:nvSpPr>
        <p:spPr bwMode="ltGray">
          <a:xfrm>
            <a:off x="7477125" y="2180758"/>
            <a:ext cx="2009775" cy="308505"/>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Georgia" pitchFamily="18" charset="0"/>
              </a:rPr>
              <a:t>Contract</a:t>
            </a:r>
            <a:r>
              <a:rPr lang="en-US" sz="1100" b="1" dirty="0">
                <a:solidFill>
                  <a:schemeClr val="tx1"/>
                </a:solidFill>
                <a:latin typeface="Georgia" pitchFamily="18" charset="0"/>
              </a:rPr>
              <a:t> </a:t>
            </a:r>
            <a:r>
              <a:rPr lang="en-US" sz="1100" b="1" dirty="0" smtClean="0">
                <a:solidFill>
                  <a:schemeClr val="tx1"/>
                </a:solidFill>
                <a:latin typeface="Georgia" pitchFamily="18" charset="0"/>
              </a:rPr>
              <a:t>for</a:t>
            </a:r>
            <a:r>
              <a:rPr lang="en-US" sz="1100" b="1" dirty="0" smtClean="0">
                <a:solidFill>
                  <a:schemeClr val="tx1"/>
                </a:solidFill>
                <a:latin typeface="Georgia" pitchFamily="18" charset="0"/>
              </a:rPr>
              <a:t> investment</a:t>
            </a:r>
            <a:endParaRPr lang="en-US" sz="1100" b="1" dirty="0">
              <a:solidFill>
                <a:schemeClr val="tx1"/>
              </a:solidFill>
              <a:latin typeface="Georgia" pitchFamily="18" charset="0"/>
            </a:endParaRPr>
          </a:p>
        </p:txBody>
      </p:sp>
      <p:sp>
        <p:nvSpPr>
          <p:cNvPr id="99" name="모서리가 둥근 직사각형 98"/>
          <p:cNvSpPr/>
          <p:nvPr/>
        </p:nvSpPr>
        <p:spPr bwMode="ltGray">
          <a:xfrm>
            <a:off x="5819274" y="2580530"/>
            <a:ext cx="1528675" cy="308505"/>
          </a:xfrm>
          <a:prstGeom prst="roundRect">
            <a:avLst/>
          </a:prstGeom>
          <a:solidFill>
            <a:schemeClr val="bg1">
              <a:lumMod val="5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latin typeface="Georgia" pitchFamily="18" charset="0"/>
              </a:rPr>
              <a:t>Target2</a:t>
            </a:r>
            <a:endParaRPr lang="en-US" sz="1200" b="1" dirty="0">
              <a:solidFill>
                <a:schemeClr val="bg1"/>
              </a:solidFill>
              <a:latin typeface="Georgia" pitchFamily="18" charset="0"/>
            </a:endParaRPr>
          </a:p>
        </p:txBody>
      </p:sp>
      <p:sp>
        <p:nvSpPr>
          <p:cNvPr id="100" name="모서리가 둥근 직사각형 99"/>
          <p:cNvSpPr/>
          <p:nvPr/>
        </p:nvSpPr>
        <p:spPr bwMode="ltGray">
          <a:xfrm>
            <a:off x="7477125" y="2580530"/>
            <a:ext cx="2009775" cy="308505"/>
          </a:xfrm>
          <a:prstGeom prst="roundRect">
            <a:avLst/>
          </a:prstGeom>
          <a:solidFill>
            <a:srgbClr val="E6F2ED"/>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Georgia" pitchFamily="18" charset="0"/>
              </a:rPr>
              <a:t>Contract for claim</a:t>
            </a:r>
            <a:endParaRPr lang="en-US" sz="1100" b="1" dirty="0">
              <a:solidFill>
                <a:schemeClr val="tx1"/>
              </a:solidFill>
              <a:latin typeface="Georgia" pitchFamily="18" charset="0"/>
            </a:endParaRPr>
          </a:p>
        </p:txBody>
      </p:sp>
      <p:sp>
        <p:nvSpPr>
          <p:cNvPr id="101" name="위쪽 화살표 100"/>
          <p:cNvSpPr/>
          <p:nvPr/>
        </p:nvSpPr>
        <p:spPr bwMode="ltGray">
          <a:xfrm rot="5400000">
            <a:off x="7776236" y="3784263"/>
            <a:ext cx="316399" cy="240069"/>
          </a:xfrm>
          <a:prstGeom prst="upArrow">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latin typeface="Georgia" pitchFamily="18" charset="0"/>
            </a:endParaRPr>
          </a:p>
        </p:txBody>
      </p:sp>
      <p:sp>
        <p:nvSpPr>
          <p:cNvPr id="102" name="위쪽 화살표 101"/>
          <p:cNvSpPr/>
          <p:nvPr/>
        </p:nvSpPr>
        <p:spPr bwMode="ltGray">
          <a:xfrm rot="5400000">
            <a:off x="7766984" y="4231415"/>
            <a:ext cx="316399" cy="240069"/>
          </a:xfrm>
          <a:prstGeom prst="upArrow">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latin typeface="Georgia" pitchFamily="18" charset="0"/>
            </a:endParaRPr>
          </a:p>
        </p:txBody>
      </p:sp>
      <p:sp>
        <p:nvSpPr>
          <p:cNvPr id="103" name="위쪽 화살표 102"/>
          <p:cNvSpPr/>
          <p:nvPr/>
        </p:nvSpPr>
        <p:spPr bwMode="ltGray">
          <a:xfrm rot="5400000">
            <a:off x="7766984" y="4706902"/>
            <a:ext cx="316399" cy="240069"/>
          </a:xfrm>
          <a:prstGeom prst="upArrow">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latin typeface="Georgia" pitchFamily="18" charset="0"/>
            </a:endParaRPr>
          </a:p>
        </p:txBody>
      </p:sp>
      <p:sp>
        <p:nvSpPr>
          <p:cNvPr id="104" name="위쪽 화살표 103"/>
          <p:cNvSpPr/>
          <p:nvPr/>
        </p:nvSpPr>
        <p:spPr bwMode="ltGray">
          <a:xfrm rot="5400000">
            <a:off x="7776236" y="5154054"/>
            <a:ext cx="316399" cy="240069"/>
          </a:xfrm>
          <a:prstGeom prst="upArrow">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latin typeface="Georgia" pitchFamily="18" charset="0"/>
            </a:endParaRPr>
          </a:p>
        </p:txBody>
      </p:sp>
      <p:sp>
        <p:nvSpPr>
          <p:cNvPr id="105" name="타원 104"/>
          <p:cNvSpPr/>
          <p:nvPr/>
        </p:nvSpPr>
        <p:spPr bwMode="ltGray">
          <a:xfrm>
            <a:off x="8184751" y="3346381"/>
            <a:ext cx="1355074" cy="2324100"/>
          </a:xfrm>
          <a:prstGeom prst="ellipse">
            <a:avLst/>
          </a:prstGeom>
          <a:solidFill>
            <a:schemeClr val="bg1">
              <a:lumMod val="5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smtClean="0">
                <a:solidFill>
                  <a:schemeClr val="bg1"/>
                </a:solidFill>
                <a:latin typeface="Georgia" pitchFamily="18" charset="0"/>
              </a:rPr>
              <a:t>Model Assessment</a:t>
            </a:r>
            <a:endParaRPr lang="en-US" sz="1200" b="1" dirty="0" smtClean="0">
              <a:solidFill>
                <a:schemeClr val="bg1"/>
              </a:solidFill>
              <a:latin typeface="Georgia" pitchFamily="18" charset="0"/>
            </a:endParaRPr>
          </a:p>
        </p:txBody>
      </p:sp>
      <p:pic>
        <p:nvPicPr>
          <p:cNvPr id="9" name="그림 8"/>
          <p:cNvPicPr>
            <a:picLocks noChangeAspect="1"/>
          </p:cNvPicPr>
          <p:nvPr/>
        </p:nvPicPr>
        <p:blipFill>
          <a:blip r:embed="rId2"/>
          <a:stretch>
            <a:fillRect/>
          </a:stretch>
        </p:blipFill>
        <p:spPr>
          <a:xfrm>
            <a:off x="780843" y="3884095"/>
            <a:ext cx="1400027" cy="1076944"/>
          </a:xfrm>
          <a:prstGeom prst="rect">
            <a:avLst/>
          </a:prstGeom>
        </p:spPr>
      </p:pic>
      <p:pic>
        <p:nvPicPr>
          <p:cNvPr id="10" name="그림 9"/>
          <p:cNvPicPr>
            <a:picLocks noChangeAspect="1"/>
          </p:cNvPicPr>
          <p:nvPr/>
        </p:nvPicPr>
        <p:blipFill>
          <a:blip r:embed="rId3"/>
          <a:stretch>
            <a:fillRect/>
          </a:stretch>
        </p:blipFill>
        <p:spPr>
          <a:xfrm>
            <a:off x="797039" y="5109470"/>
            <a:ext cx="1405875" cy="759118"/>
          </a:xfrm>
          <a:prstGeom prst="rect">
            <a:avLst/>
          </a:prstGeom>
        </p:spPr>
      </p:pic>
      <p:sp>
        <p:nvSpPr>
          <p:cNvPr id="16" name="TextBox 15"/>
          <p:cNvSpPr txBox="1"/>
          <p:nvPr/>
        </p:nvSpPr>
        <p:spPr>
          <a:xfrm>
            <a:off x="2272163" y="4112510"/>
            <a:ext cx="956812" cy="1469139"/>
          </a:xfrm>
          <a:prstGeom prst="rect">
            <a:avLst/>
          </a:prstGeom>
          <a:noFill/>
        </p:spPr>
        <p:txBody>
          <a:bodyPr vert="horz" wrap="square" lIns="36000" tIns="36000" rIns="36000" bIns="36000" rtlCol="0">
            <a:noAutofit/>
          </a:bodyPr>
          <a:lstStyle/>
          <a:p>
            <a:pPr>
              <a:spcAft>
                <a:spcPts val="600"/>
              </a:spcAft>
              <a:buFont typeface="Arial" panose="020B0604020202020204" pitchFamily="34" charset="0"/>
              <a:buChar char="•"/>
            </a:pPr>
            <a:r>
              <a:rPr lang="ko-KR" altLang="en-US" sz="1000" b="1" dirty="0">
                <a:latin typeface="+mn-ea"/>
              </a:rPr>
              <a:t> </a:t>
            </a:r>
            <a:r>
              <a:rPr lang="en-US" altLang="ko-KR" sz="1000" b="1" dirty="0" smtClean="0">
                <a:latin typeface="+mn-ea"/>
              </a:rPr>
              <a:t>S</a:t>
            </a:r>
            <a:r>
              <a:rPr lang="en-US" altLang="ko-KR" sz="1000" b="1" dirty="0" smtClean="0">
                <a:latin typeface="+mn-ea"/>
              </a:rPr>
              <a:t>ignificance </a:t>
            </a:r>
            <a:r>
              <a:rPr lang="en-US" altLang="ko-KR" sz="1000" b="1" dirty="0">
                <a:latin typeface="+mn-ea"/>
              </a:rPr>
              <a:t>test</a:t>
            </a:r>
          </a:p>
          <a:p>
            <a:pPr>
              <a:spcAft>
                <a:spcPts val="600"/>
              </a:spcAft>
              <a:buFont typeface="Arial" panose="020B0604020202020204" pitchFamily="34" charset="0"/>
              <a:buChar char="•"/>
            </a:pPr>
            <a:r>
              <a:rPr lang="en-US" altLang="ko-KR" sz="1000" b="1" dirty="0" smtClean="0">
                <a:latin typeface="+mn-ea"/>
              </a:rPr>
              <a:t> Correlation analysis</a:t>
            </a:r>
            <a:endParaRPr lang="en-US" altLang="ko-KR" sz="1000" b="1" dirty="0" smtClean="0">
              <a:latin typeface="+mn-ea"/>
            </a:endParaRPr>
          </a:p>
          <a:p>
            <a:pPr>
              <a:spcAft>
                <a:spcPts val="600"/>
              </a:spcAft>
              <a:buFont typeface="Arial" panose="020B0604020202020204" pitchFamily="34" charset="0"/>
              <a:buChar char="•"/>
            </a:pPr>
            <a:r>
              <a:rPr lang="en-US" altLang="ko-KR" sz="1000" b="1" dirty="0">
                <a:latin typeface="+mn-ea"/>
              </a:rPr>
              <a:t> </a:t>
            </a:r>
            <a:r>
              <a:rPr lang="en-US" altLang="ko-KR" sz="1000" b="1" dirty="0" smtClean="0">
                <a:latin typeface="+mn-ea"/>
              </a:rPr>
              <a:t>Feature </a:t>
            </a:r>
            <a:r>
              <a:rPr lang="en-US" altLang="ko-KR" sz="1000" b="1" dirty="0" smtClean="0">
                <a:latin typeface="+mn-ea"/>
              </a:rPr>
              <a:t>Selection</a:t>
            </a:r>
            <a:endParaRPr lang="en-US" altLang="ko-KR" sz="1000" b="1" dirty="0" smtClean="0">
              <a:latin typeface="+mn-ea"/>
            </a:endParaRPr>
          </a:p>
          <a:p>
            <a:pPr>
              <a:spcAft>
                <a:spcPts val="600"/>
              </a:spcAft>
            </a:pPr>
            <a:endParaRPr lang="ko-KR" altLang="en-US" sz="1000" b="1" dirty="0" smtClean="0">
              <a:latin typeface="+mn-ea"/>
            </a:endParaRPr>
          </a:p>
        </p:txBody>
      </p:sp>
      <p:sp>
        <p:nvSpPr>
          <p:cNvPr id="23" name="오른쪽 화살표 22"/>
          <p:cNvSpPr/>
          <p:nvPr/>
        </p:nvSpPr>
        <p:spPr bwMode="ltGray">
          <a:xfrm>
            <a:off x="2294207" y="5410813"/>
            <a:ext cx="918579" cy="559009"/>
          </a:xfrm>
          <a:prstGeom prst="rightArrow">
            <a:avLst>
              <a:gd name="adj1" fmla="val 63631"/>
              <a:gd name="adj2" fmla="val 50000"/>
            </a:avLst>
          </a:prstGeom>
          <a:solidFill>
            <a:schemeClr val="bg1">
              <a:lumMod val="50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latin typeface="+mn-ea"/>
              </a:rPr>
              <a:t>195 Variables</a:t>
            </a:r>
            <a:endParaRPr lang="ko-KR" altLang="en-US" sz="1000" b="1" dirty="0">
              <a:solidFill>
                <a:schemeClr val="bg1"/>
              </a:solidFill>
              <a:latin typeface="+mn-ea"/>
            </a:endParaRPr>
          </a:p>
        </p:txBody>
      </p:sp>
      <p:sp>
        <p:nvSpPr>
          <p:cNvPr id="24" name="모서리가 둥근 직사각형 23"/>
          <p:cNvSpPr/>
          <p:nvPr/>
        </p:nvSpPr>
        <p:spPr bwMode="ltGray">
          <a:xfrm>
            <a:off x="5293962" y="3676851"/>
            <a:ext cx="335582" cy="1993630"/>
          </a:xfrm>
          <a:prstGeom prst="roundRect">
            <a:avLst/>
          </a:prstGeom>
          <a:solidFill>
            <a:srgbClr val="FF0000">
              <a:alpha val="30000"/>
            </a:srgb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eaVert" lIns="0" tIns="0" rIns="0" bIns="0" rtlCol="0" anchor="ctr"/>
          <a:lstStyle/>
          <a:p>
            <a:pPr algn="ctr"/>
            <a:r>
              <a:rPr lang="en-US" altLang="ko-KR" sz="1200" b="1" i="1" dirty="0" smtClean="0">
                <a:solidFill>
                  <a:schemeClr val="tx1"/>
                </a:solidFill>
                <a:latin typeface="Georgia" pitchFamily="18" charset="0"/>
              </a:rPr>
              <a:t>Sampling</a:t>
            </a:r>
            <a:endParaRPr lang="ko-KR" altLang="en-US" sz="1200" b="1" i="1" dirty="0" smtClean="0">
              <a:solidFill>
                <a:schemeClr val="tx1"/>
              </a:solidFill>
              <a:latin typeface="Georgia" pitchFamily="18" charset="0"/>
            </a:endParaRPr>
          </a:p>
        </p:txBody>
      </p:sp>
      <p:cxnSp>
        <p:nvCxnSpPr>
          <p:cNvPr id="44" name="Straight Connector 43"/>
          <p:cNvCxnSpPr/>
          <p:nvPr/>
        </p:nvCxnSpPr>
        <p:spPr>
          <a:xfrm>
            <a:off x="0" y="715995"/>
            <a:ext cx="1008062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37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360363" y="981757"/>
            <a:ext cx="9350532" cy="544244"/>
          </a:xfrm>
          <a:prstGeom prst="rect">
            <a:avLst/>
          </a:prstGeom>
        </p:spPr>
        <p:txBody>
          <a:bodyPr vert="horz" lIns="0" tIns="0" rIns="0" bIns="0" rtlCol="0" anchor="t" anchorCtr="0">
            <a:noAutofit/>
          </a:bodyPr>
          <a:lstStyle>
            <a:lvl1pPr algn="l" defTabSz="898968" rtl="0" eaLnBrk="1" latinLnBrk="0" hangingPunct="1">
              <a:lnSpc>
                <a:spcPct val="100000"/>
              </a:lnSpc>
              <a:spcBef>
                <a:spcPct val="0"/>
              </a:spcBef>
              <a:buNone/>
              <a:defRPr sz="1800" b="1" i="0" kern="1200" baseline="0">
                <a:solidFill>
                  <a:schemeClr val="tx1"/>
                </a:solidFill>
                <a:latin typeface="Optima" panose="00000400000000000000" pitchFamily="2" charset="2"/>
                <a:ea typeface="+mj-ea"/>
                <a:cs typeface="+mj-cs"/>
              </a:defRPr>
            </a:lvl1pPr>
          </a:lstStyle>
          <a:p>
            <a:r>
              <a:rPr lang="en-US" altLang="ko-KR" sz="1600" dirty="0">
                <a:latin typeface="+mn-ea"/>
                <a:ea typeface="+mn-ea"/>
              </a:rPr>
              <a:t>The </a:t>
            </a:r>
            <a:r>
              <a:rPr lang="en-US" altLang="ko-KR" sz="1600" dirty="0" err="1">
                <a:latin typeface="+mn-ea"/>
                <a:ea typeface="+mn-ea"/>
              </a:rPr>
              <a:t>analysed</a:t>
            </a:r>
            <a:r>
              <a:rPr lang="en-US" altLang="ko-KR" sz="1600" dirty="0">
                <a:latin typeface="+mn-ea"/>
                <a:ea typeface="+mn-ea"/>
              </a:rPr>
              <a:t> model was evaluated for </a:t>
            </a:r>
            <a:r>
              <a:rPr lang="en-US" altLang="ko-KR" sz="1600" dirty="0" smtClean="0">
                <a:latin typeface="+mn-ea"/>
                <a:ea typeface="+mn-ea"/>
              </a:rPr>
              <a:t>Accuracy </a:t>
            </a:r>
            <a:r>
              <a:rPr lang="en-US" altLang="ko-KR" sz="1600" dirty="0">
                <a:latin typeface="+mn-ea"/>
                <a:ea typeface="+mn-ea"/>
              </a:rPr>
              <a:t>according to modeling application techniques, candidate group, and Sampling Data set, and the developed model was utilized through an R package linked to Oracle.</a:t>
            </a:r>
            <a:endParaRPr lang="ko-KR" altLang="en-US" sz="1600" dirty="0">
              <a:latin typeface="+mn-ea"/>
              <a:ea typeface="+mn-ea"/>
            </a:endParaRPr>
          </a:p>
        </p:txBody>
      </p:sp>
      <p:sp>
        <p:nvSpPr>
          <p:cNvPr id="15" name="제목 2"/>
          <p:cNvSpPr txBox="1">
            <a:spLocks/>
          </p:cNvSpPr>
          <p:nvPr/>
        </p:nvSpPr>
        <p:spPr>
          <a:xfrm>
            <a:off x="282715" y="256444"/>
            <a:ext cx="6839977" cy="289658"/>
          </a:xfrm>
          <a:prstGeom prst="rect">
            <a:avLst/>
          </a:prstGeom>
          <a:ln>
            <a:noFill/>
          </a:ln>
        </p:spPr>
        <p:txBody>
          <a:bodyPr vert="horz" lIns="0" tIns="0" rIns="0" bIns="0" rtlCol="0" anchor="t" anchorCtr="0">
            <a:noAutofit/>
          </a:bodyPr>
          <a:lstStyle>
            <a:lvl1pPr algn="l" defTabSz="898885" rtl="0" eaLnBrk="1" latinLnBrk="0" hangingPunct="1">
              <a:lnSpc>
                <a:spcPct val="100000"/>
              </a:lnSpc>
              <a:spcBef>
                <a:spcPct val="0"/>
              </a:spcBef>
              <a:buNone/>
              <a:defRPr sz="1800" b="1" i="0" kern="1200" baseline="0">
                <a:solidFill>
                  <a:schemeClr val="tx1"/>
                </a:solidFill>
                <a:latin typeface="Optima" panose="00000400000000000000" pitchFamily="2" charset="2"/>
                <a:ea typeface="+mj-ea"/>
                <a:cs typeface="+mj-cs"/>
              </a:defRPr>
            </a:lvl1pPr>
          </a:lstStyle>
          <a:p>
            <a:r>
              <a:rPr lang="en-US" altLang="ko-KR" dirty="0" smtClean="0">
                <a:solidFill>
                  <a:srgbClr val="004226"/>
                </a:solidFill>
                <a:latin typeface="+mn-ea"/>
                <a:ea typeface="+mn-ea"/>
              </a:rPr>
              <a:t>Assessment and application of the model</a:t>
            </a:r>
            <a:endParaRPr lang="ko-KR" altLang="en-US" dirty="0">
              <a:solidFill>
                <a:srgbClr val="004226"/>
              </a:solidFill>
              <a:latin typeface="+mn-ea"/>
              <a:ea typeface="+mn-ea"/>
            </a:endParaRPr>
          </a:p>
        </p:txBody>
      </p:sp>
      <p:pic>
        <p:nvPicPr>
          <p:cNvPr id="5" name="그림 4"/>
          <p:cNvPicPr>
            <a:picLocks noChangeAspect="1"/>
          </p:cNvPicPr>
          <p:nvPr/>
        </p:nvPicPr>
        <p:blipFill>
          <a:blip r:embed="rId2"/>
          <a:stretch>
            <a:fillRect/>
          </a:stretch>
        </p:blipFill>
        <p:spPr>
          <a:xfrm>
            <a:off x="1169131" y="2310645"/>
            <a:ext cx="3624799" cy="1779533"/>
          </a:xfrm>
          <a:prstGeom prst="rect">
            <a:avLst/>
          </a:prstGeom>
        </p:spPr>
      </p:pic>
      <p:pic>
        <p:nvPicPr>
          <p:cNvPr id="8" name="그림 7"/>
          <p:cNvPicPr>
            <a:picLocks noChangeAspect="1"/>
          </p:cNvPicPr>
          <p:nvPr/>
        </p:nvPicPr>
        <p:blipFill>
          <a:blip r:embed="rId3"/>
          <a:stretch>
            <a:fillRect/>
          </a:stretch>
        </p:blipFill>
        <p:spPr>
          <a:xfrm>
            <a:off x="1169131" y="4305537"/>
            <a:ext cx="3624799" cy="1787829"/>
          </a:xfrm>
          <a:prstGeom prst="rect">
            <a:avLst/>
          </a:prstGeom>
        </p:spPr>
      </p:pic>
      <p:sp>
        <p:nvSpPr>
          <p:cNvPr id="33" name="순서도: 처리 32"/>
          <p:cNvSpPr/>
          <p:nvPr/>
        </p:nvSpPr>
        <p:spPr bwMode="ltGray">
          <a:xfrm>
            <a:off x="386630" y="2097088"/>
            <a:ext cx="4653683" cy="4176711"/>
          </a:xfrm>
          <a:prstGeom prst="flowChartProcess">
            <a:avLst/>
          </a:prstGeom>
          <a:noFill/>
          <a:ln w="3175">
            <a:solidFill>
              <a:srgbClr val="33685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endParaRPr lang="en-US" altLang="ko-KR" sz="1200" b="1" dirty="0" smtClean="0">
              <a:solidFill>
                <a:srgbClr val="213315"/>
              </a:solidFill>
              <a:latin typeface="+mn-ea"/>
            </a:endParaRPr>
          </a:p>
        </p:txBody>
      </p:sp>
      <p:sp>
        <p:nvSpPr>
          <p:cNvPr id="34" name="직사각형 33"/>
          <p:cNvSpPr/>
          <p:nvPr/>
        </p:nvSpPr>
        <p:spPr bwMode="ltGray">
          <a:xfrm>
            <a:off x="386630" y="1736724"/>
            <a:ext cx="4653683" cy="367834"/>
          </a:xfrm>
          <a:prstGeom prst="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solidFill>
                  <a:schemeClr val="bg1"/>
                </a:solidFill>
                <a:latin typeface="Georgia" pitchFamily="18" charset="0"/>
              </a:rPr>
              <a:t>Assessment of the model</a:t>
            </a:r>
            <a:endParaRPr lang="en-US" sz="1400" b="1" dirty="0">
              <a:solidFill>
                <a:schemeClr val="bg1"/>
              </a:solidFill>
              <a:latin typeface="Georgia" pitchFamily="18" charset="0"/>
            </a:endParaRPr>
          </a:p>
        </p:txBody>
      </p:sp>
      <p:sp>
        <p:nvSpPr>
          <p:cNvPr id="35" name="직사각형 34"/>
          <p:cNvSpPr/>
          <p:nvPr/>
        </p:nvSpPr>
        <p:spPr bwMode="ltGray">
          <a:xfrm>
            <a:off x="504471" y="2310646"/>
            <a:ext cx="451570" cy="1870830"/>
          </a:xfrm>
          <a:prstGeom prst="rect">
            <a:avLst/>
          </a:prstGeom>
          <a:solidFill>
            <a:srgbClr val="E6F2ED"/>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Georgia" pitchFamily="18" charset="0"/>
              </a:rPr>
              <a:t>Model </a:t>
            </a:r>
            <a:endParaRPr lang="en-US" sz="1100" b="1" dirty="0">
              <a:solidFill>
                <a:schemeClr val="tx1"/>
              </a:solidFill>
              <a:latin typeface="Georgia" pitchFamily="18" charset="0"/>
            </a:endParaRPr>
          </a:p>
        </p:txBody>
      </p:sp>
      <p:sp>
        <p:nvSpPr>
          <p:cNvPr id="37" name="직사각형 36"/>
          <p:cNvSpPr/>
          <p:nvPr/>
        </p:nvSpPr>
        <p:spPr bwMode="ltGray">
          <a:xfrm>
            <a:off x="504471" y="4305537"/>
            <a:ext cx="451570" cy="1870830"/>
          </a:xfrm>
          <a:prstGeom prst="rect">
            <a:avLst/>
          </a:prstGeom>
          <a:solidFill>
            <a:srgbClr val="E6F2ED"/>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latin typeface="Georgia" pitchFamily="18" charset="0"/>
              </a:rPr>
              <a:t>Validation</a:t>
            </a:r>
            <a:endParaRPr lang="en-US" sz="1100" b="1" dirty="0">
              <a:solidFill>
                <a:schemeClr val="tx1"/>
              </a:solidFill>
              <a:latin typeface="Georgia" pitchFamily="18" charset="0"/>
            </a:endParaRPr>
          </a:p>
        </p:txBody>
      </p:sp>
      <p:sp>
        <p:nvSpPr>
          <p:cNvPr id="40" name="순서도: 처리 39"/>
          <p:cNvSpPr/>
          <p:nvPr/>
        </p:nvSpPr>
        <p:spPr bwMode="ltGray">
          <a:xfrm>
            <a:off x="5103092" y="2097090"/>
            <a:ext cx="4653683" cy="4176710"/>
          </a:xfrm>
          <a:prstGeom prst="flowChartProcess">
            <a:avLst/>
          </a:prstGeom>
          <a:noFill/>
          <a:ln w="3175">
            <a:solidFill>
              <a:srgbClr val="336851"/>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endParaRPr lang="en-US" altLang="ko-KR" sz="1200" b="1" dirty="0" smtClean="0">
              <a:solidFill>
                <a:srgbClr val="213315"/>
              </a:solidFill>
              <a:latin typeface="+mn-ea"/>
            </a:endParaRPr>
          </a:p>
        </p:txBody>
      </p:sp>
      <p:sp>
        <p:nvSpPr>
          <p:cNvPr id="50" name="직사각형 49"/>
          <p:cNvSpPr/>
          <p:nvPr/>
        </p:nvSpPr>
        <p:spPr bwMode="ltGray">
          <a:xfrm>
            <a:off x="5103092" y="1736725"/>
            <a:ext cx="4653683" cy="367834"/>
          </a:xfrm>
          <a:prstGeom prst="rect">
            <a:avLst/>
          </a:prstGeom>
          <a:solidFill>
            <a:srgbClr val="0042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Georgia" pitchFamily="18" charset="0"/>
              </a:rPr>
              <a:t>Application of the model</a:t>
            </a:r>
            <a:endParaRPr lang="en-US" sz="1400" b="1" dirty="0">
              <a:solidFill>
                <a:schemeClr val="bg1"/>
              </a:solidFill>
              <a:latin typeface="Georgia" pitchFamily="18" charset="0"/>
            </a:endParaRPr>
          </a:p>
        </p:txBody>
      </p:sp>
      <p:grpSp>
        <p:nvGrpSpPr>
          <p:cNvPr id="21" name="그룹 20"/>
          <p:cNvGrpSpPr/>
          <p:nvPr/>
        </p:nvGrpSpPr>
        <p:grpSpPr>
          <a:xfrm>
            <a:off x="5822814" y="2639469"/>
            <a:ext cx="635364" cy="911343"/>
            <a:chOff x="5616584" y="3414072"/>
            <a:chExt cx="350881" cy="503291"/>
          </a:xfrm>
        </p:grpSpPr>
        <p:sp>
          <p:nvSpPr>
            <p:cNvPr id="65" name="정육면체 64"/>
            <p:cNvSpPr/>
            <p:nvPr/>
          </p:nvSpPr>
          <p:spPr bwMode="ltGray">
            <a:xfrm>
              <a:off x="5616584" y="3414072"/>
              <a:ext cx="350881" cy="503291"/>
            </a:xfrm>
            <a:prstGeom prst="cube">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mtClean="0">
                <a:solidFill>
                  <a:schemeClr val="tx1"/>
                </a:solidFill>
                <a:latin typeface="Georgia" pitchFamily="18" charset="0"/>
              </a:endParaRPr>
            </a:p>
          </p:txBody>
        </p:sp>
        <p:sp>
          <p:nvSpPr>
            <p:cNvPr id="66" name="직사각형 65"/>
            <p:cNvSpPr/>
            <p:nvPr/>
          </p:nvSpPr>
          <p:spPr bwMode="ltGray">
            <a:xfrm>
              <a:off x="5648482" y="3596515"/>
              <a:ext cx="197769" cy="56620"/>
            </a:xfrm>
            <a:prstGeom prst="rect">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smtClean="0">
                <a:solidFill>
                  <a:schemeClr val="tx1"/>
                </a:solidFill>
                <a:latin typeface="Georgia" pitchFamily="18" charset="0"/>
              </a:endParaRPr>
            </a:p>
          </p:txBody>
        </p:sp>
      </p:grpSp>
      <p:sp>
        <p:nvSpPr>
          <p:cNvPr id="67" name="TextBox 66"/>
          <p:cNvSpPr txBox="1"/>
          <p:nvPr/>
        </p:nvSpPr>
        <p:spPr>
          <a:xfrm>
            <a:off x="5837932" y="3685127"/>
            <a:ext cx="1014592" cy="376620"/>
          </a:xfrm>
          <a:prstGeom prst="rect">
            <a:avLst/>
          </a:prstGeom>
          <a:noFill/>
        </p:spPr>
        <p:txBody>
          <a:bodyPr vert="horz" wrap="square" lIns="0" tIns="0" rIns="0" bIns="0" rtlCol="0">
            <a:noAutofit/>
          </a:bodyPr>
          <a:lstStyle/>
          <a:p>
            <a:pPr indent="-274320"/>
            <a:r>
              <a:rPr lang="en-US" sz="1200" dirty="0" smtClean="0">
                <a:latin typeface="Georgia" pitchFamily="18" charset="0"/>
              </a:rPr>
              <a:t>Oracle </a:t>
            </a:r>
            <a:r>
              <a:rPr lang="en-US" altLang="ko-KR" sz="1200" dirty="0" smtClean="0">
                <a:latin typeface="Georgia" pitchFamily="18" charset="0"/>
              </a:rPr>
              <a:t>Server</a:t>
            </a:r>
            <a:endParaRPr lang="en-US" altLang="ko-KR" sz="1200" dirty="0" smtClean="0">
              <a:latin typeface="Georgia" pitchFamily="18" charset="0"/>
            </a:endParaRPr>
          </a:p>
          <a:p>
            <a:pPr indent="-274320"/>
            <a:r>
              <a:rPr lang="en-US" altLang="ko-KR" sz="1200" dirty="0" smtClean="0">
                <a:latin typeface="Georgia" pitchFamily="18" charset="0"/>
              </a:rPr>
              <a:t>(Linux OS</a:t>
            </a:r>
            <a:r>
              <a:rPr lang="en-US" altLang="ko-KR" sz="1200" dirty="0" smtClean="0">
                <a:latin typeface="Georgia" pitchFamily="18" charset="0"/>
              </a:rPr>
              <a:t>)</a:t>
            </a:r>
            <a:r>
              <a:rPr lang="ko-KR" altLang="en-US" sz="1200" dirty="0" smtClean="0">
                <a:latin typeface="Georgia" pitchFamily="18" charset="0"/>
              </a:rPr>
              <a:t> </a:t>
            </a:r>
            <a:endParaRPr lang="en-US" sz="1200" dirty="0" err="1" smtClean="0">
              <a:latin typeface="Georgia" pitchFamily="18" charset="0"/>
            </a:endParaRPr>
          </a:p>
        </p:txBody>
      </p:sp>
      <p:sp>
        <p:nvSpPr>
          <p:cNvPr id="70" name="오른쪽 화살표 69"/>
          <p:cNvSpPr/>
          <p:nvPr/>
        </p:nvSpPr>
        <p:spPr bwMode="ltGray">
          <a:xfrm>
            <a:off x="6947223" y="2820952"/>
            <a:ext cx="607676" cy="720335"/>
          </a:xfrm>
          <a:prstGeom prst="rightArrow">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Georgia" pitchFamily="18" charset="0"/>
            </a:endParaRPr>
          </a:p>
        </p:txBody>
      </p:sp>
      <p:pic>
        <p:nvPicPr>
          <p:cNvPr id="68" name="그림 67"/>
          <p:cNvPicPr>
            <a:picLocks noChangeAspect="1"/>
          </p:cNvPicPr>
          <p:nvPr/>
        </p:nvPicPr>
        <p:blipFill rotWithShape="1">
          <a:blip r:embed="rId4"/>
          <a:srcRect l="38588" t="16328" r="40271" b="43189"/>
          <a:stretch/>
        </p:blipFill>
        <p:spPr>
          <a:xfrm>
            <a:off x="7961021" y="2352795"/>
            <a:ext cx="1402306" cy="1489493"/>
          </a:xfrm>
          <a:prstGeom prst="rect">
            <a:avLst/>
          </a:prstGeom>
        </p:spPr>
      </p:pic>
      <p:sp>
        <p:nvSpPr>
          <p:cNvPr id="69" name="TextBox 68"/>
          <p:cNvSpPr txBox="1"/>
          <p:nvPr/>
        </p:nvSpPr>
        <p:spPr>
          <a:xfrm>
            <a:off x="8078031" y="3733797"/>
            <a:ext cx="1139756" cy="389945"/>
          </a:xfrm>
          <a:prstGeom prst="rect">
            <a:avLst/>
          </a:prstGeom>
          <a:noFill/>
        </p:spPr>
        <p:txBody>
          <a:bodyPr vert="horz" wrap="square" lIns="0" tIns="0" rIns="0" bIns="0" rtlCol="0">
            <a:noAutofit/>
          </a:bodyPr>
          <a:lstStyle/>
          <a:p>
            <a:pPr indent="-274320"/>
            <a:r>
              <a:rPr lang="en-US" sz="1200" dirty="0" smtClean="0">
                <a:latin typeface="Georgia" pitchFamily="18" charset="0"/>
              </a:rPr>
              <a:t>R studio </a:t>
            </a:r>
          </a:p>
          <a:p>
            <a:pPr indent="-274320"/>
            <a:r>
              <a:rPr lang="en-US" sz="1200" dirty="0" smtClean="0">
                <a:latin typeface="Georgia" pitchFamily="18" charset="0"/>
              </a:rPr>
              <a:t>Web </a:t>
            </a:r>
            <a:r>
              <a:rPr lang="en-US" sz="1200" dirty="0" smtClean="0">
                <a:latin typeface="Georgia" pitchFamily="18" charset="0"/>
              </a:rPr>
              <a:t>Server </a:t>
            </a:r>
            <a:endParaRPr lang="en-US" sz="1200" dirty="0" smtClean="0">
              <a:latin typeface="Georgia" pitchFamily="18" charset="0"/>
            </a:endParaRPr>
          </a:p>
        </p:txBody>
      </p:sp>
      <p:sp>
        <p:nvSpPr>
          <p:cNvPr id="77" name="TextBox 76"/>
          <p:cNvSpPr txBox="1"/>
          <p:nvPr/>
        </p:nvSpPr>
        <p:spPr>
          <a:xfrm>
            <a:off x="5685325" y="5736093"/>
            <a:ext cx="1139756" cy="389945"/>
          </a:xfrm>
          <a:prstGeom prst="rect">
            <a:avLst/>
          </a:prstGeom>
          <a:noFill/>
        </p:spPr>
        <p:txBody>
          <a:bodyPr vert="horz" wrap="square" lIns="0" tIns="0" rIns="0" bIns="0" rtlCol="0">
            <a:noAutofit/>
          </a:bodyPr>
          <a:lstStyle/>
          <a:p>
            <a:pPr indent="-274320"/>
            <a:r>
              <a:rPr lang="en-US" altLang="ko-KR" sz="1200" dirty="0">
                <a:latin typeface="Georgia" pitchFamily="18" charset="0"/>
              </a:rPr>
              <a:t>Model Object Created </a:t>
            </a:r>
            <a:endParaRPr lang="en-US" sz="1200" dirty="0" smtClean="0">
              <a:latin typeface="Georgia" pitchFamily="18" charset="0"/>
            </a:endParaRPr>
          </a:p>
        </p:txBody>
      </p:sp>
      <p:sp>
        <p:nvSpPr>
          <p:cNvPr id="72" name="순서도: 처리 71"/>
          <p:cNvSpPr/>
          <p:nvPr/>
        </p:nvSpPr>
        <p:spPr bwMode="ltGray">
          <a:xfrm>
            <a:off x="7903552" y="4630281"/>
            <a:ext cx="1569676" cy="554752"/>
          </a:xfrm>
          <a:prstGeom prst="flowChartProcess">
            <a:avLst/>
          </a:prstGeom>
          <a:noFill/>
          <a:ln w="3175">
            <a:solidFill>
              <a:srgbClr val="33685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171450" indent="-171450">
              <a:buFont typeface="Arial" panose="020B0604020202020204" pitchFamily="34" charset="0"/>
              <a:buChar char="•"/>
            </a:pPr>
            <a:r>
              <a:rPr lang="en-US" altLang="ko-KR" sz="1100" b="1" dirty="0" smtClean="0">
                <a:solidFill>
                  <a:schemeClr val="tx1"/>
                </a:solidFill>
                <a:latin typeface="+mn-ea"/>
              </a:rPr>
              <a:t>RODBC</a:t>
            </a:r>
          </a:p>
          <a:p>
            <a:pPr marL="171450" indent="-171450">
              <a:buFont typeface="Arial" panose="020B0604020202020204" pitchFamily="34" charset="0"/>
              <a:buChar char="•"/>
            </a:pPr>
            <a:r>
              <a:rPr lang="en-US" altLang="ko-KR" sz="1100" b="1" dirty="0" smtClean="0">
                <a:solidFill>
                  <a:schemeClr val="tx1"/>
                </a:solidFill>
                <a:latin typeface="+mn-ea"/>
              </a:rPr>
              <a:t>RJDBC</a:t>
            </a:r>
          </a:p>
          <a:p>
            <a:pPr marL="171450" indent="-171450">
              <a:buFont typeface="Arial" panose="020B0604020202020204" pitchFamily="34" charset="0"/>
              <a:buChar char="•"/>
            </a:pPr>
            <a:r>
              <a:rPr lang="en-US" altLang="ko-KR" sz="1100" b="1" dirty="0" err="1" smtClean="0">
                <a:solidFill>
                  <a:schemeClr val="tx1"/>
                </a:solidFill>
                <a:latin typeface="+mn-ea"/>
              </a:rPr>
              <a:t>ROracle</a:t>
            </a:r>
            <a:endParaRPr lang="en-US" altLang="ko-KR" sz="1100" b="1" dirty="0">
              <a:solidFill>
                <a:schemeClr val="tx1"/>
              </a:solidFill>
              <a:latin typeface="+mn-ea"/>
            </a:endParaRPr>
          </a:p>
        </p:txBody>
      </p:sp>
      <p:sp>
        <p:nvSpPr>
          <p:cNvPr id="73" name="직사각형 72"/>
          <p:cNvSpPr/>
          <p:nvPr/>
        </p:nvSpPr>
        <p:spPr bwMode="ltGray">
          <a:xfrm>
            <a:off x="7903552" y="5249175"/>
            <a:ext cx="1569676" cy="451731"/>
          </a:xfrm>
          <a:prstGeom prst="rect">
            <a:avLst/>
          </a:prstGeom>
          <a:solidFill>
            <a:srgbClr val="FFC000"/>
          </a:solidFill>
          <a:ln w="3175">
            <a:solidFill>
              <a:srgbClr val="33685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171450" indent="-171450">
              <a:buFont typeface="Arial" panose="020B0604020202020204" pitchFamily="34" charset="0"/>
              <a:buChar char="•"/>
            </a:pPr>
            <a:r>
              <a:rPr lang="en-US" sz="1200" b="1" dirty="0">
                <a:solidFill>
                  <a:schemeClr val="tx1"/>
                </a:solidFill>
                <a:latin typeface="+mn-ea"/>
              </a:rPr>
              <a:t>ORE</a:t>
            </a:r>
          </a:p>
        </p:txBody>
      </p:sp>
      <p:sp>
        <p:nvSpPr>
          <p:cNvPr id="74" name="TextBox 73"/>
          <p:cNvSpPr txBox="1"/>
          <p:nvPr/>
        </p:nvSpPr>
        <p:spPr>
          <a:xfrm>
            <a:off x="7952578" y="5742834"/>
            <a:ext cx="1520650" cy="376322"/>
          </a:xfrm>
          <a:prstGeom prst="rect">
            <a:avLst/>
          </a:prstGeom>
          <a:noFill/>
        </p:spPr>
        <p:txBody>
          <a:bodyPr vert="horz" wrap="square" lIns="0" tIns="0" rIns="0" bIns="0" rtlCol="0">
            <a:noAutofit/>
          </a:bodyPr>
          <a:lstStyle/>
          <a:p>
            <a:pPr indent="-274320"/>
            <a:r>
              <a:rPr lang="en-US" sz="1200" dirty="0">
                <a:latin typeface="+mn-ea"/>
              </a:rPr>
              <a:t>Used Oracle </a:t>
            </a:r>
            <a:r>
              <a:rPr lang="en-US" sz="1200" dirty="0" smtClean="0">
                <a:latin typeface="+mn-ea"/>
              </a:rPr>
              <a:t>interlinked package (ORE)</a:t>
            </a:r>
            <a:endParaRPr lang="en-US" sz="1200" dirty="0" smtClean="0">
              <a:latin typeface="+mn-ea"/>
            </a:endParaRPr>
          </a:p>
        </p:txBody>
      </p:sp>
      <p:sp>
        <p:nvSpPr>
          <p:cNvPr id="75" name="오른쪽 화살표 74"/>
          <p:cNvSpPr/>
          <p:nvPr/>
        </p:nvSpPr>
        <p:spPr bwMode="ltGray">
          <a:xfrm>
            <a:off x="6964474" y="4777240"/>
            <a:ext cx="607676" cy="720335"/>
          </a:xfrm>
          <a:prstGeom prst="rightArrow">
            <a:avLst/>
          </a:prstGeom>
          <a:solidFill>
            <a:schemeClr val="bg1">
              <a:lumMod val="8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Georgia" pitchFamily="18" charset="0"/>
            </a:endParaRPr>
          </a:p>
        </p:txBody>
      </p:sp>
      <mc:AlternateContent xmlns:mc="http://schemas.openxmlformats.org/markup-compatibility/2006" xmlns:a14="http://schemas.microsoft.com/office/drawing/2010/main">
        <mc:Choice Requires="a14">
          <p:sp>
            <p:nvSpPr>
              <p:cNvPr id="76" name="모서리가 둥근 직사각형 75"/>
              <p:cNvSpPr/>
              <p:nvPr/>
            </p:nvSpPr>
            <p:spPr bwMode="ltGray">
              <a:xfrm>
                <a:off x="5647225" y="4593148"/>
                <a:ext cx="1110562" cy="1093402"/>
              </a:xfrm>
              <a:prstGeom prst="roundRect">
                <a:avLst/>
              </a:prstGeom>
              <a:solidFill>
                <a:srgbClr val="A3202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200" b="1" i="1" smtClean="0">
                          <a:solidFill>
                            <a:schemeClr val="bg1"/>
                          </a:solidFill>
                          <a:latin typeface="Cambria Math" panose="02040503050406030204" pitchFamily="18" charset="0"/>
                        </a:rPr>
                        <m:t>𝒇</m:t>
                      </m:r>
                      <m:d>
                        <m:dPr>
                          <m:ctrlPr>
                            <a:rPr lang="pt-BR" sz="1200" b="1" i="1" smtClean="0">
                              <a:solidFill>
                                <a:schemeClr val="bg1"/>
                              </a:solidFill>
                              <a:latin typeface="Cambria Math" panose="02040503050406030204" pitchFamily="18" charset="0"/>
                            </a:rPr>
                          </m:ctrlPr>
                        </m:dPr>
                        <m:e>
                          <m:r>
                            <a:rPr lang="pt-BR" sz="1200" b="1" i="1" smtClean="0">
                              <a:solidFill>
                                <a:schemeClr val="bg1"/>
                              </a:solidFill>
                              <a:latin typeface="Cambria Math" panose="02040503050406030204" pitchFamily="18" charset="0"/>
                            </a:rPr>
                            <m:t>𝒙</m:t>
                          </m:r>
                        </m:e>
                      </m:d>
                    </m:oMath>
                  </m:oMathPara>
                </a14:m>
                <a:endParaRPr lang="en-US" sz="1200" b="1" dirty="0" smtClean="0">
                  <a:solidFill>
                    <a:schemeClr val="bg1"/>
                  </a:solidFill>
                  <a:latin typeface="Georgia" pitchFamily="18" charset="0"/>
                </a:endParaRPr>
              </a:p>
            </p:txBody>
          </p:sp>
        </mc:Choice>
        <mc:Fallback xmlns="">
          <p:sp>
            <p:nvSpPr>
              <p:cNvPr id="76" name="모서리가 둥근 직사각형 75"/>
              <p:cNvSpPr>
                <a:spLocks noRot="1" noChangeAspect="1" noMove="1" noResize="1" noEditPoints="1" noAdjustHandles="1" noChangeArrowheads="1" noChangeShapeType="1" noTextEdit="1"/>
              </p:cNvSpPr>
              <p:nvPr/>
            </p:nvSpPr>
            <p:spPr bwMode="ltGray">
              <a:xfrm>
                <a:off x="5647225" y="4593148"/>
                <a:ext cx="1110562" cy="1093402"/>
              </a:xfrm>
              <a:prstGeom prst="roundRect">
                <a:avLst/>
              </a:prstGeom>
              <a:blipFill rotWithShape="0">
                <a:blip r:embed="rId5"/>
                <a:stretch>
                  <a:fillRect/>
                </a:stretch>
              </a:blipFill>
              <a:ln w="3175">
                <a:noFill/>
              </a:ln>
            </p:spPr>
            <p:txBody>
              <a:bodyPr/>
              <a:lstStyle/>
              <a:p>
                <a:r>
                  <a:rPr lang="ko-KR" altLang="en-US">
                    <a:noFill/>
                  </a:rPr>
                  <a:t> </a:t>
                </a:r>
              </a:p>
            </p:txBody>
          </p:sp>
        </mc:Fallback>
      </mc:AlternateContent>
      <p:sp>
        <p:nvSpPr>
          <p:cNvPr id="22" name="타원 21"/>
          <p:cNvSpPr/>
          <p:nvPr/>
        </p:nvSpPr>
        <p:spPr bwMode="ltGray">
          <a:xfrm>
            <a:off x="5298246" y="2347687"/>
            <a:ext cx="315877" cy="315877"/>
          </a:xfrm>
          <a:prstGeom prst="ellipse">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1200" b="1" dirty="0">
                <a:solidFill>
                  <a:schemeClr val="bg1"/>
                </a:solidFill>
                <a:latin typeface="+mn-ea"/>
              </a:rPr>
              <a:t>1</a:t>
            </a:r>
            <a:endParaRPr lang="ko-KR" altLang="en-US" sz="1200" b="1" dirty="0">
              <a:solidFill>
                <a:schemeClr val="bg1"/>
              </a:solidFill>
              <a:latin typeface="+mn-ea"/>
            </a:endParaRPr>
          </a:p>
        </p:txBody>
      </p:sp>
      <p:sp>
        <p:nvSpPr>
          <p:cNvPr id="78" name="타원 77"/>
          <p:cNvSpPr/>
          <p:nvPr/>
        </p:nvSpPr>
        <p:spPr bwMode="ltGray">
          <a:xfrm>
            <a:off x="7619775" y="4237917"/>
            <a:ext cx="315877" cy="315877"/>
          </a:xfrm>
          <a:prstGeom prst="ellipse">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1200" b="1" dirty="0" smtClean="0">
                <a:solidFill>
                  <a:schemeClr val="bg1"/>
                </a:solidFill>
                <a:latin typeface="+mn-ea"/>
              </a:rPr>
              <a:t>4</a:t>
            </a:r>
            <a:endParaRPr lang="ko-KR" altLang="en-US" sz="1200" b="1" dirty="0">
              <a:solidFill>
                <a:schemeClr val="bg1"/>
              </a:solidFill>
              <a:latin typeface="+mn-ea"/>
            </a:endParaRPr>
          </a:p>
        </p:txBody>
      </p:sp>
      <p:sp>
        <p:nvSpPr>
          <p:cNvPr id="79" name="타원 78"/>
          <p:cNvSpPr/>
          <p:nvPr/>
        </p:nvSpPr>
        <p:spPr bwMode="ltGray">
          <a:xfrm>
            <a:off x="7587675" y="2344745"/>
            <a:ext cx="315877" cy="315877"/>
          </a:xfrm>
          <a:prstGeom prst="ellipse">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1200" b="1" dirty="0" smtClean="0">
                <a:solidFill>
                  <a:schemeClr val="bg1"/>
                </a:solidFill>
                <a:latin typeface="+mn-ea"/>
              </a:rPr>
              <a:t>2</a:t>
            </a:r>
            <a:endParaRPr lang="ko-KR" altLang="en-US" sz="1200" b="1" dirty="0">
              <a:solidFill>
                <a:schemeClr val="bg1"/>
              </a:solidFill>
              <a:latin typeface="+mn-ea"/>
            </a:endParaRPr>
          </a:p>
        </p:txBody>
      </p:sp>
      <p:sp>
        <p:nvSpPr>
          <p:cNvPr id="80" name="타원 79"/>
          <p:cNvSpPr/>
          <p:nvPr/>
        </p:nvSpPr>
        <p:spPr bwMode="ltGray">
          <a:xfrm>
            <a:off x="5298245" y="4240070"/>
            <a:ext cx="315877" cy="315877"/>
          </a:xfrm>
          <a:prstGeom prst="ellipse">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ko-KR" sz="1200" b="1" dirty="0" smtClean="0">
                <a:solidFill>
                  <a:schemeClr val="bg1"/>
                </a:solidFill>
                <a:latin typeface="+mn-ea"/>
              </a:rPr>
              <a:t>3</a:t>
            </a:r>
            <a:endParaRPr lang="ko-KR" altLang="en-US" sz="1200" b="1" dirty="0">
              <a:solidFill>
                <a:schemeClr val="bg1"/>
              </a:solidFill>
              <a:latin typeface="+mn-ea"/>
            </a:endParaRPr>
          </a:p>
        </p:txBody>
      </p:sp>
      <p:sp>
        <p:nvSpPr>
          <p:cNvPr id="81" name="Text Box 16"/>
          <p:cNvSpPr txBox="1">
            <a:spLocks noChangeArrowheads="1"/>
          </p:cNvSpPr>
          <p:nvPr/>
        </p:nvSpPr>
        <p:spPr bwMode="auto">
          <a:xfrm rot="1614541">
            <a:off x="4056451" y="2188256"/>
            <a:ext cx="1130723" cy="330145"/>
          </a:xfrm>
          <a:prstGeom prst="rect">
            <a:avLst/>
          </a:prstGeom>
          <a:noFill/>
          <a:ln w="6350" algn="ctr">
            <a:noFill/>
            <a:miter lim="800000"/>
            <a:headEnd/>
            <a:tailEnd/>
          </a:ln>
          <a:effectLst/>
        </p:spPr>
        <p:txBody>
          <a:bodyPr wrap="none" lIns="91423" tIns="45712" rIns="91423" bIns="45712">
            <a:spAutoFit/>
          </a:bodyPr>
          <a:lstStyle/>
          <a:p>
            <a:pPr marL="261938" indent="-261938" algn="ctr">
              <a:lnSpc>
                <a:spcPct val="110000"/>
              </a:lnSpc>
              <a:spcBef>
                <a:spcPct val="50000"/>
              </a:spcBef>
              <a:buFont typeface="Optima" pitchFamily="2" charset="2"/>
              <a:buNone/>
              <a:defRPr/>
            </a:pPr>
            <a:r>
              <a:rPr lang="en-US" altLang="ko-KR" sz="1600" u="sng" dirty="0">
                <a:solidFill>
                  <a:srgbClr val="FF0000"/>
                </a:solidFill>
                <a:effectLst>
                  <a:outerShdw blurRad="38100" dist="38100" dir="2700000" algn="tl">
                    <a:srgbClr val="C0C0C0"/>
                  </a:outerShdw>
                </a:effectLst>
                <a:latin typeface="맑은 고딕" panose="020B0503020000020004" pitchFamily="50" charset="-127"/>
                <a:ea typeface="맑은 고딕" panose="020B0503020000020004" pitchFamily="50" charset="-127"/>
                <a:cs typeface="Arial" charset="0"/>
              </a:rPr>
              <a:t>Illustrative</a:t>
            </a:r>
          </a:p>
        </p:txBody>
      </p:sp>
      <p:cxnSp>
        <p:nvCxnSpPr>
          <p:cNvPr id="19" name="Straight Connector 18"/>
          <p:cNvCxnSpPr/>
          <p:nvPr/>
        </p:nvCxnSpPr>
        <p:spPr>
          <a:xfrm>
            <a:off x="0" y="715995"/>
            <a:ext cx="10080625"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75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port_Samil">
  <a:themeElements>
    <a:clrScheme name="사용자 지정 2">
      <a:dk1>
        <a:srgbClr val="000000"/>
      </a:dk1>
      <a:lt1>
        <a:srgbClr val="FFFFFF"/>
      </a:lt1>
      <a:dk2>
        <a:srgbClr val="25613D"/>
      </a:dk2>
      <a:lt2>
        <a:srgbClr val="FFFFFF"/>
      </a:lt2>
      <a:accent1>
        <a:srgbClr val="1D4B30"/>
      </a:accent1>
      <a:accent2>
        <a:srgbClr val="42904B"/>
      </a:accent2>
      <a:accent3>
        <a:srgbClr val="49C38C"/>
      </a:accent3>
      <a:accent4>
        <a:srgbClr val="92D050"/>
      </a:accent4>
      <a:accent5>
        <a:srgbClr val="DEF2E6"/>
      </a:accent5>
      <a:accent6>
        <a:srgbClr val="7C1A2A"/>
      </a:accent6>
      <a:hlink>
        <a:srgbClr val="DC6900"/>
      </a:hlink>
      <a:folHlink>
        <a:srgbClr val="DC6900"/>
      </a:folHlink>
    </a:clrScheme>
    <a:fontScheme name="삼일">
      <a:majorFont>
        <a:latin typeface="Georgia"/>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rgbClr val="E6F2ED"/>
        </a:solidFill>
        <a:ln w="3175">
          <a:solidFill>
            <a:schemeClr val="tx2"/>
          </a:solidFill>
        </a:ln>
      </a:spPr>
      <a:bodyPr rtlCol="0" anchor="ctr"/>
      <a:lstStyle>
        <a:defPPr algn="ctr">
          <a:defRPr sz="1200" smtClean="0">
            <a:solidFill>
              <a:schemeClr val="tx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11735</TotalTime>
  <Words>308</Words>
  <Application>Microsoft Office PowerPoint</Application>
  <PresentationFormat>Custom</PresentationFormat>
  <Paragraphs>79</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Cambria Math</vt:lpstr>
      <vt:lpstr>Optima</vt:lpstr>
      <vt:lpstr>Arial</vt:lpstr>
      <vt:lpstr>맑은 고딕</vt:lpstr>
      <vt:lpstr>하나 L</vt:lpstr>
      <vt:lpstr>Georgia</vt:lpstr>
      <vt:lpstr>Calibri</vt:lpstr>
      <vt:lpstr>Report_Samil</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ABLE_consulting</dc:creator>
  <cp:lastModifiedBy>Park Sangmin</cp:lastModifiedBy>
  <cp:revision>587</cp:revision>
  <cp:lastPrinted>2014-07-30T12:40:08Z</cp:lastPrinted>
  <dcterms:created xsi:type="dcterms:W3CDTF">2014-07-29T03:01:51Z</dcterms:created>
  <dcterms:modified xsi:type="dcterms:W3CDTF">2020-05-14T17:21:10Z</dcterms:modified>
</cp:coreProperties>
</file>