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51" r:id="rId1"/>
  </p:sldMasterIdLst>
  <p:notesMasterIdLst>
    <p:notesMasterId r:id="rId5"/>
  </p:notesMasterIdLst>
  <p:handoutMasterIdLst>
    <p:handoutMasterId r:id="rId6"/>
  </p:handoutMasterIdLst>
  <p:sldIdLst>
    <p:sldId id="496" r:id="rId2"/>
    <p:sldId id="506" r:id="rId3"/>
    <p:sldId id="511" r:id="rId4"/>
  </p:sldIdLst>
  <p:sldSz cx="10080625" cy="6858000"/>
  <p:notesSz cx="6865938" cy="9998075"/>
  <p:embeddedFontLst>
    <p:embeddedFont>
      <p:font typeface="Georgia" panose="02040502050405020303" pitchFamily="18" charset="0"/>
      <p:regular r:id="rId7"/>
      <p:bold r:id="rId8"/>
      <p:italic r:id="rId9"/>
      <p:boldItalic r:id="rId10"/>
    </p:embeddedFont>
    <p:embeddedFont>
      <p:font typeface="하나 L" panose="02020603020101020101" pitchFamily="18" charset="-127"/>
      <p:regular r:id="rId11"/>
    </p:embeddedFont>
    <p:embeddedFont>
      <p:font typeface="Cambria Math" panose="020405030504060302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Optima" panose="020B0600000101010101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6146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  <p15:guide id="8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11B"/>
    <a:srgbClr val="EE9C34"/>
    <a:srgbClr val="336851"/>
    <a:srgbClr val="004226"/>
    <a:srgbClr val="213315"/>
    <a:srgbClr val="A32020"/>
    <a:srgbClr val="7BBFA2"/>
    <a:srgbClr val="CFE7DD"/>
    <a:srgbClr val="479372"/>
    <a:srgbClr val="B7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0" autoAdjust="0"/>
    <p:restoredTop sz="94110" autoAdjust="0"/>
  </p:normalViewPr>
  <p:slideViewPr>
    <p:cSldViewPr snapToGrid="0">
      <p:cViewPr varScale="1">
        <p:scale>
          <a:sx n="67" d="100"/>
          <a:sy n="67" d="100"/>
        </p:scale>
        <p:origin x="1260" y="52"/>
      </p:cViewPr>
      <p:guideLst>
        <p:guide orient="horz" pos="1094"/>
        <p:guide pos="3175"/>
        <p:guide pos="249"/>
        <p:guide pos="6146"/>
        <p:guide orient="horz" pos="1298"/>
        <p:guide orient="horz" pos="3952"/>
      </p:guideLst>
    </p:cSldViewPr>
  </p:slideViewPr>
  <p:outlineViewPr>
    <p:cViewPr>
      <p:scale>
        <a:sx n="33" d="100"/>
        <a:sy n="33" d="100"/>
      </p:scale>
      <p:origin x="0" y="-61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7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413233E2-F3CC-4FDF-B7D1-2C3A3EBF58FB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3A551AC-1B7E-44F4-A4A2-162D68DC0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00CFCA4-A162-4A82-8859-9D0CAF0B8185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9363"/>
            <a:ext cx="49609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CA64647-3FDF-4990-A07F-F16D9EF4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13272"/>
            <a:ext cx="10080624" cy="6046001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226" y="1410266"/>
            <a:ext cx="8442219" cy="7625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ko-KR" altLang="en-US" sz="3200" noProof="0" dirty="0">
                <a:solidFill>
                  <a:srgbClr val="3368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ctr" latinLnBrk="0">
              <a:lnSpc>
                <a:spcPct val="150000"/>
              </a:lnSpc>
              <a:spcBef>
                <a:spcPts val="600"/>
              </a:spcBef>
            </a:pPr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8427" y="2349429"/>
            <a:ext cx="2453295" cy="445750"/>
          </a:xfr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>
              <a:defRPr lang="en-US" altLang="ko-KR" sz="1800" b="1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ctr" latinLnBrk="0"/>
            <a:r>
              <a:rPr lang="en-US" altLang="ko-KR" noProof="0" dirty="0" smtClean="0"/>
              <a:t>Subtitle and date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6" b="22966"/>
          <a:stretch/>
        </p:blipFill>
        <p:spPr>
          <a:xfrm>
            <a:off x="6523313" y="5994398"/>
            <a:ext cx="3146424" cy="8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모서리가 둥근 직사각형 16"/>
          <p:cNvSpPr/>
          <p:nvPr userDrawn="1"/>
        </p:nvSpPr>
        <p:spPr bwMode="ltGray">
          <a:xfrm>
            <a:off x="360363" y="1628776"/>
            <a:ext cx="9359900" cy="4860924"/>
          </a:xfrm>
          <a:prstGeom prst="roundRect">
            <a:avLst>
              <a:gd name="adj" fmla="val 5703"/>
            </a:avLst>
          </a:prstGeom>
          <a:solidFill>
            <a:srgbClr val="336851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lnSpc>
                <a:spcPct val="150000"/>
              </a:lnSpc>
              <a:spcAft>
                <a:spcPts val="900"/>
              </a:spcAft>
            </a:pP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5125" y="563856"/>
            <a:ext cx="4675188" cy="61479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altLang="ko-KR" sz="2800" b="1" dirty="0" smtClean="0">
                <a:solidFill>
                  <a:srgbClr val="336851"/>
                </a:solidFill>
                <a:latin typeface="+mj-ea"/>
                <a:ea typeface="+mj-ea"/>
              </a:rPr>
              <a:t>Contents</a:t>
            </a:r>
            <a:r>
              <a:rPr lang="ko-KR" altLang="en-US" sz="2800" b="1" dirty="0" smtClean="0">
                <a:solidFill>
                  <a:srgbClr val="33685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rgbClr val="33685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12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 smtClean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2016 ABLE Consulting Co, Ltd. All rights reserved. </a:t>
            </a:r>
            <a:endParaRPr lang="en-US" altLang="ko-KR" sz="900" b="0" i="1" kern="1200" dirty="0">
              <a:solidFill>
                <a:srgbClr val="1D3B2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8073" y="6575624"/>
            <a:ext cx="1115002" cy="28237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 smtClean="0">
                <a:solidFill>
                  <a:srgbClr val="336851"/>
                </a:solidFill>
                <a:latin typeface="+mj-lt"/>
                <a:ea typeface="+mn-ea"/>
              </a:rPr>
              <a:t>ABLE</a:t>
            </a:r>
            <a:r>
              <a:rPr lang="en-US" altLang="ko-KR" sz="1000" i="1" baseline="0" dirty="0" smtClean="0">
                <a:solidFill>
                  <a:srgbClr val="336851"/>
                </a:solidFill>
                <a:latin typeface="+mj-lt"/>
                <a:ea typeface="+mn-ea"/>
              </a:rPr>
              <a:t> Consulting</a:t>
            </a:r>
            <a:endParaRPr lang="ko-KR" altLang="en-US" sz="1000" i="1" dirty="0" err="1" smtClean="0">
              <a:solidFill>
                <a:srgbClr val="336851"/>
              </a:solidFill>
              <a:latin typeface="+mj-lt"/>
              <a:ea typeface="+mn-ea"/>
            </a:endParaRPr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53006" y="143960"/>
            <a:ext cx="2175194" cy="47625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algn="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697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ltGray">
          <a:xfrm>
            <a:off x="2" y="6561062"/>
            <a:ext cx="10080623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 smtClean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2016 ABLE Consulting Co, Ltd. All rights reserved. </a:t>
            </a:r>
            <a:endParaRPr lang="en-US" altLang="ko-KR" sz="900" b="0" i="1" kern="1200" dirty="0">
              <a:solidFill>
                <a:srgbClr val="1D3B2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248073" y="6575624"/>
            <a:ext cx="1115002" cy="28237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 smtClean="0">
                <a:solidFill>
                  <a:srgbClr val="336851"/>
                </a:solidFill>
                <a:latin typeface="+mj-lt"/>
                <a:ea typeface="+mn-ea"/>
              </a:rPr>
              <a:t>ABLE</a:t>
            </a:r>
            <a:r>
              <a:rPr lang="en-US" altLang="ko-KR" sz="1000" i="1" baseline="0" dirty="0" smtClean="0">
                <a:solidFill>
                  <a:srgbClr val="336851"/>
                </a:solidFill>
                <a:latin typeface="+mj-lt"/>
                <a:ea typeface="+mn-ea"/>
              </a:rPr>
              <a:t> Consulting</a:t>
            </a:r>
            <a:endParaRPr lang="ko-KR" altLang="en-US" sz="1000" i="1" dirty="0" err="1" smtClean="0">
              <a:solidFill>
                <a:srgbClr val="336851"/>
              </a:solidFill>
              <a:latin typeface="+mj-lt"/>
              <a:ea typeface="+mn-ea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53006" y="143960"/>
            <a:ext cx="2175194" cy="47625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algn="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254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ltGray">
          <a:xfrm>
            <a:off x="2" y="6561062"/>
            <a:ext cx="10080623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en-US" altLang="ko-KR" sz="3600" b="0" i="1" dirty="0" smtClean="0">
                <a:latin typeface="Georgia" pitchFamily="18" charset="0"/>
              </a:rPr>
              <a:t>End</a:t>
            </a:r>
            <a:r>
              <a:rPr lang="en-US" altLang="ko-KR" sz="3600" b="0" i="1" baseline="0" dirty="0" smtClean="0">
                <a:latin typeface="Georgia" pitchFamily="18" charset="0"/>
              </a:rPr>
              <a:t> of Document</a:t>
            </a:r>
            <a:endParaRPr lang="ko-KR" altLang="en-US" sz="3600" b="0" i="1" dirty="0" err="1" smtClean="0">
              <a:latin typeface="Georgia" pitchFamily="18" charset="0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 smtClean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2016 ABLE Consulting Co, Ltd. All rights reserved. </a:t>
            </a:r>
            <a:endParaRPr lang="en-US" altLang="ko-KR" sz="900" b="0" i="1" kern="1200" dirty="0">
              <a:solidFill>
                <a:srgbClr val="1D3B2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48073" y="6575624"/>
            <a:ext cx="1115002" cy="28237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 smtClean="0">
                <a:solidFill>
                  <a:srgbClr val="336851"/>
                </a:solidFill>
                <a:latin typeface="+mj-lt"/>
                <a:ea typeface="+mn-ea"/>
              </a:rPr>
              <a:t>ABLE</a:t>
            </a:r>
            <a:r>
              <a:rPr lang="en-US" altLang="ko-KR" sz="1000" i="1" baseline="0" dirty="0" smtClean="0">
                <a:solidFill>
                  <a:srgbClr val="336851"/>
                </a:solidFill>
                <a:latin typeface="+mj-lt"/>
                <a:ea typeface="+mn-ea"/>
              </a:rPr>
              <a:t> Consulting</a:t>
            </a:r>
            <a:endParaRPr lang="ko-KR" altLang="en-US" sz="1000" i="1" dirty="0" err="1" smtClean="0">
              <a:solidFill>
                <a:srgbClr val="336851"/>
              </a:solidFill>
              <a:latin typeface="+mj-lt"/>
              <a:ea typeface="+mn-ea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0739120" y="554736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ko-KR" altLang="en-US" sz="2000" dirty="0" err="1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 smtClean="0"/>
              <a:t>Click to edit</a:t>
            </a:r>
            <a:br>
              <a:rPr lang="en-US" altLang="ko-KR" noProof="0" dirty="0" smtClean="0"/>
            </a:br>
            <a:r>
              <a:rPr lang="en-US" altLang="ko-KR" noProof="0" dirty="0" smtClean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997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6" r:id="rId4"/>
    <p:sldLayoutId id="21474837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360363" y="981757"/>
            <a:ext cx="9350532" cy="544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 smtClean="0">
                <a:latin typeface="+mn-ea"/>
                <a:ea typeface="+mn-ea"/>
              </a:rPr>
              <a:t>한화생명의 </a:t>
            </a:r>
            <a:r>
              <a:rPr lang="ko-KR" altLang="en-US" sz="1600" dirty="0" err="1" smtClean="0">
                <a:latin typeface="+mn-ea"/>
                <a:ea typeface="+mn-ea"/>
              </a:rPr>
              <a:t>빅데이터기반의</a:t>
            </a:r>
            <a:r>
              <a:rPr lang="ko-KR" altLang="en-US" sz="1600" dirty="0" smtClean="0">
                <a:latin typeface="+mn-ea"/>
                <a:ea typeface="+mn-ea"/>
              </a:rPr>
              <a:t> 경쟁력 강화 프로젝트는 </a:t>
            </a:r>
            <a:r>
              <a:rPr lang="ko-KR" altLang="en-US" sz="1600" dirty="0" smtClean="0">
                <a:latin typeface="+mn-ea"/>
                <a:ea typeface="+mn-ea"/>
              </a:rPr>
              <a:t>총 </a:t>
            </a:r>
            <a:r>
              <a:rPr lang="en-US" altLang="ko-KR" sz="1600" dirty="0" smtClean="0">
                <a:latin typeface="+mn-ea"/>
                <a:ea typeface="+mn-ea"/>
              </a:rPr>
              <a:t>9</a:t>
            </a:r>
            <a:r>
              <a:rPr lang="ko-KR" altLang="en-US" sz="1600" dirty="0" smtClean="0">
                <a:latin typeface="+mn-ea"/>
                <a:ea typeface="+mn-ea"/>
              </a:rPr>
              <a:t>개의 과제로 이루어져 있었으며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그 중 </a:t>
            </a:r>
            <a:r>
              <a:rPr lang="en-US" altLang="ko-KR" sz="1600" dirty="0" smtClean="0">
                <a:latin typeface="+mn-ea"/>
                <a:ea typeface="+mn-ea"/>
              </a:rPr>
              <a:t>Cross/Up Sell </a:t>
            </a:r>
            <a:r>
              <a:rPr lang="ko-KR" altLang="en-US" sz="1600" dirty="0" smtClean="0">
                <a:latin typeface="+mn-ea"/>
                <a:ea typeface="+mn-ea"/>
              </a:rPr>
              <a:t>모델은 고객의 다양한 평가항목을 통해 추가가입을 예측하는 모델입니다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82715" y="256444"/>
            <a:ext cx="6839977" cy="2896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4226"/>
                </a:solidFill>
                <a:latin typeface="+mn-ea"/>
              </a:rPr>
              <a:t>프로젝트 </a:t>
            </a:r>
            <a:r>
              <a:rPr lang="ko-KR" altLang="en-US" dirty="0" smtClean="0">
                <a:solidFill>
                  <a:srgbClr val="004226"/>
                </a:solidFill>
                <a:latin typeface="+mn-ea"/>
              </a:rPr>
              <a:t>개요 </a:t>
            </a:r>
            <a:r>
              <a:rPr lang="en-US" altLang="ko-KR" dirty="0" smtClean="0">
                <a:solidFill>
                  <a:srgbClr val="004226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rgbClr val="004226"/>
                </a:solidFill>
                <a:latin typeface="+mn-ea"/>
              </a:rPr>
              <a:t>고객 </a:t>
            </a:r>
            <a:r>
              <a:rPr lang="en-US" altLang="ko-KR" dirty="0" smtClean="0">
                <a:solidFill>
                  <a:srgbClr val="004226"/>
                </a:solidFill>
                <a:latin typeface="+mn-ea"/>
              </a:rPr>
              <a:t>Cross/Up Sell </a:t>
            </a:r>
            <a:r>
              <a:rPr lang="ko-KR" altLang="en-US" dirty="0" smtClean="0">
                <a:solidFill>
                  <a:srgbClr val="004226"/>
                </a:solidFill>
                <a:latin typeface="+mn-ea"/>
              </a:rPr>
              <a:t>모델</a:t>
            </a:r>
            <a:endParaRPr lang="ko-KR" altLang="en-US" dirty="0">
              <a:solidFill>
                <a:srgbClr val="004226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584" y="1808201"/>
            <a:ext cx="2808000" cy="324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altLang="ko-KR" sz="1400" b="1" dirty="0" smtClean="0">
                <a:latin typeface="+mn-ea"/>
              </a:rPr>
              <a:t>Cross/Up Sell</a:t>
            </a:r>
            <a:r>
              <a:rPr lang="ko-KR" altLang="en-US" sz="1400" b="1" dirty="0" smtClean="0">
                <a:latin typeface="+mn-ea"/>
              </a:rPr>
              <a:t> 모델 개발 개요</a:t>
            </a:r>
            <a:endParaRPr lang="en-US" sz="1400" b="1" dirty="0" err="1" smtClean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912" y="2060575"/>
            <a:ext cx="6445652" cy="4213225"/>
            <a:chOff x="3019912" y="2098173"/>
            <a:chExt cx="6445652" cy="4210552"/>
          </a:xfrm>
        </p:grpSpPr>
        <p:sp>
          <p:nvSpPr>
            <p:cNvPr id="5" name="오각형 4"/>
            <p:cNvSpPr/>
            <p:nvPr/>
          </p:nvSpPr>
          <p:spPr bwMode="ltGray">
            <a:xfrm>
              <a:off x="3019912" y="2098173"/>
              <a:ext cx="6445652" cy="4202201"/>
            </a:xfrm>
            <a:prstGeom prst="homePlate">
              <a:avLst>
                <a:gd name="adj" fmla="val 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1068" y="2222786"/>
              <a:ext cx="5596128" cy="4846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ko-KR" altLang="en-US" sz="1100" i="1" dirty="0" smtClean="0">
                  <a:latin typeface="+mn-ea"/>
                </a:rPr>
                <a:t>기준시점 유효계약을 보유한 고객을 대상으로 고객의 인구통계와 계약 및 거래이력 정보를 활용하여 향후 </a:t>
              </a:r>
              <a:r>
                <a:rPr lang="en-US" altLang="ko-KR" sz="1100" i="1" dirty="0" smtClean="0">
                  <a:latin typeface="+mn-ea"/>
                </a:rPr>
                <a:t>6</a:t>
              </a:r>
              <a:r>
                <a:rPr lang="ko-KR" altLang="en-US" sz="1100" i="1" dirty="0" smtClean="0">
                  <a:latin typeface="+mn-ea"/>
                </a:rPr>
                <a:t>개월 이내 </a:t>
              </a:r>
              <a:r>
                <a:rPr lang="ko-KR" altLang="en-US" sz="1100" i="1" dirty="0" err="1" smtClean="0">
                  <a:latin typeface="+mn-ea"/>
                </a:rPr>
                <a:t>추가가입할</a:t>
              </a:r>
              <a:r>
                <a:rPr lang="ko-KR" altLang="en-US" sz="1100" i="1" dirty="0" smtClean="0">
                  <a:latin typeface="+mn-ea"/>
                </a:rPr>
                <a:t> 가능성을 </a:t>
              </a:r>
              <a:r>
                <a:rPr lang="en-US" altLang="ko-KR" sz="1100" i="1" dirty="0" smtClean="0">
                  <a:latin typeface="+mn-ea"/>
                </a:rPr>
                <a:t>Score</a:t>
              </a:r>
              <a:r>
                <a:rPr lang="ko-KR" altLang="en-US" sz="1100" i="1" dirty="0" smtClean="0">
                  <a:latin typeface="+mn-ea"/>
                </a:rPr>
                <a:t>로 산출하는 모델을 개발</a:t>
              </a:r>
              <a:endParaRPr lang="en-US" sz="1100" i="1" dirty="0" err="1" smtClean="0">
                <a:latin typeface="+mn-ea"/>
              </a:endParaRPr>
            </a:p>
          </p:txBody>
        </p:sp>
        <p:sp>
          <p:nvSpPr>
            <p:cNvPr id="3" name="타원 2"/>
            <p:cNvSpPr/>
            <p:nvPr/>
          </p:nvSpPr>
          <p:spPr bwMode="ltGray">
            <a:xfrm>
              <a:off x="3211068" y="3223292"/>
              <a:ext cx="786384" cy="786384"/>
            </a:xfrm>
            <a:prstGeom prst="ellipse">
              <a:avLst/>
            </a:prstGeom>
            <a:solidFill>
              <a:srgbClr val="004226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Georgia" pitchFamily="18" charset="0"/>
                </a:rPr>
                <a:t>고객</a:t>
              </a:r>
              <a:endParaRPr lang="en-US" sz="1200" b="1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9" name="타원 8"/>
            <p:cNvSpPr/>
            <p:nvPr/>
          </p:nvSpPr>
          <p:spPr bwMode="ltGray">
            <a:xfrm>
              <a:off x="8176259" y="3201194"/>
              <a:ext cx="786384" cy="786384"/>
            </a:xfrm>
            <a:prstGeom prst="ellipse">
              <a:avLst/>
            </a:prstGeom>
            <a:solidFill>
              <a:srgbClr val="004226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Georgia" pitchFamily="18" charset="0"/>
                </a:rPr>
                <a:t>99.9</a:t>
              </a:r>
            </a:p>
          </p:txBody>
        </p:sp>
        <p:sp>
          <p:nvSpPr>
            <p:cNvPr id="10" name="타원 9"/>
            <p:cNvSpPr/>
            <p:nvPr/>
          </p:nvSpPr>
          <p:spPr bwMode="ltGray">
            <a:xfrm>
              <a:off x="6282835" y="4621784"/>
              <a:ext cx="1024128" cy="716057"/>
            </a:xfrm>
            <a:prstGeom prst="ellipse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추가가입</a:t>
              </a:r>
              <a:endParaRPr lang="en-US" altLang="ko-KR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발생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ltGray">
            <a:xfrm>
              <a:off x="7600406" y="4621784"/>
              <a:ext cx="1024128" cy="716057"/>
            </a:xfrm>
            <a:prstGeom prst="ellipse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추가가입</a:t>
              </a:r>
              <a:endParaRPr lang="en-US" altLang="ko-KR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Georgia" pitchFamily="18" charset="0"/>
                </a:rPr>
                <a:t>미발생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ltGray">
            <a:xfrm>
              <a:off x="4252047" y="2993688"/>
              <a:ext cx="1646788" cy="2325484"/>
            </a:xfrm>
            <a:prstGeom prst="roundRect">
              <a:avLst/>
            </a:prstGeom>
            <a:no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8" name="원통 7"/>
            <p:cNvSpPr/>
            <p:nvPr/>
          </p:nvSpPr>
          <p:spPr bwMode="ltGray">
            <a:xfrm>
              <a:off x="4411250" y="3100610"/>
              <a:ext cx="1328383" cy="356616"/>
            </a:xfrm>
            <a:prstGeom prst="can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계약자 관련속성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1252" y="2708929"/>
              <a:ext cx="1868378" cy="22910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ko-KR" altLang="en-US" sz="1100" b="1" dirty="0" smtClean="0">
                  <a:latin typeface="Georgia" pitchFamily="18" charset="0"/>
                </a:rPr>
                <a:t>평가항목</a:t>
              </a:r>
              <a:endParaRPr lang="en-US" sz="1100" b="1" dirty="0" err="1" smtClean="0">
                <a:latin typeface="Georgia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모서리가 둥근 직사각형 15"/>
                <p:cNvSpPr/>
                <p:nvPr/>
              </p:nvSpPr>
              <p:spPr bwMode="ltGray">
                <a:xfrm>
                  <a:off x="6553634" y="3048553"/>
                  <a:ext cx="1110562" cy="1092708"/>
                </a:xfrm>
                <a:prstGeom prst="roundRect">
                  <a:avLst/>
                </a:prstGeom>
                <a:solidFill>
                  <a:srgbClr val="A3202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pt-BR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200" b="1" dirty="0" smtClean="0">
                    <a:solidFill>
                      <a:schemeClr val="bg1"/>
                    </a:solidFill>
                    <a:latin typeface="Georgia" pitchFamily="18" charset="0"/>
                  </a:endParaRPr>
                </a:p>
              </p:txBody>
            </p:sp>
          </mc:Choice>
          <mc:Fallback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ltGray">
                <a:xfrm>
                  <a:off x="6553634" y="3048553"/>
                  <a:ext cx="1110562" cy="1092708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원통 16"/>
            <p:cNvSpPr/>
            <p:nvPr/>
          </p:nvSpPr>
          <p:spPr bwMode="ltGray">
            <a:xfrm>
              <a:off x="4411250" y="3530378"/>
              <a:ext cx="1328383" cy="356616"/>
            </a:xfrm>
            <a:prstGeom prst="can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계약 관련 속성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9861" y="2644921"/>
              <a:ext cx="1834375" cy="38025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 algn="ctr"/>
              <a:r>
                <a:rPr lang="ko-KR" altLang="en-US" sz="1100" b="1" dirty="0" smtClean="0">
                  <a:latin typeface="Georgia" pitchFamily="18" charset="0"/>
                </a:rPr>
                <a:t>추가가입</a:t>
              </a:r>
              <a:endParaRPr lang="en-US" altLang="ko-KR" sz="1100" b="1" dirty="0" smtClean="0">
                <a:latin typeface="Georgia" pitchFamily="18" charset="0"/>
              </a:endParaRPr>
            </a:p>
            <a:p>
              <a:pPr indent="-274320" algn="ctr"/>
              <a:r>
                <a:rPr lang="ko-KR" altLang="en-US" sz="1100" b="1" dirty="0" smtClean="0">
                  <a:latin typeface="Georgia" pitchFamily="18" charset="0"/>
                </a:rPr>
                <a:t>예측모델</a:t>
              </a:r>
              <a:endParaRPr lang="en-US" sz="1100" b="1" dirty="0" err="1" smtClean="0"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62576" y="2857252"/>
              <a:ext cx="1405019" cy="29972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 algn="ctr"/>
              <a:r>
                <a:rPr lang="en-US" sz="1100" b="1" dirty="0" smtClean="0">
                  <a:latin typeface="Georgia" pitchFamily="18" charset="0"/>
                </a:rPr>
                <a:t>Score</a:t>
              </a:r>
              <a:r>
                <a:rPr lang="ko-KR" altLang="en-US" sz="1100" b="1" dirty="0" smtClean="0">
                  <a:latin typeface="Georgia" pitchFamily="18" charset="0"/>
                </a:rPr>
                <a:t>산출</a:t>
              </a:r>
              <a:endParaRPr lang="en-US" sz="1100" b="1" dirty="0" err="1" smtClean="0">
                <a:latin typeface="Georgia" pitchFamily="18" charset="0"/>
              </a:endParaRPr>
            </a:p>
          </p:txBody>
        </p:sp>
        <p:sp>
          <p:nvSpPr>
            <p:cNvPr id="20" name="원통 19"/>
            <p:cNvSpPr/>
            <p:nvPr/>
          </p:nvSpPr>
          <p:spPr bwMode="ltGray">
            <a:xfrm>
              <a:off x="4411250" y="3979931"/>
              <a:ext cx="1328383" cy="356616"/>
            </a:xfrm>
            <a:prstGeom prst="can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지급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Georgia" pitchFamily="18" charset="0"/>
                </a:rPr>
                <a:t>/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약대 관련 속성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21" name="원통 20"/>
            <p:cNvSpPr/>
            <p:nvPr/>
          </p:nvSpPr>
          <p:spPr bwMode="ltGray">
            <a:xfrm>
              <a:off x="4411250" y="4409699"/>
              <a:ext cx="1328383" cy="356616"/>
            </a:xfrm>
            <a:prstGeom prst="can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접촉 관련 속성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ltGray">
            <a:xfrm>
              <a:off x="6201156" y="4418843"/>
              <a:ext cx="2496747" cy="1088136"/>
            </a:xfrm>
            <a:prstGeom prst="roundRect">
              <a:avLst/>
            </a:prstGeom>
            <a:no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23" name="원통 22"/>
            <p:cNvSpPr/>
            <p:nvPr/>
          </p:nvSpPr>
          <p:spPr bwMode="ltGray">
            <a:xfrm>
              <a:off x="4411250" y="4839467"/>
              <a:ext cx="1328383" cy="356616"/>
            </a:xfrm>
            <a:prstGeom prst="can">
              <a:avLst/>
            </a:prstGeom>
            <a:solidFill>
              <a:srgbClr val="E6F2ED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관리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Georgia" pitchFamily="18" charset="0"/>
                </a:rPr>
                <a:t>FP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Georgia" pitchFamily="18" charset="0"/>
                </a:rPr>
                <a:t>관련 속성</a:t>
              </a:r>
              <a:endParaRPr lang="en-US" sz="1000" b="1" dirty="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18454" y="5144929"/>
              <a:ext cx="513974" cy="247395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100" b="1" dirty="0" smtClean="0">
                  <a:latin typeface="Georgia" pitchFamily="18" charset="0"/>
                </a:rPr>
                <a:t>…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ltGray">
            <a:xfrm>
              <a:off x="4485653" y="5611553"/>
              <a:ext cx="1179576" cy="456724"/>
            </a:xfrm>
            <a:prstGeom prst="roundRect">
              <a:avLst/>
            </a:prstGeom>
            <a:solidFill>
              <a:srgbClr val="00422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Georgia" pitchFamily="18" charset="0"/>
                </a:rPr>
                <a:t>업무적 가설</a:t>
              </a:r>
              <a:endParaRPr lang="en-US" sz="11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5" name="위쪽 화살표 24"/>
            <p:cNvSpPr/>
            <p:nvPr/>
          </p:nvSpPr>
          <p:spPr bwMode="ltGray">
            <a:xfrm>
              <a:off x="4838809" y="5396034"/>
              <a:ext cx="473265" cy="228600"/>
            </a:xfrm>
            <a:prstGeom prst="upArrow">
              <a:avLst/>
            </a:prstGeom>
            <a:solidFill>
              <a:srgbClr val="00422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997452" y="3609626"/>
              <a:ext cx="24602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endCxn id="16" idx="1"/>
            </p:cNvCxnSpPr>
            <p:nvPr/>
          </p:nvCxnSpPr>
          <p:spPr>
            <a:xfrm>
              <a:off x="5890260" y="3594907"/>
              <a:ext cx="66337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6" idx="3"/>
              <a:endCxn id="9" idx="2"/>
            </p:cNvCxnSpPr>
            <p:nvPr/>
          </p:nvCxnSpPr>
          <p:spPr>
            <a:xfrm flipV="1">
              <a:off x="7664196" y="3594386"/>
              <a:ext cx="512063" cy="5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953542" y="5795929"/>
              <a:ext cx="2908009" cy="51279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1100" i="1" dirty="0">
                  <a:latin typeface="+mn-ea"/>
                </a:rPr>
                <a:t> </a:t>
              </a:r>
              <a:r>
                <a:rPr lang="en-US" sz="11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→</a:t>
              </a:r>
              <a:r>
                <a:rPr lang="en-US" sz="1100" b="1" i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 </a:t>
              </a:r>
              <a:r>
                <a:rPr lang="ko-KR" altLang="en-US" sz="1100" i="1" dirty="0" smtClean="0">
                  <a:latin typeface="+mn-ea"/>
                </a:rPr>
                <a:t>추가가입 가능성 </a:t>
              </a:r>
              <a:r>
                <a:rPr lang="en-US" altLang="ko-KR" sz="1100" i="1" dirty="0" smtClean="0">
                  <a:latin typeface="+mn-ea"/>
                </a:rPr>
                <a:t>Score</a:t>
              </a:r>
              <a:r>
                <a:rPr lang="ko-KR" altLang="en-US" sz="1100" i="1" dirty="0" smtClean="0">
                  <a:latin typeface="+mn-ea"/>
                </a:rPr>
                <a:t>는 </a:t>
              </a:r>
              <a:r>
                <a:rPr lang="ko-KR" altLang="en-US" sz="1200" b="1" i="1" dirty="0" smtClean="0">
                  <a:solidFill>
                    <a:srgbClr val="FF0000"/>
                  </a:solidFill>
                  <a:latin typeface="+mn-ea"/>
                </a:rPr>
                <a:t>매월</a:t>
              </a:r>
              <a:r>
                <a:rPr lang="ko-KR" altLang="en-US" sz="1100" i="1" dirty="0" smtClean="0">
                  <a:latin typeface="+mn-ea"/>
                </a:rPr>
                <a:t> 산출됨</a:t>
              </a:r>
              <a:endParaRPr lang="en-US" sz="1100" i="1" dirty="0" err="1" smtClean="0">
                <a:latin typeface="+mn-ea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325868" y="4823197"/>
              <a:ext cx="2520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 flipV="1">
              <a:off x="7325868" y="5092083"/>
              <a:ext cx="252000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72167" y="4467820"/>
              <a:ext cx="1405019" cy="29972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indent="-274320" algn="ctr"/>
              <a:r>
                <a:rPr lang="ko-KR" altLang="en-US" sz="1100" b="1" i="1" smtClean="0">
                  <a:latin typeface="Georgia" pitchFamily="18" charset="0"/>
                </a:rPr>
                <a:t>패턴학습</a:t>
              </a:r>
              <a:endParaRPr lang="en-US" sz="1100" b="1" i="1" dirty="0" err="1" smtClean="0">
                <a:latin typeface="Georgia" pitchFamily="18" charset="0"/>
              </a:endParaRPr>
            </a:p>
          </p:txBody>
        </p:sp>
        <p:cxnSp>
          <p:nvCxnSpPr>
            <p:cNvPr id="53" name="꺾인 연결선 52"/>
            <p:cNvCxnSpPr>
              <a:stCxn id="10" idx="0"/>
              <a:endCxn id="16" idx="2"/>
            </p:cNvCxnSpPr>
            <p:nvPr/>
          </p:nvCxnSpPr>
          <p:spPr>
            <a:xfrm rot="5400000" flipH="1" flipV="1">
              <a:off x="6711646" y="4224515"/>
              <a:ext cx="480523" cy="314016"/>
            </a:xfrm>
            <a:prstGeom prst="bentConnector3">
              <a:avLst>
                <a:gd name="adj1" fmla="val 658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49" idx="3"/>
              <a:endCxn id="16" idx="2"/>
            </p:cNvCxnSpPr>
            <p:nvPr/>
          </p:nvCxnSpPr>
          <p:spPr>
            <a:xfrm flipH="1" flipV="1">
              <a:off x="7108915" y="4141261"/>
              <a:ext cx="1068271" cy="476419"/>
            </a:xfrm>
            <a:prstGeom prst="bentConnector4">
              <a:avLst>
                <a:gd name="adj1" fmla="val 2568"/>
                <a:gd name="adj2" fmla="val 657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슬라이드 번호 개체 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EF24-4D27-4F7D-8E75-C1980893CDF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ltGray">
          <a:xfrm>
            <a:off x="481013" y="2882010"/>
            <a:ext cx="18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+mn-ea"/>
              </a:rPr>
              <a:t>FP Recruting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ltGray">
          <a:xfrm>
            <a:off x="481013" y="3277400"/>
            <a:ext cx="1800000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고객 보유계약 이탈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예측 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ltGray">
          <a:xfrm>
            <a:off x="481013" y="3744790"/>
            <a:ext cx="1800000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+mn-ea"/>
              </a:rPr>
              <a:t>FP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활동중단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예측 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ltGray">
          <a:xfrm>
            <a:off x="481013" y="4212180"/>
            <a:ext cx="1800000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신계약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유지율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예측 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ltGray">
          <a:xfrm>
            <a:off x="481013" y="4679570"/>
            <a:ext cx="18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최적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FP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선정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ltGray">
          <a:xfrm>
            <a:off x="481013" y="5074960"/>
            <a:ext cx="18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소득추정 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81013" y="5470350"/>
            <a:ext cx="18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고객 네트워크 분석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ltGray">
          <a:xfrm>
            <a:off x="481013" y="5865740"/>
            <a:ext cx="18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+mn-ea"/>
              </a:rPr>
              <a:t>FP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코칭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ltGray">
          <a:xfrm>
            <a:off x="397488" y="1736725"/>
            <a:ext cx="2021862" cy="396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Georgia" pitchFamily="18" charset="0"/>
              </a:rPr>
              <a:t>프로젝트 </a:t>
            </a:r>
            <a:r>
              <a:rPr lang="ko-KR" altLang="en-US" sz="1200" b="1" dirty="0" smtClean="0">
                <a:solidFill>
                  <a:schemeClr val="bg1"/>
                </a:solidFill>
                <a:latin typeface="Georgia" pitchFamily="18" charset="0"/>
              </a:rPr>
              <a:t>과제</a:t>
            </a:r>
            <a:endParaRPr lang="en-US" sz="1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2" name="오각형 101"/>
          <p:cNvSpPr/>
          <p:nvPr/>
        </p:nvSpPr>
        <p:spPr bwMode="ltGray">
          <a:xfrm>
            <a:off x="397489" y="2132725"/>
            <a:ext cx="2021861" cy="4141075"/>
          </a:xfrm>
          <a:prstGeom prst="homePlate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7" name="이등변 삼각형 26"/>
          <p:cNvSpPr/>
          <p:nvPr/>
        </p:nvSpPr>
        <p:spPr bwMode="ltGray">
          <a:xfrm rot="16200000">
            <a:off x="499721" y="3745249"/>
            <a:ext cx="4204873" cy="835515"/>
          </a:xfrm>
          <a:prstGeom prst="triangle">
            <a:avLst>
              <a:gd name="adj" fmla="val 9421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ltGray">
          <a:xfrm>
            <a:off x="481013" y="2278430"/>
            <a:ext cx="1800000" cy="5195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Cross/Up Sell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모델</a:t>
            </a:r>
            <a:endParaRPr 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3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 bwMode="ltGray">
          <a:xfrm>
            <a:off x="577299" y="3676851"/>
            <a:ext cx="2759863" cy="2428674"/>
          </a:xfrm>
          <a:prstGeom prst="round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60363" y="981757"/>
            <a:ext cx="9350532" cy="544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 smtClean="0">
                <a:latin typeface="+mn-ea"/>
                <a:ea typeface="+mn-ea"/>
              </a:rPr>
              <a:t>분석 모델 개발은 다양한 </a:t>
            </a:r>
            <a:r>
              <a:rPr lang="ko-KR" altLang="en-US" sz="1600" dirty="0" err="1" smtClean="0">
                <a:latin typeface="+mn-ea"/>
                <a:ea typeface="+mn-ea"/>
              </a:rPr>
              <a:t>후보변수군에</a:t>
            </a:r>
            <a:r>
              <a:rPr lang="ko-KR" altLang="en-US" sz="1600" dirty="0" smtClean="0">
                <a:latin typeface="+mn-ea"/>
                <a:ea typeface="+mn-ea"/>
              </a:rPr>
              <a:t> 대하여 다양한 모델링 기법을 적용하여 </a:t>
            </a:r>
            <a:r>
              <a:rPr lang="en-US" altLang="ko-KR" sz="1600" dirty="0" smtClean="0">
                <a:latin typeface="+mn-ea"/>
                <a:ea typeface="+mn-ea"/>
              </a:rPr>
              <a:t>Target</a:t>
            </a:r>
            <a:r>
              <a:rPr lang="ko-KR" altLang="en-US" sz="1600" dirty="0" smtClean="0">
                <a:latin typeface="+mn-ea"/>
                <a:ea typeface="+mn-ea"/>
              </a:rPr>
              <a:t>에 대한 변별력이 높은 </a:t>
            </a:r>
            <a:r>
              <a:rPr lang="ko-KR" altLang="en-US" sz="1600" dirty="0" smtClean="0">
                <a:latin typeface="+mn-ea"/>
                <a:ea typeface="+mn-ea"/>
              </a:rPr>
              <a:t>모델을 생성하였습니다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82715" y="256444"/>
            <a:ext cx="6839977" cy="2896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4226"/>
                </a:solidFill>
                <a:latin typeface="+mn-ea"/>
                <a:ea typeface="+mn-ea"/>
              </a:rPr>
              <a:t>분석 모델 </a:t>
            </a:r>
            <a:r>
              <a:rPr lang="ko-KR" altLang="en-US" dirty="0" smtClean="0">
                <a:solidFill>
                  <a:srgbClr val="004226"/>
                </a:solidFill>
                <a:latin typeface="+mn-ea"/>
                <a:ea typeface="+mn-ea"/>
              </a:rPr>
              <a:t>개발 개요</a:t>
            </a:r>
            <a:endParaRPr lang="ko-KR" altLang="en-US" dirty="0">
              <a:solidFill>
                <a:srgbClr val="004226"/>
              </a:solidFill>
              <a:latin typeface="+mn-ea"/>
              <a:ea typeface="+mn-ea"/>
            </a:endParaRPr>
          </a:p>
        </p:txBody>
      </p:sp>
      <p:sp>
        <p:nvSpPr>
          <p:cNvPr id="5" name="순서도: 처리 4"/>
          <p:cNvSpPr/>
          <p:nvPr/>
        </p:nvSpPr>
        <p:spPr bwMode="ltGray">
          <a:xfrm>
            <a:off x="386630" y="2097088"/>
            <a:ext cx="9333633" cy="4211637"/>
          </a:xfrm>
          <a:prstGeom prst="flowChartProcess">
            <a:avLst/>
          </a:prstGeom>
          <a:noFill/>
          <a:ln w="3175">
            <a:solidFill>
              <a:srgbClr val="336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endParaRPr lang="en-US" altLang="ko-KR" sz="1200" b="1" dirty="0" smtClean="0">
              <a:solidFill>
                <a:srgbClr val="213315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386630" y="1736724"/>
            <a:ext cx="9333633" cy="367834"/>
          </a:xfrm>
          <a:prstGeom prst="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Georgia" pitchFamily="18" charset="0"/>
              </a:rPr>
              <a:t>분석 모델 개발 개요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925" y="2241188"/>
            <a:ext cx="4124395" cy="45548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ko-KR" altLang="en-US" sz="1100" b="1" i="1" dirty="0" smtClean="0">
                <a:latin typeface="Georgia" pitchFamily="18" charset="0"/>
              </a:rPr>
              <a:t>후보변수를 활용하여 다양한 후보변수군 및 모델링 기법의 조합을 통해 </a:t>
            </a:r>
            <a:r>
              <a:rPr lang="en-US" altLang="ko-KR" sz="1100" b="1" i="1" dirty="0" smtClean="0">
                <a:latin typeface="Georgia" pitchFamily="18" charset="0"/>
              </a:rPr>
              <a:t>Target</a:t>
            </a:r>
            <a:r>
              <a:rPr lang="ko-KR" altLang="en-US" sz="1100" b="1" i="1" dirty="0" smtClean="0">
                <a:latin typeface="Georgia" pitchFamily="18" charset="0"/>
              </a:rPr>
              <a:t>에 대한 변별력이 높은 모델을 만들고자 함</a:t>
            </a:r>
            <a:endParaRPr lang="en-US" sz="1100" b="1" i="1" dirty="0" smtClean="0">
              <a:latin typeface="Georgia" pitchFamily="18" charset="0"/>
            </a:endParaRPr>
          </a:p>
        </p:txBody>
      </p:sp>
      <p:sp>
        <p:nvSpPr>
          <p:cNvPr id="20" name="위쪽 화살표 19"/>
          <p:cNvSpPr/>
          <p:nvPr/>
        </p:nvSpPr>
        <p:spPr bwMode="ltGray">
          <a:xfrm rot="5400000">
            <a:off x="5029680" y="2209389"/>
            <a:ext cx="515296" cy="459278"/>
          </a:xfrm>
          <a:prstGeom prst="upArrow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4964" y="5934061"/>
            <a:ext cx="1512553" cy="31716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ko-KR" altLang="en-US" sz="1100" b="1" dirty="0" err="1" smtClean="0">
                <a:latin typeface="Georgia" pitchFamily="18" charset="0"/>
              </a:rPr>
              <a:t>기법별</a:t>
            </a:r>
            <a:r>
              <a:rPr lang="ko-KR" altLang="en-US" sz="1100" b="1" dirty="0" smtClean="0">
                <a:latin typeface="Georgia" pitchFamily="18" charset="0"/>
              </a:rPr>
              <a:t> </a:t>
            </a:r>
            <a:r>
              <a:rPr lang="en-US" altLang="ko-KR" sz="1100" b="1" dirty="0" smtClean="0">
                <a:latin typeface="Georgia" pitchFamily="18" charset="0"/>
              </a:rPr>
              <a:t>Parameter</a:t>
            </a:r>
            <a:endParaRPr lang="en-US" sz="1100" b="1" dirty="0" smtClean="0">
              <a:latin typeface="Georgia" pitchFamily="18" charset="0"/>
            </a:endParaRPr>
          </a:p>
        </p:txBody>
      </p:sp>
      <p:cxnSp>
        <p:nvCxnSpPr>
          <p:cNvPr id="4" name="직선 화살표 연결선 3"/>
          <p:cNvCxnSpPr>
            <a:stCxn id="41" idx="3"/>
            <a:endCxn id="80" idx="1"/>
          </p:cNvCxnSpPr>
          <p:nvPr/>
        </p:nvCxnSpPr>
        <p:spPr>
          <a:xfrm flipV="1">
            <a:off x="3337162" y="4122443"/>
            <a:ext cx="242154" cy="76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ltGray">
          <a:xfrm>
            <a:off x="3579316" y="3676851"/>
            <a:ext cx="1527762" cy="891183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Georgia" pitchFamily="18" charset="0"/>
              </a:rPr>
              <a:t>우선순위 </a:t>
            </a:r>
            <a:r>
              <a:rPr lang="en-US" altLang="ko-KR" sz="1100" b="1" dirty="0" smtClean="0">
                <a:solidFill>
                  <a:schemeClr val="tx1"/>
                </a:solidFill>
                <a:latin typeface="Georgia" pitchFamily="18" charset="0"/>
              </a:rPr>
              <a:t>TOP N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ltGray">
          <a:xfrm>
            <a:off x="3579316" y="4656896"/>
            <a:ext cx="1527762" cy="891183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Georgia" pitchFamily="18" charset="0"/>
              </a:rPr>
              <a:t>우선순위 </a:t>
            </a:r>
            <a:r>
              <a:rPr lang="en-US" altLang="ko-KR" sz="1100" b="1" dirty="0" smtClean="0">
                <a:solidFill>
                  <a:schemeClr val="tx1"/>
                </a:solidFill>
                <a:latin typeface="Georgia" pitchFamily="18" charset="0"/>
              </a:rPr>
              <a:t>TOP 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Georgia" pitchFamily="18" charset="0"/>
              </a:rPr>
              <a:t>+ Business </a:t>
            </a:r>
            <a:r>
              <a:rPr lang="ko-KR" altLang="en-US" sz="1100" b="1" dirty="0" smtClean="0">
                <a:solidFill>
                  <a:schemeClr val="tx1"/>
                </a:solidFill>
                <a:latin typeface="Georgia" pitchFamily="18" charset="0"/>
              </a:rPr>
              <a:t>관점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54" name="직선 화살표 연결선 53"/>
          <p:cNvCxnSpPr>
            <a:stCxn id="41" idx="3"/>
            <a:endCxn id="52" idx="1"/>
          </p:cNvCxnSpPr>
          <p:nvPr/>
        </p:nvCxnSpPr>
        <p:spPr>
          <a:xfrm>
            <a:off x="3337162" y="4891188"/>
            <a:ext cx="242154" cy="2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 bwMode="ltGray">
          <a:xfrm>
            <a:off x="3579316" y="3277456"/>
            <a:ext cx="1527762" cy="316243"/>
          </a:xfrm>
          <a:prstGeom prst="round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Georgia" pitchFamily="18" charset="0"/>
              </a:rPr>
              <a:t>후보변수 群</a:t>
            </a:r>
            <a:endParaRPr lang="en-US" sz="11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ltGray">
          <a:xfrm>
            <a:off x="5809977" y="3676851"/>
            <a:ext cx="1817540" cy="477419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Georgia" pitchFamily="18" charset="0"/>
              </a:rPr>
              <a:t>Logistic Regression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7" name="모서리가 둥근 직사각형 66"/>
          <p:cNvSpPr/>
          <p:nvPr/>
        </p:nvSpPr>
        <p:spPr bwMode="ltGray">
          <a:xfrm>
            <a:off x="5809977" y="4373756"/>
            <a:ext cx="1817540" cy="477419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Georgia" pitchFamily="18" charset="0"/>
              </a:rPr>
              <a:t>Decision Tree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ltGray">
          <a:xfrm>
            <a:off x="5809977" y="3277456"/>
            <a:ext cx="1817540" cy="316243"/>
          </a:xfrm>
          <a:prstGeom prst="round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Georgia" pitchFamily="18" charset="0"/>
              </a:rPr>
              <a:t>모델링 기법</a:t>
            </a:r>
            <a:endParaRPr lang="en-US" sz="11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ltGray">
          <a:xfrm>
            <a:off x="5809977" y="5070660"/>
            <a:ext cx="1817540" cy="477419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Georgia" pitchFamily="18" charset="0"/>
              </a:rPr>
              <a:t>Random Forest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55" name="직선 연결선 54"/>
          <p:cNvCxnSpPr>
            <a:stCxn id="80" idx="3"/>
            <a:endCxn id="66" idx="1"/>
          </p:cNvCxnSpPr>
          <p:nvPr/>
        </p:nvCxnSpPr>
        <p:spPr>
          <a:xfrm flipV="1">
            <a:off x="5107078" y="3915561"/>
            <a:ext cx="702899" cy="206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80" idx="3"/>
            <a:endCxn id="67" idx="1"/>
          </p:cNvCxnSpPr>
          <p:nvPr/>
        </p:nvCxnSpPr>
        <p:spPr>
          <a:xfrm>
            <a:off x="5107078" y="4122443"/>
            <a:ext cx="702899" cy="49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80" idx="3"/>
            <a:endCxn id="74" idx="1"/>
          </p:cNvCxnSpPr>
          <p:nvPr/>
        </p:nvCxnSpPr>
        <p:spPr>
          <a:xfrm>
            <a:off x="5107078" y="4122443"/>
            <a:ext cx="702899" cy="118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2" idx="3"/>
            <a:endCxn id="66" idx="1"/>
          </p:cNvCxnSpPr>
          <p:nvPr/>
        </p:nvCxnSpPr>
        <p:spPr>
          <a:xfrm flipV="1">
            <a:off x="5107078" y="3915561"/>
            <a:ext cx="702899" cy="118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2" idx="3"/>
            <a:endCxn id="67" idx="1"/>
          </p:cNvCxnSpPr>
          <p:nvPr/>
        </p:nvCxnSpPr>
        <p:spPr>
          <a:xfrm flipV="1">
            <a:off x="5107078" y="4612466"/>
            <a:ext cx="702899" cy="49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2" idx="3"/>
            <a:endCxn id="74" idx="1"/>
          </p:cNvCxnSpPr>
          <p:nvPr/>
        </p:nvCxnSpPr>
        <p:spPr>
          <a:xfrm>
            <a:off x="5107078" y="5102488"/>
            <a:ext cx="702899" cy="206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 bwMode="ltGray">
          <a:xfrm>
            <a:off x="577300" y="3277456"/>
            <a:ext cx="2772000" cy="316243"/>
          </a:xfrm>
          <a:prstGeom prst="round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Georgia" pitchFamily="18" charset="0"/>
              </a:rPr>
              <a:t>후보변수 선정</a:t>
            </a:r>
            <a:endParaRPr lang="en-US" sz="11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09849" y="5546516"/>
            <a:ext cx="248152" cy="3113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400" b="1" dirty="0" smtClean="0">
                <a:latin typeface="Georgia" pitchFamily="18" charset="0"/>
              </a:rPr>
              <a:t>+</a:t>
            </a:r>
          </a:p>
        </p:txBody>
      </p:sp>
      <p:sp>
        <p:nvSpPr>
          <p:cNvPr id="95" name="모서리가 둥근 직사각형 94"/>
          <p:cNvSpPr/>
          <p:nvPr/>
        </p:nvSpPr>
        <p:spPr bwMode="ltGray">
          <a:xfrm>
            <a:off x="5819274" y="2180758"/>
            <a:ext cx="1528675" cy="3085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Georgia" pitchFamily="18" charset="0"/>
              </a:rPr>
              <a:t>Target1</a:t>
            </a:r>
            <a:endParaRPr lang="en-US" sz="1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 bwMode="ltGray">
          <a:xfrm>
            <a:off x="7477125" y="2180758"/>
            <a:ext cx="2009775" cy="308505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Georgia" pitchFamily="18" charset="0"/>
              </a:rPr>
              <a:t>보장성</a:t>
            </a:r>
            <a:r>
              <a:rPr lang="ko-KR" altLang="en-US" sz="1100" b="1" dirty="0">
                <a:solidFill>
                  <a:schemeClr val="tx1"/>
                </a:solidFill>
                <a:latin typeface="Georgia" pitchFamily="18" charset="0"/>
              </a:rPr>
              <a:t> 상품 추가가입 여부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 bwMode="ltGray">
          <a:xfrm>
            <a:off x="5819274" y="2580530"/>
            <a:ext cx="1528675" cy="3085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Georgia" pitchFamily="18" charset="0"/>
              </a:rPr>
              <a:t>Target2</a:t>
            </a:r>
            <a:endParaRPr lang="en-US" sz="1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0" name="모서리가 둥근 직사각형 99"/>
          <p:cNvSpPr/>
          <p:nvPr/>
        </p:nvSpPr>
        <p:spPr bwMode="ltGray">
          <a:xfrm>
            <a:off x="7477125" y="2580530"/>
            <a:ext cx="2009775" cy="308505"/>
          </a:xfrm>
          <a:prstGeom prst="roundRect">
            <a:avLst/>
          </a:prstGeom>
          <a:solidFill>
            <a:srgbClr val="E6F2ED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Georgia" pitchFamily="18" charset="0"/>
              </a:rPr>
              <a:t>저축성</a:t>
            </a:r>
            <a:r>
              <a:rPr lang="ko-KR" altLang="en-US" sz="1100" b="1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Georgia" pitchFamily="18" charset="0"/>
              </a:rPr>
              <a:t>상품 추가가입 여부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01" name="위쪽 화살표 100"/>
          <p:cNvSpPr/>
          <p:nvPr/>
        </p:nvSpPr>
        <p:spPr bwMode="ltGray">
          <a:xfrm rot="5400000">
            <a:off x="7776236" y="3784263"/>
            <a:ext cx="316399" cy="240069"/>
          </a:xfrm>
          <a:prstGeom prst="upArrow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2" name="위쪽 화살표 101"/>
          <p:cNvSpPr/>
          <p:nvPr/>
        </p:nvSpPr>
        <p:spPr bwMode="ltGray">
          <a:xfrm rot="5400000">
            <a:off x="7766984" y="4231415"/>
            <a:ext cx="316399" cy="240069"/>
          </a:xfrm>
          <a:prstGeom prst="upArrow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3" name="위쪽 화살표 102"/>
          <p:cNvSpPr/>
          <p:nvPr/>
        </p:nvSpPr>
        <p:spPr bwMode="ltGray">
          <a:xfrm rot="5400000">
            <a:off x="7766984" y="4706902"/>
            <a:ext cx="316399" cy="240069"/>
          </a:xfrm>
          <a:prstGeom prst="upArrow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4" name="위쪽 화살표 103"/>
          <p:cNvSpPr/>
          <p:nvPr/>
        </p:nvSpPr>
        <p:spPr bwMode="ltGray">
          <a:xfrm rot="5400000">
            <a:off x="7776236" y="5154054"/>
            <a:ext cx="316399" cy="240069"/>
          </a:xfrm>
          <a:prstGeom prst="upArrow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5" name="타원 104"/>
          <p:cNvSpPr/>
          <p:nvPr/>
        </p:nvSpPr>
        <p:spPr bwMode="ltGray">
          <a:xfrm>
            <a:off x="8184751" y="3346381"/>
            <a:ext cx="1355074" cy="23241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Georgia" pitchFamily="18" charset="0"/>
              </a:rPr>
              <a:t>모델 평가</a:t>
            </a:r>
            <a:endParaRPr lang="en-US" sz="12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EF24-4D27-4F7D-8E75-C1980893CDF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3" y="3884095"/>
            <a:ext cx="1400027" cy="1076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39" y="5109470"/>
            <a:ext cx="1405875" cy="7591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72163" y="4112510"/>
            <a:ext cx="956812" cy="146913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+mn-ea"/>
              </a:rPr>
              <a:t> 유의성검증</a:t>
            </a:r>
            <a:endParaRPr lang="en-US" altLang="ko-KR" sz="1000" b="1" dirty="0" smtClean="0">
              <a:latin typeface="+mn-ea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상관분석</a:t>
            </a:r>
            <a:endParaRPr lang="en-US" altLang="ko-KR" sz="1000" b="1" dirty="0" smtClean="0">
              <a:latin typeface="+mn-ea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Feature Selection</a:t>
            </a:r>
          </a:p>
          <a:p>
            <a:pPr>
              <a:spcAft>
                <a:spcPts val="600"/>
              </a:spcAft>
            </a:pPr>
            <a:endParaRPr lang="ko-KR" altLang="en-US" sz="1000" b="1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5290" y="5004569"/>
            <a:ext cx="365666" cy="587724"/>
          </a:xfrm>
          <a:prstGeom prst="rect">
            <a:avLst/>
          </a:prstGeom>
          <a:noFill/>
        </p:spPr>
        <p:txBody>
          <a:bodyPr vert="eaVert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altLang="ko-KR" sz="2000" dirty="0" smtClean="0">
                <a:latin typeface="Georgia" pitchFamily="18" charset="0"/>
              </a:rPr>
              <a:t>…</a:t>
            </a:r>
            <a:endParaRPr lang="ko-KR" altLang="en-US" sz="2000" dirty="0" err="1" smtClean="0">
              <a:latin typeface="Georgia" pitchFamily="18" charset="0"/>
            </a:endParaRPr>
          </a:p>
        </p:txBody>
      </p:sp>
      <p:sp>
        <p:nvSpPr>
          <p:cNvPr id="23" name="오른쪽 화살표 22"/>
          <p:cNvSpPr/>
          <p:nvPr/>
        </p:nvSpPr>
        <p:spPr bwMode="ltGray">
          <a:xfrm>
            <a:off x="2294207" y="5410813"/>
            <a:ext cx="918579" cy="559009"/>
          </a:xfrm>
          <a:prstGeom prst="rightArrow">
            <a:avLst>
              <a:gd name="adj1" fmla="val 63631"/>
              <a:gd name="adj2" fmla="val 5000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195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</a:t>
            </a:r>
          </a:p>
        </p:txBody>
      </p:sp>
      <p:sp>
        <p:nvSpPr>
          <p:cNvPr id="24" name="모서리가 둥근 직사각형 23"/>
          <p:cNvSpPr/>
          <p:nvPr/>
        </p:nvSpPr>
        <p:spPr bwMode="ltGray">
          <a:xfrm>
            <a:off x="5293962" y="3676851"/>
            <a:ext cx="335582" cy="199363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  <a:latin typeface="Georgia" pitchFamily="18" charset="0"/>
              </a:rPr>
              <a:t>Sampling</a:t>
            </a:r>
            <a:endParaRPr lang="ko-KR" altLang="en-US" sz="1200" b="1" i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360363" y="981757"/>
            <a:ext cx="9350532" cy="544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 smtClean="0">
                <a:latin typeface="+mn-ea"/>
                <a:ea typeface="+mn-ea"/>
              </a:rPr>
              <a:t>분석된 모델은 모델링 적용기법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smtClean="0">
                <a:latin typeface="+mn-ea"/>
                <a:ea typeface="+mn-ea"/>
              </a:rPr>
              <a:t> 후보변수군</a:t>
            </a:r>
            <a:r>
              <a:rPr lang="en-US" altLang="ko-KR" sz="1600" dirty="0" smtClean="0">
                <a:latin typeface="+mn-ea"/>
                <a:ea typeface="+mn-ea"/>
              </a:rPr>
              <a:t>, Sampling Data set</a:t>
            </a:r>
            <a:r>
              <a:rPr lang="ko-KR" altLang="en-US" sz="1600" dirty="0" smtClean="0">
                <a:latin typeface="+mn-ea"/>
                <a:ea typeface="+mn-ea"/>
              </a:rPr>
              <a:t>에 따라 예측정확도</a:t>
            </a:r>
            <a:r>
              <a:rPr lang="en-US" altLang="ko-KR" sz="1600" dirty="0" smtClean="0">
                <a:latin typeface="+mn-ea"/>
                <a:ea typeface="+mn-ea"/>
              </a:rPr>
              <a:t>(Accuracy)</a:t>
            </a:r>
            <a:r>
              <a:rPr lang="ko-KR" altLang="en-US" sz="1600" dirty="0" smtClean="0">
                <a:latin typeface="+mn-ea"/>
                <a:ea typeface="+mn-ea"/>
              </a:rPr>
              <a:t>를 평가하게 되며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개발된 모델은 </a:t>
            </a:r>
            <a:r>
              <a:rPr lang="en-US" altLang="ko-KR" sz="1600" dirty="0" smtClean="0">
                <a:latin typeface="+mn-ea"/>
                <a:ea typeface="+mn-ea"/>
              </a:rPr>
              <a:t>Oracle</a:t>
            </a:r>
            <a:r>
              <a:rPr lang="ko-KR" altLang="en-US" sz="1600" dirty="0" smtClean="0">
                <a:latin typeface="+mn-ea"/>
                <a:ea typeface="+mn-ea"/>
              </a:rPr>
              <a:t>에 연동된 </a:t>
            </a:r>
            <a:r>
              <a:rPr lang="en-US" altLang="ko-KR" sz="1600" dirty="0" smtClean="0">
                <a:latin typeface="+mn-ea"/>
                <a:ea typeface="+mn-ea"/>
              </a:rPr>
              <a:t>R </a:t>
            </a:r>
            <a:r>
              <a:rPr lang="ko-KR" altLang="en-US" sz="1600" dirty="0" smtClean="0">
                <a:latin typeface="+mn-ea"/>
                <a:ea typeface="+mn-ea"/>
              </a:rPr>
              <a:t>패키지를 통해 활용되었습니다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82715" y="256444"/>
            <a:ext cx="6839977" cy="2896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4226"/>
                </a:solidFill>
                <a:latin typeface="+mn-ea"/>
                <a:ea typeface="+mn-ea"/>
              </a:rPr>
              <a:t>모델 평가 및 활용</a:t>
            </a:r>
            <a:endParaRPr lang="ko-KR" altLang="en-US" dirty="0">
              <a:solidFill>
                <a:srgbClr val="004226"/>
              </a:solidFill>
              <a:latin typeface="+mn-ea"/>
              <a:ea typeface="+mn-ea"/>
            </a:endParaRPr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1" y="2310645"/>
            <a:ext cx="3624799" cy="1779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31" y="4305537"/>
            <a:ext cx="3624799" cy="1787829"/>
          </a:xfrm>
          <a:prstGeom prst="rect">
            <a:avLst/>
          </a:prstGeom>
        </p:spPr>
      </p:pic>
      <p:sp>
        <p:nvSpPr>
          <p:cNvPr id="33" name="순서도: 처리 32"/>
          <p:cNvSpPr/>
          <p:nvPr/>
        </p:nvSpPr>
        <p:spPr bwMode="ltGray">
          <a:xfrm>
            <a:off x="386630" y="2097088"/>
            <a:ext cx="4653683" cy="4176711"/>
          </a:xfrm>
          <a:prstGeom prst="flowChartProcess">
            <a:avLst/>
          </a:prstGeom>
          <a:noFill/>
          <a:ln w="3175">
            <a:solidFill>
              <a:srgbClr val="336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endParaRPr lang="en-US" altLang="ko-KR" sz="1200" b="1" dirty="0" smtClean="0">
              <a:solidFill>
                <a:srgbClr val="213315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ltGray">
          <a:xfrm>
            <a:off x="386630" y="1736724"/>
            <a:ext cx="4653683" cy="367834"/>
          </a:xfrm>
          <a:prstGeom prst="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Georgia" pitchFamily="18" charset="0"/>
              </a:rPr>
              <a:t>모델 평가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ltGray">
          <a:xfrm>
            <a:off x="504471" y="2310646"/>
            <a:ext cx="451570" cy="1870830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Georgia" pitchFamily="18" charset="0"/>
              </a:rPr>
              <a:t>모델구성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7" name="직사각형 36"/>
          <p:cNvSpPr/>
          <p:nvPr/>
        </p:nvSpPr>
        <p:spPr bwMode="ltGray">
          <a:xfrm>
            <a:off x="504471" y="4305537"/>
            <a:ext cx="451570" cy="1870830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Georgia" pitchFamily="18" charset="0"/>
              </a:rPr>
              <a:t>평가 결과</a:t>
            </a:r>
            <a:endParaRPr lang="en-US" sz="11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순서도: 처리 39"/>
          <p:cNvSpPr/>
          <p:nvPr/>
        </p:nvSpPr>
        <p:spPr bwMode="ltGray">
          <a:xfrm>
            <a:off x="5103092" y="2097090"/>
            <a:ext cx="4653683" cy="4176710"/>
          </a:xfrm>
          <a:prstGeom prst="flowChartProcess">
            <a:avLst/>
          </a:prstGeom>
          <a:noFill/>
          <a:ln w="3175">
            <a:solidFill>
              <a:srgbClr val="336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endParaRPr lang="en-US" altLang="ko-KR" sz="1200" b="1" dirty="0" smtClean="0">
              <a:solidFill>
                <a:srgbClr val="213315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ltGray">
          <a:xfrm>
            <a:off x="5103092" y="1736725"/>
            <a:ext cx="4653683" cy="367834"/>
          </a:xfrm>
          <a:prstGeom prst="rect">
            <a:avLst/>
          </a:prstGeom>
          <a:solidFill>
            <a:srgbClr val="0042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Georgia" pitchFamily="18" charset="0"/>
              </a:rPr>
              <a:t>모델 활용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822814" y="2639469"/>
            <a:ext cx="635364" cy="911343"/>
            <a:chOff x="5616584" y="3414072"/>
            <a:chExt cx="350881" cy="503291"/>
          </a:xfrm>
        </p:grpSpPr>
        <p:sp>
          <p:nvSpPr>
            <p:cNvPr id="65" name="정육면체 64"/>
            <p:cNvSpPr/>
            <p:nvPr/>
          </p:nvSpPr>
          <p:spPr bwMode="ltGray">
            <a:xfrm>
              <a:off x="5616584" y="3414072"/>
              <a:ext cx="350881" cy="503291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ltGray">
            <a:xfrm>
              <a:off x="5648482" y="3596515"/>
              <a:ext cx="197769" cy="56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>
                <a:solidFill>
                  <a:schemeClr val="tx1"/>
                </a:solidFill>
                <a:latin typeface="Georgia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837932" y="3685127"/>
            <a:ext cx="1014592" cy="3766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/>
            <a:r>
              <a:rPr lang="en-US" sz="1200" dirty="0" smtClean="0">
                <a:latin typeface="Georgia" pitchFamily="18" charset="0"/>
              </a:rPr>
              <a:t>Oracle </a:t>
            </a:r>
            <a:r>
              <a:rPr lang="ko-KR" altLang="en-US" sz="1200" dirty="0" smtClean="0">
                <a:latin typeface="Georgia" pitchFamily="18" charset="0"/>
              </a:rPr>
              <a:t>서버</a:t>
            </a:r>
            <a:endParaRPr lang="en-US" altLang="ko-KR" sz="1200" dirty="0" smtClean="0">
              <a:latin typeface="Georgia" pitchFamily="18" charset="0"/>
            </a:endParaRPr>
          </a:p>
          <a:p>
            <a:pPr indent="-274320"/>
            <a:r>
              <a:rPr lang="en-US" altLang="ko-KR" sz="1200" dirty="0" smtClean="0">
                <a:latin typeface="Georgia" pitchFamily="18" charset="0"/>
              </a:rPr>
              <a:t>(</a:t>
            </a:r>
            <a:r>
              <a:rPr lang="ko-KR" altLang="en-US" sz="1200" dirty="0" err="1" smtClean="0">
                <a:latin typeface="Georgia" pitchFamily="18" charset="0"/>
              </a:rPr>
              <a:t>리눅스</a:t>
            </a:r>
            <a:r>
              <a:rPr lang="en-US" altLang="ko-KR" sz="1200" dirty="0">
                <a:latin typeface="Georgia" pitchFamily="18" charset="0"/>
              </a:rPr>
              <a:t> </a:t>
            </a:r>
            <a:r>
              <a:rPr lang="en-US" altLang="ko-KR" sz="1200" dirty="0" smtClean="0">
                <a:latin typeface="Georgia" pitchFamily="18" charset="0"/>
              </a:rPr>
              <a:t>OS)</a:t>
            </a:r>
            <a:r>
              <a:rPr lang="ko-KR" altLang="en-US" sz="1200" dirty="0" smtClean="0">
                <a:latin typeface="Georgia" pitchFamily="18" charset="0"/>
              </a:rPr>
              <a:t> </a:t>
            </a:r>
            <a:endParaRPr lang="en-US" sz="1200" dirty="0" err="1" smtClean="0">
              <a:latin typeface="Georgia" pitchFamily="18" charset="0"/>
            </a:endParaRPr>
          </a:p>
        </p:txBody>
      </p:sp>
      <p:sp>
        <p:nvSpPr>
          <p:cNvPr id="70" name="오른쪽 화살표 69"/>
          <p:cNvSpPr/>
          <p:nvPr/>
        </p:nvSpPr>
        <p:spPr bwMode="ltGray">
          <a:xfrm>
            <a:off x="6947223" y="2820952"/>
            <a:ext cx="607676" cy="7203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rcRect l="38588" t="16328" r="40271" b="43189"/>
          <a:stretch/>
        </p:blipFill>
        <p:spPr>
          <a:xfrm>
            <a:off x="7961021" y="2352795"/>
            <a:ext cx="1402306" cy="148949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78031" y="3733797"/>
            <a:ext cx="1139756" cy="3899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/>
            <a:r>
              <a:rPr lang="en-US" sz="1200" dirty="0" smtClean="0">
                <a:latin typeface="Georgia" pitchFamily="18" charset="0"/>
              </a:rPr>
              <a:t>R studio </a:t>
            </a:r>
          </a:p>
          <a:p>
            <a:pPr indent="-274320"/>
            <a:r>
              <a:rPr lang="en-US" sz="1200" dirty="0" smtClean="0">
                <a:latin typeface="Georgia" pitchFamily="18" charset="0"/>
              </a:rPr>
              <a:t>Web Server </a:t>
            </a:r>
            <a:r>
              <a:rPr lang="ko-KR" altLang="en-US" sz="1200" dirty="0" smtClean="0">
                <a:latin typeface="Georgia" pitchFamily="18" charset="0"/>
              </a:rPr>
              <a:t>생성</a:t>
            </a:r>
            <a:endParaRPr lang="en-US" sz="1200" dirty="0" err="1" smtClean="0">
              <a:latin typeface="Georgia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85325" y="5736093"/>
            <a:ext cx="1139756" cy="3899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/>
            <a:r>
              <a:rPr lang="ko-KR" altLang="en-US" sz="1200" dirty="0" smtClean="0">
                <a:latin typeface="Georgia" pitchFamily="18" charset="0"/>
              </a:rPr>
              <a:t>모델 </a:t>
            </a:r>
            <a:r>
              <a:rPr lang="en-US" altLang="ko-KR" sz="1200" dirty="0" smtClean="0">
                <a:latin typeface="Georgia" pitchFamily="18" charset="0"/>
              </a:rPr>
              <a:t>Object </a:t>
            </a:r>
            <a:r>
              <a:rPr lang="ko-KR" altLang="en-US" sz="1200" dirty="0" smtClean="0">
                <a:latin typeface="Georgia" pitchFamily="18" charset="0"/>
              </a:rPr>
              <a:t>생성</a:t>
            </a:r>
            <a:endParaRPr lang="en-US" sz="1200" dirty="0" err="1" smtClean="0">
              <a:latin typeface="Georgia" pitchFamily="18" charset="0"/>
            </a:endParaRPr>
          </a:p>
        </p:txBody>
      </p:sp>
      <p:sp>
        <p:nvSpPr>
          <p:cNvPr id="72" name="순서도: 처리 71"/>
          <p:cNvSpPr/>
          <p:nvPr/>
        </p:nvSpPr>
        <p:spPr bwMode="ltGray">
          <a:xfrm>
            <a:off x="7903552" y="4630281"/>
            <a:ext cx="1569676" cy="554752"/>
          </a:xfrm>
          <a:prstGeom prst="flowChartProcess">
            <a:avLst/>
          </a:prstGeom>
          <a:noFill/>
          <a:ln w="3175">
            <a:solidFill>
              <a:srgbClr val="336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RODBC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RJDBC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ROracle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ltGray">
          <a:xfrm>
            <a:off x="7903552" y="5249175"/>
            <a:ext cx="1569676" cy="451731"/>
          </a:xfrm>
          <a:prstGeom prst="rect">
            <a:avLst/>
          </a:prstGeom>
          <a:solidFill>
            <a:srgbClr val="FFC000"/>
          </a:solidFill>
          <a:ln w="3175">
            <a:solidFill>
              <a:srgbClr val="336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ea"/>
              </a:rPr>
              <a:t>ORE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52578" y="5742834"/>
            <a:ext cx="1520650" cy="37632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/>
            <a:r>
              <a:rPr lang="en-US" sz="1200" dirty="0" smtClean="0">
                <a:latin typeface="+mn-ea"/>
              </a:rPr>
              <a:t>Oracle </a:t>
            </a:r>
            <a:r>
              <a:rPr lang="ko-KR" altLang="en-US" sz="1200" dirty="0" smtClean="0">
                <a:latin typeface="+mn-ea"/>
              </a:rPr>
              <a:t>연동 </a:t>
            </a:r>
            <a:endParaRPr lang="en-US" altLang="ko-KR" sz="1200" dirty="0" smtClean="0">
              <a:latin typeface="+mn-ea"/>
            </a:endParaRPr>
          </a:p>
          <a:p>
            <a:pPr indent="-274320"/>
            <a:r>
              <a:rPr lang="ko-KR" altLang="en-US" sz="1200" dirty="0" smtClean="0">
                <a:latin typeface="+mn-ea"/>
              </a:rPr>
              <a:t>패키지 사용</a:t>
            </a:r>
            <a:endParaRPr lang="en-US" sz="1200" dirty="0" err="1" smtClean="0">
              <a:latin typeface="+mn-ea"/>
            </a:endParaRPr>
          </a:p>
        </p:txBody>
      </p:sp>
      <p:sp>
        <p:nvSpPr>
          <p:cNvPr id="75" name="오른쪽 화살표 74"/>
          <p:cNvSpPr/>
          <p:nvPr/>
        </p:nvSpPr>
        <p:spPr bwMode="ltGray">
          <a:xfrm>
            <a:off x="6964474" y="4777240"/>
            <a:ext cx="607676" cy="7203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eorg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모서리가 둥근 직사각형 75"/>
              <p:cNvSpPr/>
              <p:nvPr/>
            </p:nvSpPr>
            <p:spPr bwMode="ltGray">
              <a:xfrm>
                <a:off x="5647225" y="4593148"/>
                <a:ext cx="1110562" cy="1093402"/>
              </a:xfrm>
              <a:prstGeom prst="roundRect">
                <a:avLst/>
              </a:prstGeom>
              <a:solidFill>
                <a:srgbClr val="A3202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chemeClr val="bg1"/>
                  </a:solidFill>
                  <a:latin typeface="Georgia" pitchFamily="18" charset="0"/>
                </a:endParaRPr>
              </a:p>
            </p:txBody>
          </p:sp>
        </mc:Choice>
        <mc:Fallback>
          <p:sp>
            <p:nvSpPr>
              <p:cNvPr id="76" name="모서리가 둥근 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ltGray">
              <a:xfrm>
                <a:off x="5647225" y="4593148"/>
                <a:ext cx="1110562" cy="109340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 bwMode="ltGray">
          <a:xfrm>
            <a:off x="5298246" y="2347687"/>
            <a:ext cx="315877" cy="3158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 bwMode="ltGray">
          <a:xfrm>
            <a:off x="7619775" y="4237917"/>
            <a:ext cx="315877" cy="3158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 bwMode="ltGray">
          <a:xfrm>
            <a:off x="7587675" y="2344745"/>
            <a:ext cx="315877" cy="3158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 bwMode="ltGray">
          <a:xfrm>
            <a:off x="5298245" y="4240070"/>
            <a:ext cx="315877" cy="3158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Text Box 16"/>
          <p:cNvSpPr txBox="1">
            <a:spLocks noChangeArrowheads="1"/>
          </p:cNvSpPr>
          <p:nvPr/>
        </p:nvSpPr>
        <p:spPr bwMode="auto">
          <a:xfrm rot="1614541">
            <a:off x="4056451" y="2188256"/>
            <a:ext cx="1130723" cy="33014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91423" tIns="45712" rIns="91423" bIns="45712">
            <a:spAutoFit/>
          </a:bodyPr>
          <a:lstStyle/>
          <a:p>
            <a:pPr marL="261938" indent="-261938" algn="ctr">
              <a:lnSpc>
                <a:spcPct val="110000"/>
              </a:lnSpc>
              <a:spcBef>
                <a:spcPct val="50000"/>
              </a:spcBef>
              <a:buFont typeface="Optima" pitchFamily="2" charset="2"/>
              <a:buNone/>
              <a:defRPr/>
            </a:pPr>
            <a:r>
              <a:rPr lang="en-US" altLang="ko-KR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6814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_Samil">
  <a:themeElements>
    <a:clrScheme name="사용자 지정 2">
      <a:dk1>
        <a:srgbClr val="000000"/>
      </a:dk1>
      <a:lt1>
        <a:srgbClr val="FFFFFF"/>
      </a:lt1>
      <a:dk2>
        <a:srgbClr val="25613D"/>
      </a:dk2>
      <a:lt2>
        <a:srgbClr val="FFFFFF"/>
      </a:lt2>
      <a:accent1>
        <a:srgbClr val="1D4B30"/>
      </a:accent1>
      <a:accent2>
        <a:srgbClr val="42904B"/>
      </a:accent2>
      <a:accent3>
        <a:srgbClr val="49C38C"/>
      </a:accent3>
      <a:accent4>
        <a:srgbClr val="92D050"/>
      </a:accent4>
      <a:accent5>
        <a:srgbClr val="DEF2E6"/>
      </a:accent5>
      <a:accent6>
        <a:srgbClr val="7C1A2A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rgbClr val="E6F2ED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sz="1200" smtClean="0">
            <a:solidFill>
              <a:schemeClr val="tx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296</Words>
  <Application>Microsoft Office PowerPoint</Application>
  <PresentationFormat>사용자 지정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Georgia</vt:lpstr>
      <vt:lpstr>Arial</vt:lpstr>
      <vt:lpstr>하나 L</vt:lpstr>
      <vt:lpstr>Cambria Math</vt:lpstr>
      <vt:lpstr>맑은 고딕</vt:lpstr>
      <vt:lpstr>Optima</vt:lpstr>
      <vt:lpstr>Calibri</vt:lpstr>
      <vt:lpstr>Report_Samil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ABLE_consulting</dc:creator>
  <cp:lastModifiedBy>Sangmin Park</cp:lastModifiedBy>
  <cp:revision>580</cp:revision>
  <cp:lastPrinted>2014-07-30T12:40:08Z</cp:lastPrinted>
  <dcterms:created xsi:type="dcterms:W3CDTF">2014-07-29T03:01:51Z</dcterms:created>
  <dcterms:modified xsi:type="dcterms:W3CDTF">2017-12-13T02:19:49Z</dcterms:modified>
</cp:coreProperties>
</file>