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8656" y="795398"/>
            <a:ext cx="7986686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241484"/>
            <a:ext cx="285623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3074" y="1859533"/>
            <a:ext cx="8037851" cy="147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045689"/>
              <a:ext cx="9144000" cy="98425"/>
            </a:xfrm>
            <a:custGeom>
              <a:avLst/>
              <a:gdLst/>
              <a:ahLst/>
              <a:cxnLst/>
              <a:rect l="l" t="t" r="r" b="b"/>
              <a:pathLst>
                <a:path w="9144000" h="98425">
                  <a:moveTo>
                    <a:pt x="9143981" y="97799"/>
                  </a:moveTo>
                  <a:lnTo>
                    <a:pt x="0" y="97799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97799"/>
                  </a:lnTo>
                  <a:close/>
                </a:path>
              </a:pathLst>
            </a:custGeom>
            <a:solidFill>
              <a:srgbClr val="62D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Keyloggers:</a:t>
            </a:r>
            <a:r>
              <a:rPr spc="-60" dirty="0"/>
              <a:t> </a:t>
            </a:r>
            <a:r>
              <a:rPr spc="35" dirty="0"/>
              <a:t>How  </a:t>
            </a:r>
            <a:r>
              <a:rPr spc="70" dirty="0"/>
              <a:t>to </a:t>
            </a:r>
            <a:r>
              <a:rPr spc="10" dirty="0"/>
              <a:t>create </a:t>
            </a:r>
            <a:r>
              <a:rPr spc="-60" dirty="0"/>
              <a:t>a  </a:t>
            </a:r>
            <a:r>
              <a:rPr spc="45" dirty="0"/>
              <a:t>keylogger </a:t>
            </a:r>
            <a:r>
              <a:rPr spc="15" dirty="0"/>
              <a:t>in  </a:t>
            </a:r>
            <a:r>
              <a:rPr spc="5" dirty="0"/>
              <a:t>Python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60" dirty="0"/>
              <a:t>how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724" y="2070280"/>
            <a:ext cx="1919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FFFFFF"/>
                </a:solidFill>
                <a:latin typeface="FreeSans"/>
                <a:cs typeface="FreeSans"/>
              </a:rPr>
              <a:t>to </a:t>
            </a:r>
            <a:r>
              <a:rPr sz="3000" spc="15" dirty="0">
                <a:solidFill>
                  <a:srgbClr val="FFFFFF"/>
                </a:solidFill>
                <a:latin typeface="FreeSans"/>
                <a:cs typeface="FreeSans"/>
              </a:rPr>
              <a:t>spot</a:t>
            </a:r>
            <a:r>
              <a:rPr sz="3000" spc="-114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3000" spc="65" dirty="0">
                <a:solidFill>
                  <a:srgbClr val="FFFFFF"/>
                </a:solidFill>
                <a:latin typeface="FreeSans"/>
                <a:cs typeface="FreeSans"/>
              </a:rPr>
              <a:t>one</a:t>
            </a:r>
            <a:endParaRPr sz="3000">
              <a:latin typeface="FreeSans"/>
              <a:cs typeface="Free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424" y="2555419"/>
            <a:ext cx="1932939" cy="365760"/>
          </a:xfrm>
          <a:prstGeom prst="rect">
            <a:avLst/>
          </a:prstGeom>
          <a:solidFill>
            <a:srgbClr val="62D19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spc="-135" dirty="0">
                <a:solidFill>
                  <a:srgbClr val="1F2628"/>
                </a:solidFill>
                <a:latin typeface="FreeSans"/>
                <a:cs typeface="FreeSans"/>
              </a:rPr>
              <a:t>CSF</a:t>
            </a:r>
            <a:r>
              <a:rPr sz="2400" spc="-55" dirty="0">
                <a:solidFill>
                  <a:srgbClr val="1F2628"/>
                </a:solidFill>
                <a:latin typeface="FreeSans"/>
                <a:cs typeface="FreeSans"/>
              </a:rPr>
              <a:t> </a:t>
            </a:r>
            <a:r>
              <a:rPr sz="2400" spc="-145" dirty="0">
                <a:solidFill>
                  <a:srgbClr val="1F2628"/>
                </a:solidFill>
                <a:latin typeface="FreeSans"/>
                <a:cs typeface="FreeSans"/>
              </a:rPr>
              <a:t>PROJECT</a:t>
            </a:r>
            <a:endParaRPr sz="2400">
              <a:latin typeface="FreeSans"/>
              <a:cs typeface="Free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4" y="4167636"/>
            <a:ext cx="2889885" cy="497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en-IN" sz="1400" u="heavy" spc="-25" dirty="0">
                <a:solidFill>
                  <a:srgbClr val="0070C0"/>
                </a:solidFill>
                <a:uFill>
                  <a:solidFill>
                    <a:srgbClr val="595959"/>
                  </a:solidFill>
                </a:uFill>
                <a:latin typeface="FreeSans"/>
                <a:cs typeface="FreeSans"/>
              </a:rPr>
              <a:t>https://github.com/ayushsaxena119/Mini-project-Keylogger</a:t>
            </a:r>
            <a:endParaRPr sz="1400" dirty="0">
              <a:solidFill>
                <a:srgbClr val="0070C0"/>
              </a:solidFill>
              <a:latin typeface="FreeSans"/>
              <a:cs typeface="Free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5148" y="183699"/>
            <a:ext cx="8301355" cy="2823845"/>
            <a:chOff x="615148" y="183699"/>
            <a:chExt cx="8301355" cy="2823845"/>
          </a:xfrm>
        </p:grpSpPr>
        <p:sp>
          <p:nvSpPr>
            <p:cNvPr id="10" name="object 10"/>
            <p:cNvSpPr/>
            <p:nvPr/>
          </p:nvSpPr>
          <p:spPr>
            <a:xfrm>
              <a:off x="615148" y="2998018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398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6810" y="183699"/>
              <a:ext cx="1619196" cy="816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9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F2628"/>
                </a:solidFill>
              </a:rPr>
              <a:t>Our </a:t>
            </a:r>
            <a:r>
              <a:rPr sz="2800" spc="-15" dirty="0">
                <a:solidFill>
                  <a:srgbClr val="1F2628"/>
                </a:solidFill>
              </a:rPr>
              <a:t>Strategy </a:t>
            </a:r>
            <a:r>
              <a:rPr sz="2800" spc="30" dirty="0">
                <a:solidFill>
                  <a:srgbClr val="1F2628"/>
                </a:solidFill>
              </a:rPr>
              <a:t>for </a:t>
            </a:r>
            <a:r>
              <a:rPr sz="2800" spc="-5" dirty="0">
                <a:solidFill>
                  <a:srgbClr val="1F2628"/>
                </a:solidFill>
              </a:rPr>
              <a:t>making</a:t>
            </a:r>
            <a:r>
              <a:rPr sz="2800" spc="60" dirty="0">
                <a:solidFill>
                  <a:srgbClr val="1F2628"/>
                </a:solidFill>
              </a:rPr>
              <a:t> </a:t>
            </a:r>
            <a:r>
              <a:rPr sz="2800" spc="40" dirty="0">
                <a:solidFill>
                  <a:srgbClr val="1F2628"/>
                </a:solidFill>
              </a:rPr>
              <a:t>keylogger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84098"/>
            <a:ext cx="8309609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15" dirty="0">
                <a:solidFill>
                  <a:srgbClr val="1F2628"/>
                </a:solidFill>
                <a:latin typeface="FreeSans"/>
                <a:cs typeface="FreeSans"/>
              </a:rPr>
              <a:t>We're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utilising </a:t>
            </a:r>
            <a:r>
              <a:rPr sz="1400" spc="-30" dirty="0">
                <a:solidFill>
                  <a:srgbClr val="1F2628"/>
                </a:solidFill>
                <a:latin typeface="FreeSans"/>
                <a:cs typeface="FreeSans"/>
              </a:rPr>
              <a:t>a </a:t>
            </a:r>
            <a:r>
              <a:rPr sz="1400" b="1" spc="-50" dirty="0">
                <a:solidFill>
                  <a:srgbClr val="1F2628"/>
                </a:solidFill>
                <a:latin typeface="Arial"/>
                <a:cs typeface="Arial"/>
              </a:rPr>
              <a:t>multiprocessing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library </a:t>
            </a:r>
            <a:r>
              <a:rPr sz="1400" spc="30" dirty="0">
                <a:solidFill>
                  <a:srgbClr val="1F2628"/>
                </a:solidFill>
                <a:latin typeface="FreeSans"/>
                <a:cs typeface="FreeSans"/>
              </a:rPr>
              <a:t>to </a:t>
            </a:r>
            <a:r>
              <a:rPr sz="1400" b="1" spc="-45" dirty="0">
                <a:solidFill>
                  <a:srgbClr val="1F2628"/>
                </a:solidFill>
                <a:latin typeface="Arial"/>
                <a:cs typeface="Arial"/>
              </a:rPr>
              <a:t>run </a:t>
            </a:r>
            <a:r>
              <a:rPr sz="1400" b="1" spc="-15" dirty="0">
                <a:solidFill>
                  <a:srgbClr val="1F2628"/>
                </a:solidFill>
                <a:latin typeface="Arial"/>
                <a:cs typeface="Arial"/>
              </a:rPr>
              <a:t>the </a:t>
            </a:r>
            <a:r>
              <a:rPr sz="1400" b="1" spc="-50" dirty="0">
                <a:solidFill>
                  <a:srgbClr val="1F2628"/>
                </a:solidFill>
                <a:latin typeface="Arial"/>
                <a:cs typeface="Arial"/>
              </a:rPr>
              <a:t>keylogger, stop </a:t>
            </a:r>
            <a:r>
              <a:rPr sz="1400" b="1" spc="-20" dirty="0">
                <a:solidFill>
                  <a:srgbClr val="1F2628"/>
                </a:solidFill>
                <a:latin typeface="Arial"/>
                <a:cs typeface="Arial"/>
              </a:rPr>
              <a:t>it, </a:t>
            </a:r>
            <a:r>
              <a:rPr sz="1400" b="1" spc="-35" dirty="0">
                <a:solidFill>
                  <a:srgbClr val="1F2628"/>
                </a:solidFill>
                <a:latin typeface="Arial"/>
                <a:cs typeface="Arial"/>
              </a:rPr>
              <a:t>and </a:t>
            </a:r>
            <a:r>
              <a:rPr sz="1400" b="1" spc="-25" dirty="0">
                <a:solidFill>
                  <a:srgbClr val="1F2628"/>
                </a:solidFill>
                <a:latin typeface="Arial"/>
                <a:cs typeface="Arial"/>
              </a:rPr>
              <a:t>then </a:t>
            </a:r>
            <a:r>
              <a:rPr sz="1400" b="1" spc="-20" dirty="0">
                <a:solidFill>
                  <a:srgbClr val="1F2628"/>
                </a:solidFill>
                <a:latin typeface="Arial"/>
                <a:cs typeface="Arial"/>
              </a:rPr>
              <a:t>repeat </a:t>
            </a:r>
            <a:r>
              <a:rPr sz="1400" b="1" spc="-15" dirty="0">
                <a:solidFill>
                  <a:srgbClr val="1F2628"/>
                </a:solidFill>
                <a:latin typeface="Arial"/>
                <a:cs typeface="Arial"/>
              </a:rPr>
              <a:t>the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procedure</a:t>
            </a:r>
            <a:r>
              <a:rPr sz="1400" spc="-40" dirty="0">
                <a:solidFill>
                  <a:srgbClr val="1F2628"/>
                </a:solidFill>
                <a:latin typeface="FreeSans"/>
                <a:cs typeface="FreeSans"/>
              </a:rPr>
              <a:t>. </a:t>
            </a:r>
            <a:r>
              <a:rPr sz="1400" spc="-10" dirty="0">
                <a:solidFill>
                  <a:srgbClr val="1F2628"/>
                </a:solidFill>
                <a:latin typeface="FreeSans"/>
                <a:cs typeface="FreeSans"/>
              </a:rPr>
              <a:t>The 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multiprocessing </a:t>
            </a:r>
            <a:r>
              <a:rPr sz="1400" spc="-5" dirty="0">
                <a:solidFill>
                  <a:srgbClr val="1F2628"/>
                </a:solidFill>
                <a:latin typeface="FreeSans"/>
                <a:cs typeface="FreeSans"/>
              </a:rPr>
              <a:t>package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supports </a:t>
            </a:r>
            <a:r>
              <a:rPr sz="1400" spc="25" dirty="0">
                <a:solidFill>
                  <a:srgbClr val="1F2628"/>
                </a:solidFill>
                <a:latin typeface="FreeSans"/>
                <a:cs typeface="FreeSans"/>
              </a:rPr>
              <a:t>both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local </a:t>
            </a:r>
            <a:r>
              <a:rPr sz="1400" spc="-5" dirty="0">
                <a:solidFill>
                  <a:srgbClr val="1F2628"/>
                </a:solidFill>
                <a:latin typeface="FreeSans"/>
                <a:cs typeface="FreeSans"/>
              </a:rPr>
              <a:t>and </a:t>
            </a:r>
            <a:r>
              <a:rPr sz="1400" spc="15" dirty="0">
                <a:solidFill>
                  <a:srgbClr val="1F2628"/>
                </a:solidFill>
                <a:latin typeface="FreeSans"/>
                <a:cs typeface="FreeSans"/>
              </a:rPr>
              <a:t>remote </a:t>
            </a:r>
            <a:r>
              <a:rPr sz="1400" spc="-10" dirty="0">
                <a:solidFill>
                  <a:srgbClr val="1F2628"/>
                </a:solidFill>
                <a:latin typeface="FreeSans"/>
                <a:cs typeface="FreeSans"/>
              </a:rPr>
              <a:t>concurrency, </a:t>
            </a:r>
            <a:r>
              <a:rPr sz="1400" spc="20" dirty="0">
                <a:solidFill>
                  <a:srgbClr val="1F2628"/>
                </a:solidFill>
                <a:latin typeface="FreeSans"/>
                <a:cs typeface="FreeSans"/>
              </a:rPr>
              <a:t>eﬀectively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avoiding </a:t>
            </a:r>
            <a:r>
              <a:rPr sz="1400" spc="25" dirty="0">
                <a:solidFill>
                  <a:srgbClr val="1F2628"/>
                </a:solidFill>
                <a:latin typeface="FreeSans"/>
                <a:cs typeface="FreeSans"/>
              </a:rPr>
              <a:t>the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Global 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Interpreter </a:t>
            </a:r>
            <a:r>
              <a:rPr sz="1400" spc="-20" dirty="0">
                <a:solidFill>
                  <a:srgbClr val="1F2628"/>
                </a:solidFill>
                <a:latin typeface="FreeSans"/>
                <a:cs typeface="FreeSans"/>
              </a:rPr>
              <a:t>Lock </a:t>
            </a:r>
            <a:r>
              <a:rPr sz="1400" spc="15" dirty="0">
                <a:solidFill>
                  <a:srgbClr val="1F2628"/>
                </a:solidFill>
                <a:latin typeface="FreeSans"/>
                <a:cs typeface="FreeSans"/>
              </a:rPr>
              <a:t>by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using </a:t>
            </a:r>
            <a:r>
              <a:rPr sz="1400" spc="-5" dirty="0">
                <a:solidFill>
                  <a:srgbClr val="1F2628"/>
                </a:solidFill>
                <a:latin typeface="FreeSans"/>
                <a:cs typeface="FreeSans"/>
              </a:rPr>
              <a:t>sub processes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rather than</a:t>
            </a:r>
            <a:r>
              <a:rPr sz="1400" spc="85" dirty="0">
                <a:solidFill>
                  <a:srgbClr val="1F2628"/>
                </a:solidFill>
                <a:latin typeface="FreeSans"/>
                <a:cs typeface="FreeSans"/>
              </a:rPr>
              <a:t> </a:t>
            </a:r>
            <a:r>
              <a:rPr sz="1400" spc="-5" dirty="0">
                <a:solidFill>
                  <a:srgbClr val="1F2628"/>
                </a:solidFill>
                <a:latin typeface="FreeSans"/>
                <a:cs typeface="FreeSans"/>
              </a:rPr>
              <a:t>threads.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solidFill>
                  <a:srgbClr val="606060"/>
                </a:solidFill>
                <a:latin typeface="FreeSans"/>
                <a:cs typeface="FreeSans"/>
              </a:rPr>
              <a:t>We </a:t>
            </a:r>
            <a:r>
              <a:rPr sz="1400" dirty="0">
                <a:solidFill>
                  <a:srgbClr val="606060"/>
                </a:solidFill>
                <a:latin typeface="FreeSans"/>
                <a:cs typeface="FreeSans"/>
              </a:rPr>
              <a:t>use </a:t>
            </a:r>
            <a:r>
              <a:rPr sz="1400" spc="-30" dirty="0">
                <a:solidFill>
                  <a:srgbClr val="606060"/>
                </a:solidFill>
                <a:latin typeface="FreeSans"/>
                <a:cs typeface="FreeSans"/>
              </a:rPr>
              <a:t>a </a:t>
            </a:r>
            <a:r>
              <a:rPr sz="1400" b="1" spc="-25" dirty="0">
                <a:solidFill>
                  <a:srgbClr val="1F2628"/>
                </a:solidFill>
                <a:latin typeface="Arial"/>
                <a:cs typeface="Arial"/>
              </a:rPr>
              <a:t>time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library </a:t>
            </a:r>
            <a:r>
              <a:rPr sz="1400" spc="30" dirty="0">
                <a:solidFill>
                  <a:srgbClr val="1F2628"/>
                </a:solidFill>
                <a:latin typeface="FreeSans"/>
                <a:cs typeface="FreeSans"/>
              </a:rPr>
              <a:t>to </a:t>
            </a:r>
            <a:r>
              <a:rPr sz="1400" b="1" spc="-35" dirty="0">
                <a:solidFill>
                  <a:srgbClr val="1F2628"/>
                </a:solidFill>
                <a:latin typeface="Arial"/>
                <a:cs typeface="Arial"/>
              </a:rPr>
              <a:t>start and </a:t>
            </a:r>
            <a:r>
              <a:rPr sz="1400" b="1" spc="-45" dirty="0">
                <a:solidFill>
                  <a:srgbClr val="1F2628"/>
                </a:solidFill>
                <a:latin typeface="Arial"/>
                <a:cs typeface="Arial"/>
              </a:rPr>
              <a:t>resume </a:t>
            </a:r>
            <a:r>
              <a:rPr sz="1400" b="1" spc="-15" dirty="0">
                <a:solidFill>
                  <a:srgbClr val="1F2628"/>
                </a:solidFill>
                <a:latin typeface="Arial"/>
                <a:cs typeface="Arial"/>
              </a:rPr>
              <a:t>the </a:t>
            </a:r>
            <a:r>
              <a:rPr sz="1400" b="1" spc="-35" dirty="0">
                <a:solidFill>
                  <a:srgbClr val="1F2628"/>
                </a:solidFill>
                <a:latin typeface="Arial"/>
                <a:cs typeface="Arial"/>
              </a:rPr>
              <a:t>keylogger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application </a:t>
            </a:r>
            <a:r>
              <a:rPr sz="1400" spc="5" dirty="0">
                <a:solidFill>
                  <a:srgbClr val="606060"/>
                </a:solidFill>
                <a:latin typeface="FreeSans"/>
                <a:cs typeface="FreeSans"/>
              </a:rPr>
              <a:t>after </a:t>
            </a:r>
            <a:r>
              <a:rPr sz="1400" spc="-30" dirty="0">
                <a:solidFill>
                  <a:srgbClr val="606060"/>
                </a:solidFill>
                <a:latin typeface="FreeSans"/>
                <a:cs typeface="FreeSans"/>
              </a:rPr>
              <a:t>a </a:t>
            </a:r>
            <a:r>
              <a:rPr sz="1400" dirty="0">
                <a:solidFill>
                  <a:srgbClr val="606060"/>
                </a:solidFill>
                <a:latin typeface="FreeSans"/>
                <a:cs typeface="FreeSans"/>
              </a:rPr>
              <a:t>certain </a:t>
            </a:r>
            <a:r>
              <a:rPr sz="1400" spc="5" dirty="0">
                <a:solidFill>
                  <a:srgbClr val="606060"/>
                </a:solidFill>
                <a:latin typeface="FreeSans"/>
                <a:cs typeface="FreeSans"/>
              </a:rPr>
              <a:t>amount </a:t>
            </a:r>
            <a:r>
              <a:rPr sz="1400" spc="25" dirty="0">
                <a:solidFill>
                  <a:srgbClr val="606060"/>
                </a:solidFill>
                <a:latin typeface="FreeSans"/>
                <a:cs typeface="FreeSans"/>
              </a:rPr>
              <a:t>of </a:t>
            </a:r>
            <a:r>
              <a:rPr sz="1400" spc="5" dirty="0">
                <a:solidFill>
                  <a:srgbClr val="606060"/>
                </a:solidFill>
                <a:latin typeface="FreeSans"/>
                <a:cs typeface="FreeSans"/>
              </a:rPr>
              <a:t>time </a:t>
            </a:r>
            <a:r>
              <a:rPr sz="1400" spc="20" dirty="0">
                <a:solidFill>
                  <a:srgbClr val="606060"/>
                </a:solidFill>
                <a:latin typeface="FreeSans"/>
                <a:cs typeface="FreeSans"/>
              </a:rPr>
              <a:t>or</a:t>
            </a:r>
            <a:r>
              <a:rPr sz="1400" spc="21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400" spc="30" dirty="0">
                <a:solidFill>
                  <a:srgbClr val="606060"/>
                </a:solidFill>
                <a:latin typeface="FreeSans"/>
                <a:cs typeface="FreeSans"/>
              </a:rPr>
              <a:t>to</a:t>
            </a:r>
            <a:endParaRPr sz="1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transmit </a:t>
            </a:r>
            <a:r>
              <a:rPr sz="1400" b="1" spc="-50" dirty="0">
                <a:solidFill>
                  <a:srgbClr val="1F2628"/>
                </a:solidFill>
                <a:latin typeface="Arial"/>
                <a:cs typeface="Arial"/>
              </a:rPr>
              <a:t>keylogs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through </a:t>
            </a:r>
            <a:r>
              <a:rPr sz="1400" b="1" spc="-30" dirty="0">
                <a:solidFill>
                  <a:srgbClr val="1F2628"/>
                </a:solidFill>
                <a:latin typeface="Arial"/>
                <a:cs typeface="Arial"/>
              </a:rPr>
              <a:t>email </a:t>
            </a:r>
            <a:r>
              <a:rPr sz="1400" b="1" spc="-15" dirty="0">
                <a:solidFill>
                  <a:srgbClr val="1F2628"/>
                </a:solidFill>
                <a:latin typeface="Arial"/>
                <a:cs typeface="Arial"/>
              </a:rPr>
              <a:t>after </a:t>
            </a:r>
            <a:r>
              <a:rPr sz="1400" b="1" spc="-20" dirty="0">
                <a:solidFill>
                  <a:srgbClr val="1F2628"/>
                </a:solidFill>
                <a:latin typeface="Arial"/>
                <a:cs typeface="Arial"/>
              </a:rPr>
              <a:t>a </a:t>
            </a:r>
            <a:r>
              <a:rPr sz="1400" b="1" spc="-35" dirty="0">
                <a:solidFill>
                  <a:srgbClr val="1F2628"/>
                </a:solidFill>
                <a:latin typeface="Arial"/>
                <a:cs typeface="Arial"/>
              </a:rPr>
              <a:t>certain amount </a:t>
            </a:r>
            <a:r>
              <a:rPr sz="1400" b="1" spc="-30" dirty="0">
                <a:solidFill>
                  <a:srgbClr val="1F2628"/>
                </a:solidFill>
                <a:latin typeface="Arial"/>
                <a:cs typeface="Arial"/>
              </a:rPr>
              <a:t>of</a:t>
            </a:r>
            <a:r>
              <a:rPr sz="1400" b="1" spc="-50" dirty="0">
                <a:solidFill>
                  <a:srgbClr val="1F2628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1F2628"/>
                </a:solidFill>
                <a:latin typeface="Arial"/>
                <a:cs typeface="Arial"/>
              </a:rPr>
              <a:t>time.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9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F2628"/>
                </a:solidFill>
              </a:rPr>
              <a:t>Our </a:t>
            </a:r>
            <a:r>
              <a:rPr sz="2800" spc="-15" dirty="0">
                <a:solidFill>
                  <a:srgbClr val="1F2628"/>
                </a:solidFill>
              </a:rPr>
              <a:t>Strategy </a:t>
            </a:r>
            <a:r>
              <a:rPr sz="2800" spc="30" dirty="0">
                <a:solidFill>
                  <a:srgbClr val="1F2628"/>
                </a:solidFill>
              </a:rPr>
              <a:t>for </a:t>
            </a:r>
            <a:r>
              <a:rPr sz="2800" spc="-5" dirty="0">
                <a:solidFill>
                  <a:srgbClr val="1F2628"/>
                </a:solidFill>
              </a:rPr>
              <a:t>making</a:t>
            </a:r>
            <a:r>
              <a:rPr sz="2800" spc="60" dirty="0">
                <a:solidFill>
                  <a:srgbClr val="1F2628"/>
                </a:solidFill>
              </a:rPr>
              <a:t> </a:t>
            </a:r>
            <a:r>
              <a:rPr sz="2800" spc="40" dirty="0">
                <a:solidFill>
                  <a:srgbClr val="1F2628"/>
                </a:solidFill>
              </a:rPr>
              <a:t>keylogger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84098"/>
            <a:ext cx="826071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105" dirty="0">
                <a:latin typeface="FreeSans"/>
                <a:cs typeface="FreeSans"/>
              </a:rPr>
              <a:t>To </a:t>
            </a:r>
            <a:r>
              <a:rPr sz="1400" spc="-10" dirty="0">
                <a:latin typeface="FreeSans"/>
                <a:cs typeface="FreeSans"/>
              </a:rPr>
              <a:t>make </a:t>
            </a:r>
            <a:r>
              <a:rPr sz="1400" spc="10" dirty="0">
                <a:latin typeface="FreeSans"/>
                <a:cs typeface="FreeSans"/>
              </a:rPr>
              <a:t>it more </a:t>
            </a:r>
            <a:r>
              <a:rPr sz="1400" spc="-5" dirty="0">
                <a:latin typeface="FreeSans"/>
                <a:cs typeface="FreeSans"/>
              </a:rPr>
              <a:t>adaptable, </a:t>
            </a:r>
            <a:r>
              <a:rPr sz="1400" spc="15" dirty="0">
                <a:latin typeface="FreeSans"/>
                <a:cs typeface="FreeSans"/>
              </a:rPr>
              <a:t>we're </a:t>
            </a:r>
            <a:r>
              <a:rPr sz="1400" spc="-5" dirty="0">
                <a:latin typeface="FreeSans"/>
                <a:cs typeface="FreeSans"/>
              </a:rPr>
              <a:t>also </a:t>
            </a:r>
            <a:r>
              <a:rPr sz="1400" b="1" spc="-45" dirty="0">
                <a:latin typeface="Arial"/>
                <a:cs typeface="Arial"/>
              </a:rPr>
              <a:t>utilising </a:t>
            </a:r>
            <a:r>
              <a:rPr sz="1400" b="1" spc="-15" dirty="0">
                <a:latin typeface="Arial"/>
                <a:cs typeface="Arial"/>
              </a:rPr>
              <a:t>the </a:t>
            </a:r>
            <a:r>
              <a:rPr sz="1400" b="1" spc="-20" dirty="0">
                <a:latin typeface="Arial"/>
                <a:cs typeface="Arial"/>
              </a:rPr>
              <a:t>MIME </a:t>
            </a:r>
            <a:r>
              <a:rPr sz="1400" b="1" spc="-40" dirty="0">
                <a:latin typeface="Arial"/>
                <a:cs typeface="Arial"/>
              </a:rPr>
              <a:t>(Multipurpose </a:t>
            </a:r>
            <a:r>
              <a:rPr sz="1400" b="1" spc="-20" dirty="0">
                <a:latin typeface="Arial"/>
                <a:cs typeface="Arial"/>
              </a:rPr>
              <a:t>Internet </a:t>
            </a:r>
            <a:r>
              <a:rPr sz="1400" b="1" spc="-15" dirty="0">
                <a:latin typeface="Arial"/>
                <a:cs typeface="Arial"/>
              </a:rPr>
              <a:t>Mail </a:t>
            </a:r>
            <a:r>
              <a:rPr sz="1400" b="1" spc="-55" dirty="0">
                <a:latin typeface="Arial"/>
                <a:cs typeface="Arial"/>
              </a:rPr>
              <a:t>Extension) </a:t>
            </a:r>
            <a:r>
              <a:rPr sz="1400" b="1" spc="-40" dirty="0">
                <a:latin typeface="Arial"/>
                <a:cs typeface="Arial"/>
              </a:rPr>
              <a:t>module</a:t>
            </a:r>
            <a:r>
              <a:rPr sz="1400" spc="-40" dirty="0">
                <a:latin typeface="FreeSans"/>
                <a:cs typeface="FreeSans"/>
              </a:rPr>
              <a:t>.  </a:t>
            </a:r>
            <a:r>
              <a:rPr sz="1400" spc="-50" dirty="0">
                <a:latin typeface="FreeSans"/>
                <a:cs typeface="FreeSans"/>
              </a:rPr>
              <a:t>We </a:t>
            </a:r>
            <a:r>
              <a:rPr sz="1400" spc="-15" dirty="0">
                <a:latin typeface="FreeSans"/>
                <a:cs typeface="FreeSans"/>
              </a:rPr>
              <a:t>may </a:t>
            </a:r>
            <a:r>
              <a:rPr sz="1400" spc="15" dirty="0">
                <a:latin typeface="FreeSans"/>
                <a:cs typeface="FreeSans"/>
              </a:rPr>
              <a:t>keep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spc="5" dirty="0">
                <a:latin typeface="FreeSans"/>
                <a:cs typeface="FreeSans"/>
              </a:rPr>
              <a:t>sender </a:t>
            </a:r>
            <a:r>
              <a:rPr sz="1400" spc="-5" dirty="0">
                <a:latin typeface="FreeSans"/>
                <a:cs typeface="FreeSans"/>
              </a:rPr>
              <a:t>and </a:t>
            </a:r>
            <a:r>
              <a:rPr sz="1400" spc="10" dirty="0">
                <a:latin typeface="FreeSans"/>
                <a:cs typeface="FreeSans"/>
              </a:rPr>
              <a:t>recipient </a:t>
            </a:r>
            <a:r>
              <a:rPr sz="1400" dirty="0">
                <a:latin typeface="FreeSans"/>
                <a:cs typeface="FreeSans"/>
              </a:rPr>
              <a:t>information, </a:t>
            </a:r>
            <a:r>
              <a:rPr sz="1400" spc="-40" dirty="0">
                <a:latin typeface="FreeSans"/>
                <a:cs typeface="FreeSans"/>
              </a:rPr>
              <a:t>as </a:t>
            </a:r>
            <a:r>
              <a:rPr sz="1400" spc="20" dirty="0">
                <a:latin typeface="FreeSans"/>
                <a:cs typeface="FreeSans"/>
              </a:rPr>
              <a:t>well </a:t>
            </a:r>
            <a:r>
              <a:rPr sz="1400" spc="-40" dirty="0">
                <a:latin typeface="FreeSans"/>
                <a:cs typeface="FreeSans"/>
              </a:rPr>
              <a:t>as </a:t>
            </a:r>
            <a:r>
              <a:rPr sz="1400" dirty="0">
                <a:latin typeface="FreeSans"/>
                <a:cs typeface="FreeSans"/>
              </a:rPr>
              <a:t>certain </a:t>
            </a:r>
            <a:r>
              <a:rPr sz="1400" spc="20" dirty="0">
                <a:latin typeface="FreeSans"/>
                <a:cs typeface="FreeSans"/>
              </a:rPr>
              <a:t>other </a:t>
            </a:r>
            <a:r>
              <a:rPr sz="1400" spc="-10" dirty="0">
                <a:latin typeface="FreeSans"/>
                <a:cs typeface="FreeSans"/>
              </a:rPr>
              <a:t>details, </a:t>
            </a:r>
            <a:r>
              <a:rPr sz="1400" spc="5" dirty="0">
                <a:latin typeface="FreeSans"/>
                <a:cs typeface="FreeSans"/>
              </a:rPr>
              <a:t>in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spc="-65" dirty="0">
                <a:latin typeface="FreeSans"/>
                <a:cs typeface="FreeSans"/>
              </a:rPr>
              <a:t>MIME</a:t>
            </a:r>
            <a:r>
              <a:rPr sz="1400" spc="-10" dirty="0">
                <a:latin typeface="FreeSans"/>
                <a:cs typeface="FreeSans"/>
              </a:rPr>
              <a:t> header.</a:t>
            </a:r>
            <a:endParaRPr sz="1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-65" dirty="0">
                <a:latin typeface="FreeSans"/>
                <a:cs typeface="FreeSans"/>
              </a:rPr>
              <a:t>MIME </a:t>
            </a:r>
            <a:r>
              <a:rPr sz="1400" spc="-25" dirty="0">
                <a:latin typeface="FreeSans"/>
                <a:cs typeface="FreeSans"/>
              </a:rPr>
              <a:t>is </a:t>
            </a:r>
            <a:r>
              <a:rPr sz="1400" spc="-5" dirty="0">
                <a:latin typeface="FreeSans"/>
                <a:cs typeface="FreeSans"/>
              </a:rPr>
              <a:t>also </a:t>
            </a:r>
            <a:r>
              <a:rPr sz="1400" spc="15" dirty="0">
                <a:latin typeface="FreeSans"/>
                <a:cs typeface="FreeSans"/>
              </a:rPr>
              <a:t>required </a:t>
            </a:r>
            <a:r>
              <a:rPr sz="1400" spc="30" dirty="0">
                <a:latin typeface="FreeSans"/>
                <a:cs typeface="FreeSans"/>
              </a:rPr>
              <a:t>to </a:t>
            </a:r>
            <a:r>
              <a:rPr sz="1400" spc="-5" dirty="0">
                <a:latin typeface="FreeSans"/>
                <a:cs typeface="FreeSans"/>
              </a:rPr>
              <a:t>attach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dirty="0">
                <a:latin typeface="FreeSans"/>
                <a:cs typeface="FreeSans"/>
              </a:rPr>
              <a:t>attachment </a:t>
            </a:r>
            <a:r>
              <a:rPr sz="1400" spc="30" dirty="0">
                <a:latin typeface="FreeSans"/>
                <a:cs typeface="FreeSans"/>
              </a:rPr>
              <a:t>to </a:t>
            </a:r>
            <a:r>
              <a:rPr sz="1400" spc="25" dirty="0">
                <a:latin typeface="FreeSans"/>
                <a:cs typeface="FreeSans"/>
              </a:rPr>
              <a:t>the</a:t>
            </a:r>
            <a:r>
              <a:rPr sz="1400" spc="95" dirty="0">
                <a:latin typeface="FreeSans"/>
                <a:cs typeface="FreeSans"/>
              </a:rPr>
              <a:t> </a:t>
            </a:r>
            <a:r>
              <a:rPr sz="1400" spc="-5" dirty="0">
                <a:latin typeface="FreeSans"/>
                <a:cs typeface="FreeSans"/>
              </a:rPr>
              <a:t>email.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120" dirty="0">
                <a:latin typeface="Arial"/>
                <a:cs typeface="Arial"/>
              </a:rPr>
              <a:t>To </a:t>
            </a:r>
            <a:r>
              <a:rPr sz="1400" b="1" spc="-50" dirty="0">
                <a:latin typeface="Arial"/>
                <a:cs typeface="Arial"/>
              </a:rPr>
              <a:t>send </a:t>
            </a:r>
            <a:r>
              <a:rPr sz="1400" b="1" spc="-30" dirty="0">
                <a:latin typeface="Arial"/>
                <a:cs typeface="Arial"/>
              </a:rPr>
              <a:t>email, </a:t>
            </a:r>
            <a:r>
              <a:rPr sz="1400" b="1" spc="-10" dirty="0">
                <a:latin typeface="Arial"/>
                <a:cs typeface="Arial"/>
              </a:rPr>
              <a:t>we </a:t>
            </a:r>
            <a:r>
              <a:rPr sz="1400" b="1" spc="-55" dirty="0">
                <a:latin typeface="Arial"/>
                <a:cs typeface="Arial"/>
              </a:rPr>
              <a:t>use </a:t>
            </a:r>
            <a:r>
              <a:rPr sz="1400" b="1" spc="-60" dirty="0">
                <a:latin typeface="Arial"/>
                <a:cs typeface="Arial"/>
              </a:rPr>
              <a:t>Google's </a:t>
            </a:r>
            <a:r>
              <a:rPr sz="1400" b="1" spc="-45" dirty="0">
                <a:latin typeface="Arial"/>
                <a:cs typeface="Arial"/>
              </a:rPr>
              <a:t>Gmail</a:t>
            </a:r>
            <a:r>
              <a:rPr sz="1400" b="1" spc="7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service.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8905"/>
            <a:ext cx="327787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spc="-55" dirty="0">
                <a:solidFill>
                  <a:srgbClr val="1F2628"/>
                </a:solidFill>
              </a:rPr>
              <a:t>Aha!</a:t>
            </a:r>
            <a:endParaRPr sz="1800"/>
          </a:p>
          <a:p>
            <a:pPr marL="12700">
              <a:lnSpc>
                <a:spcPts val="2875"/>
              </a:lnSpc>
            </a:pPr>
            <a:r>
              <a:rPr sz="2400" b="1" spc="-30" dirty="0">
                <a:solidFill>
                  <a:srgbClr val="1C1C1A"/>
                </a:solidFill>
                <a:latin typeface="Arial"/>
                <a:cs typeface="Arial"/>
              </a:rPr>
              <a:t>How </a:t>
            </a:r>
            <a:r>
              <a:rPr sz="2400" b="1" spc="-75" dirty="0">
                <a:solidFill>
                  <a:srgbClr val="1C1C1A"/>
                </a:solidFill>
                <a:latin typeface="Arial"/>
                <a:cs typeface="Arial"/>
              </a:rPr>
              <a:t>keyloggers</a:t>
            </a:r>
            <a:r>
              <a:rPr sz="2400" b="1" spc="-120" dirty="0">
                <a:solidFill>
                  <a:srgbClr val="1C1C1A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1C1C1A"/>
                </a:solidFill>
                <a:latin typeface="Arial"/>
                <a:cs typeface="Arial"/>
              </a:rPr>
              <a:t>spread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7545" y="3392721"/>
            <a:ext cx="2559685" cy="213360"/>
          </a:xfrm>
          <a:custGeom>
            <a:avLst/>
            <a:gdLst/>
            <a:ahLst/>
            <a:cxnLst/>
            <a:rect l="l" t="t" r="r" b="b"/>
            <a:pathLst>
              <a:path w="2559685" h="213360">
                <a:moveTo>
                  <a:pt x="2559067" y="213359"/>
                </a:moveTo>
                <a:lnTo>
                  <a:pt x="0" y="213359"/>
                </a:lnTo>
                <a:lnTo>
                  <a:pt x="0" y="0"/>
                </a:lnTo>
                <a:lnTo>
                  <a:pt x="2559067" y="0"/>
                </a:lnTo>
                <a:lnTo>
                  <a:pt x="2559067" y="213359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662223"/>
            <a:ext cx="7573009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645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FreeSans"/>
                <a:cs typeface="FreeSans"/>
              </a:rPr>
              <a:t>Keyloggers </a:t>
            </a:r>
            <a:r>
              <a:rPr sz="1400" spc="-5" dirty="0">
                <a:latin typeface="FreeSans"/>
                <a:cs typeface="FreeSans"/>
              </a:rPr>
              <a:t>spread </a:t>
            </a:r>
            <a:r>
              <a:rPr sz="1400" spc="5" dirty="0">
                <a:latin typeface="FreeSans"/>
                <a:cs typeface="FreeSans"/>
              </a:rPr>
              <a:t>in </a:t>
            </a:r>
            <a:r>
              <a:rPr sz="1400" spc="-5" dirty="0">
                <a:latin typeface="FreeSans"/>
                <a:cs typeface="FreeSans"/>
              </a:rPr>
              <a:t>much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spc="-20" dirty="0">
                <a:latin typeface="FreeSans"/>
                <a:cs typeface="FreeSans"/>
              </a:rPr>
              <a:t>same </a:t>
            </a:r>
            <a:r>
              <a:rPr sz="1400" dirty="0">
                <a:latin typeface="FreeSans"/>
                <a:cs typeface="FreeSans"/>
              </a:rPr>
              <a:t>way </a:t>
            </a:r>
            <a:r>
              <a:rPr sz="1400" spc="5" dirty="0">
                <a:latin typeface="FreeSans"/>
                <a:cs typeface="FreeSans"/>
              </a:rPr>
              <a:t>that </a:t>
            </a:r>
            <a:r>
              <a:rPr sz="1400" spc="20" dirty="0">
                <a:latin typeface="FreeSans"/>
                <a:cs typeface="FreeSans"/>
              </a:rPr>
              <a:t>other </a:t>
            </a:r>
            <a:r>
              <a:rPr sz="1400" spc="-5" dirty="0">
                <a:latin typeface="FreeSans"/>
                <a:cs typeface="FreeSans"/>
              </a:rPr>
              <a:t>malicious programs spread and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dirty="0">
                <a:latin typeface="FreeSans"/>
                <a:cs typeface="FreeSans"/>
              </a:rPr>
              <a:t>use </a:t>
            </a:r>
            <a:r>
              <a:rPr sz="1400" spc="25" dirty="0">
                <a:latin typeface="FreeSans"/>
                <a:cs typeface="FreeSans"/>
              </a:rPr>
              <a:t>of  </a:t>
            </a:r>
            <a:r>
              <a:rPr sz="1400" spc="15" dirty="0">
                <a:latin typeface="FreeSans"/>
                <a:cs typeface="FreeSans"/>
              </a:rPr>
              <a:t>keyloggers by </a:t>
            </a:r>
            <a:r>
              <a:rPr sz="1400" dirty="0">
                <a:latin typeface="FreeSans"/>
                <a:cs typeface="FreeSans"/>
              </a:rPr>
              <a:t>security </a:t>
            </a:r>
            <a:r>
              <a:rPr sz="1400" spc="-15" dirty="0">
                <a:latin typeface="FreeSans"/>
                <a:cs typeface="FreeSans"/>
              </a:rPr>
              <a:t>services, </a:t>
            </a:r>
            <a:r>
              <a:rPr sz="1400" spc="15" dirty="0">
                <a:latin typeface="FreeSans"/>
                <a:cs typeface="FreeSans"/>
              </a:rPr>
              <a:t>keyloggers </a:t>
            </a:r>
            <a:r>
              <a:rPr sz="1400" dirty="0">
                <a:latin typeface="FreeSans"/>
                <a:cs typeface="FreeSans"/>
              </a:rPr>
              <a:t>are mostly </a:t>
            </a:r>
            <a:r>
              <a:rPr sz="1400" spc="-5" dirty="0">
                <a:latin typeface="FreeSans"/>
                <a:cs typeface="FreeSans"/>
              </a:rPr>
              <a:t>spread </a:t>
            </a:r>
            <a:r>
              <a:rPr sz="1400" dirty="0">
                <a:latin typeface="FreeSans"/>
                <a:cs typeface="FreeSans"/>
              </a:rPr>
              <a:t>using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spc="20" dirty="0">
                <a:latin typeface="FreeSans"/>
                <a:cs typeface="FreeSans"/>
              </a:rPr>
              <a:t>following</a:t>
            </a:r>
            <a:r>
              <a:rPr sz="1400" spc="85" dirty="0">
                <a:latin typeface="FreeSans"/>
                <a:cs typeface="FreeSans"/>
              </a:rPr>
              <a:t> </a:t>
            </a:r>
            <a:r>
              <a:rPr sz="1400" spc="5" dirty="0">
                <a:latin typeface="FreeSans"/>
                <a:cs typeface="FreeSans"/>
              </a:rPr>
              <a:t>methods: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FreeSans"/>
              <a:cs typeface="FreeSans"/>
            </a:endParaRPr>
          </a:p>
          <a:p>
            <a:pPr marL="469900" indent="-336550">
              <a:lnSpc>
                <a:spcPct val="100000"/>
              </a:lnSpc>
              <a:spcBef>
                <a:spcPts val="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latin typeface="FreeSans"/>
                <a:cs typeface="FreeSans"/>
              </a:rPr>
              <a:t>Keylogger </a:t>
            </a: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dirty="0">
                <a:latin typeface="FreeSans"/>
                <a:cs typeface="FreeSans"/>
              </a:rPr>
              <a:t>installed </a:t>
            </a:r>
            <a:r>
              <a:rPr sz="1400" spc="20" dirty="0">
                <a:latin typeface="FreeSans"/>
                <a:cs typeface="FreeSans"/>
              </a:rPr>
              <a:t>when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dirty="0">
                <a:latin typeface="FreeSans"/>
                <a:cs typeface="FreeSans"/>
              </a:rPr>
              <a:t>user </a:t>
            </a:r>
            <a:r>
              <a:rPr sz="1400" spc="10" dirty="0">
                <a:latin typeface="FreeSans"/>
                <a:cs typeface="FreeSans"/>
              </a:rPr>
              <a:t>opens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40" dirty="0">
                <a:latin typeface="FreeSans"/>
                <a:cs typeface="FreeSans"/>
              </a:rPr>
              <a:t>ﬁle </a:t>
            </a:r>
            <a:r>
              <a:rPr sz="1400" dirty="0">
                <a:latin typeface="FreeSans"/>
                <a:cs typeface="FreeSans"/>
              </a:rPr>
              <a:t>attached </a:t>
            </a:r>
            <a:r>
              <a:rPr sz="1400" spc="30" dirty="0">
                <a:latin typeface="FreeSans"/>
                <a:cs typeface="FreeSans"/>
              </a:rPr>
              <a:t>to </a:t>
            </a:r>
            <a:r>
              <a:rPr sz="1400" spc="-10" dirty="0">
                <a:latin typeface="FreeSans"/>
                <a:cs typeface="FreeSans"/>
              </a:rPr>
              <a:t>an</a:t>
            </a:r>
            <a:r>
              <a:rPr sz="1400" spc="65" dirty="0">
                <a:latin typeface="FreeSans"/>
                <a:cs typeface="FreeSans"/>
              </a:rPr>
              <a:t> </a:t>
            </a:r>
            <a:r>
              <a:rPr sz="1400" spc="-5" dirty="0">
                <a:latin typeface="FreeSans"/>
                <a:cs typeface="FreeSans"/>
              </a:rPr>
              <a:t>email.</a:t>
            </a:r>
            <a:endParaRPr sz="1400">
              <a:latin typeface="FreeSans"/>
              <a:cs typeface="FreeSans"/>
            </a:endParaRPr>
          </a:p>
          <a:p>
            <a:pPr marL="469265" marR="59690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latin typeface="FreeSans"/>
                <a:cs typeface="FreeSans"/>
              </a:rPr>
              <a:t>Keylogger </a:t>
            </a: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dirty="0">
                <a:latin typeface="FreeSans"/>
                <a:cs typeface="FreeSans"/>
              </a:rPr>
              <a:t>installed </a:t>
            </a:r>
            <a:r>
              <a:rPr sz="1400" spc="20" dirty="0">
                <a:latin typeface="FreeSans"/>
                <a:cs typeface="FreeSans"/>
              </a:rPr>
              <a:t>when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40" dirty="0">
                <a:latin typeface="FreeSans"/>
                <a:cs typeface="FreeSans"/>
              </a:rPr>
              <a:t>ﬁle </a:t>
            </a:r>
            <a:r>
              <a:rPr sz="1400" spc="-25" dirty="0">
                <a:latin typeface="FreeSans"/>
                <a:cs typeface="FreeSans"/>
              </a:rPr>
              <a:t>is </a:t>
            </a:r>
            <a:r>
              <a:rPr sz="1400" spc="5" dirty="0">
                <a:latin typeface="FreeSans"/>
                <a:cs typeface="FreeSans"/>
              </a:rPr>
              <a:t>launched from </a:t>
            </a:r>
            <a:r>
              <a:rPr sz="1400" spc="-10" dirty="0">
                <a:latin typeface="FreeSans"/>
                <a:cs typeface="FreeSans"/>
              </a:rPr>
              <a:t>an open-access </a:t>
            </a:r>
            <a:r>
              <a:rPr sz="1400" spc="10" dirty="0">
                <a:latin typeface="FreeSans"/>
                <a:cs typeface="FreeSans"/>
              </a:rPr>
              <a:t>directory </a:t>
            </a:r>
            <a:r>
              <a:rPr sz="1400" spc="25" dirty="0">
                <a:latin typeface="FreeSans"/>
                <a:cs typeface="FreeSans"/>
              </a:rPr>
              <a:t>on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-55" dirty="0">
                <a:latin typeface="FreeSans"/>
                <a:cs typeface="FreeSans"/>
              </a:rPr>
              <a:t>P2P  </a:t>
            </a:r>
            <a:r>
              <a:rPr sz="1400" spc="10" dirty="0">
                <a:latin typeface="FreeSans"/>
                <a:cs typeface="FreeSans"/>
              </a:rPr>
              <a:t>network.</a:t>
            </a:r>
            <a:endParaRPr sz="1400">
              <a:latin typeface="FreeSans"/>
              <a:cs typeface="FreeSans"/>
            </a:endParaRPr>
          </a:p>
          <a:p>
            <a:pPr marL="469265" marR="5080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latin typeface="FreeSans"/>
                <a:cs typeface="FreeSans"/>
              </a:rPr>
              <a:t>Keylogger </a:t>
            </a: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dirty="0">
                <a:latin typeface="FreeSans"/>
                <a:cs typeface="FreeSans"/>
              </a:rPr>
              <a:t>installed </a:t>
            </a:r>
            <a:r>
              <a:rPr sz="1400" spc="-15" dirty="0">
                <a:latin typeface="FreeSans"/>
                <a:cs typeface="FreeSans"/>
              </a:rPr>
              <a:t>via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25" dirty="0">
                <a:latin typeface="FreeSans"/>
                <a:cs typeface="FreeSans"/>
              </a:rPr>
              <a:t>web </a:t>
            </a:r>
            <a:r>
              <a:rPr sz="1400" spc="10" dirty="0">
                <a:latin typeface="FreeSans"/>
                <a:cs typeface="FreeSans"/>
              </a:rPr>
              <a:t>page </a:t>
            </a:r>
            <a:r>
              <a:rPr sz="1400" spc="-10" dirty="0">
                <a:latin typeface="FreeSans"/>
                <a:cs typeface="FreeSans"/>
              </a:rPr>
              <a:t>script </a:t>
            </a:r>
            <a:r>
              <a:rPr sz="1400" spc="5" dirty="0">
                <a:latin typeface="FreeSans"/>
                <a:cs typeface="FreeSans"/>
              </a:rPr>
              <a:t>which </a:t>
            </a:r>
            <a:r>
              <a:rPr sz="1400" spc="10" dirty="0">
                <a:latin typeface="FreeSans"/>
                <a:cs typeface="FreeSans"/>
              </a:rPr>
              <a:t>exploits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10" dirty="0">
                <a:latin typeface="FreeSans"/>
                <a:cs typeface="FreeSans"/>
              </a:rPr>
              <a:t>browser </a:t>
            </a:r>
            <a:r>
              <a:rPr sz="1400" dirty="0">
                <a:latin typeface="FreeSans"/>
                <a:cs typeface="FreeSans"/>
              </a:rPr>
              <a:t>vulnerability. </a:t>
            </a:r>
            <a:r>
              <a:rPr sz="1400" spc="-10" dirty="0">
                <a:latin typeface="FreeSans"/>
                <a:cs typeface="FreeSans"/>
              </a:rPr>
              <a:t>The  </a:t>
            </a:r>
            <a:r>
              <a:rPr sz="1400" dirty="0">
                <a:latin typeface="FreeSans"/>
                <a:cs typeface="FreeSans"/>
              </a:rPr>
              <a:t>program </a:t>
            </a:r>
            <a:r>
              <a:rPr sz="1400" spc="10" dirty="0">
                <a:latin typeface="FreeSans"/>
                <a:cs typeface="FreeSans"/>
              </a:rPr>
              <a:t>will </a:t>
            </a:r>
            <a:r>
              <a:rPr sz="1400" dirty="0">
                <a:latin typeface="FreeSans"/>
                <a:cs typeface="FreeSans"/>
              </a:rPr>
              <a:t>automatically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spc="5" dirty="0">
                <a:latin typeface="FreeSans"/>
                <a:cs typeface="FreeSans"/>
              </a:rPr>
              <a:t>launched </a:t>
            </a:r>
            <a:r>
              <a:rPr sz="1400" spc="20" dirty="0">
                <a:latin typeface="FreeSans"/>
                <a:cs typeface="FreeSans"/>
              </a:rPr>
              <a:t>when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dirty="0">
                <a:latin typeface="FreeSans"/>
                <a:cs typeface="FreeSans"/>
              </a:rPr>
              <a:t>user </a:t>
            </a:r>
            <a:r>
              <a:rPr sz="1400" spc="-15" dirty="0">
                <a:latin typeface="FreeSans"/>
                <a:cs typeface="FreeSans"/>
              </a:rPr>
              <a:t>visits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10" dirty="0">
                <a:latin typeface="FreeSans"/>
                <a:cs typeface="FreeSans"/>
              </a:rPr>
              <a:t>infected</a:t>
            </a:r>
            <a:r>
              <a:rPr sz="1400" spc="125" dirty="0">
                <a:latin typeface="FreeSans"/>
                <a:cs typeface="FreeSans"/>
              </a:rPr>
              <a:t> </a:t>
            </a:r>
            <a:r>
              <a:rPr sz="1400" spc="-5" dirty="0">
                <a:latin typeface="FreeSans"/>
                <a:cs typeface="FreeSans"/>
              </a:rPr>
              <a:t>site;</a:t>
            </a:r>
            <a:endParaRPr sz="1400">
              <a:latin typeface="FreeSans"/>
              <a:cs typeface="FreeSans"/>
            </a:endParaRPr>
          </a:p>
          <a:p>
            <a:pPr marL="469265" marR="372745" indent="-336550">
              <a:lnSpc>
                <a:spcPct val="1161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spc="5" dirty="0">
                <a:latin typeface="FreeSans"/>
                <a:cs typeface="FreeSans"/>
              </a:rPr>
              <a:t>Keylogger </a:t>
            </a: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dirty="0">
                <a:latin typeface="FreeSans"/>
                <a:cs typeface="FreeSans"/>
              </a:rPr>
              <a:t>installed </a:t>
            </a:r>
            <a:r>
              <a:rPr sz="1400" spc="15" dirty="0">
                <a:latin typeface="FreeSans"/>
                <a:cs typeface="FreeSans"/>
              </a:rPr>
              <a:t>by another </a:t>
            </a:r>
            <a:r>
              <a:rPr sz="1400" spc="-5" dirty="0">
                <a:latin typeface="FreeSans"/>
                <a:cs typeface="FreeSans"/>
              </a:rPr>
              <a:t>malicious </a:t>
            </a:r>
            <a:r>
              <a:rPr sz="1400" dirty="0">
                <a:latin typeface="FreeSans"/>
                <a:cs typeface="FreeSans"/>
              </a:rPr>
              <a:t>program already </a:t>
            </a:r>
            <a:r>
              <a:rPr sz="1400" spc="5" dirty="0">
                <a:latin typeface="FreeSans"/>
                <a:cs typeface="FreeSans"/>
              </a:rPr>
              <a:t>present </a:t>
            </a:r>
            <a:r>
              <a:rPr sz="1400" spc="25" dirty="0">
                <a:latin typeface="FreeSans"/>
                <a:cs typeface="FreeSans"/>
              </a:rPr>
              <a:t>on the </a:t>
            </a:r>
            <a:r>
              <a:rPr sz="1400" spc="-5" dirty="0">
                <a:latin typeface="FreeSans"/>
                <a:cs typeface="FreeSans"/>
              </a:rPr>
              <a:t>victim  </a:t>
            </a:r>
            <a:r>
              <a:rPr sz="1400" spc="-10" dirty="0">
                <a:latin typeface="FreeSans"/>
                <a:cs typeface="FreeSans"/>
              </a:rPr>
              <a:t>machine, </a:t>
            </a:r>
            <a:r>
              <a:rPr sz="1400" dirty="0">
                <a:latin typeface="FreeSans"/>
                <a:cs typeface="FreeSans"/>
              </a:rPr>
              <a:t>if </a:t>
            </a:r>
            <a:r>
              <a:rPr sz="1400" spc="25" dirty="0">
                <a:latin typeface="FreeSans"/>
                <a:cs typeface="FreeSans"/>
              </a:rPr>
              <a:t>the </a:t>
            </a:r>
            <a:r>
              <a:rPr sz="1400" dirty="0">
                <a:latin typeface="FreeSans"/>
                <a:cs typeface="FreeSans"/>
              </a:rPr>
              <a:t>program </a:t>
            </a:r>
            <a:r>
              <a:rPr sz="1400" spc="-25" dirty="0">
                <a:latin typeface="FreeSans"/>
                <a:cs typeface="FreeSans"/>
              </a:rPr>
              <a:t>is </a:t>
            </a:r>
            <a:r>
              <a:rPr sz="1400" dirty="0">
                <a:latin typeface="FreeSans"/>
                <a:cs typeface="FreeSans"/>
              </a:rPr>
              <a:t>capable </a:t>
            </a:r>
            <a:r>
              <a:rPr sz="1400" spc="25" dirty="0">
                <a:latin typeface="FreeSans"/>
                <a:cs typeface="FreeSans"/>
              </a:rPr>
              <a:t>of </a:t>
            </a:r>
            <a:r>
              <a:rPr sz="1400" spc="15" dirty="0">
                <a:latin typeface="FreeSans"/>
                <a:cs typeface="FreeSans"/>
              </a:rPr>
              <a:t>downloading </a:t>
            </a:r>
            <a:r>
              <a:rPr sz="1400" spc="-5" dirty="0">
                <a:latin typeface="FreeSans"/>
                <a:cs typeface="FreeSans"/>
              </a:rPr>
              <a:t>and </a:t>
            </a:r>
            <a:r>
              <a:rPr sz="1400" dirty="0">
                <a:latin typeface="FreeSans"/>
                <a:cs typeface="FreeSans"/>
              </a:rPr>
              <a:t>installing </a:t>
            </a:r>
            <a:r>
              <a:rPr sz="1400" spc="20" dirty="0">
                <a:latin typeface="FreeSans"/>
                <a:cs typeface="FreeSans"/>
              </a:rPr>
              <a:t>other </a:t>
            </a:r>
            <a:r>
              <a:rPr sz="1400" spc="-5" dirty="0">
                <a:latin typeface="FreeSans"/>
                <a:cs typeface="FreeSans"/>
              </a:rPr>
              <a:t>malware </a:t>
            </a:r>
            <a:r>
              <a:rPr sz="1400" spc="30" dirty="0">
                <a:latin typeface="FreeSans"/>
                <a:cs typeface="FreeSans"/>
              </a:rPr>
              <a:t>to </a:t>
            </a:r>
            <a:r>
              <a:rPr sz="1400" spc="25" dirty="0">
                <a:latin typeface="FreeSans"/>
                <a:cs typeface="FreeSans"/>
              </a:rPr>
              <a:t>the  </a:t>
            </a:r>
            <a:r>
              <a:rPr sz="1400" spc="-15" dirty="0">
                <a:latin typeface="FreeSans"/>
                <a:cs typeface="FreeSans"/>
              </a:rPr>
              <a:t>system.</a:t>
            </a:r>
            <a:endParaRPr sz="14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F26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3074" y="1121153"/>
            <a:ext cx="419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How </a:t>
            </a:r>
            <a:r>
              <a:rPr sz="1800" b="1" spc="-30" dirty="0">
                <a:latin typeface="Arial"/>
                <a:cs typeface="Arial"/>
              </a:rPr>
              <a:t>to </a:t>
            </a:r>
            <a:r>
              <a:rPr sz="1800" b="1" spc="-40" dirty="0">
                <a:latin typeface="Arial"/>
                <a:cs typeface="Arial"/>
              </a:rPr>
              <a:t>protect </a:t>
            </a:r>
            <a:r>
              <a:rPr sz="1800" b="1" spc="-60" dirty="0">
                <a:latin typeface="Arial"/>
                <a:cs typeface="Arial"/>
              </a:rPr>
              <a:t>yourself </a:t>
            </a:r>
            <a:r>
              <a:rPr sz="1800" b="1" spc="-50" dirty="0">
                <a:latin typeface="Arial"/>
                <a:cs typeface="Arial"/>
              </a:rPr>
              <a:t>from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keyloggers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074" y="1859533"/>
            <a:ext cx="770890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10" dirty="0">
                <a:solidFill>
                  <a:srgbClr val="FFFFFF"/>
                </a:solidFill>
                <a:latin typeface="FreeSans"/>
                <a:cs typeface="FreeSans"/>
              </a:rPr>
              <a:t>keyloggers </a:t>
            </a:r>
            <a:r>
              <a:rPr sz="1200" spc="-20" dirty="0">
                <a:solidFill>
                  <a:srgbClr val="FFFFFF"/>
                </a:solidFill>
                <a:latin typeface="FreeSans"/>
                <a:cs typeface="FreeSans"/>
              </a:rPr>
              <a:t>is </a:t>
            </a:r>
            <a:r>
              <a:rPr sz="1200" spc="25" dirty="0">
                <a:solidFill>
                  <a:srgbClr val="FFFFFF"/>
                </a:solidFill>
                <a:latin typeface="FreeSans"/>
                <a:cs typeface="FreeSans"/>
              </a:rPr>
              <a:t>to </a:t>
            </a:r>
            <a:r>
              <a:rPr sz="1200" spc="20" dirty="0">
                <a:solidFill>
                  <a:srgbClr val="FFFFFF"/>
                </a:solidFill>
                <a:latin typeface="FreeSans"/>
                <a:cs typeface="FreeSans"/>
              </a:rPr>
              <a:t>get </a:t>
            </a:r>
            <a:r>
              <a:rPr sz="1200" spc="10" dirty="0">
                <a:solidFill>
                  <a:srgbClr val="FFFFFF"/>
                </a:solidFill>
                <a:latin typeface="FreeSans"/>
                <a:cs typeface="FreeSans"/>
              </a:rPr>
              <a:t>conﬁdential </a:t>
            </a:r>
            <a:r>
              <a:rPr sz="1200" spc="-5" dirty="0">
                <a:solidFill>
                  <a:srgbClr val="FFFFFF"/>
                </a:solidFill>
                <a:latin typeface="FreeSans"/>
                <a:cs typeface="FreeSans"/>
              </a:rPr>
              <a:t>data </a:t>
            </a:r>
            <a:r>
              <a:rPr sz="1200" spc="-20" dirty="0">
                <a:solidFill>
                  <a:srgbClr val="FFFFFF"/>
                </a:solidFill>
                <a:latin typeface="FreeSans"/>
                <a:cs typeface="FreeSans"/>
              </a:rPr>
              <a:t>(bank </a:t>
            </a:r>
            <a:r>
              <a:rPr sz="1200" spc="-10" dirty="0">
                <a:solidFill>
                  <a:srgbClr val="FFFFFF"/>
                </a:solidFill>
                <a:latin typeface="FreeSans"/>
                <a:cs typeface="FreeSans"/>
              </a:rPr>
              <a:t>card numbers, </a:t>
            </a:r>
            <a:r>
              <a:rPr sz="1200" spc="-15" dirty="0">
                <a:solidFill>
                  <a:srgbClr val="FFFFFF"/>
                </a:solidFill>
                <a:latin typeface="FreeSans"/>
                <a:cs typeface="FreeSans"/>
              </a:rPr>
              <a:t>passwords, </a:t>
            </a:r>
            <a:r>
              <a:rPr sz="1200" spc="-30" dirty="0">
                <a:solidFill>
                  <a:srgbClr val="FFFFFF"/>
                </a:solidFill>
                <a:latin typeface="FreeSans"/>
                <a:cs typeface="FreeSans"/>
              </a:rPr>
              <a:t>etc.), </a:t>
            </a:r>
            <a:r>
              <a:rPr sz="1200" spc="20" dirty="0">
                <a:solidFill>
                  <a:srgbClr val="FFFFFF"/>
                </a:solidFill>
                <a:latin typeface="FreeSans"/>
                <a:cs typeface="FreeSans"/>
              </a:rPr>
              <a:t>the </a:t>
            </a:r>
            <a:r>
              <a:rPr sz="1200" spc="-5" dirty="0">
                <a:solidFill>
                  <a:srgbClr val="FFFFFF"/>
                </a:solidFill>
                <a:latin typeface="FreeSans"/>
                <a:cs typeface="FreeSans"/>
              </a:rPr>
              <a:t>most </a:t>
            </a:r>
            <a:r>
              <a:rPr sz="1200" spc="5" dirty="0">
                <a:solidFill>
                  <a:srgbClr val="FFFFFF"/>
                </a:solidFill>
                <a:latin typeface="FreeSans"/>
                <a:cs typeface="FreeSans"/>
              </a:rPr>
              <a:t>logical </a:t>
            </a:r>
            <a:r>
              <a:rPr sz="1200" spc="-10" dirty="0">
                <a:solidFill>
                  <a:srgbClr val="FFFFFF"/>
                </a:solidFill>
                <a:latin typeface="FreeSans"/>
                <a:cs typeface="FreeSans"/>
              </a:rPr>
              <a:t>ways </a:t>
            </a:r>
            <a:r>
              <a:rPr sz="1200" spc="25" dirty="0">
                <a:solidFill>
                  <a:srgbClr val="FFFFFF"/>
                </a:solidFill>
                <a:latin typeface="FreeSans"/>
                <a:cs typeface="FreeSans"/>
              </a:rPr>
              <a:t>to </a:t>
            </a:r>
            <a:r>
              <a:rPr sz="1200" spc="10" dirty="0">
                <a:solidFill>
                  <a:srgbClr val="FFFFFF"/>
                </a:solidFill>
                <a:latin typeface="FreeSans"/>
                <a:cs typeface="FreeSans"/>
              </a:rPr>
              <a:t>protect </a:t>
            </a:r>
            <a:r>
              <a:rPr sz="1200" spc="-5" dirty="0">
                <a:solidFill>
                  <a:srgbClr val="FFFFFF"/>
                </a:solidFill>
                <a:latin typeface="FreeSans"/>
                <a:cs typeface="FreeSans"/>
              </a:rPr>
              <a:t>against  </a:t>
            </a:r>
            <a:r>
              <a:rPr sz="1200" spc="10" dirty="0">
                <a:solidFill>
                  <a:srgbClr val="FFFFFF"/>
                </a:solidFill>
                <a:latin typeface="FreeSans"/>
                <a:cs typeface="FreeSans"/>
              </a:rPr>
              <a:t>unknown keyloggers </a:t>
            </a:r>
            <a:r>
              <a:rPr sz="1200" dirty="0">
                <a:solidFill>
                  <a:srgbClr val="FFFFFF"/>
                </a:solidFill>
                <a:latin typeface="FreeSans"/>
                <a:cs typeface="FreeSans"/>
              </a:rPr>
              <a:t>are </a:t>
            </a:r>
            <a:r>
              <a:rPr sz="1200" spc="-35" dirty="0">
                <a:solidFill>
                  <a:srgbClr val="FFFFFF"/>
                </a:solidFill>
                <a:latin typeface="FreeSans"/>
                <a:cs typeface="FreeSans"/>
              </a:rPr>
              <a:t>as</a:t>
            </a:r>
            <a:r>
              <a:rPr sz="1200" spc="-5" dirty="0">
                <a:solidFill>
                  <a:srgbClr val="FFFFFF"/>
                </a:solidFill>
                <a:latin typeface="FreeSans"/>
                <a:cs typeface="FreeSans"/>
              </a:rPr>
              <a:t> </a:t>
            </a:r>
            <a:r>
              <a:rPr sz="1200" spc="5" dirty="0">
                <a:solidFill>
                  <a:srgbClr val="FFFFFF"/>
                </a:solidFill>
                <a:latin typeface="FreeSans"/>
                <a:cs typeface="FreeSans"/>
              </a:rPr>
              <a:t>follows:</a:t>
            </a:r>
            <a:endParaRPr sz="12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FreeSans"/>
              <a:cs typeface="FreeSans"/>
            </a:endParaRPr>
          </a:p>
          <a:p>
            <a:pPr marL="469900" indent="-381635">
              <a:lnSpc>
                <a:spcPct val="100000"/>
              </a:lnSpc>
              <a:spcBef>
                <a:spcPts val="5"/>
              </a:spcBef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Look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keyloggers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running</a:t>
            </a: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processes</a:t>
            </a:r>
            <a:endParaRPr sz="12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209"/>
              </a:spcBef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Check 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ﬁrewall’s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activity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for anything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suspicious</a:t>
            </a:r>
            <a:endParaRPr sz="12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209"/>
              </a:spcBef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one-time 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passwords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two-step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authentication.</a:t>
            </a:r>
            <a:endParaRPr sz="1200">
              <a:latin typeface="Arial"/>
              <a:cs typeface="Arial"/>
            </a:endParaRPr>
          </a:p>
          <a:p>
            <a:pPr marL="469900" indent="-381635">
              <a:lnSpc>
                <a:spcPct val="100000"/>
              </a:lnSpc>
              <a:spcBef>
                <a:spcPts val="209"/>
              </a:spcBef>
              <a:buFont typeface="DejaVu Sans"/>
              <a:buChar char="❖"/>
              <a:tabLst>
                <a:tab pos="469265" algn="l"/>
                <a:tab pos="469900" algn="l"/>
              </a:tabLst>
            </a:pP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Scan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remove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keyloggers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antivirus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2258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1F2628"/>
                </a:solidFill>
              </a:rPr>
              <a:t>Conclusion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393249" y="1482096"/>
            <a:ext cx="5025390" cy="213360"/>
          </a:xfrm>
          <a:custGeom>
            <a:avLst/>
            <a:gdLst/>
            <a:ahLst/>
            <a:cxnLst/>
            <a:rect l="l" t="t" r="r" b="b"/>
            <a:pathLst>
              <a:path w="5025390" h="213360">
                <a:moveTo>
                  <a:pt x="5025018" y="213359"/>
                </a:moveTo>
                <a:lnTo>
                  <a:pt x="0" y="213359"/>
                </a:lnTo>
                <a:lnTo>
                  <a:pt x="0" y="0"/>
                </a:lnTo>
                <a:lnTo>
                  <a:pt x="5025018" y="0"/>
                </a:lnTo>
                <a:lnTo>
                  <a:pt x="5025018" y="213359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5992" y="1427995"/>
            <a:ext cx="7927975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15" indent="-336550">
              <a:lnSpc>
                <a:spcPct val="100000"/>
              </a:lnSpc>
              <a:spcBef>
                <a:spcPts val="37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FreeSans"/>
                <a:cs typeface="FreeSans"/>
              </a:rPr>
              <a:t>Most </a:t>
            </a:r>
            <a:r>
              <a:rPr sz="1400" spc="15" dirty="0">
                <a:latin typeface="FreeSans"/>
                <a:cs typeface="FreeSans"/>
              </a:rPr>
              <a:t>keyloggers </a:t>
            </a: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25" dirty="0">
                <a:latin typeface="FreeSans"/>
                <a:cs typeface="FreeSans"/>
              </a:rPr>
              <a:t>be </a:t>
            </a:r>
            <a:r>
              <a:rPr sz="1400" spc="5" dirty="0">
                <a:latin typeface="FreeSans"/>
                <a:cs typeface="FreeSans"/>
              </a:rPr>
              <a:t>used </a:t>
            </a:r>
            <a:r>
              <a:rPr sz="1400" spc="30" dirty="0">
                <a:latin typeface="FreeSans"/>
                <a:cs typeface="FreeSans"/>
              </a:rPr>
              <a:t>to </a:t>
            </a:r>
            <a:r>
              <a:rPr sz="1400" spc="-5" dirty="0">
                <a:latin typeface="FreeSans"/>
                <a:cs typeface="FreeSans"/>
              </a:rPr>
              <a:t>steal </a:t>
            </a:r>
            <a:r>
              <a:rPr sz="1400" spc="5" dirty="0">
                <a:latin typeface="FreeSans"/>
                <a:cs typeface="FreeSans"/>
              </a:rPr>
              <a:t>personal </a:t>
            </a:r>
            <a:r>
              <a:rPr sz="1400" dirty="0">
                <a:latin typeface="FreeSans"/>
                <a:cs typeface="FreeSans"/>
              </a:rPr>
              <a:t>user </a:t>
            </a:r>
            <a:r>
              <a:rPr sz="1400" spc="-5" dirty="0">
                <a:latin typeface="FreeSans"/>
                <a:cs typeface="FreeSans"/>
              </a:rPr>
              <a:t>data and </a:t>
            </a:r>
            <a:r>
              <a:rPr sz="1400" spc="5" dirty="0">
                <a:latin typeface="FreeSans"/>
                <a:cs typeface="FreeSans"/>
              </a:rPr>
              <a:t>in political </a:t>
            </a:r>
            <a:r>
              <a:rPr sz="1400" spc="-5" dirty="0">
                <a:latin typeface="FreeSans"/>
                <a:cs typeface="FreeSans"/>
              </a:rPr>
              <a:t>and </a:t>
            </a:r>
            <a:r>
              <a:rPr sz="1400" dirty="0">
                <a:latin typeface="FreeSans"/>
                <a:cs typeface="FreeSans"/>
              </a:rPr>
              <a:t>industrial</a:t>
            </a:r>
            <a:r>
              <a:rPr sz="1400" spc="130" dirty="0">
                <a:latin typeface="FreeSans"/>
                <a:cs typeface="FreeSans"/>
              </a:rPr>
              <a:t> </a:t>
            </a:r>
            <a:r>
              <a:rPr sz="1400" spc="5" dirty="0">
                <a:latin typeface="FreeSans"/>
                <a:cs typeface="FreeSans"/>
              </a:rPr>
              <a:t>espionage.</a:t>
            </a:r>
            <a:endParaRPr sz="1400">
              <a:latin typeface="FreeSans"/>
              <a:cs typeface="FreeSans"/>
            </a:endParaRPr>
          </a:p>
          <a:p>
            <a:pPr marL="348615" marR="48895" indent="-336550">
              <a:lnSpc>
                <a:spcPct val="116100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-10" dirty="0">
                <a:latin typeface="FreeSans"/>
                <a:cs typeface="FreeSans"/>
              </a:rPr>
              <a:t>At </a:t>
            </a:r>
            <a:r>
              <a:rPr sz="1400" spc="-5" dirty="0">
                <a:latin typeface="FreeSans"/>
                <a:cs typeface="FreeSans"/>
              </a:rPr>
              <a:t>present, </a:t>
            </a:r>
            <a:r>
              <a:rPr sz="1400" spc="15" dirty="0">
                <a:latin typeface="FreeSans"/>
                <a:cs typeface="FreeSans"/>
              </a:rPr>
              <a:t>keyloggers </a:t>
            </a:r>
            <a:r>
              <a:rPr sz="1400" spc="130" dirty="0">
                <a:latin typeface="FreeSans"/>
                <a:cs typeface="FreeSans"/>
              </a:rPr>
              <a:t>– </a:t>
            </a:r>
            <a:r>
              <a:rPr sz="1400" spc="25" dirty="0">
                <a:latin typeface="FreeSans"/>
                <a:cs typeface="FreeSans"/>
              </a:rPr>
              <a:t>together </a:t>
            </a:r>
            <a:r>
              <a:rPr sz="1400" spc="15" dirty="0">
                <a:latin typeface="FreeSans"/>
                <a:cs typeface="FreeSans"/>
              </a:rPr>
              <a:t>with </a:t>
            </a:r>
            <a:r>
              <a:rPr sz="1400" spc="5" dirty="0">
                <a:latin typeface="FreeSans"/>
                <a:cs typeface="FreeSans"/>
              </a:rPr>
              <a:t>phishing </a:t>
            </a:r>
            <a:r>
              <a:rPr sz="1400" spc="-5" dirty="0">
                <a:latin typeface="FreeSans"/>
                <a:cs typeface="FreeSans"/>
              </a:rPr>
              <a:t>and social </a:t>
            </a:r>
            <a:r>
              <a:rPr sz="1400" spc="15" dirty="0">
                <a:latin typeface="FreeSans"/>
                <a:cs typeface="FreeSans"/>
              </a:rPr>
              <a:t>engineering </a:t>
            </a:r>
            <a:r>
              <a:rPr sz="1400" spc="10" dirty="0">
                <a:latin typeface="FreeSans"/>
                <a:cs typeface="FreeSans"/>
              </a:rPr>
              <a:t>methods </a:t>
            </a:r>
            <a:r>
              <a:rPr sz="1400" spc="130" dirty="0">
                <a:latin typeface="FreeSans"/>
                <a:cs typeface="FreeSans"/>
              </a:rPr>
              <a:t>– </a:t>
            </a:r>
            <a:r>
              <a:rPr sz="1400" dirty="0">
                <a:latin typeface="FreeSans"/>
                <a:cs typeface="FreeSans"/>
              </a:rPr>
              <a:t>are </a:t>
            </a:r>
            <a:r>
              <a:rPr sz="1400" spc="30" dirty="0">
                <a:latin typeface="FreeSans"/>
                <a:cs typeface="FreeSans"/>
              </a:rPr>
              <a:t>one </a:t>
            </a:r>
            <a:r>
              <a:rPr sz="1400" spc="25" dirty="0">
                <a:latin typeface="FreeSans"/>
                <a:cs typeface="FreeSans"/>
              </a:rPr>
              <a:t>of</a:t>
            </a:r>
            <a:r>
              <a:rPr sz="1400" spc="-195" dirty="0">
                <a:latin typeface="FreeSans"/>
                <a:cs typeface="FreeSans"/>
              </a:rPr>
              <a:t> </a:t>
            </a:r>
            <a:r>
              <a:rPr sz="1400" spc="25" dirty="0">
                <a:latin typeface="FreeSans"/>
                <a:cs typeface="FreeSans"/>
              </a:rPr>
              <a:t>the  </a:t>
            </a:r>
            <a:r>
              <a:rPr sz="1400" spc="-5" dirty="0">
                <a:latin typeface="FreeSans"/>
                <a:cs typeface="FreeSans"/>
              </a:rPr>
              <a:t>most </a:t>
            </a:r>
            <a:r>
              <a:rPr sz="1400" spc="5" dirty="0">
                <a:latin typeface="FreeSans"/>
                <a:cs typeface="FreeSans"/>
              </a:rPr>
              <a:t>commonly used </a:t>
            </a:r>
            <a:r>
              <a:rPr sz="1400" spc="10" dirty="0">
                <a:latin typeface="FreeSans"/>
                <a:cs typeface="FreeSans"/>
              </a:rPr>
              <a:t>methods </a:t>
            </a:r>
            <a:r>
              <a:rPr sz="1400" spc="25" dirty="0">
                <a:latin typeface="FreeSans"/>
                <a:cs typeface="FreeSans"/>
              </a:rPr>
              <a:t>of </a:t>
            </a:r>
            <a:r>
              <a:rPr sz="1400" spc="10" dirty="0">
                <a:latin typeface="FreeSans"/>
                <a:cs typeface="FreeSans"/>
              </a:rPr>
              <a:t>cyber</a:t>
            </a:r>
            <a:r>
              <a:rPr sz="1400" spc="15" dirty="0">
                <a:latin typeface="FreeSans"/>
                <a:cs typeface="FreeSans"/>
              </a:rPr>
              <a:t> </a:t>
            </a:r>
            <a:r>
              <a:rPr sz="1400" spc="-5" dirty="0">
                <a:latin typeface="FreeSans"/>
                <a:cs typeface="FreeSans"/>
              </a:rPr>
              <a:t>fraud.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992" y="2205232"/>
            <a:ext cx="1333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●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623" y="2225044"/>
            <a:ext cx="2073275" cy="213360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400" dirty="0">
                <a:latin typeface="FreeSans"/>
                <a:cs typeface="FreeSans"/>
              </a:rPr>
              <a:t>Only </a:t>
            </a:r>
            <a:r>
              <a:rPr sz="1400" spc="10" dirty="0">
                <a:latin typeface="FreeSans"/>
                <a:cs typeface="FreeSans"/>
              </a:rPr>
              <a:t>dedicated</a:t>
            </a:r>
            <a:r>
              <a:rPr sz="1400" spc="-20" dirty="0">
                <a:latin typeface="FreeSans"/>
                <a:cs typeface="FreeSans"/>
              </a:rPr>
              <a:t> </a:t>
            </a:r>
            <a:r>
              <a:rPr sz="1400" spc="15" dirty="0">
                <a:latin typeface="FreeSans"/>
                <a:cs typeface="FreeSans"/>
              </a:rPr>
              <a:t>protection</a:t>
            </a:r>
            <a:endParaRPr sz="1400">
              <a:latin typeface="FreeSans"/>
              <a:cs typeface="Free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4797" y="2205232"/>
            <a:ext cx="4630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FreeSans"/>
                <a:cs typeface="FreeSans"/>
              </a:rPr>
              <a:t>can </a:t>
            </a:r>
            <a:r>
              <a:rPr sz="1400" spc="15" dirty="0">
                <a:latin typeface="FreeSans"/>
                <a:cs typeface="FreeSans"/>
              </a:rPr>
              <a:t>detect </a:t>
            </a:r>
            <a:r>
              <a:rPr sz="1400" spc="5" dirty="0">
                <a:latin typeface="FreeSans"/>
                <a:cs typeface="FreeSans"/>
              </a:rPr>
              <a:t>that </a:t>
            </a:r>
            <a:r>
              <a:rPr sz="1400" spc="-30" dirty="0">
                <a:latin typeface="FreeSans"/>
                <a:cs typeface="FreeSans"/>
              </a:rPr>
              <a:t>a </a:t>
            </a:r>
            <a:r>
              <a:rPr sz="1400" spc="20" dirty="0">
                <a:latin typeface="FreeSans"/>
                <a:cs typeface="FreeSans"/>
              </a:rPr>
              <a:t>keylogger </a:t>
            </a:r>
            <a:r>
              <a:rPr sz="1400" spc="-25" dirty="0">
                <a:latin typeface="FreeSans"/>
                <a:cs typeface="FreeSans"/>
              </a:rPr>
              <a:t>is </a:t>
            </a:r>
            <a:r>
              <a:rPr sz="1400" spc="20" dirty="0">
                <a:latin typeface="FreeSans"/>
                <a:cs typeface="FreeSans"/>
              </a:rPr>
              <a:t>being </a:t>
            </a:r>
            <a:r>
              <a:rPr sz="1400" spc="5" dirty="0">
                <a:latin typeface="FreeSans"/>
                <a:cs typeface="FreeSans"/>
              </a:rPr>
              <a:t>used </a:t>
            </a:r>
            <a:r>
              <a:rPr sz="1400" spc="15" dirty="0">
                <a:latin typeface="FreeSans"/>
                <a:cs typeface="FreeSans"/>
              </a:rPr>
              <a:t>for </a:t>
            </a:r>
            <a:r>
              <a:rPr sz="1400" spc="-10" dirty="0">
                <a:latin typeface="FreeSans"/>
                <a:cs typeface="FreeSans"/>
              </a:rPr>
              <a:t>spy</a:t>
            </a:r>
            <a:r>
              <a:rPr sz="1400" spc="114" dirty="0">
                <a:latin typeface="FreeSans"/>
                <a:cs typeface="FreeSans"/>
              </a:rPr>
              <a:t> </a:t>
            </a:r>
            <a:r>
              <a:rPr sz="1400" spc="-5" dirty="0">
                <a:latin typeface="FreeSans"/>
                <a:cs typeface="FreeSans"/>
              </a:rPr>
              <a:t>purposes.</a:t>
            </a:r>
            <a:endParaRPr sz="14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998143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19049">
            <a:solidFill>
              <a:srgbClr val="62D1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474" y="2167032"/>
            <a:ext cx="6151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Thank </a:t>
            </a:r>
            <a:r>
              <a:rPr sz="3600" spc="70" dirty="0"/>
              <a:t>you </a:t>
            </a:r>
            <a:r>
              <a:rPr sz="3600" spc="40" dirty="0"/>
              <a:t>for </a:t>
            </a:r>
            <a:r>
              <a:rPr lang="en-IN" sz="3600" spc="50" dirty="0"/>
              <a:t>your </a:t>
            </a:r>
            <a:r>
              <a:rPr lang="en-IN" sz="3600" spc="20" dirty="0"/>
              <a:t>patience</a:t>
            </a:r>
            <a:r>
              <a:rPr sz="3600" spc="-45" dirty="0"/>
              <a:t> 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186459"/>
            <a:ext cx="29648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5" dirty="0">
                <a:solidFill>
                  <a:srgbClr val="2F3A46"/>
                </a:solidFill>
                <a:latin typeface="Arial"/>
                <a:cs typeface="Arial"/>
              </a:rPr>
              <a:t>MEET </a:t>
            </a:r>
            <a:r>
              <a:rPr b="1" spc="-105" dirty="0">
                <a:solidFill>
                  <a:srgbClr val="2F3A46"/>
                </a:solidFill>
                <a:latin typeface="Arial"/>
                <a:cs typeface="Arial"/>
              </a:rPr>
              <a:t>THE</a:t>
            </a:r>
            <a:r>
              <a:rPr b="1" spc="-70" dirty="0">
                <a:solidFill>
                  <a:srgbClr val="2F3A46"/>
                </a:solidFill>
                <a:latin typeface="Arial"/>
                <a:cs typeface="Arial"/>
              </a:rPr>
              <a:t> </a:t>
            </a:r>
            <a:r>
              <a:rPr b="1" spc="-100" dirty="0">
                <a:solidFill>
                  <a:srgbClr val="2F3A46"/>
                </a:solidFill>
                <a:latin typeface="Arial"/>
                <a:cs typeface="Arial"/>
              </a:rPr>
              <a:t>TEAM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099" y="762206"/>
            <a:ext cx="1591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6B7E80"/>
                </a:solidFill>
                <a:latin typeface="FreeSans"/>
                <a:cs typeface="FreeSans"/>
              </a:rPr>
              <a:t>CSF</a:t>
            </a:r>
            <a:r>
              <a:rPr sz="2400" spc="-35" dirty="0">
                <a:solidFill>
                  <a:srgbClr val="6B7E80"/>
                </a:solidFill>
                <a:latin typeface="FreeSans"/>
                <a:cs typeface="FreeSans"/>
              </a:rPr>
              <a:t> </a:t>
            </a:r>
            <a:r>
              <a:rPr sz="2400" spc="-15" dirty="0">
                <a:solidFill>
                  <a:srgbClr val="6B7E80"/>
                </a:solidFill>
                <a:latin typeface="FreeSans"/>
                <a:cs typeface="FreeSans"/>
              </a:rPr>
              <a:t>Project</a:t>
            </a:r>
            <a:endParaRPr sz="2400">
              <a:latin typeface="FreeSans"/>
              <a:cs typeface="Free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0074" y="1483167"/>
            <a:ext cx="8336280" cy="2525395"/>
            <a:chOff x="420074" y="1483167"/>
            <a:chExt cx="8336280" cy="2525395"/>
          </a:xfrm>
        </p:grpSpPr>
        <p:sp>
          <p:nvSpPr>
            <p:cNvPr id="5" name="object 5"/>
            <p:cNvSpPr/>
            <p:nvPr/>
          </p:nvSpPr>
          <p:spPr>
            <a:xfrm>
              <a:off x="420074" y="2790119"/>
              <a:ext cx="8336280" cy="0"/>
            </a:xfrm>
            <a:custGeom>
              <a:avLst/>
              <a:gdLst/>
              <a:ahLst/>
              <a:cxnLst/>
              <a:rect l="l" t="t" r="r" b="b"/>
              <a:pathLst>
                <a:path w="8336280">
                  <a:moveTo>
                    <a:pt x="0" y="0"/>
                  </a:moveTo>
                  <a:lnTo>
                    <a:pt x="8336083" y="0"/>
                  </a:lnTo>
                </a:path>
              </a:pathLst>
            </a:custGeom>
            <a:ln w="19049">
              <a:solidFill>
                <a:srgbClr val="1F26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54284" y="2589307"/>
              <a:ext cx="205724" cy="2054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57147" y="1555366"/>
              <a:ext cx="0" cy="1038860"/>
            </a:xfrm>
            <a:custGeom>
              <a:avLst/>
              <a:gdLst/>
              <a:ahLst/>
              <a:cxnLst/>
              <a:rect l="l" t="t" r="r" b="b"/>
              <a:pathLst>
                <a:path h="1038860">
                  <a:moveTo>
                    <a:pt x="0" y="1038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6284" y="1483167"/>
              <a:ext cx="81724" cy="817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9850" y="2785356"/>
              <a:ext cx="205724" cy="1921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72713" y="2972744"/>
              <a:ext cx="0" cy="963930"/>
            </a:xfrm>
            <a:custGeom>
              <a:avLst/>
              <a:gdLst/>
              <a:ahLst/>
              <a:cxnLst/>
              <a:rect l="l" t="t" r="r" b="b"/>
              <a:pathLst>
                <a:path h="963929">
                  <a:moveTo>
                    <a:pt x="0" y="0"/>
                  </a:moveTo>
                  <a:lnTo>
                    <a:pt x="0" y="963498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1862" y="3926717"/>
              <a:ext cx="81699" cy="817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836" y="2785206"/>
              <a:ext cx="205724" cy="19214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7698" y="2972594"/>
              <a:ext cx="0" cy="963930"/>
            </a:xfrm>
            <a:custGeom>
              <a:avLst/>
              <a:gdLst/>
              <a:ahLst/>
              <a:cxnLst/>
              <a:rect l="l" t="t" r="r" b="b"/>
              <a:pathLst>
                <a:path h="963929">
                  <a:moveTo>
                    <a:pt x="0" y="0"/>
                  </a:moveTo>
                  <a:lnTo>
                    <a:pt x="0" y="963498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836" y="3926567"/>
              <a:ext cx="81724" cy="81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99602" y="2589307"/>
              <a:ext cx="205724" cy="20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2465" y="1555366"/>
              <a:ext cx="0" cy="1038860"/>
            </a:xfrm>
            <a:custGeom>
              <a:avLst/>
              <a:gdLst/>
              <a:ahLst/>
              <a:cxnLst/>
              <a:rect l="l" t="t" r="r" b="b"/>
              <a:pathLst>
                <a:path h="1038860">
                  <a:moveTo>
                    <a:pt x="0" y="1038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615" y="1483167"/>
              <a:ext cx="81699" cy="817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09349" y="2589307"/>
              <a:ext cx="205724" cy="205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12211" y="1555366"/>
              <a:ext cx="0" cy="1038860"/>
            </a:xfrm>
            <a:custGeom>
              <a:avLst/>
              <a:gdLst/>
              <a:ahLst/>
              <a:cxnLst/>
              <a:rect l="l" t="t" r="r" b="b"/>
              <a:pathLst>
                <a:path h="1038860">
                  <a:moveTo>
                    <a:pt x="0" y="103870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71336" y="1483167"/>
              <a:ext cx="81724" cy="817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97009" y="1366920"/>
            <a:ext cx="1720214" cy="5664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50" b="1" spc="-40" dirty="0">
                <a:solidFill>
                  <a:srgbClr val="1A1A1A"/>
                </a:solidFill>
                <a:latin typeface="Trebuchet MS"/>
                <a:cs typeface="Trebuchet MS"/>
              </a:rPr>
              <a:t>Ayush </a:t>
            </a:r>
            <a:r>
              <a:rPr sz="1450" b="1" spc="-25" dirty="0">
                <a:solidFill>
                  <a:srgbClr val="1A1A1A"/>
                </a:solidFill>
                <a:latin typeface="Trebuchet MS"/>
                <a:cs typeface="Trebuchet MS"/>
              </a:rPr>
              <a:t>Kumar</a:t>
            </a:r>
            <a:r>
              <a:rPr sz="1450" b="1" spc="-29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450" b="1" spc="-30" dirty="0">
                <a:solidFill>
                  <a:srgbClr val="1A1A1A"/>
                </a:solidFill>
                <a:latin typeface="Trebuchet MS"/>
                <a:cs typeface="Trebuchet MS"/>
              </a:rPr>
              <a:t>Saxena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595959"/>
                </a:solidFill>
                <a:latin typeface="Lato"/>
                <a:cs typeface="Lato"/>
              </a:rPr>
              <a:t>191530003</a:t>
            </a:r>
            <a:endParaRPr sz="14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3838" y="3847416"/>
            <a:ext cx="1573530" cy="5664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50" b="1" spc="-30" dirty="0">
                <a:solidFill>
                  <a:srgbClr val="1A1A1A"/>
                </a:solidFill>
                <a:latin typeface="Trebuchet MS"/>
                <a:cs typeface="Trebuchet MS"/>
              </a:rPr>
              <a:t>ROHAN</a:t>
            </a:r>
            <a:r>
              <a:rPr sz="1450" b="1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450" b="1" spc="-40" dirty="0">
                <a:solidFill>
                  <a:srgbClr val="1A1A1A"/>
                </a:solidFill>
                <a:latin typeface="Trebuchet MS"/>
                <a:cs typeface="Trebuchet MS"/>
              </a:rPr>
              <a:t>BHARDWAJ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595959"/>
                </a:solidFill>
                <a:latin typeface="Lato"/>
                <a:cs typeface="Lato"/>
              </a:rPr>
              <a:t>191530018</a:t>
            </a:r>
            <a:endParaRPr sz="14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8823" y="3847416"/>
            <a:ext cx="1400175" cy="5664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50" b="1" spc="-25" dirty="0">
                <a:solidFill>
                  <a:srgbClr val="1A1A1A"/>
                </a:solidFill>
                <a:latin typeface="Trebuchet MS"/>
                <a:cs typeface="Trebuchet MS"/>
              </a:rPr>
              <a:t>KULDEEP</a:t>
            </a:r>
            <a:r>
              <a:rPr sz="1450" b="1" spc="-210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450" b="1" spc="-35" dirty="0">
                <a:solidFill>
                  <a:srgbClr val="1A1A1A"/>
                </a:solidFill>
                <a:latin typeface="Trebuchet MS"/>
                <a:cs typeface="Trebuchet MS"/>
              </a:rPr>
              <a:t>TIWARI</a:t>
            </a:r>
            <a:endParaRPr sz="14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595959"/>
                </a:solidFill>
                <a:latin typeface="Lato"/>
                <a:cs typeface="Lato"/>
              </a:rPr>
              <a:t>191530009</a:t>
            </a:r>
            <a:endParaRPr sz="1400">
              <a:latin typeface="Lato"/>
              <a:cs typeface="La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73589" y="1366920"/>
            <a:ext cx="1447800" cy="56642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450" b="1" spc="-35" dirty="0">
                <a:solidFill>
                  <a:srgbClr val="1A1A1A"/>
                </a:solidFill>
                <a:latin typeface="Trebuchet MS"/>
                <a:cs typeface="Trebuchet MS"/>
              </a:rPr>
              <a:t>NAMAN</a:t>
            </a:r>
            <a:r>
              <a:rPr sz="1450" b="1" spc="-185" dirty="0">
                <a:solidFill>
                  <a:srgbClr val="1A1A1A"/>
                </a:solidFill>
                <a:latin typeface="Trebuchet MS"/>
                <a:cs typeface="Trebuchet MS"/>
              </a:rPr>
              <a:t> </a:t>
            </a:r>
            <a:r>
              <a:rPr sz="1450" b="1" spc="-75" dirty="0">
                <a:solidFill>
                  <a:srgbClr val="1A1A1A"/>
                </a:solidFill>
                <a:latin typeface="Trebuchet MS"/>
                <a:cs typeface="Trebuchet MS"/>
              </a:rPr>
              <a:t>AGRAWAL</a:t>
            </a:r>
            <a:endParaRPr sz="14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595959"/>
                </a:solidFill>
                <a:latin typeface="Lato"/>
                <a:cs typeface="Lato"/>
              </a:rPr>
              <a:t>191530013</a:t>
            </a:r>
            <a:endParaRPr sz="1400" dirty="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8273" y="1549085"/>
            <a:ext cx="17824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latin typeface="Trebuchet MS" panose="020B0603020202020204" pitchFamily="34" charset="0"/>
                <a:cs typeface="Arial"/>
              </a:rPr>
              <a:t>Mr. </a:t>
            </a:r>
            <a:r>
              <a:rPr lang="en-US" sz="1400" dirty="0" err="1">
                <a:latin typeface="Trebuchet MS" panose="020B0603020202020204" pitchFamily="34" charset="0"/>
                <a:cs typeface="Arial"/>
              </a:rPr>
              <a:t>Asheesh</a:t>
            </a:r>
            <a:r>
              <a:rPr lang="en-US" sz="1400" dirty="0">
                <a:latin typeface="Trebuchet MS" panose="020B0603020202020204" pitchFamily="34" charset="0"/>
                <a:cs typeface="Arial"/>
              </a:rPr>
              <a:t> Tiwari</a:t>
            </a:r>
            <a:endParaRPr sz="1400" dirty="0">
              <a:latin typeface="Trebuchet MS" panose="020B0603020202020204" pitchFamily="34" charset="0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28273" y="2003998"/>
            <a:ext cx="19919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solidFill>
                  <a:srgbClr val="333333"/>
                </a:solidFill>
                <a:latin typeface="Lato"/>
                <a:cs typeface="Lato"/>
              </a:rPr>
              <a:t>Assistant </a:t>
            </a:r>
            <a:r>
              <a:rPr sz="1350" spc="-5" dirty="0">
                <a:solidFill>
                  <a:srgbClr val="333333"/>
                </a:solidFill>
                <a:latin typeface="Lato"/>
                <a:cs typeface="Lato"/>
              </a:rPr>
              <a:t>Professor,</a:t>
            </a:r>
            <a:r>
              <a:rPr sz="1350" spc="-229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350" spc="-10" dirty="0">
                <a:solidFill>
                  <a:srgbClr val="333333"/>
                </a:solidFill>
                <a:latin typeface="Lato"/>
                <a:cs typeface="Lato"/>
              </a:rPr>
              <a:t>GLAU</a:t>
            </a:r>
            <a:endParaRPr sz="135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3858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>
                <a:solidFill>
                  <a:srgbClr val="282828"/>
                </a:solidFill>
              </a:rPr>
              <a:t>What </a:t>
            </a:r>
            <a:r>
              <a:rPr sz="3600" spc="-55" dirty="0">
                <a:solidFill>
                  <a:srgbClr val="282828"/>
                </a:solidFill>
              </a:rPr>
              <a:t>is</a:t>
            </a:r>
            <a:r>
              <a:rPr sz="3600" spc="20" dirty="0">
                <a:solidFill>
                  <a:srgbClr val="282828"/>
                </a:solidFill>
              </a:rPr>
              <a:t> </a:t>
            </a:r>
            <a:r>
              <a:rPr sz="3600" spc="-25" dirty="0">
                <a:solidFill>
                  <a:srgbClr val="282828"/>
                </a:solidFill>
              </a:rPr>
              <a:t>Keylogger?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354695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15" dirty="0">
                <a:latin typeface="FreeSans"/>
                <a:cs typeface="FreeSans"/>
              </a:rPr>
              <a:t>The </a:t>
            </a:r>
            <a:r>
              <a:rPr sz="1800" spc="5" dirty="0">
                <a:latin typeface="FreeSans"/>
                <a:cs typeface="FreeSans"/>
              </a:rPr>
              <a:t>term </a:t>
            </a:r>
            <a:r>
              <a:rPr sz="1800" spc="15" dirty="0">
                <a:latin typeface="FreeSans"/>
                <a:cs typeface="FreeSans"/>
              </a:rPr>
              <a:t>‘keylogger’ </a:t>
            </a:r>
            <a:r>
              <a:rPr sz="1800" spc="5" dirty="0">
                <a:latin typeface="FreeSans"/>
                <a:cs typeface="FreeSans"/>
              </a:rPr>
              <a:t>itself </a:t>
            </a:r>
            <a:r>
              <a:rPr sz="1800" spc="-30" dirty="0">
                <a:latin typeface="FreeSans"/>
                <a:cs typeface="FreeSans"/>
              </a:rPr>
              <a:t>is </a:t>
            </a:r>
            <a:r>
              <a:rPr sz="1800" dirty="0">
                <a:latin typeface="FreeSans"/>
                <a:cs typeface="FreeSans"/>
              </a:rPr>
              <a:t>neutral, </a:t>
            </a:r>
            <a:r>
              <a:rPr sz="1800" spc="-5" dirty="0">
                <a:latin typeface="FreeSans"/>
                <a:cs typeface="FreeSans"/>
              </a:rPr>
              <a:t>and </a:t>
            </a:r>
            <a:r>
              <a:rPr sz="1800" spc="30" dirty="0">
                <a:latin typeface="FreeSans"/>
                <a:cs typeface="FreeSans"/>
              </a:rPr>
              <a:t>the </a:t>
            </a:r>
            <a:r>
              <a:rPr sz="1800" spc="25" dirty="0">
                <a:latin typeface="FreeSans"/>
                <a:cs typeface="FreeSans"/>
              </a:rPr>
              <a:t>word </a:t>
            </a:r>
            <a:r>
              <a:rPr sz="1800" dirty="0">
                <a:latin typeface="FreeSans"/>
                <a:cs typeface="FreeSans"/>
              </a:rPr>
              <a:t>describes </a:t>
            </a:r>
            <a:r>
              <a:rPr sz="1800" spc="30" dirty="0">
                <a:latin typeface="FreeSans"/>
                <a:cs typeface="FreeSans"/>
              </a:rPr>
              <a:t>the </a:t>
            </a:r>
            <a:r>
              <a:rPr sz="1800" spc="-15" dirty="0">
                <a:latin typeface="FreeSans"/>
                <a:cs typeface="FreeSans"/>
              </a:rPr>
              <a:t>program’s  </a:t>
            </a:r>
            <a:r>
              <a:rPr sz="1800" spc="5" dirty="0">
                <a:latin typeface="FreeSans"/>
                <a:cs typeface="FreeSans"/>
              </a:rPr>
              <a:t>function. </a:t>
            </a:r>
            <a:r>
              <a:rPr sz="1800" spc="-15" dirty="0">
                <a:latin typeface="FreeSans"/>
                <a:cs typeface="FreeSans"/>
              </a:rPr>
              <a:t>Most </a:t>
            </a:r>
            <a:r>
              <a:rPr sz="1800" spc="-5" dirty="0">
                <a:latin typeface="FreeSans"/>
                <a:cs typeface="FreeSans"/>
              </a:rPr>
              <a:t>sources </a:t>
            </a:r>
            <a:r>
              <a:rPr sz="1800" spc="40" dirty="0">
                <a:latin typeface="FreeSans"/>
                <a:cs typeface="FreeSans"/>
              </a:rPr>
              <a:t>deﬁne </a:t>
            </a:r>
            <a:r>
              <a:rPr sz="1800" spc="-40" dirty="0">
                <a:latin typeface="FreeSans"/>
                <a:cs typeface="FreeSans"/>
              </a:rPr>
              <a:t>a </a:t>
            </a:r>
            <a:r>
              <a:rPr sz="1800" spc="25" dirty="0">
                <a:latin typeface="FreeSans"/>
                <a:cs typeface="FreeSans"/>
              </a:rPr>
              <a:t>keylogger </a:t>
            </a:r>
            <a:r>
              <a:rPr sz="1800" spc="-50" dirty="0">
                <a:latin typeface="FreeSans"/>
                <a:cs typeface="FreeSans"/>
              </a:rPr>
              <a:t>as </a:t>
            </a:r>
            <a:r>
              <a:rPr sz="1800" spc="-40" dirty="0">
                <a:latin typeface="FreeSans"/>
                <a:cs typeface="FreeSans"/>
              </a:rPr>
              <a:t>a </a:t>
            </a:r>
            <a:r>
              <a:rPr sz="1800" spc="5" dirty="0">
                <a:latin typeface="FreeSans"/>
                <a:cs typeface="FreeSans"/>
              </a:rPr>
              <a:t>software </a:t>
            </a:r>
            <a:r>
              <a:rPr sz="1800" dirty="0">
                <a:latin typeface="FreeSans"/>
                <a:cs typeface="FreeSans"/>
              </a:rPr>
              <a:t>program </a:t>
            </a:r>
            <a:r>
              <a:rPr sz="1800" spc="15" dirty="0">
                <a:latin typeface="FreeSans"/>
                <a:cs typeface="FreeSans"/>
              </a:rPr>
              <a:t>designed </a:t>
            </a:r>
            <a:r>
              <a:rPr sz="1800" spc="40" dirty="0">
                <a:latin typeface="FreeSans"/>
                <a:cs typeface="FreeSans"/>
              </a:rPr>
              <a:t>to  </a:t>
            </a:r>
            <a:r>
              <a:rPr sz="1800" spc="5" dirty="0">
                <a:latin typeface="FreeSans"/>
                <a:cs typeface="FreeSans"/>
              </a:rPr>
              <a:t>secretly </a:t>
            </a:r>
            <a:r>
              <a:rPr sz="1800" spc="15" dirty="0">
                <a:latin typeface="FreeSans"/>
                <a:cs typeface="FreeSans"/>
              </a:rPr>
              <a:t>monitor </a:t>
            </a:r>
            <a:r>
              <a:rPr sz="1800" spc="-5" dirty="0">
                <a:latin typeface="FreeSans"/>
                <a:cs typeface="FreeSans"/>
              </a:rPr>
              <a:t>and </a:t>
            </a:r>
            <a:r>
              <a:rPr sz="1800" spc="35" dirty="0">
                <a:latin typeface="FreeSans"/>
                <a:cs typeface="FreeSans"/>
              </a:rPr>
              <a:t>log </a:t>
            </a:r>
            <a:r>
              <a:rPr sz="1800" dirty="0">
                <a:latin typeface="FreeSans"/>
                <a:cs typeface="FreeSans"/>
              </a:rPr>
              <a:t>all keystrokes. </a:t>
            </a:r>
            <a:r>
              <a:rPr sz="1800" spc="-35" dirty="0">
                <a:latin typeface="FreeSans"/>
                <a:cs typeface="FreeSans"/>
              </a:rPr>
              <a:t>This </a:t>
            </a:r>
            <a:r>
              <a:rPr sz="1800" spc="30" dirty="0">
                <a:latin typeface="FreeSans"/>
                <a:cs typeface="FreeSans"/>
              </a:rPr>
              <a:t>deﬁnition </a:t>
            </a:r>
            <a:r>
              <a:rPr sz="1800" spc="-30" dirty="0">
                <a:latin typeface="FreeSans"/>
                <a:cs typeface="FreeSans"/>
              </a:rPr>
              <a:t>is </a:t>
            </a:r>
            <a:r>
              <a:rPr sz="1800" spc="30" dirty="0">
                <a:latin typeface="FreeSans"/>
                <a:cs typeface="FreeSans"/>
              </a:rPr>
              <a:t>not </a:t>
            </a:r>
            <a:r>
              <a:rPr sz="1800" spc="25" dirty="0">
                <a:latin typeface="FreeSans"/>
                <a:cs typeface="FreeSans"/>
              </a:rPr>
              <a:t>altogether </a:t>
            </a:r>
            <a:r>
              <a:rPr sz="1800" spc="-5" dirty="0">
                <a:latin typeface="FreeSans"/>
                <a:cs typeface="FreeSans"/>
              </a:rPr>
              <a:t>correct,  since </a:t>
            </a:r>
            <a:r>
              <a:rPr sz="1800" spc="-40" dirty="0">
                <a:latin typeface="FreeSans"/>
                <a:cs typeface="FreeSans"/>
              </a:rPr>
              <a:t>a </a:t>
            </a:r>
            <a:r>
              <a:rPr sz="1800" spc="25" dirty="0">
                <a:solidFill>
                  <a:srgbClr val="FFFFFF"/>
                </a:solidFill>
                <a:latin typeface="FreeSans"/>
                <a:cs typeface="FreeSans"/>
              </a:rPr>
              <a:t>keylogger </a:t>
            </a:r>
            <a:r>
              <a:rPr sz="1800" spc="5" dirty="0">
                <a:solidFill>
                  <a:srgbClr val="FFFFFF"/>
                </a:solidFill>
                <a:latin typeface="FreeSans"/>
                <a:cs typeface="FreeSans"/>
              </a:rPr>
              <a:t>doesn’t have </a:t>
            </a:r>
            <a:r>
              <a:rPr sz="1800" spc="40" dirty="0">
                <a:solidFill>
                  <a:srgbClr val="FFFFFF"/>
                </a:solidFill>
                <a:latin typeface="FreeSans"/>
                <a:cs typeface="FreeSans"/>
              </a:rPr>
              <a:t>to </a:t>
            </a:r>
            <a:r>
              <a:rPr sz="1800" spc="35" dirty="0">
                <a:solidFill>
                  <a:srgbClr val="FFFFFF"/>
                </a:solidFill>
                <a:latin typeface="FreeSans"/>
                <a:cs typeface="FreeSans"/>
              </a:rPr>
              <a:t>be </a:t>
            </a:r>
            <a:r>
              <a:rPr sz="1800" spc="5" dirty="0">
                <a:solidFill>
                  <a:srgbClr val="FFFFFF"/>
                </a:solidFill>
                <a:latin typeface="FreeSans"/>
                <a:cs typeface="FreeSans"/>
              </a:rPr>
              <a:t>software </a:t>
            </a:r>
            <a:r>
              <a:rPr sz="1800" spc="165" dirty="0">
                <a:solidFill>
                  <a:srgbClr val="FFFFFF"/>
                </a:solidFill>
                <a:latin typeface="FreeSans"/>
                <a:cs typeface="FreeSans"/>
              </a:rPr>
              <a:t>– </a:t>
            </a:r>
            <a:r>
              <a:rPr sz="1800" spc="15" dirty="0">
                <a:solidFill>
                  <a:srgbClr val="FFFFFF"/>
                </a:solidFill>
                <a:latin typeface="FreeSans"/>
                <a:cs typeface="FreeSans"/>
              </a:rPr>
              <a:t>it </a:t>
            </a:r>
            <a:r>
              <a:rPr sz="1800" spc="-20" dirty="0">
                <a:solidFill>
                  <a:srgbClr val="FFFFFF"/>
                </a:solidFill>
                <a:latin typeface="FreeSans"/>
                <a:cs typeface="FreeSans"/>
              </a:rPr>
              <a:t>can </a:t>
            </a:r>
            <a:r>
              <a:rPr sz="1800" spc="-5" dirty="0">
                <a:solidFill>
                  <a:srgbClr val="FFFFFF"/>
                </a:solidFill>
                <a:latin typeface="FreeSans"/>
                <a:cs typeface="FreeSans"/>
              </a:rPr>
              <a:t>also </a:t>
            </a:r>
            <a:r>
              <a:rPr sz="1800" spc="35" dirty="0">
                <a:solidFill>
                  <a:srgbClr val="FFFFFF"/>
                </a:solidFill>
                <a:latin typeface="FreeSans"/>
                <a:cs typeface="FreeSans"/>
              </a:rPr>
              <a:t>be </a:t>
            </a:r>
            <a:r>
              <a:rPr sz="1800" spc="-40" dirty="0">
                <a:solidFill>
                  <a:srgbClr val="FFFFFF"/>
                </a:solidFill>
                <a:latin typeface="FreeSans"/>
                <a:cs typeface="FreeSans"/>
              </a:rPr>
              <a:t>a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device. </a:t>
            </a:r>
            <a:r>
              <a:rPr sz="1800" spc="5" dirty="0">
                <a:latin typeface="FreeSans"/>
                <a:cs typeface="FreeSans"/>
              </a:rPr>
              <a:t>Keylogging  </a:t>
            </a:r>
            <a:r>
              <a:rPr sz="1800" dirty="0">
                <a:latin typeface="FreeSans"/>
                <a:cs typeface="FreeSans"/>
              </a:rPr>
              <a:t>devices are </a:t>
            </a:r>
            <a:r>
              <a:rPr sz="1800" spc="-5" dirty="0">
                <a:latin typeface="FreeSans"/>
                <a:cs typeface="FreeSans"/>
              </a:rPr>
              <a:t>much </a:t>
            </a:r>
            <a:r>
              <a:rPr sz="1800" dirty="0">
                <a:latin typeface="FreeSans"/>
                <a:cs typeface="FreeSans"/>
              </a:rPr>
              <a:t>rarer </a:t>
            </a:r>
            <a:r>
              <a:rPr sz="1800" spc="5" dirty="0">
                <a:latin typeface="FreeSans"/>
                <a:cs typeface="FreeSans"/>
              </a:rPr>
              <a:t>than </a:t>
            </a:r>
            <a:r>
              <a:rPr sz="1800" spc="25" dirty="0">
                <a:latin typeface="FreeSans"/>
                <a:cs typeface="FreeSans"/>
              </a:rPr>
              <a:t>keylogging </a:t>
            </a:r>
            <a:r>
              <a:rPr sz="1800" spc="-5" dirty="0">
                <a:latin typeface="FreeSans"/>
                <a:cs typeface="FreeSans"/>
              </a:rPr>
              <a:t>software, </a:t>
            </a:r>
            <a:r>
              <a:rPr sz="1800" spc="25" dirty="0">
                <a:latin typeface="FreeSans"/>
                <a:cs typeface="FreeSans"/>
              </a:rPr>
              <a:t>but </a:t>
            </a:r>
            <a:r>
              <a:rPr sz="1800" spc="15" dirty="0">
                <a:latin typeface="FreeSans"/>
                <a:cs typeface="FreeSans"/>
              </a:rPr>
              <a:t>it </a:t>
            </a:r>
            <a:r>
              <a:rPr sz="1800" spc="-30" dirty="0">
                <a:latin typeface="FreeSans"/>
                <a:cs typeface="FreeSans"/>
              </a:rPr>
              <a:t>is </a:t>
            </a:r>
            <a:r>
              <a:rPr sz="1800" spc="5" dirty="0">
                <a:latin typeface="FreeSans"/>
                <a:cs typeface="FreeSans"/>
              </a:rPr>
              <a:t>important </a:t>
            </a:r>
            <a:r>
              <a:rPr sz="1800" spc="40" dirty="0">
                <a:latin typeface="FreeSans"/>
                <a:cs typeface="FreeSans"/>
              </a:rPr>
              <a:t>to </a:t>
            </a:r>
            <a:r>
              <a:rPr sz="1800" spc="20" dirty="0">
                <a:latin typeface="FreeSans"/>
                <a:cs typeface="FreeSans"/>
              </a:rPr>
              <a:t>keep their  </a:t>
            </a:r>
            <a:r>
              <a:rPr sz="1800" spc="10" dirty="0">
                <a:latin typeface="FreeSans"/>
                <a:cs typeface="FreeSans"/>
              </a:rPr>
              <a:t>existence </a:t>
            </a:r>
            <a:r>
              <a:rPr sz="1800" spc="5" dirty="0">
                <a:latin typeface="FreeSans"/>
                <a:cs typeface="FreeSans"/>
              </a:rPr>
              <a:t>in </a:t>
            </a:r>
            <a:r>
              <a:rPr sz="1800" dirty="0">
                <a:latin typeface="FreeSans"/>
                <a:cs typeface="FreeSans"/>
              </a:rPr>
              <a:t>mind </a:t>
            </a:r>
            <a:r>
              <a:rPr sz="1800" spc="25" dirty="0">
                <a:latin typeface="FreeSans"/>
                <a:cs typeface="FreeSans"/>
              </a:rPr>
              <a:t>when </a:t>
            </a:r>
            <a:r>
              <a:rPr sz="1800" spc="15" dirty="0">
                <a:latin typeface="FreeSans"/>
                <a:cs typeface="FreeSans"/>
              </a:rPr>
              <a:t>thinking </a:t>
            </a:r>
            <a:r>
              <a:rPr sz="1800" spc="20" dirty="0">
                <a:latin typeface="FreeSans"/>
                <a:cs typeface="FreeSans"/>
              </a:rPr>
              <a:t>about </a:t>
            </a:r>
            <a:r>
              <a:rPr sz="1800" spc="10" dirty="0">
                <a:latin typeface="FreeSans"/>
                <a:cs typeface="FreeSans"/>
              </a:rPr>
              <a:t>information</a:t>
            </a:r>
            <a:r>
              <a:rPr sz="1800" spc="-10" dirty="0">
                <a:latin typeface="FreeSans"/>
                <a:cs typeface="FreeSans"/>
              </a:rPr>
              <a:t> </a:t>
            </a:r>
            <a:r>
              <a:rPr sz="1800" spc="-15" dirty="0">
                <a:latin typeface="FreeSans"/>
                <a:cs typeface="FreeSans"/>
              </a:rPr>
              <a:t>security.</a:t>
            </a:r>
            <a:endParaRPr sz="1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499761"/>
            <a:ext cx="7182484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z="3600" spc="-35" dirty="0">
                <a:solidFill>
                  <a:srgbClr val="1F2628"/>
                </a:solidFill>
              </a:rPr>
              <a:t>Why </a:t>
            </a:r>
            <a:r>
              <a:rPr sz="3600" spc="30" dirty="0">
                <a:solidFill>
                  <a:srgbClr val="1F2628"/>
                </a:solidFill>
              </a:rPr>
              <a:t>did </a:t>
            </a:r>
            <a:r>
              <a:rPr sz="3600" spc="65" dirty="0">
                <a:solidFill>
                  <a:srgbClr val="1F2628"/>
                </a:solidFill>
              </a:rPr>
              <a:t>we </a:t>
            </a:r>
            <a:r>
              <a:rPr sz="3600" spc="15" dirty="0">
                <a:solidFill>
                  <a:srgbClr val="1F2628"/>
                </a:solidFill>
              </a:rPr>
              <a:t>select Keylogger </a:t>
            </a:r>
            <a:r>
              <a:rPr sz="3600" spc="-100" dirty="0">
                <a:solidFill>
                  <a:srgbClr val="1F2628"/>
                </a:solidFill>
              </a:rPr>
              <a:t>as </a:t>
            </a:r>
            <a:r>
              <a:rPr sz="3600" spc="55" dirty="0">
                <a:solidFill>
                  <a:srgbClr val="1F2628"/>
                </a:solidFill>
              </a:rPr>
              <a:t>our  </a:t>
            </a:r>
            <a:r>
              <a:rPr sz="3600" spc="-30" dirty="0">
                <a:solidFill>
                  <a:srgbClr val="1F2628"/>
                </a:solidFill>
              </a:rPr>
              <a:t>project?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4724" y="1773015"/>
            <a:ext cx="8209915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2400" spc="5" dirty="0">
                <a:solidFill>
                  <a:srgbClr val="606060"/>
                </a:solidFill>
                <a:latin typeface="FreeSans"/>
                <a:cs typeface="FreeSans"/>
              </a:rPr>
              <a:t>Out </a:t>
            </a:r>
            <a:r>
              <a:rPr sz="2400" spc="40" dirty="0">
                <a:solidFill>
                  <a:srgbClr val="606060"/>
                </a:solidFill>
                <a:latin typeface="FreeSans"/>
                <a:cs typeface="FreeSans"/>
              </a:rPr>
              <a:t>of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all </a:t>
            </a:r>
            <a:r>
              <a:rPr sz="2400" spc="40" dirty="0">
                <a:solidFill>
                  <a:srgbClr val="606060"/>
                </a:solidFill>
                <a:latin typeface="FreeSans"/>
                <a:cs typeface="FreeSans"/>
              </a:rPr>
              <a:t>the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projects based </a:t>
            </a:r>
            <a:r>
              <a:rPr sz="2400" spc="45" dirty="0">
                <a:solidFill>
                  <a:srgbClr val="606060"/>
                </a:solidFill>
                <a:latin typeface="FreeSans"/>
                <a:cs typeface="FreeSans"/>
              </a:rPr>
              <a:t>on </a:t>
            </a:r>
            <a:r>
              <a:rPr sz="2400" spc="-15" dirty="0">
                <a:solidFill>
                  <a:srgbClr val="606060"/>
                </a:solidFill>
                <a:latin typeface="FreeSans"/>
                <a:cs typeface="FreeSans"/>
              </a:rPr>
              <a:t>Cybersecurity,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this </a:t>
            </a:r>
            <a:r>
              <a:rPr sz="2400" spc="50" dirty="0">
                <a:solidFill>
                  <a:srgbClr val="606060"/>
                </a:solidFill>
                <a:latin typeface="FreeSans"/>
                <a:cs typeface="FreeSans"/>
              </a:rPr>
              <a:t>one </a:t>
            </a:r>
            <a:r>
              <a:rPr sz="2400" spc="-40" dirty="0">
                <a:solidFill>
                  <a:srgbClr val="606060"/>
                </a:solidFill>
                <a:latin typeface="FreeSans"/>
                <a:cs typeface="FreeSans"/>
              </a:rPr>
              <a:t>is </a:t>
            </a:r>
            <a:r>
              <a:rPr sz="2400" spc="50" dirty="0">
                <a:solidFill>
                  <a:srgbClr val="606060"/>
                </a:solidFill>
                <a:latin typeface="FreeSans"/>
                <a:cs typeface="FreeSans"/>
              </a:rPr>
              <a:t>one  </a:t>
            </a:r>
            <a:r>
              <a:rPr sz="2400" spc="40" dirty="0">
                <a:solidFill>
                  <a:srgbClr val="606060"/>
                </a:solidFill>
                <a:latin typeface="FreeSans"/>
                <a:cs typeface="FreeSans"/>
              </a:rPr>
              <a:t>of the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best. </a:t>
            </a:r>
            <a:r>
              <a:rPr sz="2400" spc="-30" dirty="0">
                <a:solidFill>
                  <a:srgbClr val="606060"/>
                </a:solidFill>
                <a:latin typeface="FreeSans"/>
                <a:cs typeface="FreeSans"/>
              </a:rPr>
              <a:t>It </a:t>
            </a:r>
            <a:r>
              <a:rPr sz="2400" spc="-25" dirty="0">
                <a:solidFill>
                  <a:srgbClr val="606060"/>
                </a:solidFill>
                <a:latin typeface="FreeSans"/>
                <a:cs typeface="FreeSans"/>
              </a:rPr>
              <a:t>can </a:t>
            </a:r>
            <a:r>
              <a:rPr sz="2400" spc="5" dirty="0">
                <a:solidFill>
                  <a:srgbClr val="606060"/>
                </a:solidFill>
                <a:latin typeface="FreeSans"/>
                <a:cs typeface="FreeSans"/>
              </a:rPr>
              <a:t>have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surveillance </a:t>
            </a:r>
            <a:r>
              <a:rPr sz="2400" spc="45" dirty="0">
                <a:solidFill>
                  <a:srgbClr val="606060"/>
                </a:solidFill>
                <a:latin typeface="FreeSans"/>
                <a:cs typeface="FreeSans"/>
              </a:rPr>
              <a:t>on </a:t>
            </a:r>
            <a:r>
              <a:rPr sz="2400" dirty="0">
                <a:solidFill>
                  <a:srgbClr val="606060"/>
                </a:solidFill>
                <a:latin typeface="FreeSans"/>
                <a:cs typeface="FreeSans"/>
              </a:rPr>
              <a:t>all </a:t>
            </a:r>
            <a:r>
              <a:rPr sz="2400" spc="40" dirty="0">
                <a:solidFill>
                  <a:srgbClr val="606060"/>
                </a:solidFill>
                <a:latin typeface="FreeSans"/>
                <a:cs typeface="FreeSans"/>
              </a:rPr>
              <a:t>the </a:t>
            </a:r>
            <a:r>
              <a:rPr sz="2400" spc="10" dirty="0">
                <a:solidFill>
                  <a:srgbClr val="606060"/>
                </a:solidFill>
                <a:latin typeface="FreeSans"/>
                <a:cs typeface="FreeSans"/>
              </a:rPr>
              <a:t>information  </a:t>
            </a:r>
            <a:r>
              <a:rPr sz="2400" spc="35" dirty="0">
                <a:solidFill>
                  <a:srgbClr val="606060"/>
                </a:solidFill>
                <a:latin typeface="FreeSans"/>
                <a:cs typeface="FreeSans"/>
              </a:rPr>
              <a:t>entered </a:t>
            </a:r>
            <a:r>
              <a:rPr sz="2400" spc="-20" dirty="0">
                <a:solidFill>
                  <a:srgbClr val="606060"/>
                </a:solidFill>
                <a:latin typeface="FreeSans"/>
                <a:cs typeface="FreeSans"/>
              </a:rPr>
              <a:t>via </a:t>
            </a:r>
            <a:r>
              <a:rPr sz="2400" spc="-50" dirty="0">
                <a:solidFill>
                  <a:srgbClr val="606060"/>
                </a:solidFill>
                <a:latin typeface="FreeSans"/>
                <a:cs typeface="FreeSans"/>
              </a:rPr>
              <a:t>a</a:t>
            </a:r>
            <a:r>
              <a:rPr sz="2400" spc="2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2400" spc="10" dirty="0">
                <a:solidFill>
                  <a:srgbClr val="606060"/>
                </a:solidFill>
                <a:latin typeface="FreeSans"/>
                <a:cs typeface="FreeSans"/>
              </a:rPr>
              <a:t>keyboard.</a:t>
            </a:r>
            <a:endParaRPr sz="24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1800" b="1" spc="-5" dirty="0">
                <a:solidFill>
                  <a:srgbClr val="FF5200"/>
                </a:solidFill>
                <a:latin typeface="Arial"/>
                <a:cs typeface="Arial"/>
              </a:rPr>
              <a:t>~Student Project</a:t>
            </a:r>
            <a:r>
              <a:rPr sz="1800" b="1" spc="-15" dirty="0">
                <a:solidFill>
                  <a:srgbClr val="FF52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5200"/>
                </a:solidFill>
                <a:latin typeface="Arial"/>
                <a:cs typeface="Arial"/>
              </a:rPr>
              <a:t>Guide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90" y="74"/>
            <a:ext cx="4572000" cy="5143500"/>
            <a:chOff x="4571990" y="7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1990" y="7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F26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64" y="449549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62D1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75707" y="1930436"/>
            <a:ext cx="3625215" cy="13036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671830" marR="5080" indent="-659765">
              <a:lnSpc>
                <a:spcPts val="5020"/>
              </a:lnSpc>
              <a:spcBef>
                <a:spcPts val="280"/>
              </a:spcBef>
            </a:pPr>
            <a:r>
              <a:rPr sz="4200" spc="-30" dirty="0">
                <a:solidFill>
                  <a:srgbClr val="1F2628"/>
                </a:solidFill>
                <a:latin typeface="FreeSans"/>
                <a:cs typeface="FreeSans"/>
              </a:rPr>
              <a:t>The </a:t>
            </a:r>
            <a:r>
              <a:rPr sz="4200" spc="40" dirty="0">
                <a:solidFill>
                  <a:srgbClr val="1F2628"/>
                </a:solidFill>
                <a:latin typeface="FreeSans"/>
                <a:cs typeface="FreeSans"/>
              </a:rPr>
              <a:t>problem</a:t>
            </a:r>
            <a:r>
              <a:rPr sz="4200" spc="20" dirty="0">
                <a:solidFill>
                  <a:srgbClr val="1F2628"/>
                </a:solidFill>
                <a:latin typeface="FreeSans"/>
                <a:cs typeface="FreeSans"/>
              </a:rPr>
              <a:t> </a:t>
            </a:r>
            <a:r>
              <a:rPr sz="4200" spc="65" dirty="0">
                <a:solidFill>
                  <a:srgbClr val="1F2628"/>
                </a:solidFill>
                <a:latin typeface="FreeSans"/>
                <a:cs typeface="FreeSans"/>
              </a:rPr>
              <a:t>or  </a:t>
            </a:r>
            <a:r>
              <a:rPr sz="4200" spc="35" dirty="0">
                <a:solidFill>
                  <a:srgbClr val="1F2628"/>
                </a:solidFill>
                <a:latin typeface="FreeSans"/>
                <a:cs typeface="FreeSans"/>
              </a:rPr>
              <a:t>challenge</a:t>
            </a:r>
            <a:endParaRPr sz="4200">
              <a:latin typeface="FreeSans"/>
              <a:cs typeface="Free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6270" marR="5080">
              <a:lnSpc>
                <a:spcPct val="114599"/>
              </a:lnSpc>
              <a:spcBef>
                <a:spcPts val="100"/>
              </a:spcBef>
            </a:pPr>
            <a:r>
              <a:rPr spc="25" dirty="0"/>
              <a:t>Develop </a:t>
            </a:r>
            <a:r>
              <a:rPr spc="5" dirty="0"/>
              <a:t>Keylogger </a:t>
            </a:r>
            <a:r>
              <a:rPr spc="-40" dirty="0"/>
              <a:t>a </a:t>
            </a:r>
            <a:r>
              <a:rPr spc="5" dirty="0"/>
              <a:t>software </a:t>
            </a:r>
            <a:r>
              <a:rPr spc="10" dirty="0"/>
              <a:t>that  </a:t>
            </a:r>
            <a:r>
              <a:rPr spc="-20" dirty="0"/>
              <a:t>can </a:t>
            </a:r>
            <a:r>
              <a:rPr spc="15" dirty="0"/>
              <a:t>identify </a:t>
            </a:r>
            <a:r>
              <a:rPr spc="30" dirty="0"/>
              <a:t>the </a:t>
            </a:r>
            <a:r>
              <a:rPr spc="5" dirty="0"/>
              <a:t>keystrokes </a:t>
            </a:r>
            <a:r>
              <a:rPr spc="35" dirty="0"/>
              <a:t>you</a:t>
            </a:r>
            <a:r>
              <a:rPr spc="-15" dirty="0"/>
              <a:t> </a:t>
            </a:r>
            <a:r>
              <a:rPr spc="-20" dirty="0"/>
              <a:t>can  </a:t>
            </a:r>
            <a:r>
              <a:rPr spc="20" dirty="0"/>
              <a:t>build </a:t>
            </a:r>
            <a:r>
              <a:rPr spc="-40" dirty="0"/>
              <a:t>a </a:t>
            </a:r>
            <a:r>
              <a:rPr spc="25" dirty="0"/>
              <a:t>keylogger </a:t>
            </a:r>
            <a:r>
              <a:rPr spc="5" dirty="0"/>
              <a:t>software </a:t>
            </a:r>
            <a:r>
              <a:rPr spc="40" dirty="0"/>
              <a:t>to </a:t>
            </a:r>
            <a:r>
              <a:rPr spc="35" dirty="0"/>
              <a:t>get  </a:t>
            </a:r>
            <a:r>
              <a:rPr spc="30" dirty="0"/>
              <a:t>the </a:t>
            </a:r>
            <a:r>
              <a:rPr spc="10" dirty="0"/>
              <a:t>information </a:t>
            </a:r>
            <a:r>
              <a:rPr spc="20" dirty="0"/>
              <a:t>about every  </a:t>
            </a:r>
            <a:r>
              <a:rPr spc="15" dirty="0"/>
              <a:t>keyboard </a:t>
            </a:r>
            <a:r>
              <a:rPr spc="10" dirty="0"/>
              <a:t>stroke that </a:t>
            </a:r>
            <a:r>
              <a:rPr spc="-10" dirty="0"/>
              <a:t>takes</a:t>
            </a:r>
            <a:r>
              <a:rPr spc="-20" dirty="0"/>
              <a:t> </a:t>
            </a:r>
            <a:r>
              <a:rPr spc="-10" dirty="0"/>
              <a:t>place.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012518" y="2567040"/>
            <a:ext cx="3378835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FreeSans"/>
                <a:cs typeface="FreeSans"/>
              </a:rPr>
              <a:t>Moving </a:t>
            </a:r>
            <a:r>
              <a:rPr sz="1800" spc="40" dirty="0">
                <a:solidFill>
                  <a:srgbClr val="FFFFFF"/>
                </a:solidFill>
                <a:latin typeface="FreeSans"/>
                <a:cs typeface="FreeSans"/>
              </a:rPr>
              <a:t>to </a:t>
            </a:r>
            <a:r>
              <a:rPr sz="1800" spc="-15" dirty="0">
                <a:solidFill>
                  <a:srgbClr val="FFFFFF"/>
                </a:solidFill>
                <a:latin typeface="FreeSans"/>
                <a:cs typeface="FreeSans"/>
              </a:rPr>
              <a:t>an </a:t>
            </a:r>
            <a:r>
              <a:rPr sz="1800" spc="-5" dirty="0">
                <a:solidFill>
                  <a:srgbClr val="FFFFFF"/>
                </a:solidFill>
                <a:latin typeface="FreeSans"/>
                <a:cs typeface="FreeSans"/>
              </a:rPr>
              <a:t>advanced </a:t>
            </a:r>
            <a:r>
              <a:rPr sz="1800" spc="5" dirty="0">
                <a:solidFill>
                  <a:srgbClr val="FFFFFF"/>
                </a:solidFill>
                <a:latin typeface="FreeSans"/>
                <a:cs typeface="FreeSans"/>
              </a:rPr>
              <a:t>level, </a:t>
            </a:r>
            <a:r>
              <a:rPr sz="1800" spc="35" dirty="0">
                <a:solidFill>
                  <a:srgbClr val="FFFFFF"/>
                </a:solidFill>
                <a:latin typeface="FreeSans"/>
                <a:cs typeface="FreeSans"/>
              </a:rPr>
              <a:t>you  </a:t>
            </a:r>
            <a:r>
              <a:rPr sz="1800" spc="-20" dirty="0">
                <a:solidFill>
                  <a:srgbClr val="FFFFFF"/>
                </a:solidFill>
                <a:latin typeface="FreeSans"/>
                <a:cs typeface="FreeSans"/>
              </a:rPr>
              <a:t>can </a:t>
            </a:r>
            <a:r>
              <a:rPr sz="1800" spc="-10" dirty="0">
                <a:solidFill>
                  <a:srgbClr val="FFFFFF"/>
                </a:solidFill>
                <a:latin typeface="FreeSans"/>
                <a:cs typeface="FreeSans"/>
              </a:rPr>
              <a:t>make </a:t>
            </a:r>
            <a:r>
              <a:rPr sz="1800" spc="-40" dirty="0">
                <a:solidFill>
                  <a:srgbClr val="FFFFFF"/>
                </a:solidFill>
                <a:latin typeface="FreeSans"/>
                <a:cs typeface="FreeSans"/>
              </a:rPr>
              <a:t>a </a:t>
            </a:r>
            <a:r>
              <a:rPr sz="1800" spc="25" dirty="0">
                <a:solidFill>
                  <a:srgbClr val="FFFFFF"/>
                </a:solidFill>
                <a:latin typeface="FreeSans"/>
                <a:cs typeface="FreeSans"/>
              </a:rPr>
              <a:t>keylogger </a:t>
            </a:r>
            <a:r>
              <a:rPr sz="1800" spc="20" dirty="0">
                <a:solidFill>
                  <a:srgbClr val="FFFFFF"/>
                </a:solidFill>
                <a:latin typeface="FreeSans"/>
                <a:cs typeface="FreeSans"/>
              </a:rPr>
              <a:t>for </a:t>
            </a:r>
            <a:r>
              <a:rPr sz="1800" spc="5" dirty="0">
                <a:solidFill>
                  <a:srgbClr val="FFFFFF"/>
                </a:solidFill>
                <a:latin typeface="FreeSans"/>
                <a:cs typeface="FreeSans"/>
              </a:rPr>
              <a:t>Virtual  </a:t>
            </a:r>
            <a:r>
              <a:rPr sz="1800" dirty="0">
                <a:solidFill>
                  <a:srgbClr val="FFFFFF"/>
                </a:solidFill>
                <a:latin typeface="FreeSans"/>
                <a:cs typeface="FreeSans"/>
              </a:rPr>
              <a:t>keyboards.</a:t>
            </a:r>
            <a:endParaRPr sz="18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273" y="1203193"/>
            <a:ext cx="5264150" cy="26962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5250"/>
              </a:lnSpc>
              <a:spcBef>
                <a:spcPts val="300"/>
              </a:spcBef>
            </a:pPr>
            <a:r>
              <a:rPr sz="4400" spc="-40" dirty="0">
                <a:solidFill>
                  <a:srgbClr val="1F2628"/>
                </a:solidFill>
              </a:rPr>
              <a:t>Why </a:t>
            </a:r>
            <a:r>
              <a:rPr sz="4400" spc="80" dirty="0">
                <a:solidFill>
                  <a:srgbClr val="1F2628"/>
                </a:solidFill>
              </a:rPr>
              <a:t>not </a:t>
            </a:r>
            <a:r>
              <a:rPr sz="4400" spc="105" dirty="0">
                <a:solidFill>
                  <a:srgbClr val="1F2628"/>
                </a:solidFill>
              </a:rPr>
              <a:t>to </a:t>
            </a:r>
            <a:r>
              <a:rPr sz="4400" spc="5" dirty="0">
                <a:solidFill>
                  <a:srgbClr val="1F2628"/>
                </a:solidFill>
              </a:rPr>
              <a:t>add </a:t>
            </a:r>
            <a:r>
              <a:rPr sz="4400" spc="40" dirty="0">
                <a:solidFill>
                  <a:srgbClr val="1F2628"/>
                </a:solidFill>
              </a:rPr>
              <a:t>more  </a:t>
            </a:r>
            <a:r>
              <a:rPr sz="4400" spc="105" dirty="0">
                <a:solidFill>
                  <a:srgbClr val="1F2628"/>
                </a:solidFill>
              </a:rPr>
              <a:t>to </a:t>
            </a:r>
            <a:r>
              <a:rPr sz="4400" spc="-125" dirty="0">
                <a:solidFill>
                  <a:srgbClr val="1F2628"/>
                </a:solidFill>
              </a:rPr>
              <a:t>it? </a:t>
            </a:r>
            <a:r>
              <a:rPr sz="4400" spc="-150" dirty="0">
                <a:solidFill>
                  <a:srgbClr val="1F2628"/>
                </a:solidFill>
              </a:rPr>
              <a:t>We </a:t>
            </a:r>
            <a:r>
              <a:rPr sz="4400" spc="35" dirty="0">
                <a:solidFill>
                  <a:srgbClr val="1F2628"/>
                </a:solidFill>
              </a:rPr>
              <a:t>added </a:t>
            </a:r>
            <a:r>
              <a:rPr sz="4400" spc="40" dirty="0">
                <a:solidFill>
                  <a:srgbClr val="1F2628"/>
                </a:solidFill>
              </a:rPr>
              <a:t>more  </a:t>
            </a:r>
            <a:r>
              <a:rPr sz="4400" spc="15" dirty="0">
                <a:solidFill>
                  <a:srgbClr val="1F2628"/>
                </a:solidFill>
              </a:rPr>
              <a:t>features than  </a:t>
            </a:r>
            <a:r>
              <a:rPr sz="4400" dirty="0">
                <a:solidFill>
                  <a:srgbClr val="1F2628"/>
                </a:solidFill>
              </a:rPr>
              <a:t>expected!</a:t>
            </a:r>
            <a:endParaRPr sz="4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3273" y="864605"/>
            <a:ext cx="35871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>
                <a:solidFill>
                  <a:srgbClr val="1F2628"/>
                </a:solidFill>
                <a:latin typeface="FreeSans"/>
                <a:cs typeface="FreeSans"/>
              </a:rPr>
              <a:t>Extra</a:t>
            </a:r>
            <a:r>
              <a:rPr sz="4800" spc="-50" dirty="0">
                <a:solidFill>
                  <a:srgbClr val="1F2628"/>
                </a:solidFill>
                <a:latin typeface="FreeSans"/>
                <a:cs typeface="FreeSans"/>
              </a:rPr>
              <a:t> </a:t>
            </a:r>
            <a:r>
              <a:rPr sz="4800" spc="5" dirty="0">
                <a:solidFill>
                  <a:srgbClr val="1F2628"/>
                </a:solidFill>
                <a:latin typeface="FreeSans"/>
                <a:cs typeface="FreeSans"/>
              </a:rPr>
              <a:t>Feature</a:t>
            </a:r>
            <a:endParaRPr sz="4800">
              <a:latin typeface="FreeSans"/>
              <a:cs typeface="Free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6773" y="2429667"/>
            <a:ext cx="6299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FreeSans"/>
                <a:cs typeface="FreeSans"/>
              </a:rPr>
              <a:t>We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added </a:t>
            </a:r>
            <a:r>
              <a:rPr sz="1800" spc="-15" dirty="0">
                <a:solidFill>
                  <a:srgbClr val="606060"/>
                </a:solidFill>
                <a:latin typeface="FreeSans"/>
                <a:cs typeface="FreeSans"/>
              </a:rPr>
              <a:t>a</a:t>
            </a:r>
            <a:r>
              <a:rPr lang="en-US" sz="1800" spc="-15" dirty="0">
                <a:solidFill>
                  <a:srgbClr val="606060"/>
                </a:solidFill>
                <a:latin typeface="FreeSans"/>
                <a:cs typeface="FreeSans"/>
              </a:rPr>
              <a:t> feature by which the software will send an</a:t>
            </a:r>
            <a:r>
              <a:rPr sz="1800" spc="-1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lang="en-US" spc="-35" dirty="0">
                <a:solidFill>
                  <a:srgbClr val="606060"/>
                </a:solidFill>
                <a:latin typeface="FreeSans"/>
                <a:cs typeface="FreeSans"/>
              </a:rPr>
              <a:t>e</a:t>
            </a:r>
            <a:r>
              <a:rPr sz="1800" spc="-35" dirty="0">
                <a:solidFill>
                  <a:srgbClr val="606060"/>
                </a:solidFill>
                <a:latin typeface="FreeSans"/>
                <a:cs typeface="FreeSans"/>
              </a:rPr>
              <a:t>mail 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after </a:t>
            </a:r>
            <a:r>
              <a:rPr sz="1800" spc="-40" dirty="0">
                <a:solidFill>
                  <a:srgbClr val="606060"/>
                </a:solidFill>
                <a:latin typeface="FreeSans"/>
                <a:cs typeface="FreeSans"/>
              </a:rPr>
              <a:t>a </a:t>
            </a: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certain </a:t>
            </a:r>
            <a:r>
              <a:rPr lang="en-US" sz="1800" dirty="0">
                <a:solidFill>
                  <a:srgbClr val="606060"/>
                </a:solidFill>
                <a:latin typeface="FreeSans"/>
                <a:cs typeface="FreeSans"/>
              </a:rPr>
              <a:t>interval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of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time</a:t>
            </a:r>
            <a:r>
              <a:rPr lang="en-US" sz="1800" spc="10" dirty="0">
                <a:solidFill>
                  <a:srgbClr val="606060"/>
                </a:solidFill>
                <a:latin typeface="FreeSans"/>
                <a:cs typeface="FreeSans"/>
              </a:rPr>
              <a:t> of 35 seconds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lang="en-US" spc="15" dirty="0">
                <a:solidFill>
                  <a:srgbClr val="606060"/>
                </a:solidFill>
                <a:latin typeface="FreeSans"/>
                <a:cs typeface="FreeSans"/>
              </a:rPr>
              <a:t>to the specified email address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.</a:t>
            </a:r>
            <a:endParaRPr sz="1800" dirty="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273" y="1801235"/>
            <a:ext cx="482536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55" dirty="0"/>
              <a:t>How </a:t>
            </a:r>
            <a:r>
              <a:rPr sz="4800" spc="40" dirty="0"/>
              <a:t>did </a:t>
            </a:r>
            <a:r>
              <a:rPr sz="4800" spc="90" dirty="0"/>
              <a:t>we</a:t>
            </a:r>
            <a:r>
              <a:rPr sz="4800" spc="-65" dirty="0"/>
              <a:t> </a:t>
            </a:r>
            <a:r>
              <a:rPr sz="4800" spc="-20" dirty="0"/>
              <a:t>make  </a:t>
            </a:r>
            <a:r>
              <a:rPr sz="4800" spc="70" dirty="0"/>
              <a:t>our</a:t>
            </a:r>
            <a:r>
              <a:rPr sz="4800" spc="20" dirty="0"/>
              <a:t> keylogger?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975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1F2628"/>
                </a:solidFill>
              </a:rPr>
              <a:t>Our </a:t>
            </a:r>
            <a:r>
              <a:rPr sz="2800" spc="-15" dirty="0">
                <a:solidFill>
                  <a:srgbClr val="1F2628"/>
                </a:solidFill>
              </a:rPr>
              <a:t>Strategy </a:t>
            </a:r>
            <a:r>
              <a:rPr sz="2800" spc="30" dirty="0">
                <a:solidFill>
                  <a:srgbClr val="1F2628"/>
                </a:solidFill>
              </a:rPr>
              <a:t>for </a:t>
            </a:r>
            <a:r>
              <a:rPr sz="2800" spc="-5" dirty="0">
                <a:solidFill>
                  <a:srgbClr val="1F2628"/>
                </a:solidFill>
              </a:rPr>
              <a:t>making</a:t>
            </a:r>
            <a:r>
              <a:rPr sz="2800" spc="60" dirty="0">
                <a:solidFill>
                  <a:srgbClr val="1F2628"/>
                </a:solidFill>
              </a:rPr>
              <a:t> </a:t>
            </a:r>
            <a:r>
              <a:rPr sz="2800" spc="40" dirty="0">
                <a:solidFill>
                  <a:srgbClr val="1F2628"/>
                </a:solidFill>
              </a:rPr>
              <a:t>keylogger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84098"/>
            <a:ext cx="823531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-105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create </a:t>
            </a:r>
            <a:r>
              <a:rPr sz="1400" spc="-30" dirty="0">
                <a:solidFill>
                  <a:srgbClr val="282828"/>
                </a:solidFill>
                <a:latin typeface="FreeSans"/>
                <a:cs typeface="FreeSans"/>
              </a:rPr>
              <a:t>a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keylogger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we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are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going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use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b="1" spc="-40" dirty="0">
                <a:solidFill>
                  <a:srgbClr val="282828"/>
                </a:solidFill>
                <a:latin typeface="Arial"/>
                <a:cs typeface="Arial"/>
              </a:rPr>
              <a:t>pynput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module. </a:t>
            </a:r>
            <a:r>
              <a:rPr sz="1400" spc="-30" dirty="0">
                <a:solidFill>
                  <a:srgbClr val="282828"/>
                </a:solidFill>
                <a:latin typeface="FreeSans"/>
                <a:cs typeface="FreeSans"/>
              </a:rPr>
              <a:t>As </a:t>
            </a:r>
            <a:r>
              <a:rPr sz="1400" spc="-20" dirty="0">
                <a:solidFill>
                  <a:srgbClr val="282828"/>
                </a:solidFill>
                <a:latin typeface="FreeSans"/>
                <a:cs typeface="FreeSans"/>
              </a:rPr>
              <a:t>it's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not the </a:t>
            </a:r>
            <a:r>
              <a:rPr sz="1400" spc="-10" dirty="0">
                <a:solidFill>
                  <a:srgbClr val="282828"/>
                </a:solidFill>
                <a:latin typeface="FreeSans"/>
                <a:cs typeface="FreeSans"/>
              </a:rPr>
              <a:t>standard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library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of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python, 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you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might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need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install it.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Now import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15" dirty="0">
                <a:solidFill>
                  <a:srgbClr val="282828"/>
                </a:solidFill>
                <a:latin typeface="FreeSans"/>
                <a:cs typeface="FreeSans"/>
              </a:rPr>
              <a:t>required </a:t>
            </a:r>
            <a:r>
              <a:rPr sz="1400" spc="-10" dirty="0">
                <a:solidFill>
                  <a:srgbClr val="282828"/>
                </a:solidFill>
                <a:latin typeface="FreeSans"/>
                <a:cs typeface="FreeSans"/>
              </a:rPr>
              <a:t>packages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and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methods. </a:t>
            </a:r>
            <a:r>
              <a:rPr sz="1400" spc="-105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monitor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keyboard,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we 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are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going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use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listener </a:t>
            </a:r>
            <a:r>
              <a:rPr sz="1400" spc="15" dirty="0">
                <a:solidFill>
                  <a:srgbClr val="282828"/>
                </a:solidFill>
                <a:latin typeface="FreeSans"/>
                <a:cs typeface="FreeSans"/>
              </a:rPr>
              <a:t>method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of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pynput.keyboard</a:t>
            </a:r>
            <a:r>
              <a:rPr sz="1400" spc="-30" dirty="0">
                <a:solidFill>
                  <a:srgbClr val="282828"/>
                </a:solidFill>
                <a:latin typeface="FreeSans"/>
                <a:cs typeface="FreeSans"/>
              </a:rPr>
              <a:t>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module.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FreeSans"/>
              <a:cs typeface="FreeSans"/>
            </a:endParaRPr>
          </a:p>
          <a:p>
            <a:pPr marL="12700" marR="250190">
              <a:lnSpc>
                <a:spcPct val="116100"/>
              </a:lnSpc>
              <a:spcBef>
                <a:spcPts val="5"/>
              </a:spcBef>
            </a:pPr>
            <a:r>
              <a:rPr sz="1400" spc="-10" dirty="0">
                <a:solidFill>
                  <a:srgbClr val="1F2628"/>
                </a:solidFill>
                <a:latin typeface="FreeSans"/>
                <a:cs typeface="FreeSans"/>
              </a:rPr>
              <a:t>With </a:t>
            </a:r>
            <a:r>
              <a:rPr sz="1400" spc="25" dirty="0">
                <a:solidFill>
                  <a:srgbClr val="1F2628"/>
                </a:solidFill>
                <a:latin typeface="FreeSans"/>
                <a:cs typeface="FreeSans"/>
              </a:rPr>
              <a:t>the </a:t>
            </a:r>
            <a:r>
              <a:rPr sz="1400" spc="20" dirty="0">
                <a:solidFill>
                  <a:srgbClr val="1F2628"/>
                </a:solidFill>
                <a:latin typeface="FreeSans"/>
                <a:cs typeface="FreeSans"/>
              </a:rPr>
              <a:t>logging </a:t>
            </a:r>
            <a:r>
              <a:rPr sz="1400" spc="15" dirty="0">
                <a:solidFill>
                  <a:srgbClr val="1F2628"/>
                </a:solidFill>
                <a:latin typeface="FreeSans"/>
                <a:cs typeface="FreeSans"/>
              </a:rPr>
              <a:t>module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imported, </a:t>
            </a:r>
            <a:r>
              <a:rPr sz="1400" spc="25" dirty="0">
                <a:solidFill>
                  <a:srgbClr val="1F2628"/>
                </a:solidFill>
                <a:latin typeface="FreeSans"/>
                <a:cs typeface="FreeSans"/>
              </a:rPr>
              <a:t>you </a:t>
            </a:r>
            <a:r>
              <a:rPr sz="1400" spc="-15" dirty="0">
                <a:solidFill>
                  <a:srgbClr val="1F2628"/>
                </a:solidFill>
                <a:latin typeface="FreeSans"/>
                <a:cs typeface="FreeSans"/>
              </a:rPr>
              <a:t>can </a:t>
            </a:r>
            <a:r>
              <a:rPr sz="1400" dirty="0">
                <a:solidFill>
                  <a:srgbClr val="1F2628"/>
                </a:solidFill>
                <a:latin typeface="FreeSans"/>
                <a:cs typeface="FreeSans"/>
              </a:rPr>
              <a:t>use </a:t>
            </a:r>
            <a:r>
              <a:rPr sz="1400" spc="10" dirty="0">
                <a:solidFill>
                  <a:srgbClr val="1F2628"/>
                </a:solidFill>
                <a:latin typeface="FreeSans"/>
                <a:cs typeface="FreeSans"/>
              </a:rPr>
              <a:t>something </a:t>
            </a:r>
            <a:r>
              <a:rPr sz="1400" spc="5" dirty="0">
                <a:solidFill>
                  <a:srgbClr val="1F2628"/>
                </a:solidFill>
                <a:latin typeface="FreeSans"/>
                <a:cs typeface="FreeSans"/>
              </a:rPr>
              <a:t>called </a:t>
            </a:r>
            <a:r>
              <a:rPr sz="1400" spc="-30" dirty="0">
                <a:solidFill>
                  <a:srgbClr val="1F2628"/>
                </a:solidFill>
                <a:latin typeface="FreeSans"/>
                <a:cs typeface="FreeSans"/>
              </a:rPr>
              <a:t>a </a:t>
            </a:r>
            <a:r>
              <a:rPr sz="1400" spc="-40" dirty="0">
                <a:solidFill>
                  <a:srgbClr val="1F2628"/>
                </a:solidFill>
                <a:latin typeface="FreeSans"/>
                <a:cs typeface="FreeSans"/>
              </a:rPr>
              <a:t>“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logger” </a:t>
            </a:r>
            <a:r>
              <a:rPr sz="1400" b="1" spc="-25" dirty="0">
                <a:solidFill>
                  <a:srgbClr val="1F2628"/>
                </a:solidFill>
                <a:latin typeface="Arial"/>
                <a:cs typeface="Arial"/>
              </a:rPr>
              <a:t>to </a:t>
            </a:r>
            <a:r>
              <a:rPr sz="1400" b="1" spc="-45" dirty="0">
                <a:solidFill>
                  <a:srgbClr val="1F2628"/>
                </a:solidFill>
                <a:latin typeface="Arial"/>
                <a:cs typeface="Arial"/>
              </a:rPr>
              <a:t>log </a:t>
            </a:r>
            <a:r>
              <a:rPr sz="1400" b="1" spc="-60" dirty="0">
                <a:solidFill>
                  <a:srgbClr val="1F2628"/>
                </a:solidFill>
                <a:latin typeface="Arial"/>
                <a:cs typeface="Arial"/>
              </a:rPr>
              <a:t>messages </a:t>
            </a:r>
            <a:r>
              <a:rPr sz="1400" b="1" spc="-15" dirty="0">
                <a:solidFill>
                  <a:srgbClr val="1F2628"/>
                </a:solidFill>
                <a:latin typeface="Arial"/>
                <a:cs typeface="Arial"/>
              </a:rPr>
              <a:t>that </a:t>
            </a:r>
            <a:r>
              <a:rPr sz="1400" b="1" spc="-55" dirty="0">
                <a:solidFill>
                  <a:srgbClr val="1F2628"/>
                </a:solidFill>
                <a:latin typeface="Arial"/>
                <a:cs typeface="Arial"/>
              </a:rPr>
              <a:t>you  </a:t>
            </a:r>
            <a:r>
              <a:rPr sz="1400" b="1" spc="-20" dirty="0">
                <a:solidFill>
                  <a:srgbClr val="1F2628"/>
                </a:solidFill>
                <a:latin typeface="Arial"/>
                <a:cs typeface="Arial"/>
              </a:rPr>
              <a:t>want </a:t>
            </a:r>
            <a:r>
              <a:rPr sz="1400" b="1" spc="-25" dirty="0">
                <a:solidFill>
                  <a:srgbClr val="1F2628"/>
                </a:solidFill>
                <a:latin typeface="Arial"/>
                <a:cs typeface="Arial"/>
              </a:rPr>
              <a:t>to</a:t>
            </a:r>
            <a:r>
              <a:rPr sz="1400" b="1" spc="-55" dirty="0">
                <a:solidFill>
                  <a:srgbClr val="1F2628"/>
                </a:solidFill>
                <a:latin typeface="Arial"/>
                <a:cs typeface="Arial"/>
              </a:rPr>
              <a:t> </a:t>
            </a:r>
            <a:r>
              <a:rPr sz="1400" b="1" spc="-40" dirty="0">
                <a:solidFill>
                  <a:srgbClr val="1F2628"/>
                </a:solidFill>
                <a:latin typeface="Arial"/>
                <a:cs typeface="Arial"/>
              </a:rPr>
              <a:t>see</a:t>
            </a:r>
            <a:r>
              <a:rPr sz="1400" spc="-40" dirty="0">
                <a:solidFill>
                  <a:srgbClr val="1F2628"/>
                </a:solidFill>
                <a:latin typeface="FreeSans"/>
                <a:cs typeface="FreeSans"/>
              </a:rPr>
              <a:t>.</a:t>
            </a:r>
            <a:endParaRPr sz="1400">
              <a:latin typeface="FreeSans"/>
              <a:cs typeface="Free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00">
              <a:latin typeface="FreeSans"/>
              <a:cs typeface="FreeSans"/>
            </a:endParaRPr>
          </a:p>
          <a:p>
            <a:pPr marL="12700" marR="26034">
              <a:lnSpc>
                <a:spcPct val="116100"/>
              </a:lnSpc>
            </a:pPr>
            <a:r>
              <a:rPr sz="1400" spc="-10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15" dirty="0">
                <a:solidFill>
                  <a:srgbClr val="282828"/>
                </a:solidFill>
                <a:latin typeface="FreeSans"/>
                <a:cs typeface="FreeSans"/>
              </a:rPr>
              <a:t>ﬁnal thing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we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are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going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do </a:t>
            </a:r>
            <a:r>
              <a:rPr sz="1400" spc="-25" dirty="0">
                <a:solidFill>
                  <a:srgbClr val="282828"/>
                </a:solidFill>
                <a:latin typeface="FreeSans"/>
                <a:cs typeface="FreeSans"/>
              </a:rPr>
              <a:t>is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dirty="0">
                <a:solidFill>
                  <a:srgbClr val="282828"/>
                </a:solidFill>
                <a:latin typeface="FreeSans"/>
                <a:cs typeface="FreeSans"/>
              </a:rPr>
              <a:t>set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up </a:t>
            </a:r>
            <a:r>
              <a:rPr sz="1400" spc="-10" dirty="0">
                <a:solidFill>
                  <a:srgbClr val="282828"/>
                </a:solidFill>
                <a:latin typeface="FreeSans"/>
                <a:cs typeface="FreeSans"/>
              </a:rPr>
              <a:t>an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instance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of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Listener and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deﬁne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15" dirty="0">
                <a:solidFill>
                  <a:srgbClr val="282828"/>
                </a:solidFill>
                <a:latin typeface="FreeSans"/>
                <a:cs typeface="FreeSans"/>
              </a:rPr>
              <a:t>method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in </a:t>
            </a:r>
            <a:r>
              <a:rPr sz="1400" spc="10" dirty="0">
                <a:solidFill>
                  <a:srgbClr val="282828"/>
                </a:solidFill>
                <a:latin typeface="FreeSans"/>
                <a:cs typeface="FreeSans"/>
              </a:rPr>
              <a:t>it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and </a:t>
            </a:r>
            <a:r>
              <a:rPr sz="1400" spc="20" dirty="0">
                <a:solidFill>
                  <a:srgbClr val="282828"/>
                </a:solidFill>
                <a:latin typeface="FreeSans"/>
                <a:cs typeface="FreeSans"/>
              </a:rPr>
              <a:t>then 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join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-5" dirty="0">
                <a:solidFill>
                  <a:srgbClr val="282828"/>
                </a:solidFill>
                <a:latin typeface="FreeSans"/>
                <a:cs typeface="FreeSans"/>
              </a:rPr>
              <a:t>instance </a:t>
            </a:r>
            <a:r>
              <a:rPr sz="1400" spc="30" dirty="0">
                <a:solidFill>
                  <a:srgbClr val="282828"/>
                </a:solidFill>
                <a:latin typeface="FreeSans"/>
                <a:cs typeface="FreeSans"/>
              </a:rPr>
              <a:t>to </a:t>
            </a:r>
            <a:r>
              <a:rPr sz="1400" spc="25" dirty="0">
                <a:solidFill>
                  <a:srgbClr val="282828"/>
                </a:solidFill>
                <a:latin typeface="FreeSans"/>
                <a:cs typeface="FreeSans"/>
              </a:rPr>
              <a:t>the </a:t>
            </a:r>
            <a:r>
              <a:rPr sz="1400" spc="-15" dirty="0">
                <a:solidFill>
                  <a:srgbClr val="282828"/>
                </a:solidFill>
                <a:latin typeface="FreeSans"/>
                <a:cs typeface="FreeSans"/>
              </a:rPr>
              <a:t>main</a:t>
            </a:r>
            <a:r>
              <a:rPr sz="1400" spc="-25" dirty="0">
                <a:solidFill>
                  <a:srgbClr val="282828"/>
                </a:solidFill>
                <a:latin typeface="FreeSans"/>
                <a:cs typeface="FreeSans"/>
              </a:rPr>
              <a:t> </a:t>
            </a:r>
            <a:r>
              <a:rPr sz="1400" spc="5" dirty="0">
                <a:solidFill>
                  <a:srgbClr val="282828"/>
                </a:solidFill>
                <a:latin typeface="FreeSans"/>
                <a:cs typeface="FreeSans"/>
              </a:rPr>
              <a:t>thread.</a:t>
            </a:r>
            <a:endParaRPr sz="1400">
              <a:latin typeface="FreeSans"/>
              <a:cs typeface="Free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796</Words>
  <Application>Microsoft Office PowerPoint</Application>
  <PresentationFormat>On-screen Show (16:9)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AoyagiKouzanFontT</vt:lpstr>
      <vt:lpstr>Arial</vt:lpstr>
      <vt:lpstr>Calibri</vt:lpstr>
      <vt:lpstr>DejaVu Sans</vt:lpstr>
      <vt:lpstr>FreeSans</vt:lpstr>
      <vt:lpstr>Lato</vt:lpstr>
      <vt:lpstr>Trebuchet MS</vt:lpstr>
      <vt:lpstr>Office Theme</vt:lpstr>
      <vt:lpstr>Keyloggers: How  to create a  keylogger in  Python and how</vt:lpstr>
      <vt:lpstr>MEET THE TEAM</vt:lpstr>
      <vt:lpstr>What is Keylogger?</vt:lpstr>
      <vt:lpstr>Why did we select Keylogger as our  project?</vt:lpstr>
      <vt:lpstr>Develop Keylogger a software that  can identify the keystrokes you can  build a keylogger software to get  the information about every  keyboard stroke that takes place.</vt:lpstr>
      <vt:lpstr>Why not to add more  to it? We added more  features than  expected!</vt:lpstr>
      <vt:lpstr>PowerPoint Presentation</vt:lpstr>
      <vt:lpstr>How did we make  our keylogger?</vt:lpstr>
      <vt:lpstr>Our Strategy for making keylogger</vt:lpstr>
      <vt:lpstr>Our Strategy for making keylogger</vt:lpstr>
      <vt:lpstr>Our Strategy for making keylogger</vt:lpstr>
      <vt:lpstr>Aha! How keyloggers spread</vt:lpstr>
      <vt:lpstr>How to protect yourself from keyloggers</vt:lpstr>
      <vt:lpstr>Conclusion</vt:lpstr>
      <vt:lpstr>Thank you for your patience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CSF PROJECT SLIDES</dc:title>
  <cp:lastModifiedBy>Rohan Bhardwaj</cp:lastModifiedBy>
  <cp:revision>5</cp:revision>
  <dcterms:created xsi:type="dcterms:W3CDTF">2022-02-04T15:31:11Z</dcterms:created>
  <dcterms:modified xsi:type="dcterms:W3CDTF">2022-02-04T15:36:21Z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2022-02-04T00:00:00Z</vt:filetime>
  </property>
</Properties>
</file>