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sldIdLst>
    <p:sldId id="256" r:id="rId2"/>
    <p:sldId id="258" r:id="rId3"/>
    <p:sldId id="291" r:id="rId4"/>
    <p:sldId id="259" r:id="rId5"/>
    <p:sldId id="290" r:id="rId6"/>
    <p:sldId id="260" r:id="rId7"/>
    <p:sldId id="261" r:id="rId8"/>
    <p:sldId id="262" r:id="rId9"/>
    <p:sldId id="264" r:id="rId10"/>
    <p:sldId id="269" r:id="rId11"/>
    <p:sldId id="271" r:id="rId12"/>
    <p:sldId id="270" r:id="rId13"/>
    <p:sldId id="272" r:id="rId14"/>
    <p:sldId id="274" r:id="rId15"/>
    <p:sldId id="273" r:id="rId16"/>
    <p:sldId id="288" r:id="rId17"/>
    <p:sldId id="289" r:id="rId18"/>
    <p:sldId id="266" r:id="rId19"/>
    <p:sldId id="268" r:id="rId20"/>
    <p:sldId id="282" r:id="rId21"/>
    <p:sldId id="283" r:id="rId22"/>
    <p:sldId id="281" r:id="rId23"/>
    <p:sldId id="275" r:id="rId24"/>
    <p:sldId id="276" r:id="rId25"/>
    <p:sldId id="278" r:id="rId26"/>
    <p:sldId id="280" r:id="rId27"/>
    <p:sldId id="284" r:id="rId28"/>
    <p:sldId id="287" r:id="rId29"/>
    <p:sldId id="286" r:id="rId30"/>
    <p:sldId id="285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jden.boudhina" initials="w" lastIdx="1" clrIdx="0">
    <p:extLst>
      <p:ext uri="{19B8F6BF-5375-455C-9EA6-DF929625EA0E}">
        <p15:presenceInfo xmlns:p15="http://schemas.microsoft.com/office/powerpoint/2012/main" userId="S::wejden.boudhina@issatso.u-sousse.tn::13cd6d0d-eccf-417c-bec4-0eac2c3f02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84" autoAdjust="0"/>
  </p:normalViewPr>
  <p:slideViewPr>
    <p:cSldViewPr snapToGrid="0">
      <p:cViewPr varScale="1">
        <p:scale>
          <a:sx n="80" d="100"/>
          <a:sy n="80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E6FF3-037B-432F-988F-CF82321F91C4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351D-27ED-438E-9EE2-6A8A43C3C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9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D351D-27ED-438E-9EE2-6A8A43C3CFA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47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Le cycle de vie d’un composant regroupe les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étapes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de la vie d’un composant.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On va tout d’abord discerner le moment où le composant va être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inséré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dans le DOM,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le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“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mounting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”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ou montage en français, et le moment où le composant va être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retiré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du DOM, l’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“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unmounting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”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le démontage. Quand un composant est monté, il va alors pouvoir être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mis à jour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ou “re-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rendered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”,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quand son state est modifié via la méthode 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+mn-lt"/>
              </a:rPr>
              <a:t>this.setState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par exemple.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Voyons ensemble quelles méthodes sont mis à notre disposition pour travailler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avec et autour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 de ces étapes du cycle de vie.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D351D-27ED-438E-9EE2-6A8A43C3CFA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22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A0458-2B9C-3710-B255-FB0D5385E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953211-7018-31E0-2563-8F41193F9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120AD2-63B6-C495-F2D2-0DCB335D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00DD-22EF-4930-9BFD-1F65B6F49F17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B53A3D-19E6-CEFA-A5CC-F751A768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FBF73-7646-63EC-BBF9-BC84F499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EBCD-B792-4273-96D8-D5741C24E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81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738F4-4CD0-7856-EFB8-7F1FB1D2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25EE69-54C7-F5B3-8400-849D1F030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27BFBA-3787-E426-3683-EDD4F8C1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00DD-22EF-4930-9BFD-1F65B6F49F17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AE2AD0-8815-2D04-2308-58692498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2E284B-7A4D-CD13-5C65-E1CB5121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EBCD-B792-4273-96D8-D5741C24E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47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7374C0-300E-207B-5033-DA9079D40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7C8D45-115A-DCED-A5F5-6B3B10B5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35301D-0095-ED00-136E-001744C9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00DD-22EF-4930-9BFD-1F65B6F49F17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F12CA-B432-5C5E-9711-4858C294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441CC9-9DDE-AA35-6D55-EF90C968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EBCD-B792-4273-96D8-D5741C24E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39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0A991-0165-992B-DAEB-8A2E65EF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AA78B-84B6-4386-D1C3-6D2DE6737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E5D92-6E00-A583-D905-E265C708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00DD-22EF-4930-9BFD-1F65B6F49F17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3157B-6283-6C68-07C3-41F3A6B0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C75A-A3A4-30FE-E224-0452476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EBCD-B792-4273-96D8-D5741C24E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8C121-80E9-477E-EA5F-B6600A51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D763B2-1995-82C7-8FC0-DAEAB21F0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6A38E-F53C-85CF-86D7-BBE70727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00DD-22EF-4930-9BFD-1F65B6F49F17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ED47B1-4F1B-36D1-51E2-FFECB427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58BC24-2F9A-5017-B423-6058E45A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EBCD-B792-4273-96D8-D5741C24E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24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3642E-6B9F-736B-321A-C483F326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F9BD5A-7F01-891A-9983-52BF053E5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D2F930-1BB5-BD07-6079-EADDB682A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4B678B-A4F4-5364-27C5-5D6771F1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00DD-22EF-4930-9BFD-1F65B6F49F17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367A64-7609-A4BE-BB90-EAABA742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0D03D2-0501-FB05-ACFD-E1B82927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EBCD-B792-4273-96D8-D5741C24E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43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C51D1-AF75-D265-D65E-91FCDE84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8B1740-2E23-16D3-2049-9CBCB8C4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4335F7-C0CE-3AB4-BA84-90F3491A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72D681-3FDD-AD27-0CDA-15E8D1148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A31425-679C-BAFA-893B-A0B5C1176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4CC673-7B23-E03E-7A7A-51D1D445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00DD-22EF-4930-9BFD-1F65B6F49F17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E8D0DC-EA2D-AB8A-E8AB-318F21FB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22C29B-495A-4A1F-A44F-5DDCB1BC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EBCD-B792-4273-96D8-D5741C24E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46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683D7-27B6-C4FF-38D9-D44926C8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6CF6D7-17EF-8BD5-539C-88032505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00DD-22EF-4930-9BFD-1F65B6F49F17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41A1BC-CEA9-7659-4496-312DBA43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2EB611-DA80-6BBE-0F0D-7105F4EF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EBCD-B792-4273-96D8-D5741C24E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98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B5FA21-EDB1-6453-E855-E1E1D45C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00DD-22EF-4930-9BFD-1F65B6F49F17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5C7A88-F120-7738-26D2-7D792217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2DF2C6-3E50-FDD6-05DA-5C8D7B86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EBCD-B792-4273-96D8-D5741C24E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00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06F70-7ADF-6F90-5DB8-BAEF2E3F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B53083-EBD9-A1BC-49C2-C2CABF57B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E234DC-8A64-6AF7-790C-4DFA1AA62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BEA69F-21B2-9B90-FE70-AA34895B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00DD-22EF-4930-9BFD-1F65B6F49F17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A36794-3546-FE61-A471-1BEF7D32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A432CC-824B-4A19-08EA-7CBA2835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EBCD-B792-4273-96D8-D5741C24E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EB817-4527-44BD-AE3E-D1BC8D5A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2BE48A-EAF9-F4B0-40EA-4C54BC515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3FE02D-D797-033F-31C8-C0962851A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950706-6E16-6690-9371-BB70242C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00DD-22EF-4930-9BFD-1F65B6F49F17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EF4FE4-D594-ECEC-007D-8E433060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701BB4-60F2-F9E4-0843-D0DF47AF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EBCD-B792-4273-96D8-D5741C24E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0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00DEE6-0A51-B83A-941D-B3C63550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C5F320-F7F0-3C8F-F5AA-D5BF3BFDE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B9A93-F8FB-FCAB-1321-0AE4FFED4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500DD-22EF-4930-9BFD-1F65B6F49F17}" type="datetimeFigureOut">
              <a:rPr lang="fr-FR" smtClean="0"/>
              <a:t>28/08/2022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D0012-1DF9-F071-429D-BBC82AE3F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D88383-A2DC-6C73-09B0-15FF2BD51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EBCD-B792-4273-96D8-D5741C24E2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68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wilio.com/blog/react-composants-fonctionnels-classe#:~:text=Comme%20son%20nom%20l'indique,comprend%20une%20m%C3%A9thode%20de%20rendu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ésultat de recherche d'images pour &quot;react js&quot;">
            <a:extLst>
              <a:ext uri="{FF2B5EF4-FFF2-40B4-BE49-F238E27FC236}">
                <a16:creationId xmlns:a16="http://schemas.microsoft.com/office/drawing/2014/main" id="{403AAA7D-0753-28B9-1D5A-8B070CB9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5075" y="1439862"/>
            <a:ext cx="3724275" cy="3590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101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C99AD-52EB-FDB4-50B1-05D99F36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  <a:t>Cycle de vie d ’un composant </a:t>
            </a:r>
            <a:r>
              <a:rPr lang="fr-FR" sz="4400" b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AEBAA-FA27-C77B-9E04-1A022224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158875"/>
            <a:ext cx="11144250" cy="5334000"/>
          </a:xfrm>
        </p:spPr>
        <p:txBody>
          <a:bodyPr>
            <a:normAutofit fontScale="25000" lnSpcReduction="2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cycle de vie d’un composant regroupe les étapes de la vie d’un composant. </a:t>
            </a: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va tout d’abord discerner le moment où le composant va être inséré dans le DOM, le “</a:t>
            </a:r>
            <a:r>
              <a:rPr kumimoji="0" lang="fr-FR" altLang="fr-FR" sz="10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mounting</a:t>
            </a:r>
            <a:r>
              <a:rPr kumimoji="0" lang="fr-FR" altLang="fr-FR" sz="10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 ou montage en français, et le moment où le composant va être retiré du DOM, “</a:t>
            </a:r>
            <a:r>
              <a:rPr kumimoji="0" lang="fr-FR" altLang="fr-FR" sz="10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unmounting</a:t>
            </a:r>
            <a:r>
              <a:rPr kumimoji="0" lang="fr-FR" altLang="fr-FR" sz="10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endParaRPr lang="fr-FR" sz="10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543613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0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*Création ( </a:t>
            </a:r>
            <a:r>
              <a:rPr kumimoji="0" lang="fr-FR" sz="10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Mounting</a:t>
            </a:r>
            <a:r>
              <a:rPr kumimoji="0" lang="fr-FR" sz="10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): </a:t>
            </a:r>
          </a:p>
          <a:p>
            <a:pPr marL="0" marR="0" lvl="0" indent="0" defTabSz="543613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0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kumimoji="0" lang="fr-FR" sz="10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fr-FR" sz="10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pour initier le state du component et déclarer les </a:t>
            </a:r>
            <a:r>
              <a:rPr kumimoji="0" lang="fr-FR" sz="10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kumimoji="0" lang="fr-FR" sz="10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543613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0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componentWillMount</a:t>
            </a:r>
            <a:r>
              <a:rPr kumimoji="0" lang="fr-FR" sz="10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0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fr-FR" sz="10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exécutée juste avant le rendering et appelée lorsque le component arrive pour la première fois au DOM</a:t>
            </a:r>
          </a:p>
          <a:p>
            <a:pPr marL="0" marR="0" lvl="0" indent="0" defTabSz="543613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0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kumimoji="0" lang="fr-FR" sz="10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0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exécutée pour afficher le component dans le DOM</a:t>
            </a:r>
          </a:p>
          <a:p>
            <a:pPr marL="0" marR="0" lvl="0" indent="0" defTabSz="543613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0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componentDidMount</a:t>
            </a:r>
            <a:r>
              <a:rPr kumimoji="0" lang="fr-FR" sz="10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10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fr-FR" sz="10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exécutée après le rendering, utilisée généralement pour demander des donnée d’un API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169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5BDDBA-29E5-AF46-A376-C967C32F5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517"/>
            <a:ext cx="10515600" cy="57064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Franklin Gothic Book" panose="020B0503020102020204" pitchFamily="34" charset="0"/>
              <a:buNone/>
            </a:pPr>
            <a:r>
              <a:rPr lang="fr-FR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*Mise à jour ( </a:t>
            </a:r>
            <a:r>
              <a:rPr lang="fr-FR" sz="2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r>
              <a:rPr lang="fr-FR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): 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chaque changement du state, </a:t>
            </a:r>
            <a:r>
              <a:rPr lang="fr-FR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 re-rendre (re-</a:t>
            </a:r>
            <a:r>
              <a:rPr lang="fr-FR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fr-F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et fait appel au 4 méthodes suivantes: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6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componentWillReceiveProps</a:t>
            </a:r>
            <a:r>
              <a:rPr lang="fr-FR" sz="2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nous permet de réaliser des actions juste avant que la nouvelle valeur d’une </a:t>
            </a:r>
            <a:r>
              <a:rPr lang="fr-FR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soit passée à notre composant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6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componentDidUpdate</a:t>
            </a:r>
            <a:r>
              <a:rPr lang="fr-FR" sz="2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nous permet de réaliser des actions **après** que le composant ait été mis à jour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6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componentWillUpdate</a:t>
            </a:r>
            <a:r>
              <a:rPr lang="fr-FR" sz="2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nous permet de réaliser des actions **juste avant** que le composant soit mis à jour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6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shouldComponentUpdate</a:t>
            </a:r>
            <a:r>
              <a:rPr lang="fr-FR" sz="2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cette méthode va nous permettre de définir le comportement du composant et plus précisément dans quels cas de figure il doit être mis à jour (très utile pour éviter des re-rendering inutiles)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46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CA01BD2-BD99-C138-1A24-9265F13AD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3996"/>
            <a:ext cx="9144000" cy="4023804"/>
          </a:xfrm>
        </p:spPr>
        <p:txBody>
          <a:bodyPr/>
          <a:lstStyle/>
          <a:p>
            <a:pPr algn="l"/>
            <a:endParaRPr lang="fr-FR" sz="2800" b="1" dirty="0">
              <a:solidFill>
                <a:srgbClr val="002060"/>
              </a:solidFill>
            </a:endParaRPr>
          </a:p>
          <a:p>
            <a:pPr algn="l"/>
            <a:r>
              <a:rPr lang="fr-FR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*Elimination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une fois que le component quitte le DOM, la</a:t>
            </a:r>
          </a:p>
          <a:p>
            <a:pPr algn="l"/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méthode suivante sera appelée:</a:t>
            </a:r>
          </a:p>
          <a:p>
            <a:pPr algn="l"/>
            <a:r>
              <a:rPr lang="fr-FR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componentWillUnmount</a:t>
            </a:r>
            <a:endParaRPr lang="fr-FR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90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81474-0E1E-2D7D-CB9F-F8863F677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427038"/>
            <a:ext cx="9144000" cy="792162"/>
          </a:xfrm>
        </p:spPr>
        <p:txBody>
          <a:bodyPr>
            <a:normAutofit/>
          </a:bodyPr>
          <a:lstStyle/>
          <a:p>
            <a: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  <a:t>DOM et virtuel DOM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25F959-003A-9CF5-B68D-1FA036B40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237" y="1543050"/>
            <a:ext cx="10834688" cy="4686300"/>
          </a:xfrm>
        </p:spPr>
        <p:txBody>
          <a:bodyPr>
            <a:normAutofit/>
          </a:bodyPr>
          <a:lstStyle/>
          <a:p>
            <a:pPr algn="l"/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 </a:t>
            </a:r>
            <a:r>
              <a:rPr lang="fr-FR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(Document Object Model), est généré par votre navigateur depuis le HTML pour afficher une page. </a:t>
            </a:r>
          </a:p>
          <a:p>
            <a:pPr algn="l"/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Avec une interface de programmation nous permettant de manipuler  le DOM, nous allons pouvoir </a:t>
            </a:r>
            <a:r>
              <a:rPr lang="fr-FR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interagir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avec lui. Ces interactions comprennent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modification du contenu d'un élément précis 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modification du style d'un élément 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création ou la suppression d'éléments 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L'interaction avec les utilisateurs, afin de repérer des clics sur un élément ou encore de récupérer leur nom dans un formulaire ;</a:t>
            </a:r>
          </a:p>
          <a:p>
            <a:pPr algn="l"/>
            <a:endParaRPr lang="fr-FR" sz="4000" b="0" i="0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79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637BA-7FD9-1A08-3FB2-2868E2E7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5657850"/>
            <a:ext cx="10515600" cy="638175"/>
          </a:xfrm>
        </p:spPr>
        <p:txBody>
          <a:bodyPr>
            <a:normAutofit/>
          </a:bodyPr>
          <a:lstStyle/>
          <a:p>
            <a:pPr algn="ctr"/>
            <a:r>
              <a:rPr lang="fr-FR" sz="2400" dirty="0">
                <a:highlight>
                  <a:srgbClr val="00FFFF"/>
                </a:highlight>
              </a:rPr>
              <a:t>Le </a:t>
            </a:r>
            <a:r>
              <a:rPr lang="fr-FR" sz="2400" b="1" dirty="0">
                <a:highlight>
                  <a:srgbClr val="00FFFF"/>
                </a:highlight>
              </a:rPr>
              <a:t>DOM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C0E3DB2-2067-386C-5884-5969BCC7E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31" y="428625"/>
            <a:ext cx="6641170" cy="4905375"/>
          </a:xfrm>
        </p:spPr>
      </p:pic>
    </p:spTree>
    <p:extLst>
      <p:ext uri="{BB962C8B-B14F-4D97-AF65-F5344CB8AC3E}">
        <p14:creationId xmlns:p14="http://schemas.microsoft.com/office/powerpoint/2010/main" val="219685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4D3DC-23C5-A6BD-D8CE-2441D89DB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050"/>
            <a:ext cx="10515600" cy="53959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lui-même ne manipule pas directement le DOM du navigateur. À la place, </a:t>
            </a:r>
            <a:r>
              <a:rPr lang="fr-FR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génère un </a:t>
            </a:r>
            <a:r>
              <a:rPr lang="fr-FR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 virtuel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distinct du DOM des navigateurs. Au moment venu, il </a:t>
            </a:r>
            <a:r>
              <a:rPr lang="fr-FR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réconcilie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ce DOM virtuel avec le DOM du navigateur, en prenant soin de minimiser le nombre d'opérations nécessaires. C’est ce qui nous permet d’avoir de </a:t>
            </a:r>
            <a:r>
              <a:rPr lang="fr-FR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 performances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 d’utiliser </a:t>
            </a:r>
            <a:r>
              <a:rPr lang="fr-FR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dans </a:t>
            </a:r>
            <a:r>
              <a:rPr lang="fr-FR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nombreux contextes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 pas seulement au sein du navigateur même, typiquement les applications mobiles natives, etc.</a:t>
            </a: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3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4FA78-B340-3AD7-CDBF-8DCD4513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38200" y="304800"/>
            <a:ext cx="10515600" cy="790576"/>
          </a:xfrm>
        </p:spPr>
        <p:txBody>
          <a:bodyPr>
            <a:normAutofit/>
          </a:bodyPr>
          <a:lstStyle/>
          <a:p>
            <a:pPr algn="ctr"/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fr-FR" b="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Les composants de Classe 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1C6347-4241-48AF-0400-0141ECDF7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381125"/>
            <a:ext cx="10182225" cy="5162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 composant de classe, pour sa part, est une classe JavaScript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étend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laquelle comprend une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méthode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rendu. 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JSX à rendre sera renvoyé́ à l'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intérieur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méthode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rendu.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fr-FR" alt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alt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 Component } </a:t>
            </a:r>
            <a:r>
              <a:rPr lang="fr-FR" alt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alt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fr-FR" alt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alt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fr-FR" alt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ClassComponent</a:t>
            </a:r>
            <a:r>
              <a:rPr lang="fr-FR" alt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fr-FR" alt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fr-FR" alt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&lt;h1&gt;Hello, world&lt;/h1&gt;;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fr-FR" altLang="fr-F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81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837F9-E098-B0D9-6F74-27C5A0AD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 Les composants fonctionnels 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4400C6-2C97-AC22-28AF-4A8F9B5A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Comme son nom l'indique, un composant fonctionnel n'est qu'une simple fonction JavaScript qui renvoie du JSX.</a:t>
            </a:r>
          </a:p>
          <a:p>
            <a:pPr marL="0" indent="0">
              <a:buNone/>
            </a:pPr>
            <a:endParaRPr lang="fr-FR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"; </a:t>
            </a:r>
          </a:p>
          <a:p>
            <a:pPr marL="0" indent="0">
              <a:buNone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FunctionalComponent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return &lt;h1&gt;Hello, world&lt;/h1&gt;; </a:t>
            </a:r>
          </a:p>
          <a:p>
            <a:pPr marL="0" indent="0">
              <a:buNone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fr-F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300" dirty="0"/>
              <a:t>Visitez ce lien expliquant :</a:t>
            </a:r>
          </a:p>
          <a:p>
            <a:pPr marL="0" indent="0">
              <a:buNone/>
            </a:pPr>
            <a:r>
              <a:rPr lang="fr-FR" sz="1300" dirty="0">
                <a:hlinkClick r:id="rId2"/>
              </a:rPr>
              <a:t>https://www.twilio.com/blog/react-composants-fonctionnels-classe#:~:text=Comme%20son%20nom%20l'indique,comprend%20une%20m%C3%A9thode%20de%20rendu</a:t>
            </a:r>
            <a:r>
              <a:rPr lang="fr-FR" sz="1300" dirty="0"/>
              <a:t>.</a:t>
            </a:r>
          </a:p>
          <a:p>
            <a:pPr marL="0" indent="0">
              <a:buNone/>
            </a:pP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21114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4ADBE-D5D3-E8C7-8FB0-8B733B85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4400" b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4400" b="1" dirty="0" err="1">
                <a:solidFill>
                  <a:schemeClr val="accent2">
                    <a:lumMod val="75000"/>
                  </a:schemeClr>
                </a:solidFill>
              </a:rPr>
              <a:t>props</a:t>
            </a:r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C291FE-37F9-8F81-869E-9DAB17F85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sont ce que vous passez dans le composant via des attributs.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6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 </a:t>
            </a:r>
            <a:r>
              <a:rPr lang="fr-FR" sz="26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fr-FR" sz="26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est une donnée transmise à un composant </a:t>
            </a:r>
            <a:r>
              <a:rPr lang="fr-FR" sz="26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6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sont immuables.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composant conteneur définira les données pouvant être modifiées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6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600" b="0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fr-FR" sz="2600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peuvent uniquement être passées des composants parents aux composants enfants et elles sont en lecture seule.</a:t>
            </a: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9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F9E3B-E051-6010-F42E-407393E1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4900" b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sz="49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4900" b="1" dirty="0" err="1">
                <a:solidFill>
                  <a:schemeClr val="accent2">
                    <a:lumMod val="75000"/>
                  </a:schemeClr>
                </a:solidFill>
              </a:rPr>
              <a:t>Props</a:t>
            </a:r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8AB8C-7ABC-C7C3-D114-9CD299E74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4863068"/>
          </a:xfrm>
        </p:spPr>
        <p:txBody>
          <a:bodyPr/>
          <a:lstStyle/>
          <a:p>
            <a:pPr marL="0" indent="0">
              <a:buNone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 vous le savez, nous pouvons utiliser la déstructuration pour</a:t>
            </a:r>
          </a:p>
          <a:p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D7659F-263F-1952-895A-36799AFB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1225" y="2133600"/>
            <a:ext cx="68008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9D321-A795-DE0C-D1E0-CD893AC6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4900" b="1" dirty="0">
                <a:solidFill>
                  <a:schemeClr val="accent2">
                    <a:lumMod val="75000"/>
                  </a:schemeClr>
                </a:solidFill>
              </a:rPr>
              <a:t>Découvrir  </a:t>
            </a:r>
            <a:r>
              <a:rPr lang="fr-FR" sz="4900" b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C1BD3-A470-9F37-D5EC-3DF0FD3C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530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 une bibliothèque JavaScript libre développée par Facebook depuis 2013. Le but principal de cette bibliothèque est de faciliter la création d'application web </a:t>
            </a:r>
            <a:r>
              <a:rPr lang="fr-FR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monopage</a:t>
            </a:r>
            <a:endParaRPr lang="fr-FR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permet aux développeurs de décrire de manière 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déclarative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leurs interfaces utilisateur et de modéliser l' 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état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 ces interfaces.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supporté par une communauté de plus de 1000 développeurs.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utilisé dans les grands projets tels que </a:t>
            </a:r>
            <a:r>
              <a:rPr lang="fr-F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mr-IN" sz="2600" dirty="0">
                <a:latin typeface="Times New Roman" panose="02020603050405020304" pitchFamily="18" charset="0"/>
              </a:rPr>
              <a:t>…</a:t>
            </a:r>
            <a:r>
              <a:rPr lang="es-ES_trad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335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3F82D-2A68-8AA0-DEBD-9EF907D3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374"/>
          </a:xfrm>
        </p:spPr>
        <p:txBody>
          <a:bodyPr>
            <a:noAutofit/>
          </a:bodyPr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 state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0D2EA1-2D53-B9E0-5882-38E8B321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3210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Aujourd’hui, nous allons aborder une des notions </a:t>
            </a:r>
            <a:r>
              <a:rPr lang="fr-FR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essentielles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à connaitre pour comprendre </a:t>
            </a:r>
            <a:r>
              <a:rPr lang="fr-FR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 </a:t>
            </a:r>
            <a:r>
              <a:rPr lang="fr-FR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“state”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Le state ou l’état en français va être pour un composant donné un objet accessible uniquement depuis ce composant, où l’on va pouvoir </a:t>
            </a:r>
            <a:r>
              <a:rPr lang="fr-FR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stocker les données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que nous voudrons utiliser à travers notre composant.</a:t>
            </a:r>
          </a:p>
          <a:p>
            <a:pPr marL="0" indent="0" algn="l">
              <a:buNone/>
            </a:pPr>
            <a:r>
              <a:rPr lang="fr-FR" sz="26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création du state</a:t>
            </a:r>
          </a:p>
          <a:p>
            <a:pPr algn="l"/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est important de préciser avant toute chose que le state va </a:t>
            </a:r>
            <a:r>
              <a:rPr lang="fr-FR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uniquement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être utilisable dans les </a:t>
            </a:r>
            <a:r>
              <a:rPr lang="fr-FR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composants “</a:t>
            </a:r>
            <a:r>
              <a:rPr lang="fr-FR" sz="2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stateful</a:t>
            </a:r>
            <a:r>
              <a:rPr lang="fr-FR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donc les composants créés à l’aide d’une classe javascript. On aura donc:</a:t>
            </a:r>
          </a:p>
          <a:p>
            <a:pPr algn="l"/>
            <a:endParaRPr lang="fr-FR" sz="1600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9E130B-044F-04AB-77A8-81658B360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491" y="4169588"/>
            <a:ext cx="6540283" cy="26096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MonComposant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extends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React.Component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 {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 // On va créer notre state dans la méthode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constructor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() de notre composant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constructor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props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) {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super(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props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); // Nous permet d'utiliser les méthode de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React.Component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enlo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this.state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 = {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// On stocke ici notre data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monTexte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: "Ceci est mon texte.« 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 }; } 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99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B7E5C-671F-1877-2BDF-00052EF8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6"/>
            <a:ext cx="10515600" cy="673100"/>
          </a:xfrm>
        </p:spPr>
        <p:txBody>
          <a:bodyPr>
            <a:noAutofit/>
          </a:bodyPr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 state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C15347-F423-B362-9C59-8DC96E66F5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2474" y="1563833"/>
            <a:ext cx="10896599" cy="3907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23767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Modification du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6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Lorsqu’un attribut du state est modifié, un </a:t>
            </a:r>
            <a:r>
              <a:rPr kumimoji="0" lang="fr-FR" altLang="fr-FR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re-rendering</a:t>
            </a:r>
            <a:r>
              <a:rPr kumimoji="0" lang="fr-FR" altLang="fr-F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 être déclenché dans notre composant, qui sera mis à jour avec la </a:t>
            </a:r>
            <a:r>
              <a:rPr kumimoji="0" lang="fr-FR" altLang="fr-FR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nouvelle valeur</a:t>
            </a:r>
            <a:r>
              <a:rPr kumimoji="0" lang="fr-FR" altLang="fr-F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du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C’est ce qui va nous permettre d’afficher ou non certaines parties de notre composant, par exemple.                       </a:t>
            </a:r>
            <a:br>
              <a:rPr kumimoji="0" lang="fr-FR" altLang="fr-F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altLang="fr-FR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kumimoji="0" lang="fr-FR" altLang="fr-F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 state devra </a:t>
            </a:r>
            <a:r>
              <a:rPr kumimoji="0" lang="fr-FR" altLang="fr-FR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uniquement</a:t>
            </a:r>
            <a:r>
              <a:rPr kumimoji="0" lang="fr-FR" altLang="fr-F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être modifié via la méthode </a:t>
            </a:r>
            <a:r>
              <a:rPr kumimoji="0" lang="fr-FR" altLang="fr-FR" sz="2600" b="1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this.setState</a:t>
            </a:r>
            <a:r>
              <a:rPr kumimoji="0" lang="fr-FR" altLang="fr-F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à laquelle on passera un objet avec </a:t>
            </a:r>
            <a:r>
              <a:rPr kumimoji="0" lang="fr-FR" altLang="fr-FR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l’attribut à modifier</a:t>
            </a:r>
            <a:r>
              <a:rPr kumimoji="0" lang="fr-FR" altLang="fr-F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et la </a:t>
            </a:r>
            <a:r>
              <a:rPr kumimoji="0" lang="fr-FR" altLang="fr-FR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nouvelle valeur</a:t>
            </a:r>
            <a:r>
              <a:rPr kumimoji="0" lang="fr-FR" altLang="fr-F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à appliquer   </a:t>
            </a:r>
          </a:p>
        </p:txBody>
      </p:sp>
    </p:spTree>
    <p:extLst>
      <p:ext uri="{BB962C8B-B14F-4D97-AF65-F5344CB8AC3E}">
        <p14:creationId xmlns:p14="http://schemas.microsoft.com/office/powerpoint/2010/main" val="2407567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5CC26-C52E-DE07-A918-AEBD58C4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6"/>
            <a:ext cx="10515600" cy="504824"/>
          </a:xfrm>
        </p:spPr>
        <p:txBody>
          <a:bodyPr>
            <a:noAutofit/>
          </a:bodyPr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 state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93ED5-94CB-47F7-9265-8C44D20E8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1100"/>
            <a:ext cx="5181600" cy="54006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600" dirty="0"/>
              <a:t>import </a:t>
            </a:r>
            <a:r>
              <a:rPr lang="fr-FR" sz="1600" dirty="0" err="1"/>
              <a:t>React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'</a:t>
            </a:r>
            <a:r>
              <a:rPr lang="fr-FR" sz="1600" dirty="0" err="1"/>
              <a:t>react</a:t>
            </a:r>
            <a:r>
              <a:rPr lang="fr-FR" sz="1600" dirty="0"/>
              <a:t>';</a:t>
            </a:r>
          </a:p>
          <a:p>
            <a:pPr marL="0" indent="0">
              <a:buNone/>
            </a:pPr>
            <a:r>
              <a:rPr lang="fr-FR" sz="1600" dirty="0"/>
              <a:t>import </a:t>
            </a:r>
            <a:r>
              <a:rPr lang="fr-FR" sz="1600" dirty="0" err="1"/>
              <a:t>ReactDOM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'</a:t>
            </a:r>
            <a:r>
              <a:rPr lang="fr-FR" sz="1600" dirty="0" err="1"/>
              <a:t>react</a:t>
            </a:r>
            <a:r>
              <a:rPr lang="fr-FR" sz="1600" dirty="0"/>
              <a:t>-dom’;</a:t>
            </a:r>
            <a:br>
              <a:rPr lang="fr-FR" sz="1600" dirty="0"/>
            </a:br>
            <a:r>
              <a:rPr lang="fr-FR" sz="1600" dirty="0"/>
              <a:t>// state</a:t>
            </a:r>
            <a:br>
              <a:rPr lang="fr-FR" sz="1600" dirty="0"/>
            </a:br>
            <a:r>
              <a:rPr lang="fr-FR" sz="1600" dirty="0"/>
              <a:t>class </a:t>
            </a:r>
            <a:r>
              <a:rPr lang="fr-FR" sz="1600" dirty="0" err="1"/>
              <a:t>Timer</a:t>
            </a:r>
            <a:r>
              <a:rPr lang="fr-FR" sz="1600" dirty="0"/>
              <a:t> </a:t>
            </a:r>
            <a:r>
              <a:rPr lang="fr-FR" sz="1600" dirty="0" err="1"/>
              <a:t>extends</a:t>
            </a:r>
            <a:r>
              <a:rPr lang="fr-FR" sz="1600" dirty="0"/>
              <a:t> </a:t>
            </a:r>
            <a:r>
              <a:rPr lang="fr-FR" sz="1600" dirty="0" err="1"/>
              <a:t>React.Component</a:t>
            </a:r>
            <a:r>
              <a:rPr lang="fr-FR" sz="1600" dirty="0"/>
              <a:t> {</a:t>
            </a:r>
          </a:p>
          <a:p>
            <a:pPr marL="0" indent="0">
              <a:buNone/>
            </a:pPr>
            <a:r>
              <a:rPr lang="fr-FR" sz="1600" dirty="0" err="1"/>
              <a:t>constructor</a:t>
            </a:r>
            <a:r>
              <a:rPr lang="fr-FR" sz="1600" dirty="0"/>
              <a:t>(</a:t>
            </a:r>
            <a:r>
              <a:rPr lang="fr-FR" sz="1600" dirty="0" err="1"/>
              <a:t>props</a:t>
            </a:r>
            <a:r>
              <a:rPr lang="fr-FR" sz="1600" dirty="0"/>
              <a:t>) {</a:t>
            </a:r>
          </a:p>
          <a:p>
            <a:pPr marL="0" indent="0">
              <a:buNone/>
            </a:pPr>
            <a:r>
              <a:rPr lang="fr-FR" sz="1600" dirty="0"/>
              <a:t>super(</a:t>
            </a:r>
            <a:r>
              <a:rPr lang="fr-FR" sz="1600" dirty="0" err="1"/>
              <a:t>props</a:t>
            </a:r>
            <a:r>
              <a:rPr lang="fr-FR" sz="1600" dirty="0"/>
              <a:t>)</a:t>
            </a:r>
          </a:p>
          <a:p>
            <a:pPr marL="0" indent="0">
              <a:buNone/>
            </a:pPr>
            <a:r>
              <a:rPr lang="fr-FR" sz="1600" dirty="0" err="1"/>
              <a:t>this.state</a:t>
            </a:r>
            <a:r>
              <a:rPr lang="fr-FR" sz="1600" dirty="0"/>
              <a:t> = {</a:t>
            </a:r>
          </a:p>
          <a:p>
            <a:pPr marL="0" indent="0">
              <a:buNone/>
            </a:pPr>
            <a:r>
              <a:rPr lang="fr-FR" sz="1600" dirty="0" err="1"/>
              <a:t>timer</a:t>
            </a:r>
            <a:r>
              <a:rPr lang="fr-FR" sz="1600" dirty="0"/>
              <a:t>: 0,</a:t>
            </a:r>
          </a:p>
          <a:p>
            <a:pPr marL="0" indent="0">
              <a:buNone/>
            </a:pPr>
            <a:r>
              <a:rPr lang="fr-FR" sz="1600" dirty="0"/>
              <a:t>}</a:t>
            </a:r>
          </a:p>
          <a:p>
            <a:pPr algn="l">
              <a:buNone/>
            </a:pPr>
            <a:r>
              <a:rPr lang="fr-FR" sz="1600" dirty="0" err="1">
                <a:solidFill>
                  <a:schemeClr val="tx1"/>
                </a:solidFill>
              </a:rPr>
              <a:t>setTimeout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</a:p>
          <a:p>
            <a:pPr algn="l">
              <a:buNone/>
            </a:pPr>
            <a:r>
              <a:rPr lang="fr-FR" sz="1600" dirty="0">
                <a:solidFill>
                  <a:schemeClr val="tx1"/>
                </a:solidFill>
              </a:rPr>
              <a:t>() =&gt; {</a:t>
            </a:r>
          </a:p>
          <a:p>
            <a:pPr algn="l">
              <a:buNone/>
            </a:pPr>
            <a:r>
              <a:rPr lang="fr-FR" sz="1600" dirty="0">
                <a:solidFill>
                  <a:schemeClr val="tx1"/>
                </a:solidFill>
              </a:rPr>
              <a:t>// </a:t>
            </a:r>
            <a:r>
              <a:rPr lang="fr-FR" sz="1600" dirty="0" err="1">
                <a:solidFill>
                  <a:schemeClr val="tx1"/>
                </a:solidFill>
              </a:rPr>
              <a:t>this.state.timer</a:t>
            </a:r>
            <a:r>
              <a:rPr lang="fr-FR" sz="1600" dirty="0">
                <a:solidFill>
                  <a:schemeClr val="tx1"/>
                </a:solidFill>
              </a:rPr>
              <a:t> ++</a:t>
            </a:r>
          </a:p>
          <a:p>
            <a:pPr algn="l">
              <a:buNone/>
            </a:pPr>
            <a:r>
              <a:rPr lang="fr-FR" sz="1600" dirty="0" err="1">
                <a:solidFill>
                  <a:schemeClr val="tx1"/>
                </a:solidFill>
              </a:rPr>
              <a:t>this.setState</a:t>
            </a:r>
            <a:r>
              <a:rPr lang="fr-FR" sz="1600" dirty="0">
                <a:solidFill>
                  <a:schemeClr val="tx1"/>
                </a:solidFill>
              </a:rPr>
              <a:t>({</a:t>
            </a:r>
          </a:p>
          <a:p>
            <a:pPr algn="l">
              <a:buNone/>
            </a:pPr>
            <a:r>
              <a:rPr lang="fr-FR" sz="1600" dirty="0" err="1">
                <a:solidFill>
                  <a:schemeClr val="tx1"/>
                </a:solidFill>
              </a:rPr>
              <a:t>timer</a:t>
            </a:r>
            <a:r>
              <a:rPr lang="fr-FR" sz="1600" dirty="0">
                <a:solidFill>
                  <a:schemeClr val="tx1"/>
                </a:solidFill>
              </a:rPr>
              <a:t>: 15</a:t>
            </a:r>
          </a:p>
          <a:p>
            <a:pPr>
              <a:buNone/>
            </a:pPr>
            <a:r>
              <a:rPr lang="fr-FR" sz="1600" dirty="0"/>
              <a:t>}) }, 3000) }</a:t>
            </a:r>
          </a:p>
          <a:p>
            <a:pPr algn="l">
              <a:buNone/>
            </a:pPr>
            <a:r>
              <a:rPr lang="fr-FR" sz="1600" dirty="0" err="1">
                <a:solidFill>
                  <a:schemeClr val="tx1"/>
                </a:solidFill>
              </a:rPr>
              <a:t>render</a:t>
            </a:r>
            <a:r>
              <a:rPr lang="fr-FR" sz="1600" dirty="0">
                <a:solidFill>
                  <a:schemeClr val="tx1"/>
                </a:solidFill>
              </a:rPr>
              <a:t>() {</a:t>
            </a:r>
          </a:p>
          <a:p>
            <a:pPr algn="l">
              <a:buNone/>
            </a:pPr>
            <a:r>
              <a:rPr lang="fr-FR" sz="1600" dirty="0">
                <a:solidFill>
                  <a:schemeClr val="tx1"/>
                </a:solidFill>
              </a:rPr>
              <a:t>return (</a:t>
            </a:r>
          </a:p>
          <a:p>
            <a:pPr algn="l">
              <a:buNone/>
            </a:pPr>
            <a:r>
              <a:rPr lang="fr-FR" sz="1600" dirty="0">
                <a:solidFill>
                  <a:schemeClr val="tx1"/>
                </a:solidFill>
              </a:rPr>
              <a:t>&lt;h1&gt;{</a:t>
            </a:r>
            <a:r>
              <a:rPr lang="fr-FR" sz="1600" dirty="0" err="1">
                <a:solidFill>
                  <a:schemeClr val="tx1"/>
                </a:solidFill>
              </a:rPr>
              <a:t>this.state.timer</a:t>
            </a:r>
            <a:r>
              <a:rPr lang="fr-FR" sz="1600" dirty="0">
                <a:solidFill>
                  <a:schemeClr val="tx1"/>
                </a:solidFill>
              </a:rPr>
              <a:t>}&lt;/h1&gt;</a:t>
            </a:r>
          </a:p>
          <a:p>
            <a:pPr>
              <a:buNone/>
            </a:pPr>
            <a:r>
              <a:rPr lang="fr-FR" sz="1600" dirty="0"/>
              <a:t>); }</a:t>
            </a:r>
            <a:endParaRPr lang="fr-FR" sz="1600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fr-FR" sz="1600" dirty="0">
                <a:solidFill>
                  <a:schemeClr val="tx1"/>
                </a:solidFill>
              </a:rPr>
              <a:t>}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 err="1">
                <a:solidFill>
                  <a:schemeClr val="tx1"/>
                </a:solidFill>
              </a:rPr>
              <a:t>ReactDOM.render</a:t>
            </a:r>
            <a:r>
              <a:rPr lang="fr-FR" sz="1600" dirty="0">
                <a:solidFill>
                  <a:schemeClr val="tx1"/>
                </a:solidFill>
              </a:rPr>
              <a:t>(&lt;</a:t>
            </a:r>
            <a:r>
              <a:rPr lang="fr-FR" sz="1600" dirty="0" err="1">
                <a:solidFill>
                  <a:schemeClr val="tx1"/>
                </a:solidFill>
              </a:rPr>
              <a:t>Timer</a:t>
            </a:r>
            <a:r>
              <a:rPr lang="fr-FR" sz="1600" dirty="0">
                <a:solidFill>
                  <a:schemeClr val="tx1"/>
                </a:solidFill>
              </a:rPr>
              <a:t> /&gt;, </a:t>
            </a:r>
            <a:r>
              <a:rPr lang="fr-FR" sz="1600" dirty="0" err="1">
                <a:solidFill>
                  <a:schemeClr val="tx1"/>
                </a:solidFill>
              </a:rPr>
              <a:t>document.getElementById</a:t>
            </a:r>
            <a:r>
              <a:rPr lang="fr-FR" sz="1600" dirty="0">
                <a:solidFill>
                  <a:schemeClr val="tx1"/>
                </a:solidFill>
              </a:rPr>
              <a:t>('root'));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8F332B3-BB60-C237-AC0A-A70004CEB7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6387" y="2495550"/>
            <a:ext cx="1952625" cy="9334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E07FD12-99C8-AC6C-52A3-60A41393A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7632" y="3762375"/>
            <a:ext cx="1876425" cy="9906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093F523-10FE-8B23-280C-22F6B8AEB0DE}"/>
              </a:ext>
            </a:extLst>
          </p:cNvPr>
          <p:cNvSpPr txBox="1"/>
          <p:nvPr/>
        </p:nvSpPr>
        <p:spPr>
          <a:xfrm>
            <a:off x="1009650" y="704850"/>
            <a:ext cx="160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Exemple1</a:t>
            </a:r>
          </a:p>
        </p:txBody>
      </p:sp>
    </p:spTree>
    <p:extLst>
      <p:ext uri="{BB962C8B-B14F-4D97-AF65-F5344CB8AC3E}">
        <p14:creationId xmlns:p14="http://schemas.microsoft.com/office/powerpoint/2010/main" val="2999587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39689-5418-CEC4-B6CB-41FA2F42D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474"/>
            <a:ext cx="9144000" cy="714703"/>
          </a:xfrm>
        </p:spPr>
        <p:txBody>
          <a:bodyPr>
            <a:normAutofit/>
          </a:bodyPr>
          <a:lstStyle/>
          <a:p>
            <a:r>
              <a:rPr lang="fr-FR" sz="4400" b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  <a:t> Events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CFFDAB-70ED-5F2E-7402-2E0CBC1B0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761470"/>
            <a:ext cx="10067925" cy="463932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dirty="0"/>
              <a:t>import </a:t>
            </a:r>
            <a:r>
              <a:rPr lang="fr-FR" dirty="0" err="1"/>
              <a:t>React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'</a:t>
            </a:r>
            <a:r>
              <a:rPr lang="fr-FR" dirty="0" err="1"/>
              <a:t>react</a:t>
            </a:r>
            <a:r>
              <a:rPr lang="fr-FR" dirty="0"/>
              <a:t>';</a:t>
            </a:r>
          </a:p>
          <a:p>
            <a:pPr algn="l"/>
            <a:r>
              <a:rPr lang="fr-FR" dirty="0"/>
              <a:t>import </a:t>
            </a:r>
            <a:r>
              <a:rPr lang="fr-FR" dirty="0" err="1"/>
              <a:t>ReactDOM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'</a:t>
            </a:r>
            <a:r>
              <a:rPr lang="fr-FR" dirty="0" err="1"/>
              <a:t>react</a:t>
            </a:r>
            <a:r>
              <a:rPr lang="fr-FR" dirty="0"/>
              <a:t>-dom';</a:t>
            </a:r>
          </a:p>
          <a:p>
            <a:pPr algn="l"/>
            <a:br>
              <a:rPr lang="fr-FR" dirty="0"/>
            </a:br>
            <a:r>
              <a:rPr lang="fr-FR" dirty="0" err="1"/>
              <a:t>const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logMyName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/>
              <a:t>= () =&gt; {</a:t>
            </a:r>
          </a:p>
          <a:p>
            <a:pPr algn="l"/>
            <a:r>
              <a:rPr lang="fr-FR" dirty="0"/>
              <a:t>console.log('MY NAME IS </a:t>
            </a:r>
            <a:r>
              <a:rPr lang="fr-FR" dirty="0" err="1"/>
              <a:t>woujoud</a:t>
            </a:r>
            <a:r>
              <a:rPr lang="fr-FR" dirty="0"/>
              <a:t>')</a:t>
            </a:r>
          </a:p>
          <a:p>
            <a:pPr algn="l"/>
            <a:r>
              <a:rPr lang="fr-FR" dirty="0"/>
              <a:t>}</a:t>
            </a:r>
          </a:p>
          <a:p>
            <a:pPr algn="l"/>
            <a:br>
              <a:rPr lang="fr-FR" dirty="0"/>
            </a:br>
            <a:r>
              <a:rPr lang="fr-FR" dirty="0" err="1"/>
              <a:t>const</a:t>
            </a:r>
            <a:r>
              <a:rPr lang="fr-FR" dirty="0"/>
              <a:t> Main = () =&gt; (</a:t>
            </a:r>
          </a:p>
          <a:p>
            <a:pPr algn="l"/>
            <a:r>
              <a:rPr lang="fr-FR" dirty="0"/>
              <a:t>&lt;div&gt;</a:t>
            </a:r>
          </a:p>
          <a:p>
            <a:pPr algn="l"/>
            <a:r>
              <a:rPr lang="fr-FR" dirty="0"/>
              <a:t>         &lt;h1&gt;Hello world&lt;/h1&gt;</a:t>
            </a:r>
          </a:p>
          <a:p>
            <a:pPr algn="l"/>
            <a:r>
              <a:rPr lang="fr-FR" dirty="0"/>
              <a:t>         &lt;input type="</a:t>
            </a:r>
            <a:r>
              <a:rPr lang="fr-FR" dirty="0" err="1"/>
              <a:t>button</a:t>
            </a:r>
            <a:r>
              <a:rPr lang="fr-FR" dirty="0"/>
              <a:t>" value="Click me" </a:t>
            </a:r>
            <a:r>
              <a:rPr lang="fr-FR" dirty="0" err="1"/>
              <a:t>onClick</a:t>
            </a:r>
            <a:r>
              <a:rPr lang="fr-FR" dirty="0"/>
              <a:t>={</a:t>
            </a:r>
            <a:r>
              <a:rPr lang="fr-FR" dirty="0" err="1">
                <a:solidFill>
                  <a:srgbClr val="00B050"/>
                </a:solidFill>
              </a:rPr>
              <a:t>logMyName</a:t>
            </a:r>
            <a:r>
              <a:rPr lang="fr-FR" dirty="0"/>
              <a:t>}/&gt;</a:t>
            </a:r>
          </a:p>
          <a:p>
            <a:pPr algn="l"/>
            <a:r>
              <a:rPr lang="fr-FR" dirty="0"/>
              <a:t>&lt;/div&gt;</a:t>
            </a:r>
          </a:p>
          <a:p>
            <a:pPr algn="l"/>
            <a:r>
              <a:rPr lang="fr-FR" dirty="0"/>
              <a:t>)</a:t>
            </a:r>
          </a:p>
          <a:p>
            <a:pPr algn="l"/>
            <a:br>
              <a:rPr lang="fr-FR" dirty="0"/>
            </a:br>
            <a:r>
              <a:rPr lang="fr-FR" dirty="0" err="1"/>
              <a:t>ReactDOM.render</a:t>
            </a:r>
            <a:r>
              <a:rPr lang="fr-FR" dirty="0"/>
              <a:t>(&lt;Main /&gt;, </a:t>
            </a:r>
            <a:r>
              <a:rPr lang="fr-FR" dirty="0" err="1"/>
              <a:t>document.getElementById</a:t>
            </a:r>
            <a:r>
              <a:rPr lang="fr-FR" dirty="0"/>
              <a:t>('root'));</a:t>
            </a:r>
          </a:p>
          <a:p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C213AD-AE86-B90A-DF64-3D3114AA1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850" y="1866245"/>
            <a:ext cx="4433888" cy="2533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184C0EA-EF63-6544-E13D-1639DEB1F0D4}"/>
              </a:ext>
            </a:extLst>
          </p:cNvPr>
          <p:cNvSpPr txBox="1"/>
          <p:nvPr/>
        </p:nvSpPr>
        <p:spPr>
          <a:xfrm>
            <a:off x="885825" y="1086178"/>
            <a:ext cx="160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Exemple1</a:t>
            </a:r>
          </a:p>
        </p:txBody>
      </p:sp>
    </p:spTree>
    <p:extLst>
      <p:ext uri="{BB962C8B-B14F-4D97-AF65-F5344CB8AC3E}">
        <p14:creationId xmlns:p14="http://schemas.microsoft.com/office/powerpoint/2010/main" val="3110653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3D052-CAF1-3EDE-3C23-27913A62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736943"/>
          </a:xfrm>
        </p:spPr>
        <p:txBody>
          <a:bodyPr/>
          <a:lstStyle/>
          <a:p>
            <a:pPr algn="ctr"/>
            <a:r>
              <a:rPr lang="fr-FR" sz="4400" b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  <a:t> Events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BFAD43-C81E-0E4C-E18A-0B2FC966D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dirty="0"/>
              <a:t>import </a:t>
            </a:r>
            <a:r>
              <a:rPr lang="fr-FR" sz="2000" dirty="0" err="1"/>
              <a:t>React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'</a:t>
            </a:r>
            <a:r>
              <a:rPr lang="fr-FR" sz="2000" dirty="0" err="1"/>
              <a:t>react</a:t>
            </a:r>
            <a:r>
              <a:rPr lang="fr-FR" sz="2000" dirty="0"/>
              <a:t>';</a:t>
            </a:r>
          </a:p>
          <a:p>
            <a:pPr marL="0" indent="0">
              <a:buNone/>
            </a:pPr>
            <a:r>
              <a:rPr lang="fr-FR" sz="2000" dirty="0"/>
              <a:t>import </a:t>
            </a:r>
            <a:r>
              <a:rPr lang="fr-FR" sz="2000" dirty="0" err="1"/>
              <a:t>ReactDOM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'</a:t>
            </a:r>
            <a:r>
              <a:rPr lang="fr-FR" sz="2000" dirty="0" err="1"/>
              <a:t>react</a:t>
            </a:r>
            <a:r>
              <a:rPr lang="fr-FR" sz="2000" dirty="0"/>
              <a:t>-dom';</a:t>
            </a:r>
          </a:p>
          <a:p>
            <a:pPr marL="0" indent="0">
              <a:buNone/>
            </a:pPr>
            <a:br>
              <a:rPr lang="fr-FR" sz="2000" dirty="0"/>
            </a:br>
            <a:r>
              <a:rPr lang="fr-FR" sz="2000" dirty="0" err="1"/>
              <a:t>const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err="1">
                <a:solidFill>
                  <a:srgbClr val="00B050"/>
                </a:solidFill>
              </a:rPr>
              <a:t>logMyName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/>
              <a:t>= () =&gt; {</a:t>
            </a:r>
          </a:p>
          <a:p>
            <a:pPr marL="0" indent="0">
              <a:buNone/>
            </a:pPr>
            <a:r>
              <a:rPr lang="fr-FR" sz="2000" dirty="0"/>
              <a:t>console.log('MY NAME IS </a:t>
            </a:r>
            <a:r>
              <a:rPr lang="fr-FR" sz="2000" dirty="0" err="1"/>
              <a:t>woujoud</a:t>
            </a:r>
            <a:r>
              <a:rPr lang="fr-FR" sz="2000" dirty="0"/>
              <a:t>’)</a:t>
            </a:r>
          </a:p>
          <a:p>
            <a:pPr marL="0" indent="0">
              <a:buNone/>
            </a:pPr>
            <a:r>
              <a:rPr lang="fr-FR" sz="2000" dirty="0"/>
              <a:t>}</a:t>
            </a:r>
            <a:br>
              <a:rPr lang="fr-FR" sz="2000" dirty="0"/>
            </a:br>
            <a:r>
              <a:rPr lang="fr-FR" sz="2000" dirty="0" err="1"/>
              <a:t>const</a:t>
            </a:r>
            <a:r>
              <a:rPr lang="fr-FR" sz="2000" dirty="0"/>
              <a:t> Main = () =&gt; (</a:t>
            </a:r>
          </a:p>
          <a:p>
            <a:pPr marL="0" indent="0">
              <a:buNone/>
            </a:pPr>
            <a:r>
              <a:rPr lang="fr-FR" sz="2000" dirty="0"/>
              <a:t>&lt;div&gt;</a:t>
            </a:r>
          </a:p>
          <a:p>
            <a:pPr marL="0" indent="0">
              <a:buNone/>
            </a:pPr>
            <a:r>
              <a:rPr lang="fr-FR" sz="2000" dirty="0"/>
              <a:t>  &lt;h1&gt;Hello world&lt;/h1&gt;</a:t>
            </a:r>
          </a:p>
          <a:p>
            <a:pPr marL="0" indent="0">
              <a:buNone/>
            </a:pPr>
            <a:r>
              <a:rPr lang="fr-FR" sz="2000" dirty="0"/>
              <a:t>  &lt;input type="</a:t>
            </a:r>
            <a:r>
              <a:rPr lang="fr-FR" sz="2000" dirty="0" err="1"/>
              <a:t>button</a:t>
            </a:r>
            <a:r>
              <a:rPr lang="fr-FR" sz="2000" dirty="0"/>
              <a:t>" value="Click me" </a:t>
            </a:r>
            <a:r>
              <a:rPr lang="fr-FR" sz="2000" dirty="0" err="1"/>
              <a:t>onClick</a:t>
            </a:r>
            <a:r>
              <a:rPr lang="fr-FR" sz="2000" dirty="0"/>
              <a:t>={</a:t>
            </a:r>
            <a:r>
              <a:rPr lang="fr-FR" sz="2000" dirty="0" err="1">
                <a:solidFill>
                  <a:srgbClr val="00B050"/>
                </a:solidFill>
              </a:rPr>
              <a:t>logMyName</a:t>
            </a:r>
            <a:r>
              <a:rPr lang="fr-FR" sz="2000" dirty="0"/>
              <a:t>}/&gt;</a:t>
            </a:r>
          </a:p>
          <a:p>
            <a:pPr marL="0" indent="0">
              <a:buNone/>
            </a:pPr>
            <a:r>
              <a:rPr lang="fr-FR" sz="2000" dirty="0"/>
              <a:t>         </a:t>
            </a:r>
            <a:r>
              <a:rPr lang="fr-FR" sz="2000" b="1" dirty="0">
                <a:solidFill>
                  <a:srgbClr val="FF0000"/>
                </a:solidFill>
              </a:rPr>
              <a:t>&lt;input type="</a:t>
            </a:r>
            <a:r>
              <a:rPr lang="fr-FR" sz="2000" b="1" dirty="0" err="1">
                <a:solidFill>
                  <a:srgbClr val="FF0000"/>
                </a:solidFill>
              </a:rPr>
              <a:t>text</a:t>
            </a:r>
            <a:r>
              <a:rPr lang="fr-FR" sz="2000" b="1" dirty="0">
                <a:solidFill>
                  <a:srgbClr val="FF0000"/>
                </a:solidFill>
              </a:rPr>
              <a:t>" </a:t>
            </a:r>
            <a:r>
              <a:rPr lang="fr-FR" sz="2000" b="1" dirty="0" err="1">
                <a:solidFill>
                  <a:srgbClr val="FF0000"/>
                </a:solidFill>
              </a:rPr>
              <a:t>onChange</a:t>
            </a:r>
            <a:r>
              <a:rPr lang="fr-FR" sz="2000" b="1" dirty="0">
                <a:solidFill>
                  <a:srgbClr val="FF0000"/>
                </a:solidFill>
              </a:rPr>
              <a:t>={(</a:t>
            </a:r>
            <a:r>
              <a:rPr lang="fr-FR" sz="2000" b="1" dirty="0" err="1">
                <a:solidFill>
                  <a:srgbClr val="FF0000"/>
                </a:solidFill>
              </a:rPr>
              <a:t>event</a:t>
            </a:r>
            <a:r>
              <a:rPr lang="fr-FR" sz="2000" b="1" dirty="0">
                <a:solidFill>
                  <a:srgbClr val="FF0000"/>
                </a:solidFill>
              </a:rPr>
              <a:t>) =&gt; {console.log(</a:t>
            </a:r>
            <a:r>
              <a:rPr lang="fr-FR" sz="2000" b="1" dirty="0" err="1">
                <a:solidFill>
                  <a:srgbClr val="FF0000"/>
                </a:solidFill>
              </a:rPr>
              <a:t>event.target.value</a:t>
            </a:r>
            <a:r>
              <a:rPr lang="fr-FR" sz="2000" b="1" dirty="0">
                <a:solidFill>
                  <a:srgbClr val="FF0000"/>
                </a:solidFill>
              </a:rPr>
              <a:t>)}} /&gt;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&lt;/div&gt;</a:t>
            </a:r>
            <a:br>
              <a:rPr lang="fr-FR" sz="2000" dirty="0"/>
            </a:br>
            <a:r>
              <a:rPr lang="fr-FR" sz="2000" dirty="0" err="1"/>
              <a:t>ReactDOM.render</a:t>
            </a:r>
            <a:r>
              <a:rPr lang="fr-FR" sz="2000" dirty="0"/>
              <a:t>(&lt;Main /&gt;, </a:t>
            </a:r>
            <a:r>
              <a:rPr lang="fr-FR" sz="2000" dirty="0" err="1"/>
              <a:t>document.getElementById</a:t>
            </a:r>
            <a:r>
              <a:rPr lang="fr-FR" sz="2000" dirty="0"/>
              <a:t>('root'));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12424A-5AE7-113A-C25D-CE5294803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9643" y="1975053"/>
            <a:ext cx="4090988" cy="227431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6FF8265-26B7-85AD-568E-AB2DC4BF9298}"/>
              </a:ext>
            </a:extLst>
          </p:cNvPr>
          <p:cNvSpPr txBox="1"/>
          <p:nvPr/>
        </p:nvSpPr>
        <p:spPr>
          <a:xfrm>
            <a:off x="590550" y="1192711"/>
            <a:ext cx="160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Exemple2</a:t>
            </a:r>
          </a:p>
        </p:txBody>
      </p:sp>
    </p:spTree>
    <p:extLst>
      <p:ext uri="{BB962C8B-B14F-4D97-AF65-F5344CB8AC3E}">
        <p14:creationId xmlns:p14="http://schemas.microsoft.com/office/powerpoint/2010/main" val="305509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19F37-F2A8-EA57-034F-E4E8B33B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6"/>
            <a:ext cx="10515600" cy="654050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4900" b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sz="4900" b="1" dirty="0">
                <a:solidFill>
                  <a:schemeClr val="accent2">
                    <a:lumMod val="75000"/>
                  </a:schemeClr>
                </a:solidFill>
              </a:rPr>
              <a:t> Forms</a:t>
            </a:r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4419B-03B9-2098-6BB4-5D24D0BCF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3500"/>
            <a:ext cx="5181600" cy="49720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fr-FR" sz="3700" dirty="0"/>
          </a:p>
          <a:p>
            <a:pPr>
              <a:lnSpc>
                <a:spcPct val="120000"/>
              </a:lnSpc>
            </a:pPr>
            <a:r>
              <a:rPr lang="fr-FR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vous souhaitez obtenir des données de l'utilisateur, vous devez utiliser des formulaires et des entrées de formulaire.</a:t>
            </a:r>
          </a:p>
          <a:p>
            <a:pPr>
              <a:lnSpc>
                <a:spcPct val="120000"/>
              </a:lnSpc>
            </a:pPr>
            <a:r>
              <a:rPr lang="fr-FR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Cependant, avec </a:t>
            </a:r>
            <a:r>
              <a:rPr lang="fr-FR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vous devrez ajouter du code pour synchroniser la valeur d’une entrée de formulaire et l’état d’une application.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ce faire, nous aurons </a:t>
            </a:r>
          </a:p>
          <a:p>
            <a:pPr>
              <a:lnSpc>
                <a:spcPct val="120000"/>
              </a:lnSpc>
            </a:pPr>
            <a:r>
              <a:rPr lang="fr-FR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 d'abord, vérifions que la valeur de l'entrée est lue dans l'état suivant: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texte 10">
            <a:extLst>
              <a:ext uri="{FF2B5EF4-FFF2-40B4-BE49-F238E27FC236}">
                <a16:creationId xmlns:a16="http://schemas.microsoft.com/office/drawing/2014/main" id="{998B07CA-9D00-75DA-0BCE-1B5E0EF146E5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217490" tIns="108745" rIns="217490" bIns="108745" rtlCol="0">
            <a:noAutofit/>
          </a:bodyPr>
          <a:lstStyle>
            <a:lvl1pPr marL="342831" indent="-342831" algn="ctr" defTabSz="543613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7403" indent="-342831" algn="ctr" defTabSz="543613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E412F"/>
                </a:solidFill>
                <a:latin typeface="+mn-lt"/>
                <a:ea typeface="+mn-ea"/>
                <a:cs typeface="+mn-cs"/>
              </a:defRPr>
            </a:lvl2pPr>
            <a:lvl3pPr marL="342831" indent="-342831" algn="ctr" defTabSz="543613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E412F"/>
                </a:solidFill>
                <a:latin typeface="+mn-lt"/>
                <a:ea typeface="+mn-ea"/>
                <a:cs typeface="+mn-cs"/>
              </a:defRPr>
            </a:lvl3pPr>
            <a:lvl4pPr marL="285693" indent="-285693" algn="ctr" defTabSz="543613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E412F"/>
                </a:solidFill>
                <a:latin typeface="+mn-lt"/>
                <a:ea typeface="+mn-ea"/>
                <a:cs typeface="+mn-cs"/>
              </a:defRPr>
            </a:lvl4pPr>
            <a:lvl5pPr marL="285693" indent="-285693" algn="ctr" defTabSz="543613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E412F"/>
                </a:solidFill>
                <a:latin typeface="+mn-lt"/>
                <a:ea typeface="+mn-ea"/>
                <a:cs typeface="+mn-cs"/>
              </a:defRPr>
            </a:lvl5pPr>
            <a:lvl6pPr marL="2989875" indent="-271808" algn="l" defTabSz="543613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33490" indent="-271808" algn="l" defTabSz="543613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077105" indent="-271808" algn="l" defTabSz="543613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620718" indent="-271808" algn="l" defTabSz="543613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SigninForm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extends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React.Component</a:t>
            </a:r>
            <a:r>
              <a:rPr lang="fr-FR" sz="1400" dirty="0">
                <a:solidFill>
                  <a:schemeClr val="bg1"/>
                </a:solidFill>
              </a:rPr>
              <a:t> {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rgbClr val="FFC000"/>
                </a:solidFill>
              </a:rPr>
              <a:t>constructor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 err="1">
                <a:solidFill>
                  <a:schemeClr val="bg1"/>
                </a:solidFill>
              </a:rPr>
              <a:t>props</a:t>
            </a:r>
            <a:r>
              <a:rPr lang="fr-FR" sz="1400" dirty="0">
                <a:solidFill>
                  <a:schemeClr val="bg1"/>
                </a:solidFill>
              </a:rPr>
              <a:t>) {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</a:rPr>
              <a:t>     </a:t>
            </a:r>
            <a:r>
              <a:rPr lang="fr-F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super(</a:t>
            </a:r>
            <a:r>
              <a:rPr lang="fr-FR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props</a:t>
            </a:r>
            <a:r>
              <a:rPr lang="fr-FR" sz="1400" dirty="0">
                <a:solidFill>
                  <a:schemeClr val="bg1"/>
                </a:solidFill>
              </a:rPr>
              <a:t>)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</a:rPr>
              <a:t>        </a:t>
            </a:r>
            <a:r>
              <a:rPr lang="fr-FR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fr-FR" sz="1400" dirty="0" err="1">
                <a:solidFill>
                  <a:schemeClr val="bg1"/>
                </a:solidFill>
              </a:rPr>
              <a:t>.state</a:t>
            </a:r>
            <a:r>
              <a:rPr lang="fr-FR" sz="1400" dirty="0">
                <a:solidFill>
                  <a:schemeClr val="bg1"/>
                </a:solidFill>
              </a:rPr>
              <a:t> = {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</a:rPr>
              <a:t>      </a:t>
            </a:r>
            <a:r>
              <a:rPr lang="fr-FR" sz="1400" dirty="0" err="1">
                <a:solidFill>
                  <a:schemeClr val="bg1"/>
                </a:solidFill>
              </a:rPr>
              <a:t>userEmail</a:t>
            </a:r>
            <a:r>
              <a:rPr lang="fr-FR" sz="1400" dirty="0">
                <a:solidFill>
                  <a:schemeClr val="bg1"/>
                </a:solidFill>
              </a:rPr>
              <a:t>: '',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fr-FR" sz="1400" dirty="0" err="1">
                <a:solidFill>
                  <a:schemeClr val="bg1"/>
                </a:solidFill>
              </a:rPr>
              <a:t>userPassword</a:t>
            </a:r>
            <a:r>
              <a:rPr lang="fr-FR" sz="1400" dirty="0">
                <a:solidFill>
                  <a:schemeClr val="bg1"/>
                </a:solidFill>
              </a:rPr>
              <a:t>: ''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</a:rPr>
              <a:t>} }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render</a:t>
            </a:r>
            <a:r>
              <a:rPr lang="fr-FR" sz="1400" dirty="0">
                <a:solidFill>
                  <a:schemeClr val="bg1"/>
                </a:solidFill>
              </a:rPr>
              <a:t>() {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 </a:t>
            </a:r>
            <a:r>
              <a:rPr lang="fr-FR" sz="1400" dirty="0">
                <a:solidFill>
                  <a:schemeClr val="bg1"/>
                </a:solidFill>
              </a:rPr>
              <a:t>&lt;div&gt;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</a:rPr>
              <a:t>&lt;input type="email" value={</a:t>
            </a:r>
            <a:r>
              <a:rPr lang="fr-FR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fr-FR" sz="1400" dirty="0" err="1">
                <a:solidFill>
                  <a:schemeClr val="bg1"/>
                </a:solidFill>
              </a:rPr>
              <a:t>.state.userEmail</a:t>
            </a:r>
            <a:r>
              <a:rPr lang="fr-FR" sz="1400" dirty="0">
                <a:solidFill>
                  <a:schemeClr val="bg1"/>
                </a:solidFill>
              </a:rPr>
              <a:t>}/&gt;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</a:rPr>
              <a:t>&lt;input type="</a:t>
            </a:r>
            <a:r>
              <a:rPr lang="fr-FR" sz="1400" dirty="0" err="1">
                <a:solidFill>
                  <a:schemeClr val="bg1"/>
                </a:solidFill>
              </a:rPr>
              <a:t>password"value</a:t>
            </a:r>
            <a:r>
              <a:rPr lang="fr-FR" sz="1400" dirty="0">
                <a:solidFill>
                  <a:schemeClr val="bg1"/>
                </a:solidFill>
              </a:rPr>
              <a:t>={</a:t>
            </a:r>
            <a:r>
              <a:rPr lang="fr-FR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fr-FR" sz="1400" dirty="0" err="1">
                <a:solidFill>
                  <a:schemeClr val="bg1"/>
                </a:solidFill>
              </a:rPr>
              <a:t>.state.userPassword</a:t>
            </a:r>
            <a:r>
              <a:rPr lang="fr-FR" sz="1400" dirty="0">
                <a:solidFill>
                  <a:schemeClr val="bg1"/>
                </a:solidFill>
              </a:rPr>
              <a:t>}/&gt;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</a:rPr>
              <a:t> &lt;/div&gt;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</a:rPr>
              <a:t> } }</a:t>
            </a:r>
          </a:p>
        </p:txBody>
      </p:sp>
    </p:spTree>
    <p:extLst>
      <p:ext uri="{BB962C8B-B14F-4D97-AF65-F5344CB8AC3E}">
        <p14:creationId xmlns:p14="http://schemas.microsoft.com/office/powerpoint/2010/main" val="2613872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C5AE2-1F82-081E-AB70-1EBD155D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0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4900" b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sz="4900" b="1" dirty="0">
                <a:solidFill>
                  <a:schemeClr val="accent2">
                    <a:lumMod val="75000"/>
                  </a:schemeClr>
                </a:solidFill>
              </a:rPr>
              <a:t> Forms</a:t>
            </a:r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1B1BE0-C894-6CC7-F034-F2787A5274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Non, continuez et changez la valeur dans l'état (en utilisant Chrome Dev Tools par exemple), vous remarquerez que la valeur de l'entrée est mise à jour.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*Mais si vous essayez de modifier l'entrée, cela ne fonctionnera pas! Voici comment y remédier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90B5D20B-CEF5-56FE-6B52-3144A1AF1A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None/>
            </a:pPr>
            <a:r>
              <a:rPr lang="fr-FR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render</a:t>
            </a:r>
            <a:r>
              <a:rPr lang="fr-FR" sz="1800" dirty="0">
                <a:solidFill>
                  <a:schemeClr val="bg1"/>
                </a:solidFill>
              </a:rPr>
              <a:t>() { </a:t>
            </a:r>
          </a:p>
          <a:p>
            <a:pPr algn="l">
              <a:lnSpc>
                <a:spcPct val="150000"/>
              </a:lnSpc>
              <a:buNone/>
            </a:pPr>
            <a:r>
              <a:rPr lang="fr-FR" sz="1800" dirty="0">
                <a:solidFill>
                  <a:schemeClr val="bg1"/>
                </a:solidFill>
              </a:rPr>
              <a:t>return &lt;</a:t>
            </a:r>
            <a:r>
              <a:rPr lang="fr-FR" sz="1800" dirty="0" err="1">
                <a:solidFill>
                  <a:schemeClr val="bg1"/>
                </a:solidFill>
              </a:rPr>
              <a:t>div</a:t>
            </a:r>
            <a:r>
              <a:rPr lang="fr-FR" sz="1800" dirty="0">
                <a:solidFill>
                  <a:schemeClr val="bg1"/>
                </a:solidFill>
              </a:rPr>
              <a:t>&gt; </a:t>
            </a:r>
          </a:p>
          <a:p>
            <a:pPr algn="l">
              <a:lnSpc>
                <a:spcPct val="150000"/>
              </a:lnSpc>
              <a:buNone/>
            </a:pPr>
            <a:r>
              <a:rPr lang="fr-FR" sz="1800" dirty="0">
                <a:solidFill>
                  <a:schemeClr val="bg1"/>
                </a:solidFill>
              </a:rPr>
              <a:t>&lt;input type="email" value={</a:t>
            </a:r>
            <a:r>
              <a:rPr lang="fr-FR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fr-FR" sz="1800" dirty="0" err="1">
                <a:solidFill>
                  <a:schemeClr val="bg1"/>
                </a:solidFill>
              </a:rPr>
              <a:t>.state.userEmail</a:t>
            </a:r>
            <a:r>
              <a:rPr lang="fr-FR" sz="1800" dirty="0">
                <a:solidFill>
                  <a:schemeClr val="bg1"/>
                </a:solidFill>
              </a:rPr>
              <a:t>} </a:t>
            </a:r>
            <a:r>
              <a:rPr lang="fr-FR" sz="1800" dirty="0" err="1">
                <a:solidFill>
                  <a:schemeClr val="bg1"/>
                </a:solidFill>
              </a:rPr>
              <a:t>onChange</a:t>
            </a:r>
            <a:r>
              <a:rPr lang="fr-FR" sz="1800" dirty="0">
                <a:solidFill>
                  <a:schemeClr val="bg1"/>
                </a:solidFill>
              </a:rPr>
              <a:t>={(</a:t>
            </a:r>
            <a:r>
              <a:rPr lang="fr-FR" sz="1800" dirty="0" err="1">
                <a:solidFill>
                  <a:schemeClr val="bg1"/>
                </a:solidFill>
              </a:rPr>
              <a:t>event</a:t>
            </a:r>
            <a:r>
              <a:rPr lang="fr-FR" sz="1800" dirty="0">
                <a:solidFill>
                  <a:schemeClr val="bg1"/>
                </a:solidFill>
              </a:rPr>
              <a:t>) =&gt; { </a:t>
            </a:r>
            <a:r>
              <a:rPr lang="fr-FR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fr-FR" sz="1800" dirty="0" err="1">
                <a:solidFill>
                  <a:srgbClr val="FFC000"/>
                </a:solidFill>
              </a:rPr>
              <a:t>.setState</a:t>
            </a:r>
            <a:r>
              <a:rPr lang="fr-FR" sz="1800" dirty="0">
                <a:solidFill>
                  <a:schemeClr val="bg1"/>
                </a:solidFill>
              </a:rPr>
              <a:t>({ </a:t>
            </a:r>
            <a:r>
              <a:rPr lang="fr-FR" sz="1800" dirty="0" err="1">
                <a:solidFill>
                  <a:schemeClr val="bg1"/>
                </a:solidFill>
              </a:rPr>
              <a:t>userEmail</a:t>
            </a:r>
            <a:r>
              <a:rPr lang="fr-FR" sz="1800" dirty="0">
                <a:solidFill>
                  <a:schemeClr val="bg1"/>
                </a:solidFill>
              </a:rPr>
              <a:t>: </a:t>
            </a:r>
            <a:r>
              <a:rPr lang="fr-FR" sz="1800" dirty="0" err="1">
                <a:solidFill>
                  <a:schemeClr val="bg1"/>
                </a:solidFill>
              </a:rPr>
              <a:t>event.target.value</a:t>
            </a:r>
            <a:r>
              <a:rPr lang="fr-FR" sz="1800" dirty="0">
                <a:solidFill>
                  <a:schemeClr val="bg1"/>
                </a:solidFill>
              </a:rPr>
              <a:t> }) }}/&gt; </a:t>
            </a:r>
          </a:p>
          <a:p>
            <a:pPr algn="l">
              <a:lnSpc>
                <a:spcPct val="150000"/>
              </a:lnSpc>
              <a:buNone/>
            </a:pPr>
            <a:r>
              <a:rPr lang="fr-FR" sz="1800" dirty="0">
                <a:solidFill>
                  <a:schemeClr val="bg1"/>
                </a:solidFill>
              </a:rPr>
              <a:t>&lt;input type="</a:t>
            </a:r>
            <a:r>
              <a:rPr lang="fr-FR" sz="1800" dirty="0" err="1">
                <a:solidFill>
                  <a:schemeClr val="bg1"/>
                </a:solidFill>
              </a:rPr>
              <a:t>password</a:t>
            </a:r>
            <a:r>
              <a:rPr lang="fr-FR" sz="1800" dirty="0">
                <a:solidFill>
                  <a:schemeClr val="bg1"/>
                </a:solidFill>
              </a:rPr>
              <a:t>" value={</a:t>
            </a:r>
            <a:r>
              <a:rPr lang="fr-FR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fr-FR" sz="1800" dirty="0" err="1">
                <a:solidFill>
                  <a:schemeClr val="bg1"/>
                </a:solidFill>
              </a:rPr>
              <a:t>.state.userPassword</a:t>
            </a:r>
            <a:r>
              <a:rPr lang="fr-FR" sz="1800" dirty="0">
                <a:solidFill>
                  <a:schemeClr val="bg1"/>
                </a:solidFill>
              </a:rPr>
              <a:t>} </a:t>
            </a:r>
            <a:r>
              <a:rPr lang="fr-FR" sz="1800" dirty="0" err="1">
                <a:solidFill>
                  <a:schemeClr val="bg1"/>
                </a:solidFill>
              </a:rPr>
              <a:t>onChange</a:t>
            </a:r>
            <a:r>
              <a:rPr lang="fr-FR" sz="1800" dirty="0">
                <a:solidFill>
                  <a:schemeClr val="bg1"/>
                </a:solidFill>
              </a:rPr>
              <a:t>={(</a:t>
            </a:r>
            <a:r>
              <a:rPr lang="fr-FR" sz="1800" dirty="0" err="1">
                <a:solidFill>
                  <a:schemeClr val="bg1"/>
                </a:solidFill>
              </a:rPr>
              <a:t>event</a:t>
            </a:r>
            <a:r>
              <a:rPr lang="fr-FR" sz="1800" dirty="0">
                <a:solidFill>
                  <a:schemeClr val="bg1"/>
                </a:solidFill>
              </a:rPr>
              <a:t>) =&gt; { </a:t>
            </a:r>
            <a:r>
              <a:rPr lang="fr-FR" sz="1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fr-FR" sz="1800" dirty="0" err="1">
                <a:solidFill>
                  <a:schemeClr val="bg1"/>
                </a:solidFill>
              </a:rPr>
              <a:t>.</a:t>
            </a:r>
            <a:r>
              <a:rPr lang="fr-FR" sz="1800" dirty="0" err="1">
                <a:solidFill>
                  <a:srgbClr val="FFC000"/>
                </a:solidFill>
              </a:rPr>
              <a:t>setState</a:t>
            </a:r>
            <a:r>
              <a:rPr lang="fr-FR" sz="1800" dirty="0">
                <a:solidFill>
                  <a:schemeClr val="bg1"/>
                </a:solidFill>
              </a:rPr>
              <a:t>({ </a:t>
            </a:r>
            <a:r>
              <a:rPr lang="fr-FR" sz="1800" dirty="0" err="1">
                <a:solidFill>
                  <a:schemeClr val="bg1"/>
                </a:solidFill>
              </a:rPr>
              <a:t>userPassword</a:t>
            </a:r>
            <a:r>
              <a:rPr lang="fr-FR" sz="1800" dirty="0">
                <a:solidFill>
                  <a:schemeClr val="bg1"/>
                </a:solidFill>
              </a:rPr>
              <a:t>: </a:t>
            </a:r>
            <a:r>
              <a:rPr lang="fr-FR" sz="1800" dirty="0" err="1">
                <a:solidFill>
                  <a:schemeClr val="bg1"/>
                </a:solidFill>
              </a:rPr>
              <a:t>event.target.value</a:t>
            </a:r>
            <a:r>
              <a:rPr lang="fr-FR" sz="1800" dirty="0">
                <a:solidFill>
                  <a:schemeClr val="bg1"/>
                </a:solidFill>
              </a:rPr>
              <a:t> }) }}/&gt; </a:t>
            </a:r>
          </a:p>
          <a:p>
            <a:pPr algn="l">
              <a:lnSpc>
                <a:spcPct val="150000"/>
              </a:lnSpc>
              <a:buNone/>
            </a:pPr>
            <a:r>
              <a:rPr lang="fr-FR" sz="1800" dirty="0">
                <a:solidFill>
                  <a:schemeClr val="bg1"/>
                </a:solidFill>
              </a:rPr>
              <a:t>    &lt;/</a:t>
            </a:r>
            <a:r>
              <a:rPr lang="fr-FR" sz="1800" dirty="0" err="1">
                <a:solidFill>
                  <a:schemeClr val="bg1"/>
                </a:solidFill>
              </a:rPr>
              <a:t>div</a:t>
            </a:r>
            <a:r>
              <a:rPr lang="fr-FR" sz="1800" dirty="0">
                <a:solidFill>
                  <a:schemeClr val="bg1"/>
                </a:solidFill>
              </a:rPr>
              <a:t>&gt; }</a:t>
            </a:r>
          </a:p>
        </p:txBody>
      </p:sp>
    </p:spTree>
    <p:extLst>
      <p:ext uri="{BB962C8B-B14F-4D97-AF65-F5344CB8AC3E}">
        <p14:creationId xmlns:p14="http://schemas.microsoft.com/office/powerpoint/2010/main" val="3732718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C55D3-26F9-2268-09AD-AE1418FC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Redux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7D733D2-3AE5-02C0-CE35-88BABD3390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428750"/>
            <a:ext cx="8967787" cy="4000500"/>
          </a:xfrm>
        </p:spPr>
      </p:pic>
    </p:spTree>
    <p:extLst>
      <p:ext uri="{BB962C8B-B14F-4D97-AF65-F5344CB8AC3E}">
        <p14:creationId xmlns:p14="http://schemas.microsoft.com/office/powerpoint/2010/main" val="1255116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C041A-8B7F-8992-10C2-A8E1134FA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175"/>
            <a:ext cx="9144000" cy="828675"/>
          </a:xfrm>
        </p:spPr>
        <p:txBody>
          <a:bodyPr>
            <a:normAutofit/>
          </a:bodyPr>
          <a:lstStyle/>
          <a:p>
            <a: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  <a:t>Architecture de </a:t>
            </a:r>
            <a:r>
              <a:rPr lang="fr-FR" sz="4400" b="1" dirty="0" err="1">
                <a:solidFill>
                  <a:schemeClr val="accent2">
                    <a:lumMod val="75000"/>
                  </a:schemeClr>
                </a:solidFill>
              </a:rPr>
              <a:t>redux</a:t>
            </a:r>
            <a:endParaRPr lang="fr-FR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48F167-A63B-D169-873F-0A8D9A70C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69" y="1419226"/>
            <a:ext cx="9144000" cy="50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68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9983717-91CA-24C9-06D2-485D8C060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5" y="400050"/>
            <a:ext cx="11087099" cy="6134099"/>
          </a:xfrm>
        </p:spPr>
        <p:txBody>
          <a:bodyPr>
            <a:noAutofit/>
          </a:bodyPr>
          <a:lstStyle/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parties dans l'architecture de REDUX :</a:t>
            </a:r>
          </a:p>
          <a:p>
            <a:pPr algn="l"/>
            <a:r>
              <a:rPr lang="fr-F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PROVIDER: 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Représente un 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Framework pour inscrire avec STORE. Dans lequel, 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Framework peut être 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ou 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,...</a:t>
            </a:r>
          </a:p>
          <a:p>
            <a:pPr algn="l"/>
            <a:r>
              <a:rPr lang="fr-F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ACTION: 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objet pur créé pour stocker les informations relatives à l'événement d'un utilisateur (cliquez sur l'interface, ...). Il inclut les informations telles que: le type d'action, l'heure de l'événement, l'emplacement de l'événement, ses coordonnées et quel state qu'il vise à modifier.</a:t>
            </a:r>
          </a:p>
          <a:p>
            <a:pPr algn="l"/>
            <a:r>
              <a:rPr lang="fr-F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STORE: 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Gère l'état de l'application et a fonction dispatch(action).</a:t>
            </a:r>
          </a:p>
          <a:p>
            <a:pPr algn="l"/>
            <a:r>
              <a:rPr lang="fr-F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MIDDLEWARE: 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(Logiciel intermédiaire) Fournit un moyen d'interagir avec les objets Action envoyés à STORE avant leur envoi à REDUCER. A Middleware, vous pouvez effectuer des tâches telles que la rédaction de journaux, la génération d'erreurs, la création de requêtes asynchrones (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ou la distribution (dispatch) de nouvelles actions, ...</a:t>
            </a:r>
          </a:p>
          <a:p>
            <a:pPr algn="l"/>
            <a:r>
              <a:rPr lang="fr-F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REDUCER: 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(Modificateur) Une fonction pure pour renvoyer un nouvel état à partir de l'état initial. Remarque : REDUCER ne modifie pas l'état de l'application. Au lieu de cela, il créera une copie de l'état d'origine et le modifiera pour obtenir un nouvel état,</a:t>
            </a:r>
          </a:p>
        </p:txBody>
      </p:sp>
    </p:spTree>
    <p:extLst>
      <p:ext uri="{BB962C8B-B14F-4D97-AF65-F5344CB8AC3E}">
        <p14:creationId xmlns:p14="http://schemas.microsoft.com/office/powerpoint/2010/main" val="328383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0F165-7933-CDAA-869C-F9B7A0039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538"/>
            <a:ext cx="9144000" cy="830262"/>
          </a:xfrm>
        </p:spPr>
        <p:txBody>
          <a:bodyPr>
            <a:normAutofit/>
          </a:bodyPr>
          <a:lstStyle/>
          <a:p>
            <a:r>
              <a:rPr lang="fr-FR" sz="4400" b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  <a:t> : Framework ou bibliothèque?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1E2F7-85F4-3B77-0A73-79D09A388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449" y="1390651"/>
            <a:ext cx="11077575" cy="4962524"/>
          </a:xfrm>
        </p:spPr>
        <p:txBody>
          <a:bodyPr>
            <a:normAutofit fontScale="92500"/>
          </a:bodyPr>
          <a:lstStyle/>
          <a:p>
            <a:pPr algn="just"/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appelle </a:t>
            </a:r>
            <a:r>
              <a:rPr lang="fr-FR" sz="26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fr-FR" sz="26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tout ensemble de classes, fonctions et utilitaires qui nous facilite la création d'applications web. Ces outils sont compatibles avec tous les navigateurs.</a:t>
            </a:r>
          </a:p>
          <a:p>
            <a:pPr algn="just">
              <a:lnSpc>
                <a:spcPct val="100000"/>
              </a:lnSpc>
            </a:pPr>
            <a:r>
              <a:rPr lang="fr-FR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n'est pas un </a:t>
            </a:r>
            <a:r>
              <a:rPr lang="fr-FR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à proprement parler, mais une </a:t>
            </a:r>
            <a:r>
              <a:rPr lang="fr-FR" sz="26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fr-FR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(bibliothèque) ? </a:t>
            </a:r>
          </a:p>
          <a:p>
            <a:pPr algn="l">
              <a:lnSpc>
                <a:spcPct val="120000"/>
              </a:lnSpc>
            </a:pPr>
            <a:r>
              <a:rPr lang="fr-FR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effet, </a:t>
            </a:r>
            <a:r>
              <a:rPr lang="fr-FR" sz="2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présente comme "une bibliothèque JavaScript pour créer des interfaces utilisateurs". En fait, la frontière entre </a:t>
            </a:r>
            <a:r>
              <a:rPr lang="fr-FR" sz="2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fr-FR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bibliothèque reste assez fine, surtout dans le cas de </a:t>
            </a:r>
            <a:r>
              <a:rPr lang="fr-FR" sz="2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; et il n'est pas simple de séparer parfaitement l'un de l'autre.</a:t>
            </a:r>
          </a:p>
          <a:p>
            <a:pPr algn="l">
              <a:lnSpc>
                <a:spcPct val="120000"/>
              </a:lnSpc>
            </a:pPr>
            <a:r>
              <a:rPr lang="fr-FR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Pour faire simple, vous pouvez vous dire qu'un </a:t>
            </a:r>
            <a:r>
              <a:rPr lang="fr-FR" sz="2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fr-FR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est un ensemble d'outils ultra complets permettant de créer une application et fournissant tous les outils nécessaires au développement d'une application. Alors qu'une bibliothèque s'ajoute à une partie de votre application. </a:t>
            </a:r>
          </a:p>
          <a:p>
            <a:pPr algn="just">
              <a:lnSpc>
                <a:spcPct val="10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21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F4E6C-A3E5-71DA-DB56-276712A7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0625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Merci de 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votre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12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7ADB5-E9B0-D83A-DC41-60188CFB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4000" b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  <a:t> Architecture: Composants</a:t>
            </a:r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9D940-A379-EBDE-486D-ABE1E43E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62050"/>
            <a:ext cx="10353762" cy="5330825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composants vous permettent de diviser l'interface utilisateur en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éléments indépendants réutilisables et de considérer chaque élément de manière isolée.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l'aide de composants, nous pouvons diviser nos applications en de 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petites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pièces 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gérables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qui sont:</a:t>
            </a:r>
          </a:p>
          <a:p>
            <a:pPr lvl="2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Facile à comprendre</a:t>
            </a:r>
          </a:p>
          <a:p>
            <a:pPr lvl="2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Fait très bien une chose</a:t>
            </a:r>
          </a:p>
          <a:p>
            <a:pPr lvl="2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Réutilisable</a:t>
            </a:r>
          </a:p>
          <a:p>
            <a:pPr lvl="2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Avoir des 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en entrée et produire une 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en sortie.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 comme les fonctions, nous pouvons 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réutiliser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 seul composant dans plusieurs interfaces utilisateur.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composants peuvent contenir d'autres composants.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40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4A8D4-C5E4-E14D-7493-5F027DDB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Découpage des composants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F8D816B-351F-60D7-EFA0-2D1CF237E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1140618"/>
            <a:ext cx="9077325" cy="5222082"/>
          </a:xfrm>
        </p:spPr>
      </p:pic>
    </p:spTree>
    <p:extLst>
      <p:ext uri="{BB962C8B-B14F-4D97-AF65-F5344CB8AC3E}">
        <p14:creationId xmlns:p14="http://schemas.microsoft.com/office/powerpoint/2010/main" val="142664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02DFA-8E31-2785-9E44-DC3DD785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4900" b="1" dirty="0">
                <a:solidFill>
                  <a:schemeClr val="accent2">
                    <a:lumMod val="75000"/>
                  </a:schemeClr>
                </a:solidFill>
              </a:rPr>
              <a:t>Architecture </a:t>
            </a:r>
            <a:r>
              <a:rPr lang="fr-FR" sz="4900" b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sz="4900" b="1" dirty="0">
                <a:solidFill>
                  <a:schemeClr val="accent2">
                    <a:lumMod val="75000"/>
                  </a:schemeClr>
                </a:solidFill>
              </a:rPr>
              <a:t>: API déclarative</a:t>
            </a:r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9FCD0-61A2-2DE4-B3FC-C5BA54E1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offre une  </a:t>
            </a:r>
            <a:r>
              <a:rPr lang="fr-F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déclarative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qui nous permet de décrire la relation entre les  </a:t>
            </a:r>
            <a:r>
              <a:rPr lang="fr-F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et la  </a:t>
            </a:r>
            <a:r>
              <a:rPr lang="fr-F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s'occupe de </a:t>
            </a:r>
            <a:r>
              <a:rPr lang="fr-F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mettre à jour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 vue pour qu'elle corresponde aux données.</a:t>
            </a:r>
          </a:p>
          <a:p>
            <a:pPr>
              <a:lnSpc>
                <a:spcPct val="150000"/>
              </a:lnSpc>
            </a:pP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Alternativement, nous pouvons mettre à jour les données de l'interface utilisateur et </a:t>
            </a:r>
            <a:r>
              <a:rPr lang="fr-F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s'en chargera  </a:t>
            </a:r>
            <a:r>
              <a:rPr lang="fr-F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automatiquement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partage son pouvoir déclaratif simple avec HTML lui-même, mais avec </a:t>
            </a:r>
            <a:r>
              <a:rPr lang="fr-F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nous pouvons être déclaratifs pour les interfaces HTML qui représentent des données dynamiques, pas seulement des données statiques.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674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5B470-7647-3464-4C8B-58DE88CF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  <a:t>Réagir en théorie</a:t>
            </a:r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64809-85E6-5460-0476-64019CF4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fr-FR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une </a:t>
            </a:r>
            <a:r>
              <a:rPr lang="fr-FR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bibliothèque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JavaScript  permettant de créer des interfaces utilisateur.</a:t>
            </a:r>
          </a:p>
          <a:p>
            <a:pPr>
              <a:lnSpc>
                <a:spcPct val="150000"/>
              </a:lnSpc>
            </a:pP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C'est </a:t>
            </a:r>
            <a:r>
              <a:rPr lang="fr-FR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déclaratif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ce qui rend votre code plus prévisible, plus simple à comprendre et plus facile à déboguer.</a:t>
            </a:r>
          </a:p>
          <a:p>
            <a:pPr>
              <a:lnSpc>
                <a:spcPct val="150000"/>
              </a:lnSpc>
            </a:pP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 </a:t>
            </a:r>
            <a:r>
              <a:rPr lang="fr-FR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basé sur les composants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les composants gèrent leur propre état, puis les composent pour créer des interfaces utilisateur complexes. </a:t>
            </a:r>
          </a:p>
          <a:p>
            <a:pPr>
              <a:lnSpc>
                <a:spcPct val="150000"/>
              </a:lnSpc>
            </a:pP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composants sont construits de manière à encourager la </a:t>
            </a:r>
            <a:r>
              <a:rPr lang="fr-FR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réutilisabilité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>
              <a:lnSpc>
                <a:spcPct val="150000"/>
              </a:lnSpc>
            </a:pPr>
            <a:r>
              <a:rPr lang="fr-FR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concerne uniquement le </a:t>
            </a:r>
            <a:r>
              <a:rPr lang="fr-FR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 de données unidirectionnel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dans la hiérarchie des composants. Une fois que vous avez mis à jour l'état de votre composant, </a:t>
            </a:r>
            <a:r>
              <a:rPr lang="fr-FR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 automatiquement à jour l'interface utilisateur en conséquence.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742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BD4DB-5E88-3AE0-A02C-31E54027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99838"/>
          </a:xfrm>
        </p:spPr>
        <p:txBody>
          <a:bodyPr/>
          <a:lstStyle/>
          <a:p>
            <a:pPr algn="ctr"/>
            <a:r>
              <a:rPr lang="fr-FR" sz="4400" b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  <a:t> : Commencer un nouveau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09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18EB2-5474-FF7B-315B-5F23C959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4400" b="1" dirty="0" err="1">
                <a:solidFill>
                  <a:schemeClr val="accent2">
                    <a:lumMod val="75000"/>
                  </a:schemeClr>
                </a:solidFill>
              </a:rPr>
              <a:t>React</a:t>
            </a:r>
            <a: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sz="4400" b="1" dirty="0" err="1">
                <a:solidFill>
                  <a:schemeClr val="accent2">
                    <a:lumMod val="75000"/>
                  </a:schemeClr>
                </a:solidFill>
              </a:rPr>
              <a:t>jsx</a:t>
            </a:r>
            <a: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4400" b="1" dirty="0" err="1">
                <a:solidFill>
                  <a:schemeClr val="accent2">
                    <a:lumMod val="75000"/>
                  </a:schemeClr>
                </a:solidFill>
              </a:rPr>
              <a:t>syntax</a:t>
            </a:r>
            <a:br>
              <a:rPr lang="fr-FR" sz="4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114485-D110-2B9E-F5A6-E9328DBC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4738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JSX (JavaScript XML) : syntaxe de type HTML / XML</a:t>
            </a:r>
          </a:p>
          <a:p>
            <a:pPr marL="0" indent="0">
              <a:buNone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JSX facilite l’écriture du HTML / XML dans du JavaScript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JSX =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XML .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const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Hello, world!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traite les composants commençant par des 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lettres minuscules comme des balises DOM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 Par exemple, 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 /&gt;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représente une 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balise div HTML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, mais 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représente un 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composant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et requiert que </a:t>
            </a:r>
            <a:r>
              <a:rPr lang="fr-F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soit dans l'étendue.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6771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17042</TotalTime>
  <Words>2442</Words>
  <Application>Microsoft Office PowerPoint</Application>
  <PresentationFormat>Grand écran</PresentationFormat>
  <Paragraphs>205</Paragraphs>
  <Slides>30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Franklin Gothic Book</vt:lpstr>
      <vt:lpstr>Menlo</vt:lpstr>
      <vt:lpstr>Roboto</vt:lpstr>
      <vt:lpstr>Times New Roman</vt:lpstr>
      <vt:lpstr>Wingdings</vt:lpstr>
      <vt:lpstr>Thème Office</vt:lpstr>
      <vt:lpstr>Présentation PowerPoint</vt:lpstr>
      <vt:lpstr> Découvrir  React </vt:lpstr>
      <vt:lpstr>React : Framework ou bibliothèque?</vt:lpstr>
      <vt:lpstr> React Architecture: Composants </vt:lpstr>
      <vt:lpstr>Découpage des composants</vt:lpstr>
      <vt:lpstr> Architecture React: API déclarative </vt:lpstr>
      <vt:lpstr> Réagir en théorie </vt:lpstr>
      <vt:lpstr>React : Commencer un nouveau projet</vt:lpstr>
      <vt:lpstr> React: jsx syntax </vt:lpstr>
      <vt:lpstr>Cycle de vie d ’un composant React</vt:lpstr>
      <vt:lpstr>Présentation PowerPoint</vt:lpstr>
      <vt:lpstr>Présentation PowerPoint</vt:lpstr>
      <vt:lpstr>DOM et virtuel DOM</vt:lpstr>
      <vt:lpstr>Le DOM</vt:lpstr>
      <vt:lpstr>Présentation PowerPoint</vt:lpstr>
      <vt:lpstr> Les composants de Classe </vt:lpstr>
      <vt:lpstr> Les composants fonctionnels </vt:lpstr>
      <vt:lpstr> React props </vt:lpstr>
      <vt:lpstr> React Props </vt:lpstr>
      <vt:lpstr>React state</vt:lpstr>
      <vt:lpstr>React state</vt:lpstr>
      <vt:lpstr>React state</vt:lpstr>
      <vt:lpstr>React Events</vt:lpstr>
      <vt:lpstr>React Events</vt:lpstr>
      <vt:lpstr> React Forms </vt:lpstr>
      <vt:lpstr> React Forms </vt:lpstr>
      <vt:lpstr>Redux</vt:lpstr>
      <vt:lpstr>Architecture de redux</vt:lpstr>
      <vt:lpstr>Présentation PowerPoint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wejden.boudhina</dc:creator>
  <cp:lastModifiedBy>wejden.boudhina</cp:lastModifiedBy>
  <cp:revision>4</cp:revision>
  <dcterms:created xsi:type="dcterms:W3CDTF">2022-08-07T22:48:55Z</dcterms:created>
  <dcterms:modified xsi:type="dcterms:W3CDTF">2022-09-02T16:10:28Z</dcterms:modified>
</cp:coreProperties>
</file>