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dirty="0"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esarrollolibre.net/blog/android/persistencia-en-android-develop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05892" y="927100"/>
            <a:ext cx="8825658" cy="3925437"/>
          </a:xfrm>
        </p:spPr>
        <p:txBody>
          <a:bodyPr/>
          <a:lstStyle/>
          <a:p>
            <a:pPr algn="ctr"/>
            <a:r>
              <a:rPr lang="es-MX" dirty="0"/>
              <a:t>SharedPreferences y formas de persistencia en</a:t>
            </a:r>
            <a:br>
              <a:rPr lang="es-MX" dirty="0"/>
            </a:br>
            <a:r>
              <a:rPr lang="es-MX" dirty="0"/>
              <a:t>dispositivos </a:t>
            </a:r>
            <a:r>
              <a:rPr lang="es-MX" dirty="0" smtClean="0"/>
              <a:t>android</a:t>
            </a:r>
            <a:br>
              <a:rPr lang="es-MX" dirty="0" smtClean="0"/>
            </a:br>
            <a:r>
              <a:rPr lang="es-MX" sz="2400" dirty="0" smtClean="0"/>
              <a:t>ANDRES FELÍPE VELASQUEZ</a:t>
            </a:r>
            <a:br>
              <a:rPr lang="es-MX" sz="2400" dirty="0" smtClean="0"/>
            </a:br>
            <a:r>
              <a:rPr lang="es-MX" sz="2400" dirty="0" smtClean="0"/>
              <a:t>CODIGO</a:t>
            </a:r>
            <a:r>
              <a:rPr lang="es-MX" sz="2400"/>
              <a:t>: </a:t>
            </a:r>
            <a:r>
              <a:rPr lang="es-MX" sz="2400" smtClean="0"/>
              <a:t>3801920658</a:t>
            </a:r>
            <a:endParaRPr lang="es-CO" dirty="0"/>
          </a:p>
        </p:txBody>
      </p:sp>
    </p:spTree>
    <p:extLst>
      <p:ext uri="{BB962C8B-B14F-4D97-AF65-F5344CB8AC3E}">
        <p14:creationId xmlns:p14="http://schemas.microsoft.com/office/powerpoint/2010/main" val="216823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80091" cy="875914"/>
          </a:xfrm>
        </p:spPr>
        <p:txBody>
          <a:bodyPr/>
          <a:lstStyle/>
          <a:p>
            <a:r>
              <a:rPr lang="es-CO" dirty="0"/>
              <a:t>F</a:t>
            </a:r>
            <a:r>
              <a:rPr lang="es-CO" dirty="0" smtClean="0"/>
              <a:t>ormas </a:t>
            </a:r>
            <a:r>
              <a:rPr lang="es-CO" dirty="0"/>
              <a:t>de persistencia </a:t>
            </a:r>
            <a:r>
              <a:rPr lang="es-CO" dirty="0" smtClean="0"/>
              <a:t>en dispositivos </a:t>
            </a:r>
            <a:r>
              <a:rPr lang="es-CO" dirty="0" smtClean="0"/>
              <a:t>Android</a:t>
            </a:r>
            <a:endParaRPr lang="es-CO" sz="2400" dirty="0"/>
          </a:p>
        </p:txBody>
      </p:sp>
      <p:sp>
        <p:nvSpPr>
          <p:cNvPr id="3" name="Marcador de contenido 2"/>
          <p:cNvSpPr>
            <a:spLocks noGrp="1"/>
          </p:cNvSpPr>
          <p:nvPr>
            <p:ph idx="1"/>
          </p:nvPr>
        </p:nvSpPr>
        <p:spPr>
          <a:xfrm>
            <a:off x="984454" y="2545773"/>
            <a:ext cx="10223091" cy="3626427"/>
          </a:xfrm>
        </p:spPr>
        <p:txBody>
          <a:bodyPr>
            <a:noAutofit/>
          </a:bodyPr>
          <a:lstStyle/>
          <a:p>
            <a:pPr algn="just"/>
            <a:r>
              <a:rPr lang="es-MX" sz="2400" b="1" dirty="0" smtClean="0"/>
              <a:t>3- Persistencia </a:t>
            </a:r>
            <a:r>
              <a:rPr lang="es-MX" sz="2400" b="1" dirty="0"/>
              <a:t>en Android: Base de Datos </a:t>
            </a:r>
            <a:r>
              <a:rPr lang="es-MX" sz="2400" b="1" dirty="0" smtClean="0"/>
              <a:t>SQLite:</a:t>
            </a:r>
          </a:p>
          <a:p>
            <a:pPr marL="0" indent="0" algn="just">
              <a:buNone/>
            </a:pPr>
            <a:r>
              <a:rPr lang="es-MX" sz="2400" dirty="0"/>
              <a:t>Este tipo de persistencia es uno de los más conocidos debido a que son soportados por la mayoría de los lenguajes de programación aparte de Java; consiste en guardar y recuperar la información en archivos; Android permite escribir y leer archivos que se encuentren ubicados en la propia Memoria Interna del dispositivo; al igual que con </a:t>
            </a:r>
            <a:r>
              <a:rPr lang="es-MX" sz="2400" dirty="0" smtClean="0"/>
              <a:t>SharedPreferences</a:t>
            </a:r>
            <a:r>
              <a:rPr lang="es-MX" sz="2400" dirty="0"/>
              <a:t>.</a:t>
            </a:r>
            <a:endParaRPr lang="es-MX" sz="2400" b="1" dirty="0"/>
          </a:p>
          <a:p>
            <a:pPr algn="just"/>
            <a:endParaRPr lang="es-MX" sz="2000" b="1" dirty="0"/>
          </a:p>
          <a:p>
            <a:pPr algn="just"/>
            <a:endParaRPr lang="es-MX" sz="2000" dirty="0" smtClean="0"/>
          </a:p>
          <a:p>
            <a:pPr algn="just"/>
            <a:endParaRPr lang="es-CO" sz="20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31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80091" cy="875914"/>
          </a:xfrm>
        </p:spPr>
        <p:txBody>
          <a:bodyPr/>
          <a:lstStyle/>
          <a:p>
            <a:r>
              <a:rPr lang="es-CO" sz="2400" dirty="0" smtClean="0"/>
              <a:t>Paginas Consultas</a:t>
            </a:r>
            <a:endParaRPr lang="es-CO" sz="2400" dirty="0"/>
          </a:p>
        </p:txBody>
      </p:sp>
      <p:sp>
        <p:nvSpPr>
          <p:cNvPr id="3" name="Marcador de contenido 2"/>
          <p:cNvSpPr>
            <a:spLocks noGrp="1"/>
          </p:cNvSpPr>
          <p:nvPr>
            <p:ph idx="1"/>
          </p:nvPr>
        </p:nvSpPr>
        <p:spPr>
          <a:xfrm>
            <a:off x="984454" y="2545773"/>
            <a:ext cx="10223091" cy="3626427"/>
          </a:xfrm>
        </p:spPr>
        <p:txBody>
          <a:bodyPr>
            <a:noAutofit/>
          </a:bodyPr>
          <a:lstStyle/>
          <a:p>
            <a:pPr algn="just"/>
            <a:r>
              <a:rPr lang="es-MX" sz="2000" dirty="0">
                <a:hlinkClick r:id="rId2"/>
              </a:rPr>
              <a:t>Persistencia en Android </a:t>
            </a:r>
            <a:r>
              <a:rPr lang="es-MX" sz="2000" dirty="0" err="1">
                <a:hlinkClick r:id="rId2"/>
              </a:rPr>
              <a:t>Developer</a:t>
            </a:r>
            <a:r>
              <a:rPr lang="es-MX" sz="2000" dirty="0">
                <a:hlinkClick r:id="rId2"/>
              </a:rPr>
              <a:t> </a:t>
            </a:r>
            <a:r>
              <a:rPr lang="es-MX" sz="2000" dirty="0" smtClean="0">
                <a:hlinkClick r:id="rId2"/>
              </a:rPr>
              <a:t>– </a:t>
            </a:r>
            <a:r>
              <a:rPr lang="es-MX" sz="2000" dirty="0" err="1" smtClean="0">
                <a:hlinkClick r:id="rId2"/>
              </a:rPr>
              <a:t>Desarrollolibre</a:t>
            </a:r>
            <a:endParaRPr lang="es-MX" sz="2000" dirty="0" smtClean="0"/>
          </a:p>
          <a:p>
            <a:pPr marL="0" indent="0" algn="just">
              <a:buNone/>
            </a:pPr>
            <a:endParaRPr lang="es-MX" sz="2000" b="1" dirty="0"/>
          </a:p>
          <a:p>
            <a:pPr algn="just"/>
            <a:endParaRPr lang="es-MX" sz="2000" dirty="0" smtClean="0"/>
          </a:p>
          <a:p>
            <a:pPr algn="just"/>
            <a:endParaRPr lang="es-CO" sz="20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15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SharedPreferences</a:t>
            </a:r>
            <a:r>
              <a:rPr lang="es-MX" dirty="0"/>
              <a:t> </a:t>
            </a:r>
            <a:r>
              <a:rPr lang="es-MX" sz="2400" dirty="0"/>
              <a:t>(Preferencias compartidas)</a:t>
            </a:r>
            <a:endParaRPr lang="es-CO" sz="2400" dirty="0"/>
          </a:p>
        </p:txBody>
      </p:sp>
      <p:sp>
        <p:nvSpPr>
          <p:cNvPr id="3" name="Marcador de contenido 2"/>
          <p:cNvSpPr>
            <a:spLocks noGrp="1"/>
          </p:cNvSpPr>
          <p:nvPr>
            <p:ph idx="1"/>
          </p:nvPr>
        </p:nvSpPr>
        <p:spPr>
          <a:xfrm>
            <a:off x="1154954" y="2603500"/>
            <a:ext cx="6453025" cy="3596884"/>
          </a:xfrm>
        </p:spPr>
        <p:txBody>
          <a:bodyPr>
            <a:normAutofit/>
          </a:bodyPr>
          <a:lstStyle/>
          <a:p>
            <a:pPr algn="just"/>
            <a:r>
              <a:rPr lang="es-MX" sz="2800" dirty="0"/>
              <a:t>Android proporciona muchas formas de almacenar datos de una aplicación. Una de estas formas se llama </a:t>
            </a:r>
            <a:r>
              <a:rPr lang="es-MX" sz="2800" b="1" dirty="0"/>
              <a:t>Preferencias compartidas</a:t>
            </a:r>
            <a:r>
              <a:rPr lang="es-MX" sz="2800" dirty="0"/>
              <a:t>. Las preferencias compartidas permiten guardar y recuperar datos en forma de pares de clave y valor.</a:t>
            </a:r>
            <a:endParaRPr lang="es-CO" sz="28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731" y="3011169"/>
            <a:ext cx="3743616" cy="22998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531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SharedPreferences</a:t>
            </a:r>
            <a:r>
              <a:rPr lang="es-MX" dirty="0"/>
              <a:t> </a:t>
            </a:r>
            <a:r>
              <a:rPr lang="es-MX" sz="2400" dirty="0"/>
              <a:t>(Preferencias compartidas)</a:t>
            </a:r>
            <a:endParaRPr lang="es-CO" sz="2400" dirty="0"/>
          </a:p>
        </p:txBody>
      </p:sp>
      <p:sp>
        <p:nvSpPr>
          <p:cNvPr id="3" name="Marcador de contenido 2"/>
          <p:cNvSpPr>
            <a:spLocks noGrp="1"/>
          </p:cNvSpPr>
          <p:nvPr>
            <p:ph idx="1"/>
          </p:nvPr>
        </p:nvSpPr>
        <p:spPr>
          <a:xfrm>
            <a:off x="1154953" y="2603499"/>
            <a:ext cx="10378955" cy="3444009"/>
          </a:xfrm>
        </p:spPr>
        <p:txBody>
          <a:bodyPr>
            <a:normAutofit fontScale="85000" lnSpcReduction="20000"/>
          </a:bodyPr>
          <a:lstStyle/>
          <a:p>
            <a:pPr algn="just"/>
            <a:r>
              <a:rPr lang="es-MX" sz="2800" dirty="0"/>
              <a:t>El primer paso para el uso de datos SharedPreferences consiste en recuperar una instancia de esta clase. Para ello, dispone de dos métodos:</a:t>
            </a:r>
          </a:p>
          <a:p>
            <a:pPr algn="just"/>
            <a:r>
              <a:rPr lang="es-MX" sz="2800" b="1" dirty="0"/>
              <a:t>getPreferences(int mode): </a:t>
            </a:r>
            <a:r>
              <a:rPr lang="es-MX" sz="2800" dirty="0"/>
              <a:t>utilice este método si necesita un único archivo de preferencias en su aplicación, ya que este método no le permite especificar el nombre del archivo donde se almacenarán los datos SharedPreferences.</a:t>
            </a:r>
          </a:p>
          <a:p>
            <a:pPr algn="just"/>
            <a:r>
              <a:rPr lang="es-MX" sz="2800" b="1" dirty="0" smtClean="0"/>
              <a:t>getSharedPreferences(String </a:t>
            </a:r>
            <a:r>
              <a:rPr lang="es-MX" sz="2800" b="1" dirty="0"/>
              <a:t>name, int mode): </a:t>
            </a:r>
            <a:r>
              <a:rPr lang="es-MX" sz="2800" dirty="0"/>
              <a:t>utilice este método si necesita varios archivos de preferencias que podrá identificar por su nombre.</a:t>
            </a:r>
            <a:endParaRPr lang="es-CO" sz="28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49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SharedPreferences</a:t>
            </a:r>
            <a:r>
              <a:rPr lang="es-MX" dirty="0"/>
              <a:t> </a:t>
            </a:r>
            <a:r>
              <a:rPr lang="es-MX" sz="2400" dirty="0"/>
              <a:t>(Preferencias compartidas)</a:t>
            </a:r>
            <a:endParaRPr lang="es-CO" sz="2400" dirty="0"/>
          </a:p>
        </p:txBody>
      </p:sp>
      <p:sp>
        <p:nvSpPr>
          <p:cNvPr id="3" name="Marcador de contenido 2"/>
          <p:cNvSpPr>
            <a:spLocks noGrp="1"/>
          </p:cNvSpPr>
          <p:nvPr>
            <p:ph idx="1"/>
          </p:nvPr>
        </p:nvSpPr>
        <p:spPr>
          <a:xfrm>
            <a:off x="1154953" y="2603500"/>
            <a:ext cx="9984101" cy="3236192"/>
          </a:xfrm>
        </p:spPr>
        <p:txBody>
          <a:bodyPr>
            <a:noAutofit/>
          </a:bodyPr>
          <a:lstStyle/>
          <a:p>
            <a:pPr marL="0" indent="0" algn="just">
              <a:buNone/>
            </a:pPr>
            <a:r>
              <a:rPr lang="es-MX" sz="2400" dirty="0" smtClean="0"/>
              <a:t>SharedPreferences </a:t>
            </a:r>
            <a:r>
              <a:rPr lang="es-MX" sz="2400" dirty="0"/>
              <a:t>en la práctica</a:t>
            </a:r>
            <a:r>
              <a:rPr lang="es-MX" sz="2400" dirty="0" smtClean="0"/>
              <a:t>:</a:t>
            </a:r>
          </a:p>
          <a:p>
            <a:pPr algn="just"/>
            <a:r>
              <a:rPr lang="es-MX" sz="2400" b="1" dirty="0" smtClean="0"/>
              <a:t>MODE_PRIVATE</a:t>
            </a:r>
            <a:r>
              <a:rPr lang="es-MX" sz="2400" b="1" dirty="0"/>
              <a:t>:</a:t>
            </a:r>
            <a:r>
              <a:rPr lang="es-MX" sz="2400" dirty="0"/>
              <a:t> Sólo nuestra aplicación tiene acceso a estas preferencias.</a:t>
            </a:r>
          </a:p>
          <a:p>
            <a:pPr algn="just"/>
            <a:r>
              <a:rPr lang="es-MX" sz="2400" b="1" dirty="0"/>
              <a:t>MODE_WORLD_READABLE:</a:t>
            </a:r>
            <a:r>
              <a:rPr lang="es-MX" sz="2400" dirty="0"/>
              <a:t> Todas las aplicaciones pueden leer estas preferencias, pero sólo la nuestra puede modificarlas (deprecated desde el API 17</a:t>
            </a:r>
            <a:r>
              <a:rPr lang="es-MX" sz="2400" dirty="0" smtClean="0"/>
              <a:t>).</a:t>
            </a:r>
            <a:endParaRPr lang="es-CO" sz="24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95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SharedPreferences</a:t>
            </a:r>
            <a:r>
              <a:rPr lang="es-MX" dirty="0"/>
              <a:t> </a:t>
            </a:r>
            <a:r>
              <a:rPr lang="es-MX" sz="2400" dirty="0"/>
              <a:t>(Preferencias compartidas)</a:t>
            </a:r>
            <a:endParaRPr lang="es-CO" sz="2400" dirty="0"/>
          </a:p>
        </p:txBody>
      </p:sp>
      <p:sp>
        <p:nvSpPr>
          <p:cNvPr id="3" name="Marcador de contenido 2"/>
          <p:cNvSpPr>
            <a:spLocks noGrp="1"/>
          </p:cNvSpPr>
          <p:nvPr>
            <p:ph idx="1"/>
          </p:nvPr>
        </p:nvSpPr>
        <p:spPr>
          <a:xfrm>
            <a:off x="1154953" y="2473036"/>
            <a:ext cx="10223091" cy="3876964"/>
          </a:xfrm>
        </p:spPr>
        <p:txBody>
          <a:bodyPr>
            <a:noAutofit/>
          </a:bodyPr>
          <a:lstStyle/>
          <a:p>
            <a:pPr algn="just"/>
            <a:r>
              <a:rPr lang="es-MX" sz="2400" dirty="0" smtClean="0"/>
              <a:t>Su </a:t>
            </a:r>
            <a:r>
              <a:rPr lang="es-MX" sz="2400" dirty="0"/>
              <a:t>uso es sencillo; </a:t>
            </a:r>
            <a:r>
              <a:rPr lang="es-MX" sz="2400" dirty="0" smtClean="0"/>
              <a:t>se quiere </a:t>
            </a:r>
            <a:r>
              <a:rPr lang="es-MX" sz="2400" dirty="0"/>
              <a:t>recuperar una "preferencia" que hemos llamado "MiPreferencia" basta con emplear el siguiente código:</a:t>
            </a:r>
          </a:p>
          <a:p>
            <a:pPr marL="0" indent="0">
              <a:buNone/>
            </a:pPr>
            <a:r>
              <a:rPr lang="es-MX" sz="2400" b="1" dirty="0" smtClean="0"/>
              <a:t>SharedPreferences preferencia = getSharedPreferences ("</a:t>
            </a:r>
            <a:r>
              <a:rPr lang="es-MX" sz="2400" b="1" dirty="0"/>
              <a:t>MiPreferencia",Context.MODE_PRIVATE);</a:t>
            </a:r>
          </a:p>
          <a:p>
            <a:pPr algn="just"/>
            <a:r>
              <a:rPr lang="es-MX" sz="2400" dirty="0"/>
              <a:t>Para obtener la información de la preferencia:</a:t>
            </a:r>
          </a:p>
          <a:p>
            <a:pPr marL="0" indent="0" algn="just">
              <a:buNone/>
            </a:pPr>
            <a:r>
              <a:rPr lang="es-MX" sz="1600" b="1" dirty="0"/>
              <a:t>SharedPreferences preferencia </a:t>
            </a:r>
            <a:r>
              <a:rPr lang="es-MX" sz="1600" b="1" dirty="0" smtClean="0"/>
              <a:t>= boolean </a:t>
            </a:r>
            <a:r>
              <a:rPr lang="es-MX" sz="1600" b="1" dirty="0"/>
              <a:t>= preferencia.getBoolean("habilitar_imagenes", true</a:t>
            </a:r>
            <a:r>
              <a:rPr lang="es-MX" sz="1600" b="1" dirty="0" smtClean="0"/>
              <a:t>);</a:t>
            </a:r>
            <a:endParaRPr lang="es-MX" sz="1600" b="1"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91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SharedPreferences</a:t>
            </a:r>
            <a:r>
              <a:rPr lang="es-MX" dirty="0"/>
              <a:t> </a:t>
            </a:r>
            <a:r>
              <a:rPr lang="es-MX" sz="2400" dirty="0"/>
              <a:t>(Preferencias compartidas)</a:t>
            </a:r>
            <a:endParaRPr lang="es-CO" sz="2400" dirty="0"/>
          </a:p>
        </p:txBody>
      </p:sp>
      <p:sp>
        <p:nvSpPr>
          <p:cNvPr id="3" name="Marcador de contenido 2"/>
          <p:cNvSpPr>
            <a:spLocks noGrp="1"/>
          </p:cNvSpPr>
          <p:nvPr>
            <p:ph idx="1"/>
          </p:nvPr>
        </p:nvSpPr>
        <p:spPr>
          <a:xfrm>
            <a:off x="1154953" y="2473036"/>
            <a:ext cx="10223091" cy="3366656"/>
          </a:xfrm>
        </p:spPr>
        <p:txBody>
          <a:bodyPr>
            <a:noAutofit/>
          </a:bodyPr>
          <a:lstStyle/>
          <a:p>
            <a:pPr algn="just"/>
            <a:r>
              <a:rPr lang="es-MX" sz="2400" b="1" dirty="0" smtClean="0"/>
              <a:t>Los </a:t>
            </a:r>
            <a:r>
              <a:rPr lang="es-MX" sz="2400" b="1" dirty="0"/>
              <a:t>parámetros consisten en:</a:t>
            </a:r>
          </a:p>
          <a:p>
            <a:pPr marL="0" indent="0" algn="just">
              <a:buNone/>
            </a:pPr>
            <a:r>
              <a:rPr lang="es-MX" sz="2400" dirty="0"/>
              <a:t>El nombre de la preferencia que queremos recuperar.</a:t>
            </a:r>
          </a:p>
          <a:p>
            <a:pPr marL="0" indent="0" algn="just">
              <a:buNone/>
            </a:pPr>
            <a:r>
              <a:rPr lang="es-MX" sz="2400" dirty="0"/>
              <a:t>Valor por defecto que será utilizado si la preferencia no existe en el sistema.</a:t>
            </a:r>
          </a:p>
          <a:p>
            <a:pPr marL="0" indent="0" algn="just">
              <a:buNone/>
            </a:pPr>
            <a:r>
              <a:rPr lang="es-MX" sz="2400" dirty="0"/>
              <a:t>Para guardar o modificar información de la preferencia:</a:t>
            </a:r>
          </a:p>
          <a:p>
            <a:pPr marL="0" indent="0" algn="just">
              <a:buNone/>
            </a:pPr>
            <a:r>
              <a:rPr lang="es-MX" sz="1600" b="1" dirty="0"/>
              <a:t>SharedPreferences preferencia </a:t>
            </a:r>
            <a:r>
              <a:rPr lang="es-MX" sz="1600" b="1" dirty="0" smtClean="0"/>
              <a:t>= </a:t>
            </a:r>
            <a:r>
              <a:rPr lang="es-MX" sz="1600" b="1" dirty="0"/>
              <a:t>	boolean = preferencia.putBoolean("habilitar_imagenes", false);</a:t>
            </a:r>
            <a:endParaRPr lang="es-CO" sz="1600" b="1"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94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021" y="2235200"/>
            <a:ext cx="2163654" cy="2423293"/>
          </a:xfrm>
          <a:prstGeom prst="rect">
            <a:avLst/>
          </a:prstGeom>
        </p:spPr>
      </p:pic>
      <p:sp>
        <p:nvSpPr>
          <p:cNvPr id="2" name="Título 1"/>
          <p:cNvSpPr>
            <a:spLocks noGrp="1"/>
          </p:cNvSpPr>
          <p:nvPr>
            <p:ph type="title"/>
          </p:nvPr>
        </p:nvSpPr>
        <p:spPr>
          <a:xfrm>
            <a:off x="1154954" y="973668"/>
            <a:ext cx="9080091" cy="875914"/>
          </a:xfrm>
        </p:spPr>
        <p:txBody>
          <a:bodyPr/>
          <a:lstStyle/>
          <a:p>
            <a:r>
              <a:rPr lang="es-CO" dirty="0"/>
              <a:t>F</a:t>
            </a:r>
            <a:r>
              <a:rPr lang="es-CO" dirty="0" smtClean="0"/>
              <a:t>ormas </a:t>
            </a:r>
            <a:r>
              <a:rPr lang="es-CO" dirty="0"/>
              <a:t>de persistencia </a:t>
            </a:r>
            <a:r>
              <a:rPr lang="es-CO" dirty="0" smtClean="0"/>
              <a:t>en dispositivos </a:t>
            </a:r>
            <a:r>
              <a:rPr lang="es-CO" dirty="0" smtClean="0"/>
              <a:t>Android</a:t>
            </a:r>
            <a:endParaRPr lang="es-CO" sz="2400" dirty="0"/>
          </a:p>
        </p:txBody>
      </p:sp>
      <p:sp>
        <p:nvSpPr>
          <p:cNvPr id="3" name="Marcador de contenido 2"/>
          <p:cNvSpPr>
            <a:spLocks noGrp="1"/>
          </p:cNvSpPr>
          <p:nvPr>
            <p:ph idx="1"/>
          </p:nvPr>
        </p:nvSpPr>
        <p:spPr>
          <a:xfrm>
            <a:off x="959054" y="4419600"/>
            <a:ext cx="10223091" cy="2311400"/>
          </a:xfrm>
        </p:spPr>
        <p:txBody>
          <a:bodyPr>
            <a:noAutofit/>
          </a:bodyPr>
          <a:lstStyle/>
          <a:p>
            <a:pPr algn="just"/>
            <a:r>
              <a:rPr lang="es-MX" sz="2400" dirty="0"/>
              <a:t>La persistencia en el ámbito de una aplicación </a:t>
            </a:r>
            <a:r>
              <a:rPr lang="es-MX" sz="2400" dirty="0" smtClean="0"/>
              <a:t>Android </a:t>
            </a:r>
            <a:r>
              <a:rPr lang="es-MX" sz="2400" dirty="0" smtClean="0"/>
              <a:t>consiste </a:t>
            </a:r>
            <a:r>
              <a:rPr lang="es-MX" sz="2400" dirty="0"/>
              <a:t>en que los datos manipulados por la aplicación "sobrevivan" a la ejecución de la misma en el tiempo; en otras palabras; consiste en almacenar los datos en un medio secundario, no volátil para posterior reconstrucción </a:t>
            </a:r>
            <a:r>
              <a:rPr lang="es-MX" sz="2400" dirty="0" smtClean="0"/>
              <a:t>y utilización.</a:t>
            </a:r>
            <a:endParaRPr lang="es-CO" sz="24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88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80091" cy="875914"/>
          </a:xfrm>
        </p:spPr>
        <p:txBody>
          <a:bodyPr/>
          <a:lstStyle/>
          <a:p>
            <a:r>
              <a:rPr lang="es-CO" dirty="0"/>
              <a:t>F</a:t>
            </a:r>
            <a:r>
              <a:rPr lang="es-CO" dirty="0" smtClean="0"/>
              <a:t>ormas </a:t>
            </a:r>
            <a:r>
              <a:rPr lang="es-CO" dirty="0"/>
              <a:t>de persistencia </a:t>
            </a:r>
            <a:r>
              <a:rPr lang="es-CO" dirty="0" smtClean="0"/>
              <a:t>en dispositivos </a:t>
            </a:r>
            <a:r>
              <a:rPr lang="es-CO" dirty="0" smtClean="0"/>
              <a:t>Android</a:t>
            </a:r>
            <a:endParaRPr lang="es-CO" sz="2400" dirty="0"/>
          </a:p>
        </p:txBody>
      </p:sp>
      <p:sp>
        <p:nvSpPr>
          <p:cNvPr id="3" name="Marcador de contenido 2"/>
          <p:cNvSpPr>
            <a:spLocks noGrp="1"/>
          </p:cNvSpPr>
          <p:nvPr>
            <p:ph idx="1"/>
          </p:nvPr>
        </p:nvSpPr>
        <p:spPr>
          <a:xfrm>
            <a:off x="984454" y="2545773"/>
            <a:ext cx="7397545" cy="4070927"/>
          </a:xfrm>
        </p:spPr>
        <p:txBody>
          <a:bodyPr>
            <a:noAutofit/>
          </a:bodyPr>
          <a:lstStyle/>
          <a:p>
            <a:pPr marL="0" indent="0" algn="ctr">
              <a:buNone/>
            </a:pPr>
            <a:r>
              <a:rPr lang="es-MX" sz="2200" b="1" dirty="0"/>
              <a:t>La persistencia en Android consiste en tres tipos de almacenamientos con un propósito muy específico</a:t>
            </a:r>
            <a:r>
              <a:rPr lang="es-MX" sz="2200" b="1" dirty="0" smtClean="0"/>
              <a:t>.</a:t>
            </a:r>
          </a:p>
          <a:p>
            <a:pPr algn="just"/>
            <a:r>
              <a:rPr lang="es-CO" sz="2200" b="1" dirty="0" smtClean="0"/>
              <a:t>1- Preferencias </a:t>
            </a:r>
            <a:r>
              <a:rPr lang="es-CO" sz="2200" b="1" dirty="0"/>
              <a:t>Compartidas o </a:t>
            </a:r>
            <a:r>
              <a:rPr lang="es-CO" sz="2200" b="1" dirty="0" smtClean="0"/>
              <a:t>SharedPreferences</a:t>
            </a:r>
            <a:r>
              <a:rPr lang="es-CO" sz="2200" b="1" dirty="0" smtClean="0"/>
              <a:t>:</a:t>
            </a:r>
          </a:p>
          <a:p>
            <a:pPr marL="0" indent="0" algn="just">
              <a:buNone/>
            </a:pPr>
            <a:r>
              <a:rPr lang="es-MX" sz="2200" dirty="0"/>
              <a:t>La clase SharedPreferences proporciona un conjunto de métodos que permiten almacenar y recuperar muy fácilmente un par clave/valor, con la particularidad de que sólo contiene datos primitivos (float, int, string, Parcelable...), estos datos se mantienen hasta que se desinstala la aplicación.</a:t>
            </a:r>
            <a:endParaRPr lang="es-CO" sz="2200" dirty="0"/>
          </a:p>
          <a:p>
            <a:pPr marL="0" indent="0" algn="just">
              <a:buNone/>
            </a:pPr>
            <a:endParaRPr lang="es-MX" sz="2000" dirty="0" smtClean="0"/>
          </a:p>
          <a:p>
            <a:pPr algn="just"/>
            <a:endParaRPr lang="es-CO" sz="20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0" y="2771774"/>
            <a:ext cx="2781299" cy="2781299"/>
          </a:xfrm>
          <a:prstGeom prst="rect">
            <a:avLst/>
          </a:prstGeom>
        </p:spPr>
      </p:pic>
    </p:spTree>
    <p:extLst>
      <p:ext uri="{BB962C8B-B14F-4D97-AF65-F5344CB8AC3E}">
        <p14:creationId xmlns:p14="http://schemas.microsoft.com/office/powerpoint/2010/main" val="370557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80091" cy="875914"/>
          </a:xfrm>
        </p:spPr>
        <p:txBody>
          <a:bodyPr/>
          <a:lstStyle/>
          <a:p>
            <a:r>
              <a:rPr lang="es-CO" dirty="0"/>
              <a:t>F</a:t>
            </a:r>
            <a:r>
              <a:rPr lang="es-CO" dirty="0" smtClean="0"/>
              <a:t>ormas </a:t>
            </a:r>
            <a:r>
              <a:rPr lang="es-CO" dirty="0"/>
              <a:t>de persistencia </a:t>
            </a:r>
            <a:r>
              <a:rPr lang="es-CO" dirty="0" smtClean="0"/>
              <a:t>en dispositivos </a:t>
            </a:r>
            <a:r>
              <a:rPr lang="es-CO" dirty="0" smtClean="0"/>
              <a:t>Android</a:t>
            </a:r>
            <a:endParaRPr lang="es-CO" sz="2400" dirty="0"/>
          </a:p>
        </p:txBody>
      </p:sp>
      <p:sp>
        <p:nvSpPr>
          <p:cNvPr id="3" name="Marcador de contenido 2"/>
          <p:cNvSpPr>
            <a:spLocks noGrp="1"/>
          </p:cNvSpPr>
          <p:nvPr>
            <p:ph idx="1"/>
          </p:nvPr>
        </p:nvSpPr>
        <p:spPr>
          <a:xfrm>
            <a:off x="984454" y="2545773"/>
            <a:ext cx="10223091" cy="3626427"/>
          </a:xfrm>
        </p:spPr>
        <p:txBody>
          <a:bodyPr>
            <a:noAutofit/>
          </a:bodyPr>
          <a:lstStyle/>
          <a:p>
            <a:pPr algn="just"/>
            <a:r>
              <a:rPr lang="es-MX" sz="2400" b="1" dirty="0" smtClean="0"/>
              <a:t>2- Persistencia </a:t>
            </a:r>
            <a:r>
              <a:rPr lang="es-MX" sz="2400" b="1" dirty="0"/>
              <a:t>en Android: Almacenar archivos en </a:t>
            </a:r>
            <a:r>
              <a:rPr lang="es-MX" sz="2400" b="1" dirty="0" smtClean="0"/>
              <a:t>memoria:</a:t>
            </a:r>
          </a:p>
          <a:p>
            <a:pPr marL="0" indent="0" algn="just">
              <a:buNone/>
            </a:pPr>
            <a:r>
              <a:rPr lang="es-MX" sz="2400" dirty="0"/>
              <a:t>Este tipo de persistencia es uno de los más conocidos debido a que son soportados por la mayoría de los lenguajes de programación aparte de Java; consiste en guardar y recuperar la información en archivos; Android permite escribir y leer archivos que se encuentren ubicados en la propia Memoria Interna del dispositivo; al igual que con </a:t>
            </a:r>
            <a:r>
              <a:rPr lang="es-MX" sz="2400" dirty="0" smtClean="0"/>
              <a:t>SharedPreferences</a:t>
            </a:r>
            <a:r>
              <a:rPr lang="es-MX" sz="2400" dirty="0"/>
              <a:t>.</a:t>
            </a:r>
            <a:endParaRPr lang="es-MX" sz="2400" b="1" dirty="0" smtClean="0"/>
          </a:p>
          <a:p>
            <a:pPr marL="0" indent="0" algn="just">
              <a:buNone/>
            </a:pPr>
            <a:endParaRPr lang="es-MX" sz="2000" b="1" dirty="0"/>
          </a:p>
          <a:p>
            <a:pPr algn="just"/>
            <a:endParaRPr lang="es-MX" sz="2000" dirty="0" smtClean="0"/>
          </a:p>
          <a:p>
            <a:pPr algn="just"/>
            <a:endParaRPr lang="es-CO" sz="2000"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100" b="0" i="0" u="none" strike="noStrike" cap="none" normalizeH="0" baseline="0" dirty="0" smtClean="0">
                <a:ln>
                  <a:noFill/>
                </a:ln>
                <a:solidFill>
                  <a:srgbClr val="202124"/>
                </a:solidFill>
                <a:effectLst/>
                <a:latin typeface="inherit"/>
              </a:rPr>
              <a:t>Preferencias compartidas</a:t>
            </a:r>
            <a:r>
              <a:rPr kumimoji="0" lang="es-ES" sz="11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166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7955</TotalTime>
  <Words>602</Words>
  <Application>Microsoft Office PowerPoint</Application>
  <PresentationFormat>Panorámica</PresentationFormat>
  <Paragraphs>49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inherit</vt:lpstr>
      <vt:lpstr>Wingdings 3</vt:lpstr>
      <vt:lpstr>Sala de reuniones Ion</vt:lpstr>
      <vt:lpstr>SharedPreferences y formas de persistencia en dispositivos android ANDRES FELÍPE VELASQUEZ CODIGO: 3801920658</vt:lpstr>
      <vt:lpstr>SharedPreferences (Preferencias compartidas)</vt:lpstr>
      <vt:lpstr>SharedPreferences (Preferencias compartidas)</vt:lpstr>
      <vt:lpstr>SharedPreferences (Preferencias compartidas)</vt:lpstr>
      <vt:lpstr>SharedPreferences (Preferencias compartidas)</vt:lpstr>
      <vt:lpstr>SharedPreferences (Preferencias compartidas)</vt:lpstr>
      <vt:lpstr>Formas de persistencia en dispositivos Android</vt:lpstr>
      <vt:lpstr>Formas de persistencia en dispositivos Android</vt:lpstr>
      <vt:lpstr>Formas de persistencia en dispositivos Android</vt:lpstr>
      <vt:lpstr>Formas de persistencia en dispositivos Android</vt:lpstr>
      <vt:lpstr>Paginas Consultas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SharedPreferences y formas de persistencia en dispositivos android</dc:title>
  <dc:creator>Andres Felipe Velasquez Londoño</dc:creator>
  <cp:lastModifiedBy>Andres F Velasquez</cp:lastModifiedBy>
  <cp:revision>27</cp:revision>
  <dcterms:created xsi:type="dcterms:W3CDTF">2021-10-15T12:48:04Z</dcterms:created>
  <dcterms:modified xsi:type="dcterms:W3CDTF">2021-10-22T13:15:46Z</dcterms:modified>
</cp:coreProperties>
</file>