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61" r:id="rId5"/>
    <p:sldId id="264" r:id="rId6"/>
    <p:sldId id="266" r:id="rId7"/>
    <p:sldId id="262" r:id="rId8"/>
    <p:sldId id="265" r:id="rId9"/>
    <p:sldId id="263" r:id="rId10"/>
    <p:sldId id="267" r:id="rId11"/>
    <p:sldId id="260"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1" autoAdjust="0"/>
    <p:restoredTop sz="79271" autoAdjust="0"/>
  </p:normalViewPr>
  <p:slideViewPr>
    <p:cSldViewPr snapToGrid="0">
      <p:cViewPr varScale="1">
        <p:scale>
          <a:sx n="68" d="100"/>
          <a:sy n="68" d="100"/>
        </p:scale>
        <p:origin x="1123"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B0DDF0-EC37-4910-8A35-79FE87C72884}" type="datetimeFigureOut">
              <a:rPr lang="en-US"/>
              <a:t>3/6/2021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56F743-820B-447B-92D2-014B82F4C416}" type="slidenum">
              <a:rPr lang="en-US"/>
              <a:t>‹#›</a:t>
            </a:fld>
            <a:endParaRPr lang="en-US"/>
          </a:p>
        </p:txBody>
      </p:sp>
    </p:spTree>
    <p:extLst>
      <p:ext uri="{BB962C8B-B14F-4D97-AF65-F5344CB8AC3E}">
        <p14:creationId xmlns:p14="http://schemas.microsoft.com/office/powerpoint/2010/main" val="3982239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and thank you for joining me. Today I want to talk to you about the safety of air travel</a:t>
            </a:r>
          </a:p>
        </p:txBody>
      </p:sp>
      <p:sp>
        <p:nvSpPr>
          <p:cNvPr id="4" name="Slide Number Placeholder 3"/>
          <p:cNvSpPr>
            <a:spLocks noGrp="1"/>
          </p:cNvSpPr>
          <p:nvPr>
            <p:ph type="sldNum" sz="quarter" idx="5"/>
          </p:nvPr>
        </p:nvSpPr>
        <p:spPr/>
        <p:txBody>
          <a:bodyPr/>
          <a:lstStyle/>
          <a:p>
            <a:fld id="{8F56F743-820B-447B-92D2-014B82F4C416}" type="slidenum">
              <a:rPr lang="en-US" smtClean="0"/>
              <a:t>1</a:t>
            </a:fld>
            <a:endParaRPr lang="en-US"/>
          </a:p>
        </p:txBody>
      </p:sp>
    </p:spTree>
    <p:extLst>
      <p:ext uri="{BB962C8B-B14F-4D97-AF65-F5344CB8AC3E}">
        <p14:creationId xmlns:p14="http://schemas.microsoft.com/office/powerpoint/2010/main" val="3523303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we’re going to cover:</a:t>
            </a:r>
          </a:p>
          <a:p>
            <a:endParaRPr lang="en-US" dirty="0"/>
          </a:p>
        </p:txBody>
      </p:sp>
      <p:sp>
        <p:nvSpPr>
          <p:cNvPr id="4" name="Slide Number Placeholder 3"/>
          <p:cNvSpPr>
            <a:spLocks noGrp="1"/>
          </p:cNvSpPr>
          <p:nvPr>
            <p:ph type="sldNum" sz="quarter" idx="5"/>
          </p:nvPr>
        </p:nvSpPr>
        <p:spPr/>
        <p:txBody>
          <a:bodyPr/>
          <a:lstStyle/>
          <a:p>
            <a:fld id="{8F56F743-820B-447B-92D2-014B82F4C416}" type="slidenum">
              <a:rPr lang="en-US" smtClean="0"/>
              <a:t>2</a:t>
            </a:fld>
            <a:endParaRPr lang="en-US"/>
          </a:p>
        </p:txBody>
      </p:sp>
    </p:spTree>
    <p:extLst>
      <p:ext uri="{BB962C8B-B14F-4D97-AF65-F5344CB8AC3E}">
        <p14:creationId xmlns:p14="http://schemas.microsoft.com/office/powerpoint/2010/main" val="65146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Media thrives on big sensational stories, and a plane crash is definitely sensational. However, are they giving the entire picture? Today I’m here to talk to you about how safe air travel is, and why you should be taking the stories from the media with a grain of salt. </a:t>
            </a:r>
          </a:p>
        </p:txBody>
      </p:sp>
      <p:sp>
        <p:nvSpPr>
          <p:cNvPr id="4" name="Slide Number Placeholder 3"/>
          <p:cNvSpPr>
            <a:spLocks noGrp="1"/>
          </p:cNvSpPr>
          <p:nvPr>
            <p:ph type="sldNum" sz="quarter" idx="5"/>
          </p:nvPr>
        </p:nvSpPr>
        <p:spPr/>
        <p:txBody>
          <a:bodyPr/>
          <a:lstStyle/>
          <a:p>
            <a:fld id="{8F56F743-820B-447B-92D2-014B82F4C416}" type="slidenum">
              <a:rPr lang="en-US" smtClean="0"/>
              <a:t>3</a:t>
            </a:fld>
            <a:endParaRPr lang="en-US"/>
          </a:p>
        </p:txBody>
      </p:sp>
    </p:spTree>
    <p:extLst>
      <p:ext uri="{BB962C8B-B14F-4D97-AF65-F5344CB8AC3E}">
        <p14:creationId xmlns:p14="http://schemas.microsoft.com/office/powerpoint/2010/main" val="37349284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Possibility of dying in a car crash is 268x more likely to happen than dying in a plane crash.</a:t>
            </a:r>
          </a:p>
        </p:txBody>
      </p:sp>
      <p:sp>
        <p:nvSpPr>
          <p:cNvPr id="4" name="Slide Number Placeholder 3"/>
          <p:cNvSpPr>
            <a:spLocks noGrp="1"/>
          </p:cNvSpPr>
          <p:nvPr>
            <p:ph type="sldNum" sz="quarter" idx="5"/>
          </p:nvPr>
        </p:nvSpPr>
        <p:spPr/>
        <p:txBody>
          <a:bodyPr/>
          <a:lstStyle/>
          <a:p>
            <a:fld id="{8F56F743-820B-447B-92D2-014B82F4C416}" type="slidenum">
              <a:rPr lang="en-US" smtClean="0"/>
              <a:t>4</a:t>
            </a:fld>
            <a:endParaRPr lang="en-US"/>
          </a:p>
        </p:txBody>
      </p:sp>
    </p:spTree>
    <p:extLst>
      <p:ext uri="{BB962C8B-B14F-4D97-AF65-F5344CB8AC3E}">
        <p14:creationId xmlns:p14="http://schemas.microsoft.com/office/powerpoint/2010/main" val="41377228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Incidents means an occurrence other than an accident that is associated with the operation of an aircraft, but does not result in loss of human life. </a:t>
            </a:r>
          </a:p>
          <a:p>
            <a:r>
              <a:rPr lang="en-US" dirty="0">
                <a:cs typeface="Calibri"/>
              </a:rPr>
              <a:t>Average incidents 1985-1999 = 7.18%</a:t>
            </a:r>
          </a:p>
          <a:p>
            <a:r>
              <a:rPr lang="en-US" dirty="0">
                <a:cs typeface="Calibri"/>
              </a:rPr>
              <a:t>Average incidents 2000-2014 = 4.13%</a:t>
            </a:r>
          </a:p>
          <a:p>
            <a:r>
              <a:rPr lang="en-US" dirty="0">
                <a:cs typeface="Calibri"/>
              </a:rPr>
              <a:t>Difference of 3.05%</a:t>
            </a:r>
          </a:p>
        </p:txBody>
      </p:sp>
      <p:sp>
        <p:nvSpPr>
          <p:cNvPr id="4" name="Slide Number Placeholder 3"/>
          <p:cNvSpPr>
            <a:spLocks noGrp="1"/>
          </p:cNvSpPr>
          <p:nvPr>
            <p:ph type="sldNum" sz="quarter" idx="5"/>
          </p:nvPr>
        </p:nvSpPr>
        <p:spPr/>
        <p:txBody>
          <a:bodyPr/>
          <a:lstStyle/>
          <a:p>
            <a:fld id="{8F56F743-820B-447B-92D2-014B82F4C416}" type="slidenum">
              <a:rPr lang="en-US"/>
              <a:t>7</a:t>
            </a:fld>
            <a:endParaRPr lang="en-US"/>
          </a:p>
        </p:txBody>
      </p:sp>
    </p:spTree>
    <p:extLst>
      <p:ext uri="{BB962C8B-B14F-4D97-AF65-F5344CB8AC3E}">
        <p14:creationId xmlns:p14="http://schemas.microsoft.com/office/powerpoint/2010/main" val="16660580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Total fatalities covers all deaths that happen on an aircraft. This could be from an accident, but it could also be someone had a heart attack mid-flight and expired. </a:t>
            </a:r>
          </a:p>
          <a:p>
            <a:r>
              <a:rPr lang="en-US" dirty="0">
                <a:cs typeface="Calibri"/>
              </a:rPr>
              <a:t>Average total fatalities 1985-1999 = 112.4</a:t>
            </a:r>
          </a:p>
          <a:p>
            <a:r>
              <a:rPr lang="en-US" dirty="0">
                <a:cs typeface="Calibri"/>
              </a:rPr>
              <a:t>Average total fatalities 2000-2014 = 55.5</a:t>
            </a:r>
          </a:p>
          <a:p>
            <a:r>
              <a:rPr lang="en-US" dirty="0">
                <a:cs typeface="Calibri"/>
              </a:rPr>
              <a:t>Difference of 56.9</a:t>
            </a:r>
          </a:p>
          <a:p>
            <a:r>
              <a:rPr lang="en-US" dirty="0">
                <a:cs typeface="Calibri"/>
              </a:rPr>
              <a:t>Why is this important? Because it doesn’t just cover accidents, but spans all fatalities on an aircraft. It’s also worth noting that there is a significant decrease in these fatalities from 1985-1999 to 2000-2014</a:t>
            </a:r>
          </a:p>
          <a:p>
            <a:endParaRPr lang="en-US" dirty="0"/>
          </a:p>
        </p:txBody>
      </p:sp>
      <p:sp>
        <p:nvSpPr>
          <p:cNvPr id="4" name="Slide Number Placeholder 3"/>
          <p:cNvSpPr>
            <a:spLocks noGrp="1"/>
          </p:cNvSpPr>
          <p:nvPr>
            <p:ph type="sldNum" sz="quarter" idx="5"/>
          </p:nvPr>
        </p:nvSpPr>
        <p:spPr/>
        <p:txBody>
          <a:bodyPr/>
          <a:lstStyle/>
          <a:p>
            <a:fld id="{8F56F743-820B-447B-92D2-014B82F4C416}" type="slidenum">
              <a:rPr lang="en-US" smtClean="0"/>
              <a:t>8</a:t>
            </a:fld>
            <a:endParaRPr lang="en-US"/>
          </a:p>
        </p:txBody>
      </p:sp>
    </p:spTree>
    <p:extLst>
      <p:ext uri="{BB962C8B-B14F-4D97-AF65-F5344CB8AC3E}">
        <p14:creationId xmlns:p14="http://schemas.microsoft.com/office/powerpoint/2010/main" val="27632822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A fatal accident is one that causes one or more fatalities to the occupants of the aircraft.</a:t>
            </a:r>
          </a:p>
          <a:p>
            <a:r>
              <a:rPr lang="en-US" dirty="0">
                <a:cs typeface="Calibri"/>
              </a:rPr>
              <a:t>Average fatal accidents 1985-1999 = 2.18%</a:t>
            </a:r>
          </a:p>
          <a:p>
            <a:r>
              <a:rPr lang="en-US" dirty="0">
                <a:cs typeface="Calibri"/>
              </a:rPr>
              <a:t>Average fatal accidents 2000-2014 = 0.66%</a:t>
            </a:r>
          </a:p>
          <a:p>
            <a:r>
              <a:rPr lang="en-US" dirty="0">
                <a:cs typeface="Calibri"/>
              </a:rPr>
              <a:t>Difference 1.52%</a:t>
            </a:r>
          </a:p>
        </p:txBody>
      </p:sp>
      <p:sp>
        <p:nvSpPr>
          <p:cNvPr id="4" name="Slide Number Placeholder 3"/>
          <p:cNvSpPr>
            <a:spLocks noGrp="1"/>
          </p:cNvSpPr>
          <p:nvPr>
            <p:ph type="sldNum" sz="quarter" idx="5"/>
          </p:nvPr>
        </p:nvSpPr>
        <p:spPr/>
        <p:txBody>
          <a:bodyPr/>
          <a:lstStyle/>
          <a:p>
            <a:fld id="{8F56F743-820B-447B-92D2-014B82F4C416}" type="slidenum">
              <a:rPr lang="en-US"/>
              <a:t>9</a:t>
            </a:fld>
            <a:endParaRPr lang="en-US"/>
          </a:p>
        </p:txBody>
      </p:sp>
    </p:spTree>
    <p:extLst>
      <p:ext uri="{BB962C8B-B14F-4D97-AF65-F5344CB8AC3E}">
        <p14:creationId xmlns:p14="http://schemas.microsoft.com/office/powerpoint/2010/main" val="37203139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Know what to expect – familiarize yourself with the basics of how airplanes work and/or the plane itself</a:t>
            </a:r>
          </a:p>
        </p:txBody>
      </p:sp>
      <p:sp>
        <p:nvSpPr>
          <p:cNvPr id="4" name="Slide Number Placeholder 3"/>
          <p:cNvSpPr>
            <a:spLocks noGrp="1"/>
          </p:cNvSpPr>
          <p:nvPr>
            <p:ph type="sldNum" sz="quarter" idx="5"/>
          </p:nvPr>
        </p:nvSpPr>
        <p:spPr/>
        <p:txBody>
          <a:bodyPr/>
          <a:lstStyle/>
          <a:p>
            <a:fld id="{8F56F743-820B-447B-92D2-014B82F4C416}" type="slidenum">
              <a:rPr lang="en-US" smtClean="0"/>
              <a:t>10</a:t>
            </a:fld>
            <a:endParaRPr lang="en-US"/>
          </a:p>
        </p:txBody>
      </p:sp>
    </p:spTree>
    <p:extLst>
      <p:ext uri="{BB962C8B-B14F-4D97-AF65-F5344CB8AC3E}">
        <p14:creationId xmlns:p14="http://schemas.microsoft.com/office/powerpoint/2010/main" val="291241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56F743-820B-447B-92D2-014B82F4C416}" type="slidenum">
              <a:rPr lang="en-US" smtClean="0"/>
              <a:t>11</a:t>
            </a:fld>
            <a:endParaRPr lang="en-US"/>
          </a:p>
        </p:txBody>
      </p:sp>
    </p:spTree>
    <p:extLst>
      <p:ext uri="{BB962C8B-B14F-4D97-AF65-F5344CB8AC3E}">
        <p14:creationId xmlns:p14="http://schemas.microsoft.com/office/powerpoint/2010/main" val="1756298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3/6/2021</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042735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3/6/2021</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01932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3/6/2021</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986452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3/6/2021</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1346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3/6/2021</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251209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3/6/2021</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363555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3/6/2021</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678275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3/6/2021</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544094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3/6/2021</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673180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3/6/2021</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652202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3/6/2021</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697066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3/6/2021</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64708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672">
          <p15:clr>
            <a:srgbClr val="F26B43"/>
          </p15:clr>
        </p15:guide>
        <p15:guide id="4" orient="horz" pos="912">
          <p15:clr>
            <a:srgbClr val="F26B43"/>
          </p15:clr>
        </p15:guide>
        <p15:guide id="5" pos="7176">
          <p15:clr>
            <a:srgbClr val="F26B43"/>
          </p15:clr>
        </p15:guide>
        <p15:guide id="6" pos="504">
          <p15:clr>
            <a:srgbClr val="F26B43"/>
          </p15:clr>
        </p15:guide>
        <p15:guide id="7" orient="horz" pos="3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skybrary.aero/index.php/Accident_Classification#:~:text=Fatal%20Accident%3A%20An%20accident%20causing,single%20fatality%20without%20substantial%20damage"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www.smartertravel.com/fear-flying-18-ways-cope/" TargetMode="External"/><Relationship Id="rId5" Type="http://schemas.openxmlformats.org/officeDocument/2006/relationships/hyperlink" Target="https://wonder.cdc.gov/" TargetMode="External"/><Relationship Id="rId4" Type="http://schemas.openxmlformats.org/officeDocument/2006/relationships/hyperlink" Target="https://injuryfacts.nsc.org/motor-vehicle/historical-fatality-trends/deaths-and-rates/"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www.indiatoday.in/fact-check/story/fact-check-old-pictures-of-air-mishaps-linked-to-indonesia-plane-crash-1758316-2021-01-12" TargetMode="External"/><Relationship Id="rId7" Type="http://schemas.openxmlformats.org/officeDocument/2006/relationships/hyperlink" Target="https://siliconcanals.com/news/airplane-travel-tips-to-fly-like-a-pro/" TargetMode="External"/><Relationship Id="rId2" Type="http://schemas.openxmlformats.org/officeDocument/2006/relationships/hyperlink" Target="https://www.sandiegouniontribune.com/news/local-history/story/2020-09-25/from-the-archives-psa-crash" TargetMode="External"/><Relationship Id="rId1" Type="http://schemas.openxmlformats.org/officeDocument/2006/relationships/slideLayout" Target="../slideLayouts/slideLayout2.xml"/><Relationship Id="rId6" Type="http://schemas.openxmlformats.org/officeDocument/2006/relationships/hyperlink" Target="https://www.bbc.com/news/world-middle-east-51044996" TargetMode="External"/><Relationship Id="rId5" Type="http://schemas.openxmlformats.org/officeDocument/2006/relationships/hyperlink" Target="https://www.baltimoresun.com/from-the-archives-40-years-ago-americas-deadliest-plane-crash-killed-273-people-story.html" TargetMode="External"/><Relationship Id="rId4" Type="http://schemas.openxmlformats.org/officeDocument/2006/relationships/hyperlink" Target="https://www.pe.com/2017/09/11/photos-remembering-the-911-terrorist-attacks-on-16th-anniversary/"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9.jpg"/><Relationship Id="rId1" Type="http://schemas.openxmlformats.org/officeDocument/2006/relationships/slideLayout" Target="../slideLayouts/slideLayout6.xml"/><Relationship Id="rId4" Type="http://schemas.openxmlformats.org/officeDocument/2006/relationships/image" Target="../media/image10.svg"/></Relationships>
</file>

<file path=ppt/slides/_rels/slide6.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21.png"/><Relationship Id="rId7" Type="http://schemas.openxmlformats.org/officeDocument/2006/relationships/image" Target="../media/image13.png"/><Relationship Id="rId2" Type="http://schemas.openxmlformats.org/officeDocument/2006/relationships/image" Target="../media/image20.jpg"/><Relationship Id="rId1" Type="http://schemas.openxmlformats.org/officeDocument/2006/relationships/slideLayout" Target="../slideLayouts/slideLayout2.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s/_rels/slide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icture of airplane aisle with seats">
            <a:extLst>
              <a:ext uri="{FF2B5EF4-FFF2-40B4-BE49-F238E27FC236}">
                <a16:creationId xmlns:a16="http://schemas.microsoft.com/office/drawing/2014/main" id="{E637E566-A3E8-437B-BB64-788E7C93B601}"/>
              </a:ext>
            </a:extLst>
          </p:cNvPr>
          <p:cNvPicPr>
            <a:picLocks noChangeAspect="1"/>
          </p:cNvPicPr>
          <p:nvPr/>
        </p:nvPicPr>
        <p:blipFill rotWithShape="1">
          <a:blip r:embed="rId3">
            <a:extLst>
              <a:ext uri="{28A0092B-C50C-407E-A947-70E740481C1C}">
                <a14:useLocalDpi xmlns:a14="http://schemas.microsoft.com/office/drawing/2010/main" val="0"/>
              </a:ext>
            </a:extLst>
          </a:blip>
          <a:srcRect b="15730"/>
          <a:stretch/>
        </p:blipFill>
        <p:spPr>
          <a:xfrm>
            <a:off x="20" y="1"/>
            <a:ext cx="12191980" cy="6858000"/>
          </a:xfrm>
          <a:prstGeom prst="rect">
            <a:avLst/>
          </a:prstGeom>
        </p:spPr>
      </p:pic>
      <p:sp>
        <p:nvSpPr>
          <p:cNvPr id="12" name="Rectangle 11">
            <a:extLst>
              <a:ext uri="{FF2B5EF4-FFF2-40B4-BE49-F238E27FC236}">
                <a16:creationId xmlns:a16="http://schemas.microsoft.com/office/drawing/2014/main" id="{B1ACE4AF-84DA-48B2-A249-C353FC933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4324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D5C38F-173E-4B42-B63C-B3B985725FB0}"/>
              </a:ext>
            </a:extLst>
          </p:cNvPr>
          <p:cNvSpPr>
            <a:spLocks noGrp="1"/>
          </p:cNvSpPr>
          <p:nvPr>
            <p:ph type="ctrTitle"/>
          </p:nvPr>
        </p:nvSpPr>
        <p:spPr>
          <a:xfrm>
            <a:off x="676372" y="908795"/>
            <a:ext cx="10835191" cy="621832"/>
          </a:xfrm>
        </p:spPr>
        <p:txBody>
          <a:bodyPr>
            <a:normAutofit fontScale="90000"/>
          </a:bodyPr>
          <a:lstStyle/>
          <a:p>
            <a:r>
              <a:rPr lang="en-US" sz="4000" dirty="0"/>
              <a:t>The Safety of Air Travel</a:t>
            </a:r>
          </a:p>
        </p:txBody>
      </p:sp>
      <p:sp>
        <p:nvSpPr>
          <p:cNvPr id="3" name="Subtitle 2">
            <a:extLst>
              <a:ext uri="{FF2B5EF4-FFF2-40B4-BE49-F238E27FC236}">
                <a16:creationId xmlns:a16="http://schemas.microsoft.com/office/drawing/2014/main" id="{47BE30F8-42F0-4748-A199-736E5C102715}"/>
              </a:ext>
            </a:extLst>
          </p:cNvPr>
          <p:cNvSpPr>
            <a:spLocks noGrp="1"/>
          </p:cNvSpPr>
          <p:nvPr>
            <p:ph type="subTitle" idx="1"/>
          </p:nvPr>
        </p:nvSpPr>
        <p:spPr>
          <a:xfrm>
            <a:off x="695324" y="1457276"/>
            <a:ext cx="10163175" cy="975148"/>
          </a:xfrm>
        </p:spPr>
        <p:txBody>
          <a:bodyPr anchor="t">
            <a:normAutofit fontScale="70000" lnSpcReduction="20000"/>
          </a:bodyPr>
          <a:lstStyle/>
          <a:p>
            <a:r>
              <a:rPr lang="en-US" sz="1800" dirty="0"/>
              <a:t>Andrea Fox</a:t>
            </a:r>
          </a:p>
          <a:p>
            <a:r>
              <a:rPr lang="en-US" sz="1800" dirty="0"/>
              <a:t>March 6, 2021</a:t>
            </a:r>
          </a:p>
          <a:p>
            <a:r>
              <a:rPr lang="en-US" sz="1800" dirty="0"/>
              <a:t>DSC640 – T301 Data Presentation &amp; Visualization</a:t>
            </a:r>
          </a:p>
        </p:txBody>
      </p:sp>
      <p:cxnSp>
        <p:nvCxnSpPr>
          <p:cNvPr id="14" name="Straight Connector 13">
            <a:extLst>
              <a:ext uri="{FF2B5EF4-FFF2-40B4-BE49-F238E27FC236}">
                <a16:creationId xmlns:a16="http://schemas.microsoft.com/office/drawing/2014/main" id="{68AD3D95-31CF-4915-A025-B56738D8CCD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8638"/>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3069970"/>
      </p:ext>
    </p:extLst>
  </p:cSld>
  <p:clrMapOvr>
    <a:masterClrMapping/>
  </p:clrMapOvr>
  <mc:AlternateContent xmlns:mc="http://schemas.openxmlformats.org/markup-compatibility/2006" xmlns:p14="http://schemas.microsoft.com/office/powerpoint/2010/main">
    <mc:Choice Requires="p14">
      <p:transition spd="slow" p14:dur="2000" advTm="6366"/>
    </mc:Choice>
    <mc:Fallback xmlns="">
      <p:transition spd="slow" advTm="636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17D587-94E8-4E94-A9F3-000C4179CE13}"/>
              </a:ext>
            </a:extLst>
          </p:cNvPr>
          <p:cNvSpPr>
            <a:spLocks noGrp="1"/>
          </p:cNvSpPr>
          <p:nvPr>
            <p:ph type="title"/>
          </p:nvPr>
        </p:nvSpPr>
        <p:spPr>
          <a:xfrm>
            <a:off x="695325" y="907037"/>
            <a:ext cx="3819821" cy="1955690"/>
          </a:xfrm>
        </p:spPr>
        <p:txBody>
          <a:bodyPr>
            <a:normAutofit/>
          </a:bodyPr>
          <a:lstStyle/>
          <a:p>
            <a:r>
              <a:rPr lang="en-US" dirty="0"/>
              <a:t>Takeaways </a:t>
            </a:r>
          </a:p>
        </p:txBody>
      </p:sp>
      <p:cxnSp>
        <p:nvCxnSpPr>
          <p:cNvPr id="75" name="Straight Connector 74">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35287"/>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030" name="Content Placeholder 1029">
            <a:extLst>
              <a:ext uri="{FF2B5EF4-FFF2-40B4-BE49-F238E27FC236}">
                <a16:creationId xmlns:a16="http://schemas.microsoft.com/office/drawing/2014/main" id="{C2040783-895C-4731-A6AD-9E990FBBFA17}"/>
              </a:ext>
            </a:extLst>
          </p:cNvPr>
          <p:cNvSpPr>
            <a:spLocks noGrp="1"/>
          </p:cNvSpPr>
          <p:nvPr>
            <p:ph idx="1"/>
          </p:nvPr>
        </p:nvSpPr>
        <p:spPr>
          <a:xfrm>
            <a:off x="585343" y="2083639"/>
            <a:ext cx="3706113" cy="3372250"/>
          </a:xfrm>
        </p:spPr>
        <p:txBody>
          <a:bodyPr>
            <a:normAutofit fontScale="92500" lnSpcReduction="20000"/>
          </a:bodyPr>
          <a:lstStyle/>
          <a:p>
            <a:r>
              <a:rPr lang="en-US" dirty="0"/>
              <a:t>Do your own research </a:t>
            </a:r>
          </a:p>
          <a:p>
            <a:r>
              <a:rPr lang="en-US" dirty="0"/>
              <a:t>Report misinformation</a:t>
            </a:r>
          </a:p>
          <a:p>
            <a:r>
              <a:rPr lang="en-US" dirty="0"/>
              <a:t>Nervous about flying? </a:t>
            </a:r>
          </a:p>
          <a:p>
            <a:pPr lvl="1"/>
            <a:r>
              <a:rPr lang="en-US" dirty="0"/>
              <a:t>Know what to expect</a:t>
            </a:r>
          </a:p>
          <a:p>
            <a:pPr lvl="1"/>
            <a:r>
              <a:rPr lang="en-US" dirty="0"/>
              <a:t>Sit away from the window</a:t>
            </a:r>
          </a:p>
          <a:p>
            <a:pPr lvl="1"/>
            <a:r>
              <a:rPr lang="en-US" dirty="0"/>
              <a:t>Don’t watch movies or news where plane crashes are present</a:t>
            </a:r>
          </a:p>
          <a:p>
            <a:pPr lvl="1"/>
            <a:r>
              <a:rPr lang="en-US" dirty="0"/>
              <a:t>Breathe or meditate</a:t>
            </a:r>
          </a:p>
          <a:p>
            <a:pPr marL="457200" lvl="1" indent="0">
              <a:buNone/>
            </a:pPr>
            <a:r>
              <a:rPr lang="en-US" dirty="0">
                <a:solidFill>
                  <a:schemeClr val="bg1">
                    <a:lumMod val="50000"/>
                  </a:schemeClr>
                </a:solidFill>
              </a:rPr>
              <a:t>(</a:t>
            </a:r>
            <a:r>
              <a:rPr lang="en-US" dirty="0" err="1">
                <a:solidFill>
                  <a:schemeClr val="bg1">
                    <a:lumMod val="50000"/>
                  </a:schemeClr>
                </a:solidFill>
              </a:rPr>
              <a:t>Schlichter</a:t>
            </a:r>
            <a:r>
              <a:rPr lang="en-US" dirty="0">
                <a:solidFill>
                  <a:schemeClr val="bg1">
                    <a:lumMod val="50000"/>
                  </a:schemeClr>
                </a:solidFill>
              </a:rPr>
              <a:t>, 2021)</a:t>
            </a:r>
          </a:p>
        </p:txBody>
      </p:sp>
      <p:pic>
        <p:nvPicPr>
          <p:cNvPr id="1026" name="Picture 2" descr="Fly like a pro with these 8 airplane travel tips | Silicon Canals">
            <a:extLst>
              <a:ext uri="{FF2B5EF4-FFF2-40B4-BE49-F238E27FC236}">
                <a16:creationId xmlns:a16="http://schemas.microsoft.com/office/drawing/2014/main" id="{84F946E7-1AAF-4AE7-A4BE-E43AE485C94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291" r="10699" b="-1"/>
          <a:stretch/>
        </p:blipFill>
        <p:spPr bwMode="auto">
          <a:xfrm>
            <a:off x="4876800" y="735286"/>
            <a:ext cx="6515100" cy="5398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1898900"/>
      </p:ext>
    </p:extLst>
  </p:cSld>
  <p:clrMapOvr>
    <a:masterClrMapping/>
  </p:clrMapOvr>
  <mc:AlternateContent xmlns:mc="http://schemas.openxmlformats.org/markup-compatibility/2006" xmlns:p14="http://schemas.microsoft.com/office/powerpoint/2010/main">
    <mc:Choice Requires="p14">
      <p:transition spd="slow" p14:dur="2000" advTm="74435"/>
    </mc:Choice>
    <mc:Fallback xmlns="">
      <p:transition spd="slow" advTm="74435"/>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A1512-0106-4324-A5DE-37693C71F705}"/>
              </a:ext>
            </a:extLst>
          </p:cNvPr>
          <p:cNvSpPr>
            <a:spLocks noGrp="1"/>
          </p:cNvSpPr>
          <p:nvPr>
            <p:ph type="title"/>
          </p:nvPr>
        </p:nvSpPr>
        <p:spPr/>
        <p:txBody>
          <a:bodyPr/>
          <a:lstStyle/>
          <a:p>
            <a:r>
              <a:rPr lang="en-US" dirty="0"/>
              <a:t>References </a:t>
            </a:r>
            <a:r>
              <a:rPr lang="en-US"/>
              <a:t>- Data</a:t>
            </a:r>
            <a:endParaRPr lang="en-US" dirty="0"/>
          </a:p>
        </p:txBody>
      </p:sp>
      <p:sp>
        <p:nvSpPr>
          <p:cNvPr id="3" name="Content Placeholder 2">
            <a:extLst>
              <a:ext uri="{FF2B5EF4-FFF2-40B4-BE49-F238E27FC236}">
                <a16:creationId xmlns:a16="http://schemas.microsoft.com/office/drawing/2014/main" id="{B48EE21F-CE35-4B58-9C5F-D7898FBF65F7}"/>
              </a:ext>
            </a:extLst>
          </p:cNvPr>
          <p:cNvSpPr>
            <a:spLocks noGrp="1"/>
          </p:cNvSpPr>
          <p:nvPr>
            <p:ph idx="1"/>
          </p:nvPr>
        </p:nvSpPr>
        <p:spPr>
          <a:xfrm>
            <a:off x="700634" y="1920593"/>
            <a:ext cx="10691265" cy="3636088"/>
          </a:xfrm>
        </p:spPr>
        <p:txBody>
          <a:bodyPr vert="horz" lIns="91440" tIns="45720" rIns="91440" bIns="45720" rtlCol="0" anchor="t">
            <a:normAutofit fontScale="25000" lnSpcReduction="20000"/>
          </a:bodyPr>
          <a:lstStyle/>
          <a:p>
            <a:r>
              <a:rPr lang="en-US" sz="5600" dirty="0" err="1">
                <a:effectLst/>
                <a:latin typeface="Calibri"/>
                <a:ea typeface="Calibri" panose="020F0502020204030204" pitchFamily="34" charset="0"/>
                <a:cs typeface="Times New Roman"/>
              </a:rPr>
              <a:t>Ropeik</a:t>
            </a:r>
            <a:r>
              <a:rPr lang="en-US" sz="5600" dirty="0">
                <a:effectLst/>
                <a:latin typeface="Calibri"/>
                <a:ea typeface="Calibri" panose="020F0502020204030204" pitchFamily="34" charset="0"/>
                <a:cs typeface="Times New Roman"/>
              </a:rPr>
              <a:t>, D. (2006, September). </a:t>
            </a:r>
            <a:r>
              <a:rPr lang="en-US" sz="5600" i="1" dirty="0">
                <a:effectLst/>
                <a:latin typeface="Calibri"/>
                <a:ea typeface="Calibri" panose="020F0502020204030204" pitchFamily="34" charset="0"/>
                <a:cs typeface="Times New Roman"/>
              </a:rPr>
              <a:t>How Risky is Flying?</a:t>
            </a:r>
            <a:r>
              <a:rPr lang="en-US" sz="5600" dirty="0">
                <a:effectLst/>
                <a:latin typeface="Calibri"/>
                <a:ea typeface="Calibri" panose="020F0502020204030204" pitchFamily="34" charset="0"/>
                <a:cs typeface="Times New Roman"/>
              </a:rPr>
              <a:t> Retrieved from Nova: https://www.pbs.org/wgbh/nova/planecrash/risky.html#:~:text=The%20annual%20risk%20of%20being,is%20about%201%20in%205%2C000</a:t>
            </a:r>
          </a:p>
          <a:p>
            <a:r>
              <a:rPr lang="en-US" sz="5600" dirty="0">
                <a:latin typeface="Calibri"/>
                <a:cs typeface="Calibri"/>
              </a:rPr>
              <a:t>	</a:t>
            </a:r>
            <a:r>
              <a:rPr lang="en-US" sz="5600" dirty="0">
                <a:latin typeface="Calibri"/>
                <a:ea typeface="+mn-lt"/>
                <a:cs typeface="+mn-lt"/>
              </a:rPr>
              <a:t>49 CFR 830.2 - Definitions. (1988, September 23). Retrieved from Cornell Law School: https://www.law.cornell.edu/cfr/text/49/830.2#:~:text=Incident%20means%20an%20occurrenc e%20other,affect%20the%20safety%20of%20operations.&amp;text=(2)%20The%20aircraft%20has% 20a,greater%20and%20sustains%20substantial%20damage. </a:t>
            </a:r>
          </a:p>
          <a:p>
            <a:r>
              <a:rPr lang="en-US" sz="5600" i="1" dirty="0">
                <a:latin typeface="Calibri"/>
                <a:ea typeface="+mn-lt"/>
                <a:cs typeface="+mn-lt"/>
              </a:rPr>
              <a:t>Accident Classification - </a:t>
            </a:r>
            <a:r>
              <a:rPr lang="en-US" sz="5600" i="1" dirty="0" err="1">
                <a:latin typeface="Calibri"/>
                <a:ea typeface="+mn-lt"/>
                <a:cs typeface="+mn-lt"/>
              </a:rPr>
              <a:t>SKYbrary</a:t>
            </a:r>
            <a:r>
              <a:rPr lang="en-US" sz="5600" i="1" dirty="0">
                <a:latin typeface="Calibri"/>
                <a:ea typeface="+mn-lt"/>
                <a:cs typeface="+mn-lt"/>
              </a:rPr>
              <a:t> Aviation Safety</a:t>
            </a:r>
            <a:r>
              <a:rPr lang="en-US" sz="5600" dirty="0">
                <a:latin typeface="Calibri"/>
                <a:ea typeface="+mn-lt"/>
                <a:cs typeface="+mn-lt"/>
              </a:rPr>
              <a:t>. (2017, December 13). </a:t>
            </a:r>
            <a:r>
              <a:rPr lang="en-US" sz="5600" dirty="0" err="1">
                <a:latin typeface="Calibri"/>
                <a:ea typeface="+mn-lt"/>
                <a:cs typeface="+mn-lt"/>
              </a:rPr>
              <a:t>SKYbrary</a:t>
            </a:r>
            <a:r>
              <a:rPr lang="en-US" sz="5600" dirty="0">
                <a:latin typeface="Calibri"/>
                <a:ea typeface="+mn-lt"/>
                <a:cs typeface="+mn-lt"/>
              </a:rPr>
              <a:t>. </a:t>
            </a:r>
            <a:r>
              <a:rPr lang="en-US" sz="5600" dirty="0">
                <a:latin typeface="Calibri"/>
                <a:ea typeface="+mn-lt"/>
                <a:cs typeface="+mn-lt"/>
                <a:hlinkClick r:id="rId3"/>
              </a:rPr>
              <a:t>https://www.skybrary.aero/index.php/Accident_Classification#:~:text=Fatal%20Accident%3A%20An%20accident%20causing,single%20fatality%20without%20substantial%20damage</a:t>
            </a:r>
            <a:endParaRPr lang="en-US" sz="5600" dirty="0">
              <a:latin typeface="Calibri"/>
              <a:ea typeface="+mn-lt"/>
              <a:cs typeface="+mn-lt"/>
            </a:endParaRPr>
          </a:p>
          <a:p>
            <a:r>
              <a:rPr lang="en-US" sz="5600" dirty="0">
                <a:effectLst/>
                <a:latin typeface="Calibri" panose="020F0502020204030204" pitchFamily="34" charset="0"/>
                <a:ea typeface="Calibri" panose="020F0502020204030204" pitchFamily="34" charset="0"/>
                <a:cs typeface="Times New Roman" panose="02020603050405020304" pitchFamily="18" charset="0"/>
              </a:rPr>
              <a:t>Mehta, D. (2014, February 9). </a:t>
            </a:r>
            <a:r>
              <a:rPr lang="en-US" sz="5600" i="1" dirty="0">
                <a:effectLst/>
                <a:latin typeface="Calibri" panose="020F0502020204030204" pitchFamily="34" charset="0"/>
                <a:ea typeface="Calibri" panose="020F0502020204030204" pitchFamily="34" charset="0"/>
                <a:cs typeface="Times New Roman" panose="02020603050405020304" pitchFamily="18" charset="0"/>
              </a:rPr>
              <a:t>Airline Safety</a:t>
            </a:r>
            <a:r>
              <a:rPr lang="en-US" sz="5600" dirty="0">
                <a:effectLst/>
                <a:latin typeface="Calibri" panose="020F0502020204030204" pitchFamily="34" charset="0"/>
                <a:ea typeface="Calibri" panose="020F0502020204030204" pitchFamily="34" charset="0"/>
                <a:cs typeface="Times New Roman" panose="02020603050405020304" pitchFamily="18" charset="0"/>
              </a:rPr>
              <a:t>. Retrieved from GitHub: https://github.com/fivethirtyeight/data/tree/master/airline-safety</a:t>
            </a:r>
          </a:p>
          <a:p>
            <a:r>
              <a:rPr lang="en-US" sz="5600" i="1" dirty="0">
                <a:effectLst/>
                <a:latin typeface="Calibri" panose="020F0502020204030204" pitchFamily="34" charset="0"/>
                <a:ea typeface="Calibri" panose="020F0502020204030204" pitchFamily="34" charset="0"/>
                <a:cs typeface="Times New Roman" panose="02020603050405020304" pitchFamily="18" charset="0"/>
              </a:rPr>
              <a:t>Car Crash Deaths and Rates - Injury Facts</a:t>
            </a:r>
            <a:r>
              <a:rPr lang="en-US" sz="5600" dirty="0">
                <a:effectLst/>
                <a:latin typeface="Calibri" panose="020F0502020204030204" pitchFamily="34" charset="0"/>
                <a:ea typeface="Calibri" panose="020F0502020204030204" pitchFamily="34" charset="0"/>
                <a:cs typeface="Times New Roman" panose="02020603050405020304" pitchFamily="18" charset="0"/>
              </a:rPr>
              <a:t>. (n.d.). Retrieved from Injury Facts: </a:t>
            </a:r>
            <a:r>
              <a:rPr lang="en-US" sz="5600" dirty="0">
                <a:effectLst/>
                <a:latin typeface="Calibri" panose="020F0502020204030204" pitchFamily="34" charset="0"/>
                <a:ea typeface="Calibri" panose="020F0502020204030204" pitchFamily="34" charset="0"/>
                <a:cs typeface="Times New Roman" panose="02020603050405020304" pitchFamily="18" charset="0"/>
                <a:hlinkClick r:id="rId4"/>
              </a:rPr>
              <a:t>https://injuryfacts.nsc.org/motor-vehicle/historical-fatality-trends/deaths-and-rates/</a:t>
            </a:r>
            <a:endParaRPr lang="en-US" sz="5600" dirty="0">
              <a:effectLst/>
              <a:latin typeface="Calibri" panose="020F0502020204030204" pitchFamily="34" charset="0"/>
              <a:ea typeface="Calibri" panose="020F0502020204030204" pitchFamily="34" charset="0"/>
              <a:cs typeface="Times New Roman" panose="02020603050405020304" pitchFamily="18" charset="0"/>
            </a:endParaRPr>
          </a:p>
          <a:p>
            <a:r>
              <a:rPr lang="en-US" sz="5600" i="1" dirty="0"/>
              <a:t>CDC WONDER</a:t>
            </a:r>
            <a:r>
              <a:rPr lang="en-US" sz="5600" dirty="0"/>
              <a:t>. (n.d.). CDC. Retrieved March 6, 2021, from </a:t>
            </a:r>
            <a:r>
              <a:rPr lang="en-US" sz="5600" dirty="0">
                <a:hlinkClick r:id="rId5"/>
              </a:rPr>
              <a:t>https://wonder.cdc.gov/</a:t>
            </a:r>
            <a:endParaRPr lang="en-US" sz="5600" dirty="0"/>
          </a:p>
          <a:p>
            <a:r>
              <a:rPr lang="en-US" sz="5400" dirty="0" err="1"/>
              <a:t>Schlichter</a:t>
            </a:r>
            <a:r>
              <a:rPr lang="en-US" sz="5400" dirty="0"/>
              <a:t>, S. (2021, February 18). </a:t>
            </a:r>
            <a:r>
              <a:rPr lang="en-US" sz="5400" i="1" dirty="0"/>
              <a:t>If You’re Scared Of Flying, Read This.</a:t>
            </a:r>
            <a:r>
              <a:rPr lang="en-US" sz="5400" dirty="0"/>
              <a:t> </a:t>
            </a:r>
            <a:r>
              <a:rPr lang="en-US" sz="5400" dirty="0" err="1"/>
              <a:t>SmarterTravel</a:t>
            </a:r>
            <a:r>
              <a:rPr lang="en-US" sz="5400" dirty="0"/>
              <a:t>. </a:t>
            </a:r>
            <a:r>
              <a:rPr lang="en-US" sz="5400" dirty="0">
                <a:hlinkClick r:id="rId6"/>
              </a:rPr>
              <a:t>https://www.smartertravel.com/fear-flying-18-ways-cope/</a:t>
            </a:r>
            <a:endParaRPr lang="en-US" sz="56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400" dirty="0">
              <a:latin typeface="Calibri"/>
              <a:ea typeface="+mn-lt"/>
              <a:cs typeface="+mn-lt"/>
            </a:endParaRPr>
          </a:p>
          <a:p>
            <a:pPr marL="0" indent="0">
              <a:buNone/>
            </a:pPr>
            <a:r>
              <a:rPr lang="en-US" dirty="0"/>
              <a:t>	</a:t>
            </a:r>
          </a:p>
          <a:p>
            <a:pPr marL="0" indent="0">
              <a:buNone/>
            </a:pPr>
            <a:r>
              <a:rPr lang="en-US" dirty="0"/>
              <a:t>	</a:t>
            </a:r>
          </a:p>
          <a:p>
            <a:pPr marL="0" indent="0">
              <a:buNone/>
            </a:pPr>
            <a:r>
              <a:rPr lang="en-US" dirty="0"/>
              <a:t>		</a:t>
            </a:r>
          </a:p>
          <a:p>
            <a:pPr marL="0" indent="0">
              <a:buNone/>
            </a:pPr>
            <a:r>
              <a:rPr lang="en-US" dirty="0"/>
              <a:t>	</a:t>
            </a:r>
          </a:p>
          <a:p>
            <a:pPr marL="0" indent="0">
              <a:buNone/>
            </a:pPr>
            <a:r>
              <a:rPr lang="en-US" dirty="0"/>
              <a:t>	</a:t>
            </a:r>
          </a:p>
        </p:txBody>
      </p:sp>
    </p:spTree>
    <p:extLst>
      <p:ext uri="{BB962C8B-B14F-4D97-AF65-F5344CB8AC3E}">
        <p14:creationId xmlns:p14="http://schemas.microsoft.com/office/powerpoint/2010/main" val="1389303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0D684-4242-45A9-8F70-6EF56F22B0A5}"/>
              </a:ext>
            </a:extLst>
          </p:cNvPr>
          <p:cNvSpPr>
            <a:spLocks noGrp="1"/>
          </p:cNvSpPr>
          <p:nvPr>
            <p:ph type="title"/>
          </p:nvPr>
        </p:nvSpPr>
        <p:spPr/>
        <p:txBody>
          <a:bodyPr/>
          <a:lstStyle/>
          <a:p>
            <a:r>
              <a:rPr lang="en-US" dirty="0"/>
              <a:t>References - Pictures</a:t>
            </a:r>
          </a:p>
        </p:txBody>
      </p:sp>
      <p:sp>
        <p:nvSpPr>
          <p:cNvPr id="3" name="Content Placeholder 2">
            <a:extLst>
              <a:ext uri="{FF2B5EF4-FFF2-40B4-BE49-F238E27FC236}">
                <a16:creationId xmlns:a16="http://schemas.microsoft.com/office/drawing/2014/main" id="{F4F64308-09CC-490C-ADF0-75DE95E2DD0C}"/>
              </a:ext>
            </a:extLst>
          </p:cNvPr>
          <p:cNvSpPr>
            <a:spLocks noGrp="1"/>
          </p:cNvSpPr>
          <p:nvPr>
            <p:ph idx="1"/>
          </p:nvPr>
        </p:nvSpPr>
        <p:spPr/>
        <p:txBody>
          <a:bodyPr>
            <a:normAutofit fontScale="85000" lnSpcReduction="20000"/>
          </a:bodyPr>
          <a:lstStyle/>
          <a:p>
            <a:r>
              <a:rPr lang="en-US" sz="2000" dirty="0">
                <a:hlinkClick r:id="rId2"/>
              </a:rPr>
              <a:t>https://www.miniphysics.com/physics-of-airplane-flight.html</a:t>
            </a:r>
          </a:p>
          <a:p>
            <a:r>
              <a:rPr lang="en-US" sz="2000" dirty="0">
                <a:hlinkClick r:id="rId2"/>
              </a:rPr>
              <a:t>https://www.vox.com/the-goods/2019/4/19/18485015/airplane-blue-lighting-delta-jetblue-united</a:t>
            </a:r>
          </a:p>
          <a:p>
            <a:r>
              <a:rPr lang="en-US" sz="2000" dirty="0">
                <a:hlinkClick r:id="rId2"/>
              </a:rPr>
              <a:t>https://www.sandiegouniontribune.com/news/local-history/story/2020-09-25/from-the-archives-psa-crash</a:t>
            </a:r>
            <a:endParaRPr lang="en-US" sz="2000" dirty="0"/>
          </a:p>
          <a:p>
            <a:r>
              <a:rPr lang="en-US" sz="2000" dirty="0">
                <a:hlinkClick r:id="rId3"/>
              </a:rPr>
              <a:t>https://www.indiatoday.in/fact-check/story/fact-check-old-pictures-of-air-mishaps-linked-to-indonesia-plane-crash-1758316-2021-01-12</a:t>
            </a:r>
            <a:endParaRPr lang="en-US" sz="2000" dirty="0"/>
          </a:p>
          <a:p>
            <a:r>
              <a:rPr lang="en-US" sz="2000" dirty="0">
                <a:hlinkClick r:id="rId4"/>
              </a:rPr>
              <a:t>https://www.pe.com/2017/09/11/photos-remembering-the-911-terrorist-attacks-on-16th-anniversary/</a:t>
            </a:r>
            <a:endParaRPr lang="en-US" sz="2000" dirty="0"/>
          </a:p>
          <a:p>
            <a:r>
              <a:rPr lang="en-US" sz="2000" dirty="0">
                <a:hlinkClick r:id="rId5"/>
              </a:rPr>
              <a:t>https://www.baltimoresun.com/from-the-archives-40-years-ago-americas-deadliest-plane-crash-killed-273-people-story.html</a:t>
            </a:r>
            <a:endParaRPr lang="en-US" sz="2000" dirty="0"/>
          </a:p>
          <a:p>
            <a:r>
              <a:rPr lang="en-US" sz="2000" dirty="0">
                <a:hlinkClick r:id="rId6"/>
              </a:rPr>
              <a:t>https://www.bbc.com/news/world-middle-east-51044996</a:t>
            </a:r>
            <a:r>
              <a:rPr lang="en-US" sz="2000" dirty="0"/>
              <a:t> </a:t>
            </a:r>
          </a:p>
          <a:p>
            <a:r>
              <a:rPr lang="en-US" sz="2000" dirty="0">
                <a:hlinkClick r:id="rId7"/>
              </a:rPr>
              <a:t>https://siliconcanals.com/news/airplane-travel-tips-to-fly-like-a-pro/</a:t>
            </a:r>
            <a:r>
              <a:rPr lang="en-US" sz="2000" dirty="0"/>
              <a:t> </a:t>
            </a:r>
          </a:p>
          <a:p>
            <a:endParaRPr lang="en-US" dirty="0"/>
          </a:p>
        </p:txBody>
      </p:sp>
    </p:spTree>
    <p:extLst>
      <p:ext uri="{BB962C8B-B14F-4D97-AF65-F5344CB8AC3E}">
        <p14:creationId xmlns:p14="http://schemas.microsoft.com/office/powerpoint/2010/main" val="3154313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1" name="Straight Connector 70">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75" name="Rectangle 74">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B6CBF2-F2C6-4CFE-977C-316C08A08050}"/>
              </a:ext>
            </a:extLst>
          </p:cNvPr>
          <p:cNvSpPr>
            <a:spLocks noGrp="1"/>
          </p:cNvSpPr>
          <p:nvPr>
            <p:ph type="title"/>
          </p:nvPr>
        </p:nvSpPr>
        <p:spPr>
          <a:xfrm>
            <a:off x="671390" y="554997"/>
            <a:ext cx="3635132" cy="5043599"/>
          </a:xfrm>
        </p:spPr>
        <p:txBody>
          <a:bodyPr vert="horz" lIns="91440" tIns="45720" rIns="91440" bIns="45720" rtlCol="0" anchor="t">
            <a:normAutofit/>
          </a:bodyPr>
          <a:lstStyle/>
          <a:p>
            <a:r>
              <a:rPr lang="en-US" kern="1200" cap="all" spc="30" baseline="0">
                <a:solidFill>
                  <a:schemeClr val="tx1"/>
                </a:solidFill>
                <a:latin typeface="+mj-lt"/>
                <a:ea typeface="+mj-ea"/>
                <a:cs typeface="+mj-cs"/>
              </a:rPr>
              <a:t>Table of Contents</a:t>
            </a:r>
          </a:p>
        </p:txBody>
      </p:sp>
      <p:cxnSp>
        <p:nvCxnSpPr>
          <p:cNvPr id="77" name="Straight Connector 76">
            <a:extLst>
              <a:ext uri="{FF2B5EF4-FFF2-40B4-BE49-F238E27FC236}">
                <a16:creationId xmlns:a16="http://schemas.microsoft.com/office/drawing/2014/main" id="{8E0104E4-99BC-494F-8342-F250828E574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868972" y="723901"/>
            <a:ext cx="15948" cy="54500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026" name="Picture 2" descr="The Physics of Airplane Flight | Mini Physics - Learn Physics">
            <a:extLst>
              <a:ext uri="{FF2B5EF4-FFF2-40B4-BE49-F238E27FC236}">
                <a16:creationId xmlns:a16="http://schemas.microsoft.com/office/drawing/2014/main" id="{ED720A86-122B-41EB-A63C-A49D12C88056}"/>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tretch>
            <a:fillRect/>
          </a:stretch>
        </p:blipFill>
        <p:spPr bwMode="auto">
          <a:xfrm>
            <a:off x="6554562" y="723900"/>
            <a:ext cx="4150176" cy="2324099"/>
          </a:xfrm>
          <a:prstGeom prst="rect">
            <a:avLst/>
          </a:prstGeom>
          <a:noFill/>
          <a:extLst>
            <a:ext uri="{909E8E84-426E-40DD-AFC4-6F175D3DCCD1}">
              <a14:hiddenFill xmlns:a14="http://schemas.microsoft.com/office/drawing/2010/main">
                <a:solidFill>
                  <a:srgbClr val="FFFFFF"/>
                </a:solidFill>
              </a14:hiddenFill>
            </a:ext>
          </a:extLst>
        </p:spPr>
      </p:pic>
      <p:sp>
        <p:nvSpPr>
          <p:cNvPr id="1030" name="Content Placeholder 3">
            <a:extLst>
              <a:ext uri="{FF2B5EF4-FFF2-40B4-BE49-F238E27FC236}">
                <a16:creationId xmlns:a16="http://schemas.microsoft.com/office/drawing/2014/main" id="{A874DAA6-DC0F-4EC4-A517-8E9AFEB1696D}"/>
              </a:ext>
            </a:extLst>
          </p:cNvPr>
          <p:cNvSpPr>
            <a:spLocks noGrp="1"/>
          </p:cNvSpPr>
          <p:nvPr>
            <p:ph sz="half" idx="2"/>
          </p:nvPr>
        </p:nvSpPr>
        <p:spPr>
          <a:xfrm>
            <a:off x="5581157" y="3368593"/>
            <a:ext cx="5994261" cy="2819789"/>
          </a:xfrm>
        </p:spPr>
        <p:txBody>
          <a:bodyPr vert="horz" lIns="91440" tIns="45720" rIns="91440" bIns="45720" rtlCol="0">
            <a:normAutofit/>
          </a:bodyPr>
          <a:lstStyle/>
          <a:p>
            <a:r>
              <a:rPr lang="en-US" dirty="0"/>
              <a:t>The problem</a:t>
            </a:r>
          </a:p>
          <a:p>
            <a:r>
              <a:rPr lang="en-US" dirty="0"/>
              <a:t>Investigation</a:t>
            </a:r>
          </a:p>
          <a:p>
            <a:r>
              <a:rPr lang="en-US" dirty="0"/>
              <a:t>Findings</a:t>
            </a:r>
          </a:p>
          <a:p>
            <a:r>
              <a:rPr lang="en-US" dirty="0"/>
              <a:t>Takeaways</a:t>
            </a:r>
          </a:p>
          <a:p>
            <a:endParaRPr lang="en-US" dirty="0"/>
          </a:p>
        </p:txBody>
      </p:sp>
    </p:spTree>
    <p:extLst>
      <p:ext uri="{BB962C8B-B14F-4D97-AF65-F5344CB8AC3E}">
        <p14:creationId xmlns:p14="http://schemas.microsoft.com/office/powerpoint/2010/main" val="2338149939"/>
      </p:ext>
    </p:extLst>
  </p:cSld>
  <p:clrMapOvr>
    <a:masterClrMapping/>
  </p:clrMapOvr>
  <mc:AlternateContent xmlns:mc="http://schemas.openxmlformats.org/markup-compatibility/2006" xmlns:p14="http://schemas.microsoft.com/office/powerpoint/2010/main">
    <mc:Choice Requires="p14">
      <p:transition spd="slow" p14:dur="2000" advTm="7347"/>
    </mc:Choice>
    <mc:Fallback xmlns="">
      <p:transition spd="slow" advTm="7347"/>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8" descr="Iran plane crash: Airliner 'was trying to return to airport' - BBC News">
            <a:extLst>
              <a:ext uri="{FF2B5EF4-FFF2-40B4-BE49-F238E27FC236}">
                <a16:creationId xmlns:a16="http://schemas.microsoft.com/office/drawing/2014/main" id="{F5085DEE-4B08-4BF2-85E5-ACBECDFF7EA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3467" y="1033778"/>
            <a:ext cx="3278292" cy="1844039"/>
          </a:xfrm>
          <a:prstGeom prst="rect">
            <a:avLst/>
          </a:prstGeom>
          <a:extLst>
            <a:ext uri="{909E8E84-426E-40DD-AFC4-6F175D3DCCD1}">
              <a14:hiddenFill xmlns:a14="http://schemas.microsoft.com/office/drawing/2010/main">
                <a:solidFill>
                  <a:srgbClr val="FFFFFF"/>
                </a:solidFill>
              </a14:hiddenFill>
            </a:ext>
          </a:extLst>
        </p:spPr>
      </p:pic>
      <p:pic>
        <p:nvPicPr>
          <p:cNvPr id="7" name="Picture 6" descr="Text&#10;&#10;Description automatically generated">
            <a:extLst>
              <a:ext uri="{FF2B5EF4-FFF2-40B4-BE49-F238E27FC236}">
                <a16:creationId xmlns:a16="http://schemas.microsoft.com/office/drawing/2014/main" id="{E135AC1D-A645-4D07-8967-C0E07BF231F3}"/>
              </a:ext>
            </a:extLst>
          </p:cNvPr>
          <p:cNvPicPr>
            <a:picLocks noChangeAspect="1"/>
          </p:cNvPicPr>
          <p:nvPr/>
        </p:nvPicPr>
        <p:blipFill>
          <a:blip r:embed="rId4"/>
          <a:stretch>
            <a:fillRect/>
          </a:stretch>
        </p:blipFill>
        <p:spPr>
          <a:xfrm>
            <a:off x="4243493" y="1005732"/>
            <a:ext cx="3743538" cy="1900129"/>
          </a:xfrm>
          <a:prstGeom prst="rect">
            <a:avLst/>
          </a:prstGeom>
        </p:spPr>
      </p:pic>
      <p:pic>
        <p:nvPicPr>
          <p:cNvPr id="6" name="Picture 2" descr="Fact Check: Old pictures of air mishaps linked to Indonesia plane crash -  Fact Check News">
            <a:extLst>
              <a:ext uri="{FF2B5EF4-FFF2-40B4-BE49-F238E27FC236}">
                <a16:creationId xmlns:a16="http://schemas.microsoft.com/office/drawing/2014/main" id="{44CB3659-137A-4BE5-BECE-47C0E788061F}"/>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8308764" y="1044612"/>
            <a:ext cx="3239769" cy="1822370"/>
          </a:xfrm>
          <a:prstGeom prst="rect">
            <a:avLst/>
          </a:prstGeom>
          <a:extLst>
            <a:ext uri="{909E8E84-426E-40DD-AFC4-6F175D3DCCD1}">
              <a14:hiddenFill xmlns:a14="http://schemas.microsoft.com/office/drawing/2010/main">
                <a:solidFill>
                  <a:srgbClr val="FFFFFF"/>
                </a:solidFill>
              </a14:hiddenFill>
            </a:ext>
          </a:extLst>
        </p:spPr>
      </p:pic>
      <p:pic>
        <p:nvPicPr>
          <p:cNvPr id="2" name="Picture 6" descr="What caused the disappearance of Malaysia Airlines flight 370? | Rootclaim">
            <a:extLst>
              <a:ext uri="{FF2B5EF4-FFF2-40B4-BE49-F238E27FC236}">
                <a16:creationId xmlns:a16="http://schemas.microsoft.com/office/drawing/2014/main" id="{62BBAA01-7735-4FEC-BAD7-7D908CC551BE}"/>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643467" y="4048941"/>
            <a:ext cx="3278292" cy="1706508"/>
          </a:xfrm>
          <a:prstGeom prst="rect">
            <a:avLst/>
          </a:prstGeom>
          <a:extLst>
            <a:ext uri="{909E8E84-426E-40DD-AFC4-6F175D3DCCD1}">
              <a14:hiddenFill xmlns:a14="http://schemas.microsoft.com/office/drawing/2010/main">
                <a:solidFill>
                  <a:srgbClr val="FFFFFF"/>
                </a:solidFill>
              </a14:hiddenFill>
            </a:ext>
          </a:extLst>
        </p:spPr>
      </p:pic>
      <p:pic>
        <p:nvPicPr>
          <p:cNvPr id="8" name="Picture 7" descr="Text&#10;&#10;Description automatically generated">
            <a:extLst>
              <a:ext uri="{FF2B5EF4-FFF2-40B4-BE49-F238E27FC236}">
                <a16:creationId xmlns:a16="http://schemas.microsoft.com/office/drawing/2014/main" id="{496BFF24-7C27-4D45-B103-FBD5DE713D25}"/>
              </a:ext>
            </a:extLst>
          </p:cNvPr>
          <p:cNvPicPr>
            <a:picLocks noChangeAspect="1"/>
          </p:cNvPicPr>
          <p:nvPr/>
        </p:nvPicPr>
        <p:blipFill>
          <a:blip r:embed="rId7"/>
          <a:stretch>
            <a:fillRect/>
          </a:stretch>
        </p:blipFill>
        <p:spPr>
          <a:xfrm>
            <a:off x="4243494" y="3947471"/>
            <a:ext cx="3743538" cy="1928777"/>
          </a:xfrm>
          <a:prstGeom prst="rect">
            <a:avLst/>
          </a:prstGeom>
        </p:spPr>
      </p:pic>
      <p:pic>
        <p:nvPicPr>
          <p:cNvPr id="3" name="Picture 4" descr="Photos: Remembering the 9/11 terrorist attacks on 16th anniversary – Press  Enterprise">
            <a:extLst>
              <a:ext uri="{FF2B5EF4-FFF2-40B4-BE49-F238E27FC236}">
                <a16:creationId xmlns:a16="http://schemas.microsoft.com/office/drawing/2014/main" id="{EE04B91A-3216-46F5-A8E8-D3351B4EA47A}"/>
              </a:ext>
            </a:extLst>
          </p:cNvPr>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8308763" y="3769840"/>
            <a:ext cx="3239769" cy="2284037"/>
          </a:xfrm>
          <a:prstGeom prst="rect">
            <a:avLst/>
          </a:prstGeom>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EAC56EE5-DD84-4824-9DC5-C058FACA7B5F}"/>
              </a:ext>
            </a:extLst>
          </p:cNvPr>
          <p:cNvSpPr txBox="1"/>
          <p:nvPr/>
        </p:nvSpPr>
        <p:spPr>
          <a:xfrm>
            <a:off x="587023" y="3012761"/>
            <a:ext cx="11017954" cy="738664"/>
          </a:xfrm>
          <a:prstGeom prst="rect">
            <a:avLst/>
          </a:prstGeom>
          <a:noFill/>
        </p:spPr>
        <p:txBody>
          <a:bodyPr wrap="square" rtlCol="0">
            <a:spAutoFit/>
          </a:bodyPr>
          <a:lstStyle/>
          <a:p>
            <a:r>
              <a:rPr lang="en-US" sz="1400" b="1" dirty="0">
                <a:solidFill>
                  <a:srgbClr val="FF0000"/>
                </a:solidFill>
              </a:rPr>
              <a:t>“It is extraordinary how safe flying has become. You are now statistically more likely to be elected president of the United States in your lifetime than you are to die in a plane crash. What an amazing achievement as a society! But what we end up focusing on are the catastrophic failures that are incredibly rare but happen every now and then.” – Steven Johnson</a:t>
            </a:r>
          </a:p>
        </p:txBody>
      </p:sp>
    </p:spTree>
    <p:extLst>
      <p:ext uri="{BB962C8B-B14F-4D97-AF65-F5344CB8AC3E}">
        <p14:creationId xmlns:p14="http://schemas.microsoft.com/office/powerpoint/2010/main" val="3165500166"/>
      </p:ext>
    </p:extLst>
  </p:cSld>
  <p:clrMapOvr>
    <a:masterClrMapping/>
  </p:clrMapOvr>
  <mc:AlternateContent xmlns:mc="http://schemas.openxmlformats.org/markup-compatibility/2006" xmlns:p14="http://schemas.microsoft.com/office/powerpoint/2010/main">
    <mc:Choice Requires="p14">
      <p:transition spd="slow" p14:dur="2000" advTm="48569"/>
    </mc:Choice>
    <mc:Fallback xmlns="">
      <p:transition spd="slow" advTm="48569"/>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B77E2-3D07-4FC9-9342-970DBACCACB5}"/>
              </a:ext>
            </a:extLst>
          </p:cNvPr>
          <p:cNvSpPr>
            <a:spLocks noGrp="1"/>
          </p:cNvSpPr>
          <p:nvPr>
            <p:ph type="title"/>
          </p:nvPr>
        </p:nvSpPr>
        <p:spPr/>
        <p:txBody>
          <a:bodyPr>
            <a:normAutofit fontScale="90000"/>
          </a:bodyPr>
          <a:lstStyle/>
          <a:p>
            <a:r>
              <a:rPr lang="en-US" dirty="0"/>
              <a:t>Odds of Dying (General Population Risk Per Year) 1999-2003</a:t>
            </a:r>
          </a:p>
        </p:txBody>
      </p:sp>
      <p:pic>
        <p:nvPicPr>
          <p:cNvPr id="5" name="Content Placeholder 4" descr="Car outline">
            <a:extLst>
              <a:ext uri="{FF2B5EF4-FFF2-40B4-BE49-F238E27FC236}">
                <a16:creationId xmlns:a16="http://schemas.microsoft.com/office/drawing/2014/main" id="{402C993B-9FA1-4242-B43B-5A4A56EEEF65}"/>
              </a:ext>
            </a:extLst>
          </p:cNvPr>
          <p:cNvPicPr>
            <a:picLocks noGrp="1" noChangeAspect="1"/>
          </p:cNvPicPr>
          <p:nvPr>
            <p:ph sz="half"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0635" y="2316445"/>
            <a:ext cx="914400" cy="914400"/>
          </a:xfrm>
          <a:prstGeom prst="rect">
            <a:avLst/>
          </a:prstGeom>
        </p:spPr>
      </p:pic>
      <p:sp>
        <p:nvSpPr>
          <p:cNvPr id="7" name="TextBox 6">
            <a:extLst>
              <a:ext uri="{FF2B5EF4-FFF2-40B4-BE49-F238E27FC236}">
                <a16:creationId xmlns:a16="http://schemas.microsoft.com/office/drawing/2014/main" id="{B14ADFE1-68D7-4319-867A-274527D48B95}"/>
              </a:ext>
            </a:extLst>
          </p:cNvPr>
          <p:cNvSpPr txBox="1"/>
          <p:nvPr/>
        </p:nvSpPr>
        <p:spPr>
          <a:xfrm>
            <a:off x="1759974" y="2587840"/>
            <a:ext cx="6096000" cy="369332"/>
          </a:xfrm>
          <a:prstGeom prst="rect">
            <a:avLst/>
          </a:prstGeom>
          <a:noFill/>
        </p:spPr>
        <p:txBody>
          <a:bodyPr wrap="square">
            <a:spAutoFit/>
          </a:bodyPr>
          <a:lstStyle/>
          <a:p>
            <a:r>
              <a:rPr lang="en-US" dirty="0"/>
              <a:t>1 out of 7,700</a:t>
            </a:r>
          </a:p>
        </p:txBody>
      </p:sp>
      <p:pic>
        <p:nvPicPr>
          <p:cNvPr id="8" name="Graphic 7" descr="Motorcycle outline">
            <a:extLst>
              <a:ext uri="{FF2B5EF4-FFF2-40B4-BE49-F238E27FC236}">
                <a16:creationId xmlns:a16="http://schemas.microsoft.com/office/drawing/2014/main" id="{A7D3CC29-4820-4373-A6C6-3D6B20A8A10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0635" y="3531593"/>
            <a:ext cx="914400" cy="914400"/>
          </a:xfrm>
          <a:prstGeom prst="rect">
            <a:avLst/>
          </a:prstGeom>
        </p:spPr>
      </p:pic>
      <p:sp>
        <p:nvSpPr>
          <p:cNvPr id="10" name="TextBox 9">
            <a:extLst>
              <a:ext uri="{FF2B5EF4-FFF2-40B4-BE49-F238E27FC236}">
                <a16:creationId xmlns:a16="http://schemas.microsoft.com/office/drawing/2014/main" id="{830EDBBF-C283-4859-BC76-232B6D672354}"/>
              </a:ext>
            </a:extLst>
          </p:cNvPr>
          <p:cNvSpPr txBox="1"/>
          <p:nvPr/>
        </p:nvSpPr>
        <p:spPr>
          <a:xfrm>
            <a:off x="1759974" y="3864319"/>
            <a:ext cx="6096000" cy="369332"/>
          </a:xfrm>
          <a:prstGeom prst="rect">
            <a:avLst/>
          </a:prstGeom>
          <a:noFill/>
        </p:spPr>
        <p:txBody>
          <a:bodyPr wrap="square">
            <a:spAutoFit/>
          </a:bodyPr>
          <a:lstStyle/>
          <a:p>
            <a:r>
              <a:rPr lang="en-US" dirty="0"/>
              <a:t>1 out of 91,500</a:t>
            </a:r>
          </a:p>
        </p:txBody>
      </p:sp>
      <p:pic>
        <p:nvPicPr>
          <p:cNvPr id="11" name="Graphic 10" descr="Toy Train outline">
            <a:extLst>
              <a:ext uri="{FF2B5EF4-FFF2-40B4-BE49-F238E27FC236}">
                <a16:creationId xmlns:a16="http://schemas.microsoft.com/office/drawing/2014/main" id="{327E88D8-1C83-49D3-8BCA-1A02BE7EBA7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00635" y="4684736"/>
            <a:ext cx="914400" cy="914400"/>
          </a:xfrm>
          <a:prstGeom prst="rect">
            <a:avLst/>
          </a:prstGeom>
        </p:spPr>
      </p:pic>
      <p:sp>
        <p:nvSpPr>
          <p:cNvPr id="13" name="TextBox 12">
            <a:extLst>
              <a:ext uri="{FF2B5EF4-FFF2-40B4-BE49-F238E27FC236}">
                <a16:creationId xmlns:a16="http://schemas.microsoft.com/office/drawing/2014/main" id="{FD92BB94-52C4-4C33-BB8A-0DEA2ACE06FA}"/>
              </a:ext>
            </a:extLst>
          </p:cNvPr>
          <p:cNvSpPr txBox="1"/>
          <p:nvPr/>
        </p:nvSpPr>
        <p:spPr>
          <a:xfrm>
            <a:off x="1759974" y="4957270"/>
            <a:ext cx="6096000" cy="369332"/>
          </a:xfrm>
          <a:prstGeom prst="rect">
            <a:avLst/>
          </a:prstGeom>
          <a:noFill/>
        </p:spPr>
        <p:txBody>
          <a:bodyPr wrap="square">
            <a:spAutoFit/>
          </a:bodyPr>
          <a:lstStyle/>
          <a:p>
            <a:pPr marL="0" indent="0">
              <a:buNone/>
            </a:pPr>
            <a:r>
              <a:rPr lang="en-US" dirty="0"/>
              <a:t>1 out of 306,000</a:t>
            </a:r>
          </a:p>
        </p:txBody>
      </p:sp>
      <p:pic>
        <p:nvPicPr>
          <p:cNvPr id="14" name="Content Placeholder 13" descr="Cycling outline">
            <a:extLst>
              <a:ext uri="{FF2B5EF4-FFF2-40B4-BE49-F238E27FC236}">
                <a16:creationId xmlns:a16="http://schemas.microsoft.com/office/drawing/2014/main" id="{F1500031-E481-4464-97A6-EFD5F89EFDD0}"/>
              </a:ext>
            </a:extLst>
          </p:cNvPr>
          <p:cNvPicPr>
            <a:picLocks noGrp="1" noChangeAspect="1"/>
          </p:cNvPicPr>
          <p:nvPr>
            <p:ph sz="half" idx="2"/>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046267" y="2316445"/>
            <a:ext cx="914400" cy="914400"/>
          </a:xfrm>
          <a:prstGeom prst="rect">
            <a:avLst/>
          </a:prstGeom>
        </p:spPr>
      </p:pic>
      <p:pic>
        <p:nvPicPr>
          <p:cNvPr id="15" name="Graphic 14" descr="Airplane outline">
            <a:extLst>
              <a:ext uri="{FF2B5EF4-FFF2-40B4-BE49-F238E27FC236}">
                <a16:creationId xmlns:a16="http://schemas.microsoft.com/office/drawing/2014/main" id="{A42350CF-783C-4384-93C1-3B1AA1231BF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046267" y="3531593"/>
            <a:ext cx="914400" cy="914400"/>
          </a:xfrm>
          <a:prstGeom prst="rect">
            <a:avLst/>
          </a:prstGeom>
        </p:spPr>
      </p:pic>
      <p:sp>
        <p:nvSpPr>
          <p:cNvPr id="17" name="TextBox 16">
            <a:extLst>
              <a:ext uri="{FF2B5EF4-FFF2-40B4-BE49-F238E27FC236}">
                <a16:creationId xmlns:a16="http://schemas.microsoft.com/office/drawing/2014/main" id="{9095A015-0D0B-41B2-808A-082C2DD70AF7}"/>
              </a:ext>
            </a:extLst>
          </p:cNvPr>
          <p:cNvSpPr txBox="1"/>
          <p:nvPr/>
        </p:nvSpPr>
        <p:spPr>
          <a:xfrm>
            <a:off x="7167716" y="2587840"/>
            <a:ext cx="6096000" cy="369332"/>
          </a:xfrm>
          <a:prstGeom prst="rect">
            <a:avLst/>
          </a:prstGeom>
          <a:noFill/>
        </p:spPr>
        <p:txBody>
          <a:bodyPr wrap="square">
            <a:spAutoFit/>
          </a:bodyPr>
          <a:lstStyle/>
          <a:p>
            <a:pPr marL="0" indent="0">
              <a:buNone/>
            </a:pPr>
            <a:r>
              <a:rPr lang="en-US" dirty="0"/>
              <a:t>1 out of 410,000</a:t>
            </a:r>
          </a:p>
        </p:txBody>
      </p:sp>
      <p:sp>
        <p:nvSpPr>
          <p:cNvPr id="19" name="TextBox 18">
            <a:extLst>
              <a:ext uri="{FF2B5EF4-FFF2-40B4-BE49-F238E27FC236}">
                <a16:creationId xmlns:a16="http://schemas.microsoft.com/office/drawing/2014/main" id="{33D54098-C8C3-4776-A4F3-1FCA0CCA4397}"/>
              </a:ext>
            </a:extLst>
          </p:cNvPr>
          <p:cNvSpPr txBox="1"/>
          <p:nvPr/>
        </p:nvSpPr>
        <p:spPr>
          <a:xfrm>
            <a:off x="7167716" y="3804127"/>
            <a:ext cx="6631858" cy="369332"/>
          </a:xfrm>
          <a:prstGeom prst="rect">
            <a:avLst/>
          </a:prstGeom>
          <a:noFill/>
        </p:spPr>
        <p:txBody>
          <a:bodyPr wrap="square">
            <a:spAutoFit/>
          </a:bodyPr>
          <a:lstStyle/>
          <a:p>
            <a:r>
              <a:rPr lang="en-US" dirty="0"/>
              <a:t>1 out of 2,067,000</a:t>
            </a:r>
          </a:p>
        </p:txBody>
      </p:sp>
    </p:spTree>
    <p:extLst>
      <p:ext uri="{BB962C8B-B14F-4D97-AF65-F5344CB8AC3E}">
        <p14:creationId xmlns:p14="http://schemas.microsoft.com/office/powerpoint/2010/main" val="951468451"/>
      </p:ext>
    </p:extLst>
  </p:cSld>
  <p:clrMapOvr>
    <a:masterClrMapping/>
  </p:clrMapOvr>
  <mc:AlternateContent xmlns:mc="http://schemas.openxmlformats.org/markup-compatibility/2006" xmlns:p14="http://schemas.microsoft.com/office/powerpoint/2010/main">
    <mc:Choice Requires="p14">
      <p:transition spd="slow" p14:dur="2000" advTm="23431"/>
    </mc:Choice>
    <mc:Fallback xmlns="">
      <p:transition spd="slow" advTm="23431"/>
    </mc:Fallback>
  </mc:AlternateContent>
  <p:extLst>
    <p:ext uri="{3A86A75C-4F4B-4683-9AE1-C65F6400EC91}">
      <p14:laserTraceLst xmlns:p14="http://schemas.microsoft.com/office/powerpoint/2010/main">
        <p14:tracePtLst>
          <p14:tracePt t="9682" x="11290300" y="2516188"/>
          <p14:tracePt t="9690" x="10777538" y="2516188"/>
          <p14:tracePt t="9696" x="10264775" y="2516188"/>
          <p14:tracePt t="9704" x="9913938" y="2552700"/>
          <p14:tracePt t="9712" x="9637713" y="2552700"/>
          <p14:tracePt t="9720" x="9363075" y="2552700"/>
          <p14:tracePt t="9728" x="9088438" y="2552700"/>
          <p14:tracePt t="9736" x="8824913" y="2590800"/>
          <p14:tracePt t="9744" x="8650288" y="2590800"/>
          <p14:tracePt t="9752" x="8537575" y="2590800"/>
          <p14:tracePt t="9759" x="8412163" y="2603500"/>
          <p14:tracePt t="9766" x="8324850" y="2627313"/>
          <p14:tracePt t="9776" x="8235950" y="2640013"/>
          <p14:tracePt t="9782" x="8174038" y="2652713"/>
          <p14:tracePt t="9790" x="8099425" y="2665413"/>
          <p14:tracePt t="9798" x="8048625" y="2665413"/>
          <p14:tracePt t="9806" x="7999413" y="2665413"/>
          <p14:tracePt t="9812" x="7923213" y="2665413"/>
          <p14:tracePt t="9820" x="7835900" y="2652713"/>
          <p14:tracePt t="9828" x="7723188" y="2627313"/>
          <p14:tracePt t="9836" x="7585075" y="2603500"/>
          <p14:tracePt t="9844" x="7435850" y="2578100"/>
          <p14:tracePt t="9852" x="7285038" y="2527300"/>
          <p14:tracePt t="9860" x="7159625" y="2503488"/>
          <p14:tracePt t="9868" x="7072313" y="2478088"/>
          <p14:tracePt t="9876" x="6997700" y="2452688"/>
          <p14:tracePt t="9882" x="6972300" y="2439988"/>
          <p14:tracePt t="9893" x="6959600" y="2414588"/>
          <p14:tracePt t="9898" x="6946900" y="2414588"/>
          <p14:tracePt t="9918" x="6934200" y="2414588"/>
          <p14:tracePt t="9926" x="6921500" y="2390775"/>
          <p14:tracePt t="9934" x="6897688" y="2390775"/>
          <p14:tracePt t="9940" x="6859588" y="2365375"/>
          <p14:tracePt t="9948" x="6784975" y="2339975"/>
          <p14:tracePt t="9956" x="6708775" y="2327275"/>
          <p14:tracePt t="9964" x="6646863" y="2303463"/>
          <p14:tracePt t="9972" x="6572250" y="2303463"/>
          <p14:tracePt t="9980" x="6521450" y="2303463"/>
          <p14:tracePt t="9988" x="6459538" y="2303463"/>
          <p14:tracePt t="9994" x="6383338" y="2303463"/>
          <p14:tracePt t="10002" x="6308725" y="2314575"/>
          <p14:tracePt t="10010" x="6246813" y="2314575"/>
          <p14:tracePt t="10018" x="6170613" y="2327275"/>
          <p14:tracePt t="10026" x="6070600" y="2339975"/>
          <p14:tracePt t="10034" x="5957888" y="2352675"/>
          <p14:tracePt t="10042" x="5832475" y="2365375"/>
          <p14:tracePt t="10050" x="5708650" y="2365375"/>
          <p14:tracePt t="10056" x="5570538" y="2365375"/>
          <p14:tracePt t="10064" x="5457825" y="2365375"/>
          <p14:tracePt t="10072" x="5332413" y="2352675"/>
          <p14:tracePt t="10080" x="5219700" y="2327275"/>
          <p14:tracePt t="10088" x="5106988" y="2303463"/>
          <p14:tracePt t="10096" x="5006975" y="2278063"/>
          <p14:tracePt t="10104" x="4919663" y="2252663"/>
          <p14:tracePt t="10112" x="4832350" y="2239963"/>
          <p14:tracePt t="10118" x="4743450" y="2214563"/>
          <p14:tracePt t="10126" x="4643438" y="2190750"/>
          <p14:tracePt t="10134" x="4568825" y="2178050"/>
          <p14:tracePt t="10142" x="4506913" y="2165350"/>
          <p14:tracePt t="10150" x="4430713" y="2152650"/>
          <p14:tracePt t="10158" x="4356100" y="2127250"/>
          <p14:tracePt t="10166" x="4268788" y="2114550"/>
          <p14:tracePt t="10172" x="4168775" y="2101850"/>
          <p14:tracePt t="10180" x="4030663" y="2078038"/>
          <p14:tracePt t="10188" x="3867150" y="2052638"/>
          <p14:tracePt t="10196" x="3705225" y="2027238"/>
          <p14:tracePt t="10204" x="3517900" y="1989138"/>
          <p14:tracePt t="10212" x="3328988" y="1978025"/>
          <p14:tracePt t="10220" x="3167063" y="1952625"/>
          <p14:tracePt t="10226" x="2992438" y="1927225"/>
          <p14:tracePt t="10234" x="2879725" y="1901825"/>
          <p14:tracePt t="10242" x="2790825" y="1876425"/>
          <p14:tracePt t="10250" x="2716213" y="1852613"/>
          <p14:tracePt t="10259" x="2678113" y="1839913"/>
          <p14:tracePt t="10266" x="2616200" y="1827213"/>
          <p14:tracePt t="10275" x="2578100" y="1827213"/>
          <p14:tracePt t="10282" x="2516188" y="1827213"/>
          <p14:tracePt t="10291" x="2452688" y="1827213"/>
          <p14:tracePt t="10296" x="2378075" y="1814513"/>
          <p14:tracePt t="10304" x="2278063" y="1814513"/>
          <p14:tracePt t="10312" x="2178050" y="1814513"/>
          <p14:tracePt t="10320" x="2078038" y="1801813"/>
          <p14:tracePt t="10328" x="1978025" y="1801813"/>
          <p14:tracePt t="10336" x="1890713" y="1789113"/>
          <p14:tracePt t="10344" x="1790700" y="1789113"/>
          <p14:tracePt t="10350" x="1689100" y="1765300"/>
          <p14:tracePt t="10359" x="1577975" y="1765300"/>
          <p14:tracePt t="10366" x="1439863" y="1765300"/>
          <p14:tracePt t="10375" x="1301750" y="1752600"/>
          <p14:tracePt t="10382" x="1189038" y="1752600"/>
          <p14:tracePt t="10392" x="1101725" y="1752600"/>
          <p14:tracePt t="10398" x="1038225" y="1752600"/>
          <p14:tracePt t="10406" x="976313" y="1765300"/>
          <p14:tracePt t="10412" x="925513" y="1776413"/>
          <p14:tracePt t="10422" x="876300" y="1801813"/>
          <p14:tracePt t="10428" x="850900" y="1827213"/>
          <p14:tracePt t="10436" x="838200" y="1839913"/>
          <p14:tracePt t="10445" x="814388" y="1852613"/>
          <p14:tracePt t="10452" x="801688" y="1876425"/>
          <p14:tracePt t="10460" x="776288" y="1889125"/>
          <p14:tracePt t="10468" x="763588" y="1914525"/>
          <p14:tracePt t="10475" x="750888" y="1927225"/>
          <p14:tracePt t="10482" x="725488" y="1952625"/>
          <p14:tracePt t="10492" x="712788" y="1965325"/>
          <p14:tracePt t="10498" x="701675" y="1978025"/>
          <p14:tracePt t="10506" x="701675" y="1989138"/>
          <p14:tracePt t="10514" x="688975" y="1989138"/>
          <p14:tracePt t="10523" x="676275" y="2001838"/>
          <p14:tracePt t="10528" x="676275" y="2014538"/>
          <p14:tracePt t="10536" x="663575" y="2039938"/>
          <p14:tracePt t="10544" x="650875" y="2052638"/>
          <p14:tracePt t="10552" x="612775" y="2078038"/>
          <p14:tracePt t="10560" x="576263" y="2089150"/>
          <p14:tracePt t="10568" x="538163" y="2114550"/>
          <p14:tracePt t="10576" x="476250" y="2139950"/>
          <p14:tracePt t="10584" x="412750" y="2152650"/>
          <p14:tracePt t="10591" x="376238" y="2178050"/>
          <p14:tracePt t="10598" x="350838" y="2190750"/>
          <p14:tracePt t="10606" x="338138" y="2214563"/>
          <p14:tracePt t="10614" x="312738" y="2227263"/>
          <p14:tracePt t="10622" x="312738" y="2252663"/>
          <p14:tracePt t="10630" x="312738" y="2265363"/>
          <p14:tracePt t="10638" x="312738" y="2278063"/>
          <p14:tracePt t="10646" x="300038" y="2303463"/>
          <p14:tracePt t="10652" x="287338" y="2339975"/>
          <p14:tracePt t="10660" x="274638" y="2352675"/>
          <p14:tracePt t="10668" x="238125" y="2378075"/>
          <p14:tracePt t="10676" x="212725" y="2403475"/>
          <p14:tracePt t="10684" x="200025" y="2414588"/>
          <p14:tracePt t="10692" x="174625" y="2439988"/>
          <p14:tracePt t="10700" x="163513" y="2452688"/>
          <p14:tracePt t="10708" x="150813" y="2465388"/>
          <p14:tracePt t="10714" x="150813" y="2490788"/>
          <p14:tracePt t="10722" x="150813" y="2527300"/>
          <p14:tracePt t="10730" x="163513" y="2565400"/>
          <p14:tracePt t="10738" x="174625" y="2603500"/>
          <p14:tracePt t="10746" x="187325" y="2640013"/>
          <p14:tracePt t="10754" x="200025" y="2678113"/>
          <p14:tracePt t="10762" x="212725" y="2716213"/>
          <p14:tracePt t="10768" x="212725" y="2728913"/>
          <p14:tracePt t="10776" x="225425" y="2752725"/>
          <p14:tracePt t="10784" x="250825" y="2778125"/>
          <p14:tracePt t="10792" x="263525" y="2816225"/>
          <p14:tracePt t="10800" x="287338" y="2828925"/>
          <p14:tracePt t="10808" x="312738" y="2852738"/>
          <p14:tracePt t="10816" x="338138" y="2878138"/>
          <p14:tracePt t="10822" x="363538" y="2890838"/>
          <p14:tracePt t="10830" x="425450" y="2916238"/>
          <p14:tracePt t="10838" x="488950" y="2928938"/>
          <p14:tracePt t="10846" x="563563" y="2952750"/>
          <p14:tracePt t="10854" x="650875" y="2978150"/>
          <p14:tracePt t="10862" x="750888" y="3016250"/>
          <p14:tracePt t="10870" x="863600" y="3041650"/>
          <p14:tracePt t="10878" x="963613" y="3065463"/>
          <p14:tracePt t="10893" x="1139825" y="3116263"/>
          <p14:tracePt t="10900" x="1214438" y="3141663"/>
          <p14:tracePt t="10909" x="1276350" y="3165475"/>
          <p14:tracePt t="10916" x="1352550" y="3190875"/>
          <p14:tracePt t="10925" x="1414463" y="3203575"/>
          <p14:tracePt t="10932" x="1476375" y="3216275"/>
          <p14:tracePt t="10942" x="1527175" y="3216275"/>
          <p14:tracePt t="10946" x="1577975" y="3216275"/>
          <p14:tracePt t="10954" x="1639888" y="3216275"/>
          <p14:tracePt t="10962" x="1701800" y="3216275"/>
          <p14:tracePt t="10970" x="1778000" y="3203575"/>
          <p14:tracePt t="10978" x="1852613" y="3178175"/>
          <p14:tracePt t="10986" x="1939925" y="3154363"/>
          <p14:tracePt t="10995" x="2039938" y="3141663"/>
          <p14:tracePt t="11002" x="2139950" y="3141663"/>
          <p14:tracePt t="11009" x="2239963" y="3141663"/>
          <p14:tracePt t="11016" x="2339975" y="3141663"/>
          <p14:tracePt t="11024" x="2441575" y="3141663"/>
          <p14:tracePt t="11032" x="2503488" y="3141663"/>
          <p14:tracePt t="11041" x="2578100" y="3165475"/>
          <p14:tracePt t="11048" x="2654300" y="3165475"/>
          <p14:tracePt t="11058" x="2716213" y="3178175"/>
          <p14:tracePt t="11062" x="2767013" y="3178175"/>
          <p14:tracePt t="11070" x="2803525" y="3178175"/>
          <p14:tracePt t="11078" x="2828925" y="3178175"/>
          <p14:tracePt t="11086" x="2867025" y="3178175"/>
          <p14:tracePt t="11094" x="2879725" y="3178175"/>
          <p14:tracePt t="11102" x="2903538" y="3165475"/>
          <p14:tracePt t="11110" x="2928938" y="3141663"/>
          <p14:tracePt t="11118" x="2979738" y="3116263"/>
          <p14:tracePt t="11124" x="3016250" y="3103563"/>
          <p14:tracePt t="11132" x="3054350" y="3078163"/>
          <p14:tracePt t="11141" x="3116263" y="3054350"/>
          <p14:tracePt t="11148" x="3167063" y="3041650"/>
          <p14:tracePt t="11157" x="3228975" y="3016250"/>
          <p14:tracePt t="11164" x="3279775" y="3003550"/>
          <p14:tracePt t="11173" x="3317875" y="2990850"/>
          <p14:tracePt t="11180" x="3379788" y="2978150"/>
          <p14:tracePt t="11186" x="3405188" y="2965450"/>
          <p14:tracePt t="11194" x="3441700" y="2952750"/>
          <p14:tracePt t="11202" x="3492500" y="2941638"/>
          <p14:tracePt t="11210" x="3517900" y="2928938"/>
          <p14:tracePt t="11218" x="3592513" y="2916238"/>
          <p14:tracePt t="11226" x="3654425" y="2890838"/>
          <p14:tracePt t="11234" x="3717925" y="2865438"/>
          <p14:tracePt t="11241" x="3767138" y="2852738"/>
          <p14:tracePt t="11248" x="3792538" y="2840038"/>
          <p14:tracePt t="11258" x="3817938" y="2840038"/>
          <p14:tracePt t="11264" x="3830638" y="2828925"/>
          <p14:tracePt t="11273" x="3856038" y="2816225"/>
          <p14:tracePt t="11280" x="3856038" y="2790825"/>
          <p14:tracePt t="11288" x="3879850" y="2778125"/>
          <p14:tracePt t="11296" x="3879850" y="2765425"/>
          <p14:tracePt t="11302" x="3879850" y="2740025"/>
          <p14:tracePt t="11310" x="3879850" y="2728913"/>
          <p14:tracePt t="11318" x="3879850" y="2716213"/>
          <p14:tracePt t="11326" x="3879850" y="2703513"/>
          <p14:tracePt t="11334" x="3879850" y="2690813"/>
          <p14:tracePt t="11342" x="3867150" y="2678113"/>
          <p14:tracePt t="11350" x="3856038" y="2652713"/>
          <p14:tracePt t="11358" x="3843338" y="2640013"/>
          <p14:tracePt t="11364" x="3830638" y="2616200"/>
          <p14:tracePt t="11372" x="3805238" y="2603500"/>
          <p14:tracePt t="11380" x="3792538" y="2578100"/>
          <p14:tracePt t="11388" x="3779838" y="2565400"/>
          <p14:tracePt t="11396" x="3743325" y="2552700"/>
          <p14:tracePt t="11404" x="3679825" y="2516188"/>
          <p14:tracePt t="11412" x="3605213" y="2490788"/>
          <p14:tracePt t="11418" x="3517900" y="2452688"/>
          <p14:tracePt t="11426" x="3417888" y="2414588"/>
          <p14:tracePt t="11434" x="3305175" y="2365375"/>
          <p14:tracePt t="11442" x="3216275" y="2314575"/>
          <p14:tracePt t="11450" x="3128963" y="2290763"/>
          <p14:tracePt t="11458" x="3079750" y="2278063"/>
          <p14:tracePt t="11466" x="3028950" y="2252663"/>
          <p14:tracePt t="11474" x="3003550" y="2239963"/>
          <p14:tracePt t="11480" x="2992438" y="2227263"/>
          <p14:tracePt t="11488" x="2941638" y="2214563"/>
          <p14:tracePt t="11496" x="2879725" y="2201863"/>
          <p14:tracePt t="11504" x="2803525" y="2178050"/>
          <p14:tracePt t="11512" x="2741613" y="2165350"/>
          <p14:tracePt t="11520" x="2654300" y="2139950"/>
          <p14:tracePt t="11528" x="2565400" y="2127250"/>
          <p14:tracePt t="11536" x="2478088" y="2114550"/>
          <p14:tracePt t="11542" x="2403475" y="2101850"/>
          <p14:tracePt t="11550" x="2339975" y="2089150"/>
          <p14:tracePt t="11559" x="2265363" y="2089150"/>
          <p14:tracePt t="11566" x="2216150" y="2089150"/>
          <p14:tracePt t="11574" x="2165350" y="2089150"/>
          <p14:tracePt t="11582" x="2127250" y="2089150"/>
          <p14:tracePt t="11590" x="2065338" y="2089150"/>
          <p14:tracePt t="11598" x="2027238" y="2089150"/>
          <p14:tracePt t="11604" x="1978025" y="2089150"/>
          <p14:tracePt t="11612" x="1914525" y="2101850"/>
          <p14:tracePt t="11620" x="1852613" y="2101850"/>
          <p14:tracePt t="11628" x="1765300" y="2114550"/>
          <p14:tracePt t="11636" x="1701800" y="2114550"/>
          <p14:tracePt t="11644" x="1627188" y="2114550"/>
          <p14:tracePt t="11652" x="1565275" y="2114550"/>
          <p14:tracePt t="11658" x="1489075" y="2114550"/>
          <p14:tracePt t="11666" x="1439863" y="2114550"/>
          <p14:tracePt t="11674" x="1376363" y="2114550"/>
          <p14:tracePt t="11682" x="1301750" y="2114550"/>
          <p14:tracePt t="11690" x="1239838" y="2114550"/>
          <p14:tracePt t="11698" x="1139825" y="2114550"/>
          <p14:tracePt t="11707" x="1038225" y="2101850"/>
          <p14:tracePt t="11714" x="950913" y="2101850"/>
          <p14:tracePt t="11720" x="850900" y="2101850"/>
          <p14:tracePt t="11728" x="776288" y="2089150"/>
          <p14:tracePt t="11736" x="712788" y="2089150"/>
          <p14:tracePt t="11744" x="638175" y="2089150"/>
          <p14:tracePt t="11752" x="588963" y="2101850"/>
          <p14:tracePt t="11760" x="550863" y="2114550"/>
          <p14:tracePt t="11768" x="525463" y="2114550"/>
          <p14:tracePt t="11774" x="500063" y="2139950"/>
          <p14:tracePt t="11782" x="488950" y="2139950"/>
          <p14:tracePt t="11791" x="463550" y="2152650"/>
          <p14:tracePt t="11798" x="463550" y="2178050"/>
          <p14:tracePt t="11807" x="463550" y="2190750"/>
          <p14:tracePt t="11814" x="450850" y="2214563"/>
          <p14:tracePt t="11824" x="450850" y="2239963"/>
          <p14:tracePt t="11830" x="438150" y="2265363"/>
          <p14:tracePt t="11838" x="438150" y="2303463"/>
          <p14:tracePt t="11844" x="425450" y="2339975"/>
          <p14:tracePt t="11852" x="412750" y="2365375"/>
          <p14:tracePt t="11860" x="412750" y="2390775"/>
          <p14:tracePt t="11868" x="400050" y="2403475"/>
          <p14:tracePt t="11876" x="400050" y="2427288"/>
          <p14:tracePt t="11884" x="400050" y="2439988"/>
          <p14:tracePt t="11892" x="400050" y="2452688"/>
          <p14:tracePt t="11898" x="400050" y="2478088"/>
          <p14:tracePt t="11907" x="400050" y="2490788"/>
          <p14:tracePt t="11914" x="400050" y="2527300"/>
          <p14:tracePt t="11923" x="425450" y="2578100"/>
          <p14:tracePt t="11930" x="450850" y="2640013"/>
          <p14:tracePt t="11939" x="476250" y="2703513"/>
          <p14:tracePt t="11946" x="476250" y="2765425"/>
          <p14:tracePt t="11954" x="488950" y="2816225"/>
          <p14:tracePt t="11960" x="512763" y="2852738"/>
          <p14:tracePt t="11968" x="525463" y="2878138"/>
          <p14:tracePt t="11976" x="550863" y="2890838"/>
          <p14:tracePt t="11984" x="563563" y="2916238"/>
          <p14:tracePt t="11992" x="588963" y="2928938"/>
          <p14:tracePt t="12007" x="600075" y="2952750"/>
          <p14:tracePt t="12009" x="612775" y="2965450"/>
          <p14:tracePt t="12014" x="638175" y="2978150"/>
          <p14:tracePt t="12025" x="663575" y="3003550"/>
          <p14:tracePt t="12030" x="688975" y="3016250"/>
          <p14:tracePt t="12038" x="701675" y="3041650"/>
          <p14:tracePt t="12046" x="712788" y="3054350"/>
          <p14:tracePt t="12054" x="725488" y="3054350"/>
          <p14:tracePt t="12062" x="738188" y="3078163"/>
          <p14:tracePt t="12070" x="750888" y="3078163"/>
          <p14:tracePt t="12076" x="763588" y="3078163"/>
          <p14:tracePt t="12154" x="776288" y="3090863"/>
          <p14:tracePt t="12166" x="801688" y="3103563"/>
          <p14:tracePt t="12182" x="825500" y="3103563"/>
          <p14:tracePt t="12196" x="838200" y="3116263"/>
          <p14:tracePt t="12204" x="850900" y="3116263"/>
          <p14:tracePt t="12212" x="863600" y="3116263"/>
          <p14:tracePt t="12320" x="876300" y="3116263"/>
          <p14:tracePt t="12328" x="876300" y="3128963"/>
          <p14:tracePt t="12336" x="901700" y="3141663"/>
          <p14:tracePt t="12344" x="914400" y="3141663"/>
          <p14:tracePt t="12762" x="925513" y="3128963"/>
          <p14:tracePt t="12770" x="938213" y="3128963"/>
          <p14:tracePt t="12786" x="950913" y="3128963"/>
          <p14:tracePt t="12856" x="950913" y="3141663"/>
          <p14:tracePt t="12870" x="950913" y="3154363"/>
          <p14:tracePt t="13954" x="950913" y="3165475"/>
          <p14:tracePt t="13971" x="963613" y="3165475"/>
          <p14:tracePt t="13998" x="976313" y="3190875"/>
          <p14:tracePt t="14004" x="989013" y="3190875"/>
          <p14:tracePt t="14013" x="1001713" y="3216275"/>
          <p14:tracePt t="14021" x="1014413" y="3216275"/>
          <p14:tracePt t="14028" x="1014413" y="3228975"/>
          <p14:tracePt t="14036" x="1027113" y="3228975"/>
          <p14:tracePt t="14044" x="1027113" y="3241675"/>
          <p14:tracePt t="14099" x="1038225" y="3254375"/>
          <p14:tracePt t="14136" x="1050925" y="3254375"/>
          <p14:tracePt t="15558" x="1050925" y="3267075"/>
          <p14:tracePt t="15570" x="1063625" y="3278188"/>
          <p14:tracePt t="15576" x="1063625" y="3290888"/>
          <p14:tracePt t="15584" x="1063625" y="3316288"/>
          <p14:tracePt t="15600" x="1050925" y="3328988"/>
          <p14:tracePt t="15616" x="1050925" y="3341688"/>
          <p14:tracePt t="15684" x="1038225" y="3341688"/>
          <p14:tracePt t="15882" x="1063625" y="3341688"/>
          <p14:tracePt t="15890" x="1139825" y="3341688"/>
          <p14:tracePt t="15898" x="1201738" y="3341688"/>
          <p14:tracePt t="15906" x="1301750" y="3341688"/>
          <p14:tracePt t="15914" x="1401763" y="3341688"/>
          <p14:tracePt t="15922" x="1539875" y="3341688"/>
          <p14:tracePt t="15928" x="1689100" y="3354388"/>
          <p14:tracePt t="15936" x="1903413" y="3390900"/>
          <p14:tracePt t="15944" x="2165350" y="3454400"/>
          <p14:tracePt t="15953" x="2478088" y="3554413"/>
          <p14:tracePt t="15960" x="2790825" y="3679825"/>
          <p14:tracePt t="15969" x="3103563" y="3754438"/>
          <p14:tracePt t="15976" x="3392488" y="3803650"/>
          <p14:tracePt t="15984" x="3679825" y="3841750"/>
          <p14:tracePt t="16003" x="4081463" y="3854450"/>
          <p14:tracePt t="16006" x="4243388" y="3854450"/>
          <p14:tracePt t="16014" x="4418013" y="3854450"/>
          <p14:tracePt t="16022" x="4581525" y="3854450"/>
          <p14:tracePt t="16030" x="4743450" y="3841750"/>
          <p14:tracePt t="16038" x="4881563" y="3829050"/>
          <p14:tracePt t="16046" x="5006975" y="3803650"/>
          <p14:tracePt t="16053" x="5106988" y="3779838"/>
          <p14:tracePt t="16060" x="5207000" y="3754438"/>
          <p14:tracePt t="16069" x="5281613" y="3729038"/>
          <p14:tracePt t="16076" x="5357813" y="3703638"/>
          <p14:tracePt t="16084" x="5419725" y="3692525"/>
          <p14:tracePt t="16092" x="5483225" y="3667125"/>
          <p14:tracePt t="16100" x="5519738" y="3654425"/>
          <p14:tracePt t="16108" x="5545138" y="3654425"/>
          <p14:tracePt t="16114" x="5583238" y="3654425"/>
          <p14:tracePt t="16122" x="5632450" y="3641725"/>
          <p14:tracePt t="16130" x="5683250" y="3641725"/>
          <p14:tracePt t="16138" x="5757863" y="3641725"/>
          <p14:tracePt t="16146" x="5821363" y="3641725"/>
          <p14:tracePt t="16154" x="5895975" y="3641725"/>
          <p14:tracePt t="16162" x="5957888" y="3641725"/>
          <p14:tracePt t="16169" x="6008688" y="3641725"/>
          <p14:tracePt t="16176" x="6045200" y="3641725"/>
          <p14:tracePt t="16186" x="6083300" y="3629025"/>
          <p14:tracePt t="16192" x="6134100" y="3603625"/>
          <p14:tracePt t="16200" x="6146800" y="3590925"/>
          <p14:tracePt t="16208" x="6170613" y="3579813"/>
          <p14:tracePt t="16216" x="6183313" y="3567113"/>
          <p14:tracePt t="16222" x="6196013" y="3567113"/>
          <p14:tracePt t="16230" x="6196013" y="3554413"/>
          <p14:tracePt t="16332" x="6208713" y="3541713"/>
          <p14:tracePt t="16344" x="6221413" y="3541713"/>
          <p14:tracePt t="16362" x="6246813" y="3529013"/>
          <p14:tracePt t="16370" x="6246813" y="3516313"/>
          <p14:tracePt t="16378" x="6270625" y="3516313"/>
          <p14:tracePt t="16386" x="6283325" y="3503613"/>
          <p14:tracePt t="16394" x="6296025" y="3503613"/>
          <p14:tracePt t="16403" x="6308725" y="3479800"/>
          <p14:tracePt t="16408" x="6321425" y="3467100"/>
          <p14:tracePt t="16416" x="6334125" y="3454400"/>
          <p14:tracePt t="16432" x="6334125" y="3441700"/>
          <p14:tracePt t="16564" x="6308725" y="3441700"/>
          <p14:tracePt t="16573" x="6296025" y="3454400"/>
          <p14:tracePt t="16580" x="6270625" y="3467100"/>
          <p14:tracePt t="16594" x="6259513" y="3467100"/>
          <p14:tracePt t="16603" x="6246813" y="3479800"/>
          <p14:tracePt t="16610" x="6234113" y="3490913"/>
          <p14:tracePt t="16619" x="6208713" y="3503613"/>
          <p14:tracePt t="16626" x="6196013" y="3516313"/>
          <p14:tracePt t="16636" x="6170613" y="3529013"/>
          <p14:tracePt t="16642" x="6170613" y="3541713"/>
          <p14:tracePt t="16648" x="6157913" y="3541713"/>
          <p14:tracePt t="16656" x="6146800" y="3567113"/>
          <p14:tracePt t="16664" x="6134100" y="3579813"/>
          <p14:tracePt t="16672" x="6108700" y="3603625"/>
          <p14:tracePt t="16680" x="6096000" y="3616325"/>
          <p14:tracePt t="16688" x="6070600" y="3629025"/>
          <p14:tracePt t="16696" x="6057900" y="3654425"/>
          <p14:tracePt t="16704" x="6034088" y="3667125"/>
          <p14:tracePt t="16710" x="6021388" y="3692525"/>
          <p14:tracePt t="16718" x="6008688" y="3703638"/>
          <p14:tracePt t="16726" x="5983288" y="3729038"/>
          <p14:tracePt t="16735" x="5970588" y="3741738"/>
          <p14:tracePt t="16742" x="5957888" y="3754438"/>
          <p14:tracePt t="16750" x="5945188" y="3779838"/>
          <p14:tracePt t="16758" x="5921375" y="3792538"/>
          <p14:tracePt t="16766" x="5908675" y="3816350"/>
          <p14:tracePt t="16772" x="5895975" y="3841750"/>
          <p14:tracePt t="16780" x="5883275" y="3867150"/>
          <p14:tracePt t="16788" x="5870575" y="3879850"/>
          <p14:tracePt t="16796" x="5857875" y="3905250"/>
          <p14:tracePt t="16804" x="5845175" y="3916363"/>
          <p14:tracePt t="16812" x="5845175" y="3929063"/>
          <p14:tracePt t="16820" x="5845175" y="3954463"/>
          <p14:tracePt t="16826" x="5845175" y="3967163"/>
          <p14:tracePt t="16835" x="5845175" y="3979863"/>
          <p14:tracePt t="16842" x="5845175" y="4005263"/>
          <p14:tracePt t="16852" x="5845175" y="4017963"/>
          <p14:tracePt t="16858" x="5870575" y="4029075"/>
          <p14:tracePt t="16867" x="5883275" y="4054475"/>
          <p14:tracePt t="16874" x="5908675" y="4079875"/>
          <p14:tracePt t="16886" x="5921375" y="4105275"/>
          <p14:tracePt t="16888" x="5945188" y="4141788"/>
          <p14:tracePt t="16896" x="5995988" y="4167188"/>
          <p14:tracePt t="16904" x="6021388" y="4192588"/>
          <p14:tracePt t="16912" x="6045200" y="4205288"/>
          <p14:tracePt t="16920" x="6083300" y="4230688"/>
          <p14:tracePt t="16928" x="6121400" y="4241800"/>
          <p14:tracePt t="16936" x="6157913" y="4267200"/>
          <p14:tracePt t="16944" x="6196013" y="4292600"/>
          <p14:tracePt t="16952" x="6270625" y="4305300"/>
          <p14:tracePt t="16958" x="6346825" y="4330700"/>
          <p14:tracePt t="16966" x="6446838" y="4379913"/>
          <p14:tracePt t="16974" x="6534150" y="4430713"/>
          <p14:tracePt t="16982" x="6646863" y="4467225"/>
          <p14:tracePt t="16990" x="6746875" y="4518025"/>
          <p14:tracePt t="16998" x="6859588" y="4554538"/>
          <p14:tracePt t="17006" x="6959600" y="4592638"/>
          <p14:tracePt t="17012" x="7072313" y="4643438"/>
          <p14:tracePt t="17020" x="7172325" y="4667250"/>
          <p14:tracePt t="17028" x="7285038" y="4692650"/>
          <p14:tracePt t="17036" x="7410450" y="4730750"/>
          <p14:tracePt t="17044" x="7535863" y="4768850"/>
          <p14:tracePt t="17053" x="7685088" y="4792663"/>
          <p14:tracePt t="17060" x="7848600" y="4843463"/>
          <p14:tracePt t="17066" x="8023225" y="4892675"/>
          <p14:tracePt t="17074" x="8199438" y="4943475"/>
          <p14:tracePt t="17082" x="8348663" y="4981575"/>
          <p14:tracePt t="17090" x="8499475" y="5005388"/>
          <p14:tracePt t="17098" x="8637588" y="5030788"/>
          <p14:tracePt t="17106" x="8774113" y="5068888"/>
          <p14:tracePt t="17114" x="8886825" y="5081588"/>
          <p14:tracePt t="17122" x="8986838" y="5092700"/>
          <p14:tracePt t="17128" x="9088438" y="5092700"/>
          <p14:tracePt t="17136" x="9188450" y="5092700"/>
          <p14:tracePt t="17144" x="9275763" y="5092700"/>
          <p14:tracePt t="17152" x="9350375" y="5092700"/>
          <p14:tracePt t="17160" x="9413875" y="5068888"/>
          <p14:tracePt t="17169" x="9488488" y="5043488"/>
          <p14:tracePt t="17176" x="9550400" y="5018088"/>
          <p14:tracePt t="17185" x="9626600" y="4992688"/>
          <p14:tracePt t="17190" x="9675813" y="4981575"/>
          <p14:tracePt t="17198" x="9750425" y="4956175"/>
          <p14:tracePt t="17206" x="9801225" y="4956175"/>
          <p14:tracePt t="17214" x="9875838" y="4930775"/>
          <p14:tracePt t="17222" x="9926638" y="4918075"/>
          <p14:tracePt t="17230" x="10001250" y="4892675"/>
          <p14:tracePt t="17238" x="10052050" y="4868863"/>
          <p14:tracePt t="17244" x="10101263" y="4843463"/>
          <p14:tracePt t="17252" x="10139363" y="4830763"/>
          <p14:tracePt t="17260" x="10164763" y="4805363"/>
          <p14:tracePt t="17268" x="10188575" y="4792663"/>
          <p14:tracePt t="17276" x="10213975" y="4768850"/>
          <p14:tracePt t="17285" x="10226675" y="4756150"/>
          <p14:tracePt t="17292" x="10252075" y="4730750"/>
          <p14:tracePt t="17302" x="10264775" y="4705350"/>
          <p14:tracePt t="17308" x="10288588" y="4679950"/>
          <p14:tracePt t="17314" x="10301288" y="4656138"/>
          <p14:tracePt t="17322" x="10326688" y="4618038"/>
          <p14:tracePt t="17330" x="10339388" y="4592638"/>
          <p14:tracePt t="17338" x="10364788" y="4543425"/>
          <p14:tracePt t="17346" x="10377488" y="4518025"/>
          <p14:tracePt t="17354" x="10377488" y="4479925"/>
          <p14:tracePt t="17362" x="10377488" y="4454525"/>
          <p14:tracePt t="17368" x="10377488" y="4430713"/>
          <p14:tracePt t="17376" x="10377488" y="4405313"/>
          <p14:tracePt t="17384" x="10377488" y="4392613"/>
          <p14:tracePt t="17393" x="10364788" y="4367213"/>
          <p14:tracePt t="17401" x="10364788" y="4354513"/>
          <p14:tracePt t="17408" x="10339388" y="4341813"/>
          <p14:tracePt t="17416" x="10326688" y="4305300"/>
          <p14:tracePt t="17424" x="10326688" y="4292600"/>
          <p14:tracePt t="17430" x="10301288" y="4279900"/>
          <p14:tracePt t="17438" x="10301288" y="4267200"/>
          <p14:tracePt t="17446" x="10277475" y="4254500"/>
          <p14:tracePt t="17454" x="10264775" y="4217988"/>
          <p14:tracePt t="17462" x="10239375" y="4192588"/>
          <p14:tracePt t="17470" x="10226675" y="4179888"/>
          <p14:tracePt t="17478" x="10201275" y="4154488"/>
          <p14:tracePt t="17485" x="10177463" y="4141788"/>
          <p14:tracePt t="17492" x="10152063" y="4117975"/>
          <p14:tracePt t="17501" x="10126663" y="4105275"/>
          <p14:tracePt t="17508" x="10088563" y="4079875"/>
          <p14:tracePt t="17518" x="10039350" y="4067175"/>
          <p14:tracePt t="17524" x="9988550" y="4041775"/>
          <p14:tracePt t="17532" x="9926638" y="4017963"/>
          <p14:tracePt t="17540" x="9875838" y="3992563"/>
          <p14:tracePt t="17546" x="9813925" y="3967163"/>
          <p14:tracePt t="17555" x="9763125" y="3941763"/>
          <p14:tracePt t="17562" x="9701213" y="3929063"/>
          <p14:tracePt t="17570" x="9626600" y="3905250"/>
          <p14:tracePt t="17578" x="9563100" y="3879850"/>
          <p14:tracePt t="17586" x="9488488" y="3854450"/>
          <p14:tracePt t="17594" x="9413875" y="3829050"/>
          <p14:tracePt t="17601" x="9337675" y="3803650"/>
          <p14:tracePt t="17608" x="9263063" y="3779838"/>
          <p14:tracePt t="17618" x="9199563" y="3754438"/>
          <p14:tracePt t="17624" x="9124950" y="3729038"/>
          <p14:tracePt t="17632" x="9050338" y="3703638"/>
          <p14:tracePt t="17640" x="8975725" y="3679825"/>
          <p14:tracePt t="17648" x="8912225" y="3667125"/>
          <p14:tracePt t="17656" x="8837613" y="3641725"/>
          <p14:tracePt t="17664" x="8763000" y="3616325"/>
          <p14:tracePt t="17670" x="8674100" y="3590925"/>
          <p14:tracePt t="17678" x="8574088" y="3567113"/>
          <p14:tracePt t="17686" x="8486775" y="3541713"/>
          <p14:tracePt t="17694" x="8399463" y="3516313"/>
          <p14:tracePt t="17703" x="8324850" y="3490913"/>
          <p14:tracePt t="17710" x="8274050" y="3467100"/>
          <p14:tracePt t="17718" x="8235950" y="3441700"/>
          <p14:tracePt t="17724" x="8223250" y="3429000"/>
          <p14:tracePt t="17732" x="8199438" y="3416300"/>
          <p14:tracePt t="17740" x="8186738" y="3416300"/>
          <p14:tracePt t="17748" x="8174038" y="3390900"/>
          <p14:tracePt t="17756" x="8148638" y="3378200"/>
          <p14:tracePt t="17764" x="8123238" y="3378200"/>
          <p14:tracePt t="17772" x="8074025" y="3367088"/>
          <p14:tracePt t="17780" x="8010525" y="3341688"/>
          <p14:tracePt t="17786" x="7948613" y="3328988"/>
          <p14:tracePt t="17794" x="7874000" y="3303588"/>
          <p14:tracePt t="17802" x="7810500" y="3290888"/>
          <p14:tracePt t="17810" x="7735888" y="3278188"/>
          <p14:tracePt t="17818" x="7661275" y="3267075"/>
          <p14:tracePt t="17826" x="7610475" y="3267075"/>
          <p14:tracePt t="17834" x="7561263" y="3254375"/>
          <p14:tracePt t="17840" x="7523163" y="3254375"/>
          <p14:tracePt t="17848" x="7497763" y="3254375"/>
          <p14:tracePt t="17857" x="7472363" y="3254375"/>
          <p14:tracePt t="17864" x="7448550" y="3254375"/>
          <p14:tracePt t="17884" x="7348538" y="3267075"/>
          <p14:tracePt t="17888" x="7285038" y="3278188"/>
          <p14:tracePt t="17896" x="7210425" y="3303588"/>
          <p14:tracePt t="17904" x="7146925" y="3316288"/>
          <p14:tracePt t="17910" x="7072313" y="3341688"/>
          <p14:tracePt t="17919" x="6997700" y="3354388"/>
          <p14:tracePt t="17926" x="6934200" y="3367088"/>
          <p14:tracePt t="17935" x="6859588" y="3378200"/>
          <p14:tracePt t="17942" x="6784975" y="3390900"/>
          <p14:tracePt t="17952" x="6721475" y="3403600"/>
          <p14:tracePt t="17958" x="6684963" y="3403600"/>
          <p14:tracePt t="17964" x="6646863" y="3416300"/>
          <p14:tracePt t="17972" x="6621463" y="3429000"/>
          <p14:tracePt t="17980" x="6608763" y="3429000"/>
          <p14:tracePt t="17988" x="6596063" y="3441700"/>
          <p14:tracePt t="17996" x="6572250" y="3441700"/>
          <p14:tracePt t="18004" x="6572250" y="3454400"/>
          <p14:tracePt t="18012" x="6559550" y="3454400"/>
          <p14:tracePt t="18020" x="6546850" y="3454400"/>
          <p14:tracePt t="18026" x="6521450" y="3467100"/>
          <p14:tracePt t="18034" x="6496050" y="3490913"/>
          <p14:tracePt t="18042" x="6446838" y="3490913"/>
          <p14:tracePt t="18050" x="6383338" y="3490913"/>
          <p14:tracePt t="18059" x="6308725" y="3490913"/>
          <p14:tracePt t="18069" x="6246813" y="3490913"/>
          <p14:tracePt t="18074" x="6170613" y="3490913"/>
          <p14:tracePt t="18080" x="6108700" y="3479800"/>
          <p14:tracePt t="18088" x="6045200" y="3467100"/>
          <p14:tracePt t="18096" x="5995988" y="3454400"/>
          <p14:tracePt t="18104" x="5957888" y="3441700"/>
          <p14:tracePt t="18112" x="5932488" y="3441700"/>
          <p14:tracePt t="18120" x="5908675" y="3441700"/>
          <p14:tracePt t="18128" x="5895975" y="3441700"/>
          <p14:tracePt t="18136" x="5883275" y="3441700"/>
          <p14:tracePt t="18142" x="5870575" y="3441700"/>
          <p14:tracePt t="18151" x="5845175" y="3454400"/>
          <p14:tracePt t="18158" x="5832475" y="3467100"/>
          <p14:tracePt t="18167" x="5808663" y="3479800"/>
          <p14:tracePt t="18174" x="5795963" y="3503613"/>
          <p14:tracePt t="18184" x="5770563" y="3516313"/>
          <p14:tracePt t="18190" x="5745163" y="3541713"/>
          <p14:tracePt t="18198" x="5719763" y="3554413"/>
          <p14:tracePt t="18204" x="5708650" y="3579813"/>
          <p14:tracePt t="18212" x="5683250" y="3590925"/>
          <p14:tracePt t="18220" x="5670550" y="3616325"/>
          <p14:tracePt t="18228" x="5645150" y="3629025"/>
          <p14:tracePt t="18236" x="5632450" y="3641725"/>
          <p14:tracePt t="18244" x="5607050" y="3667125"/>
          <p14:tracePt t="18252" x="5595938" y="3692525"/>
          <p14:tracePt t="18261" x="5570538" y="3716338"/>
          <p14:tracePt t="18268" x="5557838" y="3754438"/>
          <p14:tracePt t="18274" x="5532438" y="3792538"/>
          <p14:tracePt t="18284" x="5519738" y="3816350"/>
          <p14:tracePt t="18290" x="5495925" y="3841750"/>
          <p14:tracePt t="18298" x="5483225" y="3867150"/>
          <p14:tracePt t="18306" x="5457825" y="3892550"/>
          <p14:tracePt t="18314" x="5445125" y="3905250"/>
          <p14:tracePt t="18320" x="5432425" y="3929063"/>
          <p14:tracePt t="18328" x="5432425" y="3941763"/>
          <p14:tracePt t="18336" x="5432425" y="3954463"/>
          <p14:tracePt t="18344" x="5432425" y="3979863"/>
          <p14:tracePt t="18352" x="5432425" y="3992563"/>
          <p14:tracePt t="18360" x="5432425" y="4005263"/>
          <p14:tracePt t="18368" x="5432425" y="4017963"/>
          <p14:tracePt t="18376" x="5432425" y="4041775"/>
          <p14:tracePt t="18384" x="5432425" y="4067175"/>
          <p14:tracePt t="18390" x="5445125" y="4079875"/>
          <p14:tracePt t="18398" x="5457825" y="4105275"/>
          <p14:tracePt t="18406" x="5470525" y="4117975"/>
          <p14:tracePt t="18414" x="5483225" y="4141788"/>
          <p14:tracePt t="18422" x="5483225" y="4154488"/>
          <p14:tracePt t="18430" x="5483225" y="4167188"/>
          <p14:tracePt t="18436" x="5483225" y="4179888"/>
          <p14:tracePt t="18444" x="5495925" y="4205288"/>
          <p14:tracePt t="18452" x="5495925" y="4217988"/>
          <p14:tracePt t="18460" x="5495925" y="4230688"/>
          <p14:tracePt t="18468" x="5507038" y="4254500"/>
          <p14:tracePt t="18476" x="5507038" y="4267200"/>
          <p14:tracePt t="18484" x="5519738" y="4292600"/>
          <p14:tracePt t="18492" x="5532438" y="4318000"/>
          <p14:tracePt t="18501" x="5557838" y="4330700"/>
          <p14:tracePt t="18506" x="5570538" y="4354513"/>
          <p14:tracePt t="18514" x="5595938" y="4367213"/>
          <p14:tracePt t="18522" x="5607050" y="4379913"/>
          <p14:tracePt t="18530" x="5632450" y="4392613"/>
          <p14:tracePt t="18538" x="5645150" y="4418013"/>
          <p14:tracePt t="18546" x="5657850" y="4430713"/>
          <p14:tracePt t="18554" x="5683250" y="4443413"/>
          <p14:tracePt t="18560" x="5695950" y="4443413"/>
          <p14:tracePt t="18568" x="5719763" y="4454525"/>
          <p14:tracePt t="18576" x="5745163" y="4467225"/>
          <p14:tracePt t="18585" x="5757863" y="4467225"/>
          <p14:tracePt t="18592" x="5770563" y="4479925"/>
          <p14:tracePt t="18600" x="5808663" y="4492625"/>
          <p14:tracePt t="18608" x="5845175" y="4505325"/>
          <p14:tracePt t="18614" x="5883275" y="4518025"/>
          <p14:tracePt t="18622" x="5945188" y="4543425"/>
          <p14:tracePt t="18630" x="6008688" y="4554538"/>
          <p14:tracePt t="18638" x="6083300" y="4579938"/>
          <p14:tracePt t="18646" x="6157913" y="4605338"/>
          <p14:tracePt t="18654" x="6221413" y="4630738"/>
          <p14:tracePt t="18662" x="6296025" y="4656138"/>
          <p14:tracePt t="18670" x="6359525" y="4679950"/>
          <p14:tracePt t="18678" x="6408738" y="4679950"/>
          <p14:tracePt t="18685" x="6472238" y="4705350"/>
          <p14:tracePt t="18693" x="6496050" y="4730750"/>
          <p14:tracePt t="18700" x="6534150" y="4730750"/>
          <p14:tracePt t="18708" x="6572250" y="4743450"/>
          <p14:tracePt t="18717" x="6608763" y="4756150"/>
          <p14:tracePt t="18724" x="6672263" y="4779963"/>
          <p14:tracePt t="18734" x="6734175" y="4805363"/>
          <p14:tracePt t="18738" x="6808788" y="4830763"/>
          <p14:tracePt t="18746" x="6884988" y="4856163"/>
          <p14:tracePt t="18754" x="6959600" y="4868863"/>
          <p14:tracePt t="18762" x="7010400" y="4892675"/>
          <p14:tracePt t="18770" x="7085013" y="4918075"/>
          <p14:tracePt t="18778" x="7123113" y="4943475"/>
          <p14:tracePt t="18786" x="7185025" y="4968875"/>
          <p14:tracePt t="18794" x="7246938" y="4992688"/>
          <p14:tracePt t="18801" x="7323138" y="5018088"/>
          <p14:tracePt t="18808" x="7397750" y="5030788"/>
          <p14:tracePt t="18817" x="7472363" y="5056188"/>
          <p14:tracePt t="18824" x="7535863" y="5056188"/>
          <p14:tracePt t="18833" x="7610475" y="5056188"/>
          <p14:tracePt t="18840" x="7673975" y="5056188"/>
          <p14:tracePt t="18850" x="7735888" y="5056188"/>
          <p14:tracePt t="18856" x="7810500" y="5068888"/>
          <p14:tracePt t="18862" x="7886700" y="5068888"/>
          <p14:tracePt t="18870" x="7948613" y="5081588"/>
          <p14:tracePt t="18878" x="8023225" y="5081588"/>
          <p14:tracePt t="18886" x="8074025" y="5081588"/>
          <p14:tracePt t="18894" x="8123238" y="5081588"/>
          <p14:tracePt t="18902" x="8186738" y="5081588"/>
          <p14:tracePt t="18910" x="8261350" y="5081588"/>
          <p14:tracePt t="18917" x="8324850" y="5081588"/>
          <p14:tracePt t="18924" x="8399463" y="5081588"/>
          <p14:tracePt t="18934" x="8461375" y="5081588"/>
          <p14:tracePt t="18940" x="8537575" y="5081588"/>
          <p14:tracePt t="18950" x="8586788" y="5092700"/>
          <p14:tracePt t="18956" x="8674100" y="5105400"/>
          <p14:tracePt t="18964" x="8750300" y="5118100"/>
          <p14:tracePt t="18972" x="8812213" y="5130800"/>
          <p14:tracePt t="18978" x="8886825" y="5143500"/>
          <p14:tracePt t="18999" x="8975725" y="5156200"/>
          <p14:tracePt t="19003" x="8986838" y="5156200"/>
          <p14:tracePt t="19010" x="9012238" y="5156200"/>
          <p14:tracePt t="19018" x="9024938" y="5156200"/>
          <p14:tracePt t="19026" x="9037638" y="5143500"/>
          <p14:tracePt t="19034" x="9063038" y="5143500"/>
          <p14:tracePt t="19040" x="9075738" y="5130800"/>
          <p14:tracePt t="19050" x="9088438" y="5118100"/>
          <p14:tracePt t="19056" x="9112250" y="5118100"/>
          <p14:tracePt t="19072" x="9124950" y="5118100"/>
          <p14:tracePt t="19080" x="9137650" y="5105400"/>
          <p14:tracePt t="19088" x="9150350" y="5105400"/>
          <p14:tracePt t="19096" x="9163050" y="5105400"/>
          <p14:tracePt t="19102" x="9175750" y="5105400"/>
          <p14:tracePt t="19110" x="9188450" y="5105400"/>
          <p14:tracePt t="19118" x="9199563" y="5092700"/>
          <p14:tracePt t="19126" x="9212263" y="5081588"/>
          <p14:tracePt t="19134" x="9237663" y="5081588"/>
          <p14:tracePt t="19142" x="9250363" y="5068888"/>
          <p14:tracePt t="19150" x="9263063" y="5056188"/>
          <p14:tracePt t="19156" x="9275763" y="5043488"/>
          <p14:tracePt t="19164" x="9288463" y="5030788"/>
          <p14:tracePt t="19172" x="9301163" y="5018088"/>
          <p14:tracePt t="19188" x="9312275" y="5018088"/>
          <p14:tracePt t="19196" x="9312275" y="5005388"/>
          <p14:tracePt t="19204" x="9324975" y="5005388"/>
          <p14:tracePt t="19212" x="9324975" y="4992688"/>
          <p14:tracePt t="19234" x="9337675" y="4981575"/>
          <p14:tracePt t="19254" x="9337675" y="4968875"/>
          <p14:tracePt t="19262" x="9350375" y="4956175"/>
          <p14:tracePt t="19270" x="9363075" y="4930775"/>
          <p14:tracePt t="19276" x="9363075" y="4918075"/>
          <p14:tracePt t="19284" x="9375775" y="4905375"/>
          <p14:tracePt t="19292" x="9375775" y="4892675"/>
          <p14:tracePt t="19301" x="9388475" y="4879975"/>
          <p14:tracePt t="19308" x="9401175" y="4868863"/>
          <p14:tracePt t="19324" x="9413875" y="4856163"/>
          <p14:tracePt t="19332" x="9424988" y="4843463"/>
          <p14:tracePt t="19338" x="9424988" y="4830763"/>
          <p14:tracePt t="19346" x="9437688" y="4818063"/>
          <p14:tracePt t="19354" x="9437688" y="4805363"/>
          <p14:tracePt t="19370" x="9450388" y="4792663"/>
          <p14:tracePt t="19378" x="9463088" y="4779963"/>
          <p14:tracePt t="19386" x="9475788" y="4768850"/>
          <p14:tracePt t="19392" x="9488488" y="4756150"/>
          <p14:tracePt t="19400" x="9513888" y="4730750"/>
          <p14:tracePt t="19408" x="9525000" y="4718050"/>
          <p14:tracePt t="19416" x="9550400" y="4705350"/>
          <p14:tracePt t="19424" x="9563100" y="4679950"/>
          <p14:tracePt t="19434" x="9575800" y="4667250"/>
          <p14:tracePt t="19440" x="9601200" y="4643438"/>
          <p14:tracePt t="19450" x="9613900" y="4618038"/>
          <p14:tracePt t="19456" x="9637713" y="4605338"/>
          <p14:tracePt t="19462" x="9650413" y="4567238"/>
          <p14:tracePt t="19470" x="9675813" y="4554538"/>
          <p14:tracePt t="19478" x="9688513" y="4530725"/>
          <p14:tracePt t="19486" x="9713913" y="4505325"/>
          <p14:tracePt t="19494" x="9726613" y="4492625"/>
          <p14:tracePt t="19502" x="9739313" y="4479925"/>
          <p14:tracePt t="19510" x="9750425" y="4454525"/>
          <p14:tracePt t="19517" x="9775825" y="4443413"/>
          <p14:tracePt t="19524" x="9775825" y="4418013"/>
          <p14:tracePt t="19533" x="9801225" y="4405313"/>
          <p14:tracePt t="19540" x="9801225" y="4392613"/>
          <p14:tracePt t="19549" x="9813925" y="4367213"/>
          <p14:tracePt t="19556" x="9826625" y="4354513"/>
          <p14:tracePt t="19566" x="9839325" y="4330700"/>
          <p14:tracePt t="19572" x="9852025" y="4318000"/>
          <p14:tracePt t="19578" x="9852025" y="4305300"/>
          <p14:tracePt t="19586" x="9863138" y="4279900"/>
          <p14:tracePt t="19594" x="9863138" y="4267200"/>
          <p14:tracePt t="19602" x="9875838" y="4254500"/>
          <p14:tracePt t="19610" x="9875838" y="4241800"/>
          <p14:tracePt t="19626" x="9875838" y="4230688"/>
          <p14:tracePt t="19634" x="9875838" y="4217988"/>
          <p14:tracePt t="19640" x="9875838" y="4205288"/>
          <p14:tracePt t="19649" x="9875838" y="4192588"/>
          <p14:tracePt t="19656" x="9888538" y="4179888"/>
          <p14:tracePt t="19666" x="9888538" y="4167188"/>
          <p14:tracePt t="19672" x="9888538" y="4141788"/>
          <p14:tracePt t="19680" x="9888538" y="4129088"/>
          <p14:tracePt t="19688" x="9888538" y="4105275"/>
          <p14:tracePt t="19694" x="9888538" y="4079875"/>
          <p14:tracePt t="19702" x="9888538" y="4054475"/>
          <p14:tracePt t="19710" x="9888538" y="4041775"/>
          <p14:tracePt t="19718" x="9888538" y="4029075"/>
          <p14:tracePt t="19726" x="9888538" y="4005263"/>
          <p14:tracePt t="19734" x="9888538" y="3992563"/>
          <p14:tracePt t="19742" x="9888538" y="3979863"/>
          <p14:tracePt t="19750" x="9888538" y="3967163"/>
          <p14:tracePt t="19756" x="9888538" y="3941763"/>
          <p14:tracePt t="19766" x="9888538" y="3929063"/>
          <p14:tracePt t="19772" x="9875838" y="3916363"/>
          <p14:tracePt t="19780" x="9875838" y="3905250"/>
          <p14:tracePt t="19788" x="9863138" y="3892550"/>
          <p14:tracePt t="19796" x="9852025" y="3867150"/>
          <p14:tracePt t="19804" x="9839325" y="3854450"/>
          <p14:tracePt t="19812" x="9839325" y="3841750"/>
          <p14:tracePt t="19818" x="9813925" y="3816350"/>
          <p14:tracePt t="19826" x="9801225" y="3803650"/>
          <p14:tracePt t="19834" x="9801225" y="3792538"/>
          <p14:tracePt t="19842" x="9788525" y="3779838"/>
          <p14:tracePt t="19850" x="9788525" y="3767138"/>
          <p14:tracePt t="19858" x="9775825" y="3767138"/>
          <p14:tracePt t="19866" x="9763125" y="3754438"/>
          <p14:tracePt t="19874" x="9750425" y="3741738"/>
          <p14:tracePt t="19883" x="9739313" y="3729038"/>
          <p14:tracePt t="19896" x="9726613" y="3729038"/>
          <p14:tracePt t="19934" x="9726613" y="3716338"/>
          <p14:tracePt t="19950" x="9713913" y="3716338"/>
          <p14:tracePt t="19958" x="9701213" y="3692525"/>
          <p14:tracePt t="19966" x="9675813" y="3692525"/>
          <p14:tracePt t="19974" x="9663113" y="3667125"/>
          <p14:tracePt t="19982" x="9637713" y="3654425"/>
          <p14:tracePt t="19990" x="9613900" y="3629025"/>
          <p14:tracePt t="19996" x="9588500" y="3616325"/>
          <p14:tracePt t="20004" x="9563100" y="3590925"/>
          <p14:tracePt t="20012" x="9550400" y="3590925"/>
          <p14:tracePt t="20020" x="9525000" y="3567113"/>
          <p14:tracePt t="20028" x="9513888" y="3554413"/>
          <p14:tracePt t="20036" x="9501188" y="3554413"/>
          <p14:tracePt t="20044" x="9488488" y="3541713"/>
          <p14:tracePt t="20124" x="9475788" y="3541713"/>
          <p14:tracePt t="20132" x="9450388" y="3516313"/>
          <p14:tracePt t="20140" x="9437688" y="3503613"/>
          <p14:tracePt t="20148" x="9413875" y="3490913"/>
          <p14:tracePt t="20156" x="9401175" y="3479800"/>
          <p14:tracePt t="20165" x="9375775" y="3454400"/>
          <p14:tracePt t="20170" x="9363075" y="3454400"/>
          <p14:tracePt t="20178" x="9350375" y="3429000"/>
          <p14:tracePt t="20186" x="9337675" y="3429000"/>
          <p14:tracePt t="20202" x="9324975" y="3416300"/>
          <p14:tracePt t="20210" x="9312275" y="3416300"/>
          <p14:tracePt t="20218" x="9301163" y="3403600"/>
          <p14:tracePt t="20232" x="9275763" y="3390900"/>
          <p14:tracePt t="20240" x="9250363" y="3378200"/>
          <p14:tracePt t="20249" x="9199563" y="3378200"/>
          <p14:tracePt t="20256" x="9150350" y="3378200"/>
          <p14:tracePt t="20265" x="9075738" y="3354388"/>
          <p14:tracePt t="20272" x="8999538" y="3328988"/>
          <p14:tracePt t="20282" x="8937625" y="3316288"/>
          <p14:tracePt t="20288" x="8874125" y="3290888"/>
          <p14:tracePt t="20296" x="8837613" y="3267075"/>
          <p14:tracePt t="20302" x="8799513" y="3254375"/>
          <p14:tracePt t="20310" x="8774113" y="3228975"/>
          <p14:tracePt t="20318" x="8763000" y="3228975"/>
          <p14:tracePt t="20326" x="8737600" y="3228975"/>
          <p14:tracePt t="20342" x="8724900" y="3216275"/>
          <p14:tracePt t="20350" x="8699500" y="3203575"/>
          <p14:tracePt t="20356" x="8686800" y="3203575"/>
          <p14:tracePt t="20366" x="8650288" y="3190875"/>
          <p14:tracePt t="20372" x="8599488" y="3190875"/>
          <p14:tracePt t="20382" x="8524875" y="3190875"/>
          <p14:tracePt t="20388" x="8461375" y="3190875"/>
          <p14:tracePt t="20396" x="8386763" y="3190875"/>
          <p14:tracePt t="20404" x="8324850" y="3190875"/>
          <p14:tracePt t="20412" x="8248650" y="3190875"/>
          <p14:tracePt t="20418" x="8186738" y="3190875"/>
          <p14:tracePt t="20426" x="8148638" y="3190875"/>
          <p14:tracePt t="20434" x="8123238" y="3190875"/>
          <p14:tracePt t="20442" x="8110538" y="3190875"/>
          <p14:tracePt t="20450" x="8086725" y="3178175"/>
          <p14:tracePt t="20458" x="8074025" y="3178175"/>
          <p14:tracePt t="20466" x="8061325" y="3178175"/>
          <p14:tracePt t="20472" x="8048625" y="3178175"/>
          <p14:tracePt t="20482" x="8035925" y="3178175"/>
          <p14:tracePt t="20488" x="8023225" y="3178175"/>
          <p14:tracePt t="20496" x="7986713" y="3178175"/>
          <p14:tracePt t="20504" x="7961313" y="3178175"/>
          <p14:tracePt t="20512" x="7935913" y="3165475"/>
          <p14:tracePt t="20520" x="7886700" y="3165475"/>
          <p14:tracePt t="20528" x="7835900" y="3165475"/>
          <p14:tracePt t="20534" x="7773988" y="3165475"/>
          <p14:tracePt t="20542" x="7697788" y="3165475"/>
          <p14:tracePt t="20550" x="7597775" y="3165475"/>
          <p14:tracePt t="20558" x="7510463" y="3165475"/>
          <p14:tracePt t="20566" x="7435850" y="3165475"/>
          <p14:tracePt t="20574" x="7359650" y="3154363"/>
          <p14:tracePt t="20582" x="7285038" y="3128963"/>
          <p14:tracePt t="20590" x="7223125" y="3116263"/>
          <p14:tracePt t="20596" x="7172325" y="3116263"/>
          <p14:tracePt t="20604" x="7110413" y="3116263"/>
          <p14:tracePt t="20612" x="7072313" y="3116263"/>
          <p14:tracePt t="20620" x="7046913" y="3116263"/>
          <p14:tracePt t="20628" x="7021513" y="3116263"/>
          <p14:tracePt t="20636" x="6985000" y="3128963"/>
          <p14:tracePt t="20644" x="6959600" y="3141663"/>
          <p14:tracePt t="20652" x="6910388" y="3154363"/>
          <p14:tracePt t="20658" x="6846888" y="3165475"/>
          <p14:tracePt t="20666" x="6784975" y="3190875"/>
          <p14:tracePt t="20674" x="6708775" y="3228975"/>
          <p14:tracePt t="20682" x="6596063" y="3254375"/>
          <p14:tracePt t="20690" x="6508750" y="3278188"/>
          <p14:tracePt t="20698" x="6421438" y="3303588"/>
          <p14:tracePt t="20706" x="6334125" y="3316288"/>
          <p14:tracePt t="20712" x="6259513" y="3328988"/>
          <p14:tracePt t="20720" x="6183313" y="3341688"/>
          <p14:tracePt t="20728" x="6121400" y="3341688"/>
          <p14:tracePt t="20736" x="6045200" y="3341688"/>
          <p14:tracePt t="20744" x="6008688" y="3341688"/>
          <p14:tracePt t="20752" x="5983288" y="3341688"/>
          <p14:tracePt t="20760" x="5957888" y="3341688"/>
          <p14:tracePt t="20768" x="5945188" y="3341688"/>
          <p14:tracePt t="20774" x="5921375" y="3341688"/>
          <p14:tracePt t="20782" x="5908675" y="3367088"/>
          <p14:tracePt t="20790" x="5883275" y="3367088"/>
          <p14:tracePt t="20798" x="5870575" y="3390900"/>
          <p14:tracePt t="20806" x="5857875" y="3403600"/>
          <p14:tracePt t="20815" x="5832475" y="3416300"/>
          <p14:tracePt t="20822" x="5821363" y="3429000"/>
          <p14:tracePt t="20831" x="5795963" y="3454400"/>
          <p14:tracePt t="20836" x="5783263" y="3467100"/>
          <p14:tracePt t="20844" x="5770563" y="3479800"/>
          <p14:tracePt t="20852" x="5745163" y="3490913"/>
          <p14:tracePt t="20861" x="5732463" y="3516313"/>
          <p14:tracePt t="20868" x="5695950" y="3541713"/>
          <p14:tracePt t="20876" x="5657850" y="3579813"/>
          <p14:tracePt t="20884" x="5595938" y="3603625"/>
          <p14:tracePt t="20890" x="5532438" y="3616325"/>
          <p14:tracePt t="20898" x="5457825" y="3641725"/>
          <p14:tracePt t="20906" x="5394325" y="3667125"/>
          <p14:tracePt t="20915" x="5332413" y="3692525"/>
          <p14:tracePt t="20922" x="5270500" y="3729038"/>
          <p14:tracePt t="20931" x="5219700" y="3767138"/>
          <p14:tracePt t="20938" x="5170488" y="3841750"/>
          <p14:tracePt t="20948" x="5145088" y="3905250"/>
          <p14:tracePt t="20952" x="5119688" y="4017963"/>
          <p14:tracePt t="20960" x="5106988" y="4117975"/>
          <p14:tracePt t="20968" x="5094288" y="4217988"/>
          <p14:tracePt t="20976" x="5094288" y="4305300"/>
          <p14:tracePt t="20984" x="5094288" y="4405313"/>
          <p14:tracePt t="20992" x="5094288" y="4505325"/>
          <p14:tracePt t="21000" x="5106988" y="4592638"/>
          <p14:tracePt t="21008" x="5132388" y="4679950"/>
          <p14:tracePt t="21015" x="5194300" y="4779963"/>
          <p14:tracePt t="21032" x="5307013" y="4992688"/>
          <p14:tracePt t="21038" x="5383213" y="5092700"/>
          <p14:tracePt t="21049" x="5457825" y="5194300"/>
          <p14:tracePt t="21054" x="5519738" y="5305425"/>
          <p14:tracePt t="21062" x="5595938" y="5394325"/>
          <p14:tracePt t="21070" x="5670550" y="5468938"/>
          <p14:tracePt t="21076" x="5745163" y="5556250"/>
          <p14:tracePt t="21084" x="5821363" y="5607050"/>
          <p14:tracePt t="21092" x="5895975" y="5630863"/>
          <p14:tracePt t="21100" x="5945188" y="5643563"/>
          <p14:tracePt t="21108" x="5995988" y="5668963"/>
          <p14:tracePt t="21116" x="6045200" y="5681663"/>
          <p14:tracePt t="21124" x="6070600" y="5694363"/>
          <p14:tracePt t="21132" x="6096000" y="5694363"/>
          <p14:tracePt t="21139" x="6108700" y="5694363"/>
          <p14:tracePt t="21147" x="6121400" y="5694363"/>
          <p14:tracePt t="21154" x="6134100" y="5694363"/>
          <p14:tracePt t="21162" x="6146800" y="5694363"/>
          <p14:tracePt t="21170" x="6157913" y="5694363"/>
          <p14:tracePt t="21186" x="6170613" y="5694363"/>
          <p14:tracePt t="21193" x="6196013" y="5694363"/>
          <p14:tracePt t="21200" x="6208713" y="5694363"/>
          <p14:tracePt t="21208" x="6221413" y="5694363"/>
          <p14:tracePt t="21216" x="6246813" y="5694363"/>
          <p14:tracePt t="21232" x="6259513" y="5694363"/>
          <p14:tracePt t="21312" x="6296025" y="5694363"/>
          <p14:tracePt t="21320" x="6346825" y="5694363"/>
          <p14:tracePt t="21328" x="6421438" y="5719763"/>
          <p14:tracePt t="21336" x="6508750" y="5743575"/>
          <p14:tracePt t="21344" x="6584950" y="5768975"/>
          <p14:tracePt t="21352" x="6672263" y="5794375"/>
          <p14:tracePt t="21360" x="6772275" y="5807075"/>
          <p14:tracePt t="21368" x="6859588" y="5819775"/>
          <p14:tracePt t="21374" x="6959600" y="5832475"/>
          <p14:tracePt t="21382" x="7059613" y="5832475"/>
          <p14:tracePt t="21390" x="7159625" y="5832475"/>
          <p14:tracePt t="21398" x="7259638" y="5832475"/>
          <p14:tracePt t="21406" x="7397750" y="5832475"/>
          <p14:tracePt t="21414" x="7561263" y="5856288"/>
          <p14:tracePt t="21422" x="7735888" y="5881688"/>
          <p14:tracePt t="21428" x="7897813" y="5907088"/>
          <p14:tracePt t="21436" x="8099425" y="5907088"/>
          <p14:tracePt t="21444" x="8286750" y="5907088"/>
          <p14:tracePt t="21452" x="8486775" y="5907088"/>
          <p14:tracePt t="21460" x="8699500" y="5894388"/>
          <p14:tracePt t="21468" x="8950325" y="5881688"/>
          <p14:tracePt t="21476" x="9163050" y="5868988"/>
          <p14:tracePt t="21484" x="9350375" y="5832475"/>
          <p14:tracePt t="21490" x="9550400" y="5807075"/>
          <p14:tracePt t="21498" x="9713913" y="5807075"/>
          <p14:tracePt t="21506" x="9888538" y="5807075"/>
          <p14:tracePt t="21514" x="10101263" y="5781675"/>
          <p14:tracePt t="21522" x="10301288" y="5743575"/>
          <p14:tracePt t="21531" x="10464800" y="5732463"/>
          <p14:tracePt t="21538" x="10626725" y="5707063"/>
          <p14:tracePt t="21547" x="10815638" y="5681663"/>
          <p14:tracePt t="21552" x="11015663" y="5630863"/>
          <p14:tracePt t="21560" x="11190288" y="5607050"/>
          <p14:tracePt t="21568" x="11353800" y="5556250"/>
          <p14:tracePt t="21576" x="11515725" y="5518150"/>
          <p14:tracePt t="21584" x="11653838" y="5443538"/>
          <p14:tracePt t="21592" x="11766550" y="5394325"/>
          <p14:tracePt t="21600" x="11879263" y="5343525"/>
          <p14:tracePt t="21608" x="11966575" y="5281613"/>
          <p14:tracePt t="21614" x="12079288" y="5194300"/>
        </p14:tracePtLst>
      </p14:laserTraceLst>
    </p:ext>
  </p:extLs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304A8A-3690-46BC-B959-C92B2675C72D}"/>
              </a:ext>
            </a:extLst>
          </p:cNvPr>
          <p:cNvSpPr>
            <a:spLocks noGrp="1"/>
          </p:cNvSpPr>
          <p:nvPr>
            <p:ph type="title"/>
          </p:nvPr>
        </p:nvSpPr>
        <p:spPr>
          <a:xfrm>
            <a:off x="685800" y="899024"/>
            <a:ext cx="3076032" cy="3914947"/>
          </a:xfrm>
        </p:spPr>
        <p:txBody>
          <a:bodyPr vert="horz" lIns="91440" tIns="45720" rIns="91440" bIns="45720" rtlCol="0" anchor="t">
            <a:normAutofit/>
          </a:bodyPr>
          <a:lstStyle/>
          <a:p>
            <a:r>
              <a:rPr lang="en-US" dirty="0"/>
              <a:t>Motor Vehicle Deaths 1913-2018</a:t>
            </a:r>
          </a:p>
        </p:txBody>
      </p:sp>
      <p:cxnSp>
        <p:nvCxnSpPr>
          <p:cNvPr id="15" name="Straight Connector 14">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371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descr="Chart, line chart&#10;&#10;Description automatically generated">
            <a:extLst>
              <a:ext uri="{FF2B5EF4-FFF2-40B4-BE49-F238E27FC236}">
                <a16:creationId xmlns:a16="http://schemas.microsoft.com/office/drawing/2014/main" id="{827EA7F6-403E-44BE-A522-39AAF97C17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947263"/>
            <a:ext cx="7353299" cy="4963476"/>
          </a:xfrm>
          <a:prstGeom prst="rect">
            <a:avLst/>
          </a:prstGeom>
        </p:spPr>
      </p:pic>
      <p:pic>
        <p:nvPicPr>
          <p:cNvPr id="6" name="Graphic 5" descr="Car outline">
            <a:extLst>
              <a:ext uri="{FF2B5EF4-FFF2-40B4-BE49-F238E27FC236}">
                <a16:creationId xmlns:a16="http://schemas.microsoft.com/office/drawing/2014/main" id="{750F7EF7-E6AD-4F9E-970A-E808668EDFC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0400000">
            <a:off x="9412516" y="1433285"/>
            <a:ext cx="914400" cy="914400"/>
          </a:xfrm>
          <a:prstGeom prst="rect">
            <a:avLst/>
          </a:prstGeom>
          <a:scene3d>
            <a:camera prst="orthographicFront">
              <a:rot lat="0" lon="1200000" rev="0"/>
            </a:camera>
            <a:lightRig rig="threePt" dir="t"/>
          </a:scene3d>
        </p:spPr>
      </p:pic>
      <p:sp>
        <p:nvSpPr>
          <p:cNvPr id="7" name="TextBox 6">
            <a:extLst>
              <a:ext uri="{FF2B5EF4-FFF2-40B4-BE49-F238E27FC236}">
                <a16:creationId xmlns:a16="http://schemas.microsoft.com/office/drawing/2014/main" id="{927B9AE7-1637-4DF5-92DC-9DFEC6D0D168}"/>
              </a:ext>
            </a:extLst>
          </p:cNvPr>
          <p:cNvSpPr txBox="1"/>
          <p:nvPr/>
        </p:nvSpPr>
        <p:spPr>
          <a:xfrm>
            <a:off x="398511" y="4214191"/>
            <a:ext cx="2177327" cy="1292662"/>
          </a:xfrm>
          <a:prstGeom prst="rect">
            <a:avLst/>
          </a:prstGeom>
          <a:noFill/>
        </p:spPr>
        <p:txBody>
          <a:bodyPr wrap="none" rtlCol="0">
            <a:spAutoFit/>
          </a:bodyPr>
          <a:lstStyle/>
          <a:p>
            <a:pPr algn="ctr"/>
            <a:r>
              <a:rPr lang="en-US" dirty="0"/>
              <a:t>Peak Fatalities</a:t>
            </a:r>
          </a:p>
          <a:p>
            <a:pPr algn="ctr"/>
            <a:r>
              <a:rPr lang="en-US" dirty="0"/>
              <a:t>56,278</a:t>
            </a:r>
          </a:p>
          <a:p>
            <a:pPr algn="ctr"/>
            <a:endParaRPr lang="en-US" dirty="0"/>
          </a:p>
          <a:p>
            <a:pPr algn="ctr"/>
            <a:r>
              <a:rPr lang="en-US" sz="2400" dirty="0"/>
              <a:t>Trend going up</a:t>
            </a:r>
          </a:p>
        </p:txBody>
      </p:sp>
    </p:spTree>
    <p:extLst>
      <p:ext uri="{BB962C8B-B14F-4D97-AF65-F5344CB8AC3E}">
        <p14:creationId xmlns:p14="http://schemas.microsoft.com/office/powerpoint/2010/main" val="2624669151"/>
      </p:ext>
    </p:extLst>
  </p:cSld>
  <p:clrMapOvr>
    <a:masterClrMapping/>
  </p:clrMapOvr>
  <mc:AlternateContent xmlns:mc="http://schemas.openxmlformats.org/markup-compatibility/2006" xmlns:p14="http://schemas.microsoft.com/office/powerpoint/2010/main">
    <mc:Choice Requires="p14">
      <p:transition spd="slow" p14:dur="2000" advTm="22068"/>
    </mc:Choice>
    <mc:Fallback xmlns="">
      <p:transition spd="slow" advTm="22068"/>
    </mc:Fallback>
  </mc:AlternateContent>
  <p:extLst>
    <p:ext uri="{3A86A75C-4F4B-4683-9AE1-C65F6400EC91}">
      <p14:laserTraceLst xmlns:p14="http://schemas.microsoft.com/office/powerpoint/2010/main">
        <p14:tracePtLst>
          <p14:tracePt t="8994" x="12066588" y="2941638"/>
          <p14:tracePt t="9002" x="11979275" y="2903538"/>
          <p14:tracePt t="9010" x="11891963" y="2865438"/>
          <p14:tracePt t="9018" x="11779250" y="2816225"/>
          <p14:tracePt t="9026" x="11703050" y="2778125"/>
          <p14:tracePt t="9034" x="11628438" y="2740025"/>
          <p14:tracePt t="9042" x="11579225" y="2703513"/>
          <p14:tracePt t="9048" x="11553825" y="2678113"/>
          <p14:tracePt t="9057" x="11528425" y="2665413"/>
          <p14:tracePt t="9072" x="11515725" y="2652713"/>
          <p14:tracePt t="9080" x="11503025" y="2652713"/>
          <p14:tracePt t="9088" x="11479213" y="2652713"/>
          <p14:tracePt t="9094" x="11466513" y="2640013"/>
          <p14:tracePt t="9102" x="11441113" y="2627313"/>
          <p14:tracePt t="9110" x="11390313" y="2616200"/>
          <p14:tracePt t="9118" x="11328400" y="2590800"/>
          <p14:tracePt t="9126" x="11277600" y="2578100"/>
          <p14:tracePt t="9134" x="11215688" y="2565400"/>
          <p14:tracePt t="9142" x="11164888" y="2540000"/>
          <p14:tracePt t="9150" x="11090275" y="2516188"/>
          <p14:tracePt t="9158" x="11015663" y="2503488"/>
          <p14:tracePt t="9164" x="10952163" y="2490788"/>
          <p14:tracePt t="9172" x="10877550" y="2465388"/>
          <p14:tracePt t="9180" x="10802938" y="2439988"/>
          <p14:tracePt t="9191" x="10739438" y="2414588"/>
          <p14:tracePt t="9196" x="10677525" y="2403475"/>
          <p14:tracePt t="9204" x="10626725" y="2390775"/>
          <p14:tracePt t="9212" x="10590213" y="2390775"/>
          <p14:tracePt t="9218" x="10539413" y="2390775"/>
          <p14:tracePt t="9226" x="10502900" y="2390775"/>
          <p14:tracePt t="9234" x="10464800" y="2390775"/>
          <p14:tracePt t="9242" x="10439400" y="2403475"/>
          <p14:tracePt t="9250" x="10426700" y="2403475"/>
          <p14:tracePt t="9257" x="10414000" y="2403475"/>
          <p14:tracePt t="9266" x="10401300" y="2403475"/>
          <p14:tracePt t="9272" x="10377488" y="2403475"/>
          <p14:tracePt t="9280" x="10364788" y="2403475"/>
          <p14:tracePt t="9288" x="10352088" y="2403475"/>
          <p14:tracePt t="9296" x="10326688" y="2403475"/>
          <p14:tracePt t="9304" x="10313988" y="2403475"/>
          <p14:tracePt t="9312" x="10301288" y="2403475"/>
          <p14:tracePt t="9320" x="10288588" y="2403475"/>
          <p14:tracePt t="9328" x="10264775" y="2403475"/>
          <p14:tracePt t="9334" x="10252075" y="2403475"/>
          <p14:tracePt t="9342" x="10239375" y="2403475"/>
          <p14:tracePt t="9350" x="10188575" y="2414588"/>
          <p14:tracePt t="9358" x="10139363" y="2439988"/>
          <p14:tracePt t="9366" x="10101263" y="2452688"/>
          <p14:tracePt t="9374" x="10039350" y="2478088"/>
          <p14:tracePt t="9382" x="9988550" y="2478088"/>
          <p14:tracePt t="9388" x="9913938" y="2490788"/>
          <p14:tracePt t="9396" x="9863138" y="2503488"/>
          <p14:tracePt t="9404" x="9813925" y="2516188"/>
          <p14:tracePt t="9412" x="9739313" y="2516188"/>
          <p14:tracePt t="9420" x="9675813" y="2516188"/>
          <p14:tracePt t="9428" x="9601200" y="2527300"/>
          <p14:tracePt t="9436" x="9537700" y="2527300"/>
          <p14:tracePt t="9444" x="9463088" y="2540000"/>
          <p14:tracePt t="9450" x="9401175" y="2552700"/>
          <p14:tracePt t="9458" x="9324975" y="2552700"/>
          <p14:tracePt t="9466" x="9263063" y="2552700"/>
          <p14:tracePt t="9474" x="9188450" y="2565400"/>
          <p14:tracePt t="9482" x="9124950" y="2578100"/>
          <p14:tracePt t="9490" x="9050338" y="2603500"/>
          <p14:tracePt t="9498" x="8986838" y="2616200"/>
          <p14:tracePt t="9507" x="8924925" y="2627313"/>
          <p14:tracePt t="9512" x="8886825" y="2640013"/>
          <p14:tracePt t="9520" x="8824913" y="2665413"/>
          <p14:tracePt t="9528" x="8786813" y="2690813"/>
          <p14:tracePt t="9536" x="8750300" y="2703513"/>
          <p14:tracePt t="9544" x="8724900" y="2728913"/>
          <p14:tracePt t="9552" x="8699500" y="2740025"/>
          <p14:tracePt t="9560" x="8650288" y="2752725"/>
          <p14:tracePt t="9568" x="8586788" y="2778125"/>
          <p14:tracePt t="9574" x="8537575" y="2803525"/>
          <p14:tracePt t="9582" x="8461375" y="2828925"/>
          <p14:tracePt t="9592" x="8386763" y="2840038"/>
          <p14:tracePt t="9598" x="8299450" y="2865438"/>
          <p14:tracePt t="9607" x="8235950" y="2890838"/>
          <p14:tracePt t="9614" x="8161338" y="2890838"/>
          <p14:tracePt t="9624" x="8074025" y="2903538"/>
          <p14:tracePt t="9628" x="7974013" y="2916238"/>
          <p14:tracePt t="9636" x="7874000" y="2916238"/>
          <p14:tracePt t="9644" x="7773988" y="2928938"/>
          <p14:tracePt t="9652" x="7673975" y="2941638"/>
          <p14:tracePt t="9660" x="7585075" y="2952750"/>
          <p14:tracePt t="9667" x="7510463" y="2965450"/>
          <p14:tracePt t="9676" x="7435850" y="2990850"/>
          <p14:tracePt t="9684" x="7397750" y="3003550"/>
          <p14:tracePt t="9691" x="7359650" y="3028950"/>
          <p14:tracePt t="9698" x="7348538" y="3028950"/>
          <p14:tracePt t="9707" x="7310438" y="3054350"/>
          <p14:tracePt t="9714" x="7285038" y="3065463"/>
          <p14:tracePt t="9724" x="7272338" y="3078163"/>
          <p14:tracePt t="9730" x="7235825" y="3103563"/>
          <p14:tracePt t="9738" x="7197725" y="3116263"/>
          <p14:tracePt t="9746" x="7172325" y="3141663"/>
          <p14:tracePt t="9752" x="7134225" y="3154363"/>
          <p14:tracePt t="9760" x="7072313" y="3178175"/>
          <p14:tracePt t="9768" x="7021513" y="3203575"/>
          <p14:tracePt t="9776" x="6959600" y="3228975"/>
          <p14:tracePt t="9784" x="6910388" y="3241675"/>
          <p14:tracePt t="9792" x="6872288" y="3254375"/>
          <p14:tracePt t="9800" x="6846888" y="3267075"/>
          <p14:tracePt t="9808" x="6808788" y="3278188"/>
          <p14:tracePt t="9814" x="6797675" y="3290888"/>
          <p14:tracePt t="9823" x="6784975" y="3316288"/>
          <p14:tracePt t="9829" x="6759575" y="3316288"/>
          <p14:tracePt t="9838" x="6746875" y="3341688"/>
          <p14:tracePt t="9846" x="6721475" y="3354388"/>
          <p14:tracePt t="9854" x="6708775" y="3367088"/>
          <p14:tracePt t="9862" x="6684963" y="3390900"/>
          <p14:tracePt t="9874" x="6659563" y="3403600"/>
          <p14:tracePt t="9876" x="6621463" y="3429000"/>
          <p14:tracePt t="9884" x="6546850" y="3454400"/>
          <p14:tracePt t="9891" x="6483350" y="3479800"/>
          <p14:tracePt t="9900" x="6396038" y="3503613"/>
          <p14:tracePt t="9908" x="6321425" y="3529013"/>
          <p14:tracePt t="9916" x="6246813" y="3554413"/>
          <p14:tracePt t="9924" x="6170613" y="3567113"/>
          <p14:tracePt t="9930" x="6108700" y="3579813"/>
          <p14:tracePt t="9938" x="6034088" y="3590925"/>
          <p14:tracePt t="9946" x="5995988" y="3603625"/>
          <p14:tracePt t="9954" x="5957888" y="3629025"/>
          <p14:tracePt t="9962" x="5908675" y="3654425"/>
          <p14:tracePt t="9970" x="5895975" y="3667125"/>
          <p14:tracePt t="9978" x="5870575" y="3679825"/>
          <p14:tracePt t="9986" x="5857875" y="3692525"/>
          <p14:tracePt t="9992" x="5845175" y="3703638"/>
          <p14:tracePt t="10000" x="5821363" y="3703638"/>
          <p14:tracePt t="10008" x="5821363" y="3716338"/>
          <p14:tracePt t="10016" x="5808663" y="3716338"/>
          <p14:tracePt t="10024" x="5795963" y="3729038"/>
          <p14:tracePt t="10032" x="5783263" y="3729038"/>
          <p14:tracePt t="10040" x="5770563" y="3729038"/>
          <p14:tracePt t="10048" x="5745163" y="3729038"/>
          <p14:tracePt t="10054" x="5732463" y="3729038"/>
          <p14:tracePt t="10062" x="5719763" y="3729038"/>
          <p14:tracePt t="10070" x="5695950" y="3729038"/>
          <p14:tracePt t="10078" x="5683250" y="3729038"/>
          <p14:tracePt t="10086" x="5670550" y="3741738"/>
          <p14:tracePt t="10094" x="5645150" y="3754438"/>
          <p14:tracePt t="10102" x="5632450" y="3754438"/>
          <p14:tracePt t="10108" x="5619750" y="3754438"/>
          <p14:tracePt t="10116" x="5595938" y="3767138"/>
          <p14:tracePt t="10124" x="5570538" y="3779838"/>
          <p14:tracePt t="10132" x="5545138" y="3779838"/>
          <p14:tracePt t="10140" x="5519738" y="3779838"/>
          <p14:tracePt t="10148" x="5470525" y="3779838"/>
          <p14:tracePt t="10156" x="5445125" y="3779838"/>
          <p14:tracePt t="10164" x="5394325" y="3779838"/>
          <p14:tracePt t="10170" x="5370513" y="3779838"/>
          <p14:tracePt t="10178" x="5332413" y="3779838"/>
          <p14:tracePt t="10186" x="5307013" y="3779838"/>
          <p14:tracePt t="10194" x="5281613" y="3792538"/>
          <p14:tracePt t="10202" x="5257800" y="3792538"/>
          <p14:tracePt t="10210" x="5232400" y="3803650"/>
          <p14:tracePt t="10218" x="5194300" y="3803650"/>
          <p14:tracePt t="10226" x="5145088" y="3803650"/>
          <p14:tracePt t="10232" x="5094288" y="3803650"/>
          <p14:tracePt t="10240" x="5032375" y="3803650"/>
          <p14:tracePt t="10248" x="4981575" y="3816350"/>
          <p14:tracePt t="10257" x="4932363" y="3816350"/>
          <p14:tracePt t="10264" x="4881563" y="3829050"/>
          <p14:tracePt t="10273" x="4819650" y="3841750"/>
          <p14:tracePt t="10280" x="4743450" y="3867150"/>
          <p14:tracePt t="10286" x="4694238" y="3892550"/>
          <p14:tracePt t="10294" x="4656138" y="3916363"/>
          <p14:tracePt t="10302" x="4619625" y="3929063"/>
          <p14:tracePt t="10310" x="4594225" y="3941763"/>
          <p14:tracePt t="10318" x="4581525" y="3954463"/>
          <p14:tracePt t="10326" x="4556125" y="3979863"/>
          <p14:tracePt t="10334" x="4543425" y="3992563"/>
          <p14:tracePt t="10342" x="4530725" y="3992563"/>
          <p14:tracePt t="10348" x="4506913" y="4005263"/>
          <p14:tracePt t="10357" x="4506913" y="4017963"/>
          <p14:tracePt t="10364" x="4494213" y="4017963"/>
          <p14:tracePt t="10372" x="4481513" y="4029075"/>
          <p14:tracePt t="10380" x="4468813" y="4029075"/>
          <p14:tracePt t="10390" x="4456113" y="4054475"/>
          <p14:tracePt t="10396" x="4443413" y="4054475"/>
          <p14:tracePt t="10401" x="4418013" y="4067175"/>
          <p14:tracePt t="10410" x="4406900" y="4079875"/>
          <p14:tracePt t="10418" x="4394200" y="4079875"/>
          <p14:tracePt t="10434" x="4381500" y="4079875"/>
          <p14:tracePt t="10442" x="4381500" y="4092575"/>
          <p14:tracePt t="10450" x="4368800" y="4092575"/>
          <p14:tracePt t="10458" x="4356100" y="4092575"/>
          <p14:tracePt t="10464" x="4356100" y="4117975"/>
          <p14:tracePt t="10473" x="4330700" y="4129088"/>
          <p14:tracePt t="10480" x="4318000" y="4141788"/>
          <p14:tracePt t="10489" x="4305300" y="4141788"/>
          <p14:tracePt t="10496" x="4281488" y="4167188"/>
          <p14:tracePt t="10504" x="4268788" y="4179888"/>
          <p14:tracePt t="10512" x="4256088" y="4192588"/>
          <p14:tracePt t="10740" x="4281488" y="4192588"/>
          <p14:tracePt t="10748" x="4343400" y="4192588"/>
          <p14:tracePt t="10756" x="4406900" y="4192588"/>
          <p14:tracePt t="10764" x="4456113" y="4192588"/>
          <p14:tracePt t="10770" x="4468813" y="4192588"/>
          <p14:tracePt t="10778" x="4494213" y="4192588"/>
          <p14:tracePt t="10786" x="4506913" y="4192588"/>
          <p14:tracePt t="10794" x="4530725" y="4192588"/>
          <p14:tracePt t="10802" x="4543425" y="4192588"/>
          <p14:tracePt t="10810" x="4556125" y="4179888"/>
          <p14:tracePt t="10818" x="4581525" y="4167188"/>
          <p14:tracePt t="10823" x="4594225" y="4154488"/>
          <p14:tracePt t="10832" x="4619625" y="4141788"/>
          <p14:tracePt t="10841" x="4630738" y="4117975"/>
          <p14:tracePt t="10848" x="4656138" y="4105275"/>
          <p14:tracePt t="10856" x="4681538" y="4079875"/>
          <p14:tracePt t="10864" x="4706938" y="4067175"/>
          <p14:tracePt t="10872" x="4719638" y="4054475"/>
          <p14:tracePt t="10877" x="4756150" y="4041775"/>
          <p14:tracePt t="10886" x="4781550" y="4041775"/>
          <p14:tracePt t="10894" x="4806950" y="4029075"/>
          <p14:tracePt t="10902" x="4843463" y="4017963"/>
          <p14:tracePt t="10910" x="4881563" y="4017963"/>
          <p14:tracePt t="10918" x="4919663" y="4005263"/>
          <p14:tracePt t="10926" x="4956175" y="4005263"/>
          <p14:tracePt t="10933" x="4981575" y="3979863"/>
          <p14:tracePt t="10940" x="5019675" y="3979863"/>
          <p14:tracePt t="10948" x="5045075" y="3967163"/>
          <p14:tracePt t="10955" x="5068888" y="3954463"/>
          <p14:tracePt t="10964" x="5081588" y="3941763"/>
          <p14:tracePt t="10972" x="5119688" y="3941763"/>
          <p14:tracePt t="10980" x="5132388" y="3929063"/>
          <p14:tracePt t="10989" x="5145088" y="3929063"/>
          <p14:tracePt t="10996" x="5170488" y="3916363"/>
          <p14:tracePt t="11002" x="5194300" y="3916363"/>
          <p14:tracePt t="11010" x="5219700" y="3916363"/>
          <p14:tracePt t="11018" x="5270500" y="3916363"/>
          <p14:tracePt t="11026" x="5319713" y="3916363"/>
          <p14:tracePt t="11034" x="5370513" y="3916363"/>
          <p14:tracePt t="11042" x="5445125" y="3916363"/>
          <p14:tracePt t="11050" x="5507038" y="3905250"/>
          <p14:tracePt t="11058" x="5583238" y="3905250"/>
          <p14:tracePt t="11064" x="5645150" y="3892550"/>
          <p14:tracePt t="11073" x="5745163" y="3867150"/>
          <p14:tracePt t="11080" x="5857875" y="3841750"/>
          <p14:tracePt t="11088" x="5945188" y="3816350"/>
          <p14:tracePt t="11096" x="6034088" y="3792538"/>
          <p14:tracePt t="11106" x="6108700" y="3767138"/>
          <p14:tracePt t="11112" x="6170613" y="3741738"/>
          <p14:tracePt t="11118" x="6234113" y="3729038"/>
          <p14:tracePt t="11125" x="6270625" y="3703638"/>
          <p14:tracePt t="11134" x="6296025" y="3679825"/>
          <p14:tracePt t="11142" x="6308725" y="3679825"/>
          <p14:tracePt t="11150" x="6321425" y="3679825"/>
          <p14:tracePt t="11158" x="6334125" y="3667125"/>
          <p14:tracePt t="11174" x="6359525" y="3667125"/>
          <p14:tracePt t="11180" x="6370638" y="3654425"/>
          <p14:tracePt t="11189" x="6383338" y="3641725"/>
          <p14:tracePt t="11196" x="6421438" y="3629025"/>
          <p14:tracePt t="11205" x="6459538" y="3616325"/>
          <p14:tracePt t="11212" x="6508750" y="3590925"/>
          <p14:tracePt t="11220" x="6584950" y="3567113"/>
          <p14:tracePt t="11228" x="6646863" y="3541713"/>
          <p14:tracePt t="11234" x="6721475" y="3529013"/>
          <p14:tracePt t="11242" x="6797675" y="3529013"/>
          <p14:tracePt t="11250" x="6846888" y="3503613"/>
          <p14:tracePt t="11258" x="6921500" y="3479800"/>
          <p14:tracePt t="11266" x="6972300" y="3454400"/>
          <p14:tracePt t="11274" x="7046913" y="3429000"/>
          <p14:tracePt t="11282" x="7110413" y="3403600"/>
          <p14:tracePt t="11290" x="7146925" y="3390900"/>
          <p14:tracePt t="11298" x="7185025" y="3367088"/>
          <p14:tracePt t="11306" x="7223125" y="3341688"/>
          <p14:tracePt t="11312" x="7259638" y="3328988"/>
          <p14:tracePt t="11320" x="7310438" y="3303588"/>
          <p14:tracePt t="11328" x="7372350" y="3278188"/>
          <p14:tracePt t="11336" x="7423150" y="3267075"/>
          <p14:tracePt t="11344" x="7485063" y="3254375"/>
          <p14:tracePt t="11352" x="7535863" y="3228975"/>
          <p14:tracePt t="11358" x="7561263" y="3203575"/>
          <p14:tracePt t="11366" x="7610475" y="3190875"/>
          <p14:tracePt t="11374" x="7635875" y="3154363"/>
          <p14:tracePt t="11382" x="7673975" y="3141663"/>
          <p14:tracePt t="11390" x="7697788" y="3116263"/>
          <p14:tracePt t="11398" x="7748588" y="3103563"/>
          <p14:tracePt t="11406" x="7785100" y="3078163"/>
          <p14:tracePt t="11414" x="7823200" y="3054350"/>
          <p14:tracePt t="11420" x="7874000" y="3041650"/>
          <p14:tracePt t="11428" x="7923213" y="3016250"/>
          <p14:tracePt t="11436" x="7961313" y="2990850"/>
          <p14:tracePt t="11444" x="7999413" y="2978150"/>
          <p14:tracePt t="11452" x="8048625" y="2952750"/>
          <p14:tracePt t="11460" x="8086725" y="2928938"/>
          <p14:tracePt t="11468" x="8123238" y="2916238"/>
          <p14:tracePt t="11474" x="8186738" y="2890838"/>
          <p14:tracePt t="11482" x="8223250" y="2865438"/>
          <p14:tracePt t="11490" x="8286750" y="2840038"/>
          <p14:tracePt t="11498" x="8312150" y="2828925"/>
          <p14:tracePt t="11506" x="8348663" y="2803525"/>
          <p14:tracePt t="11514" x="8386763" y="2790825"/>
          <p14:tracePt t="11522" x="8448675" y="2765425"/>
          <p14:tracePt t="11530" x="8512175" y="2740025"/>
          <p14:tracePt t="11536" x="8574088" y="2716213"/>
          <p14:tracePt t="11544" x="8650288" y="2690813"/>
          <p14:tracePt t="11552" x="8724900" y="2665413"/>
          <p14:tracePt t="11560" x="8799513" y="2640013"/>
          <p14:tracePt t="11568" x="8863013" y="2627313"/>
          <p14:tracePt t="11576" x="8937625" y="2603500"/>
          <p14:tracePt t="11584" x="9012238" y="2578100"/>
          <p14:tracePt t="11592" x="9088438" y="2552700"/>
          <p14:tracePt t="11598" x="9150350" y="2527300"/>
          <p14:tracePt t="11605" x="9224963" y="2503488"/>
          <p14:tracePt t="11614" x="9301163" y="2478088"/>
          <p14:tracePt t="11622" x="9375775" y="2452688"/>
          <p14:tracePt t="11630" x="9437688" y="2427288"/>
          <p14:tracePt t="11638" x="9513888" y="2403475"/>
          <p14:tracePt t="11646" x="9588500" y="2378075"/>
          <p14:tracePt t="11652" x="9663113" y="2352675"/>
          <p14:tracePt t="11660" x="9739313" y="2327275"/>
          <p14:tracePt t="11668" x="9801225" y="2327275"/>
          <p14:tracePt t="11676" x="9875838" y="2303463"/>
          <p14:tracePt t="11684" x="9952038" y="2290763"/>
          <p14:tracePt t="11692" x="10013950" y="2265363"/>
          <p14:tracePt t="11700" x="10075863" y="2239963"/>
          <p14:tracePt t="11708" x="10113963" y="2214563"/>
          <p14:tracePt t="11714" x="10139363" y="2201863"/>
          <p14:tracePt t="11722" x="10177463" y="2190750"/>
          <p14:tracePt t="11730" x="10188575" y="2178050"/>
          <p14:tracePt t="11738" x="10201275" y="2178050"/>
          <p14:tracePt t="11746" x="10226675" y="2165350"/>
          <p14:tracePt t="11755" x="10226675" y="2152650"/>
          <p14:tracePt t="11762" x="10239375" y="2152650"/>
          <p14:tracePt t="11771" x="10264775" y="2127250"/>
          <p14:tracePt t="11776" x="10277475" y="2127250"/>
          <p14:tracePt t="11784" x="10301288" y="2114550"/>
          <p14:tracePt t="11792" x="10313988" y="2101850"/>
          <p14:tracePt t="11800" x="10339388" y="2078038"/>
          <p14:tracePt t="11808" x="10377488" y="2065338"/>
          <p14:tracePt t="11816" x="10401300" y="2039938"/>
          <p14:tracePt t="11824" x="10426700" y="2027238"/>
          <p14:tracePt t="11832" x="10439400" y="2001838"/>
          <p14:tracePt t="11838" x="10464800" y="1989138"/>
          <p14:tracePt t="11846" x="10477500" y="1978025"/>
          <p14:tracePt t="11855" x="10502900" y="1965325"/>
          <p14:tracePt t="11862" x="10514013" y="1965325"/>
          <p14:tracePt t="11872" x="10526713" y="1952625"/>
          <p14:tracePt t="11878" x="10552113" y="1939925"/>
          <p14:tracePt t="11886" x="10564813" y="1927225"/>
          <p14:tracePt t="11892" x="10577513" y="1927225"/>
          <p14:tracePt t="11900" x="10590213" y="1914525"/>
          <p14:tracePt t="11916" x="10602913" y="1914525"/>
          <p14:tracePt t="11924" x="10602913" y="1901825"/>
          <p14:tracePt t="13290" x="10590213" y="1901825"/>
          <p14:tracePt t="13298" x="10539413" y="1914525"/>
          <p14:tracePt t="13306" x="10477500" y="1939925"/>
          <p14:tracePt t="13314" x="10401300" y="1965325"/>
          <p14:tracePt t="13322" x="10288588" y="2001838"/>
          <p14:tracePt t="13330" x="10188575" y="2039938"/>
          <p14:tracePt t="13338" x="10052050" y="2089150"/>
          <p14:tracePt t="13344" x="9888538" y="2127250"/>
          <p14:tracePt t="13353" x="9675813" y="2165350"/>
          <p14:tracePt t="13360" x="9388475" y="2190750"/>
          <p14:tracePt t="13368" x="9088438" y="2227263"/>
          <p14:tracePt t="13376" x="8837613" y="2265363"/>
          <p14:tracePt t="13384" x="8574088" y="2303463"/>
          <p14:tracePt t="13392" x="8335963" y="2314575"/>
          <p14:tracePt t="13400" x="8048625" y="2327275"/>
          <p14:tracePt t="13406" x="7797800" y="2365375"/>
          <p14:tracePt t="13414" x="7597775" y="2403475"/>
          <p14:tracePt t="13422" x="7472363" y="2403475"/>
          <p14:tracePt t="13430" x="7348538" y="2414588"/>
          <p14:tracePt t="13438" x="7285038" y="2427288"/>
          <p14:tracePt t="13446" x="7210425" y="2427288"/>
          <p14:tracePt t="13454" x="7197725" y="2427288"/>
          <p14:tracePt t="13460" x="7185025" y="2452688"/>
          <p14:tracePt t="13470" x="7172325" y="2465388"/>
          <p14:tracePt t="13476" x="7172325" y="2478088"/>
          <p14:tracePt t="13484" x="7172325" y="2516188"/>
          <p14:tracePt t="13492" x="7172325" y="2552700"/>
          <p14:tracePt t="13500" x="7134225" y="2616200"/>
          <p14:tracePt t="13508" x="7034213" y="2678113"/>
          <p14:tracePt t="13516" x="6897688" y="2765425"/>
          <p14:tracePt t="13522" x="6746875" y="2852738"/>
          <p14:tracePt t="13530" x="6459538" y="2941638"/>
          <p14:tracePt t="13538" x="6134100" y="3003550"/>
          <p14:tracePt t="13546" x="5808663" y="3041650"/>
          <p14:tracePt t="13554" x="5470525" y="3028950"/>
          <p14:tracePt t="13562" x="5106988" y="2990850"/>
          <p14:tracePt t="13570" x="4756150" y="2952750"/>
          <p14:tracePt t="13578" x="4394200" y="2890838"/>
          <p14:tracePt t="13584" x="4043363" y="2852738"/>
          <p14:tracePt t="13592" x="3756025" y="2840038"/>
          <p14:tracePt t="13600" x="3505200" y="2816225"/>
          <p14:tracePt t="13608" x="3317875" y="2840038"/>
          <p14:tracePt t="13616" x="3141663" y="2865438"/>
          <p14:tracePt t="13624" x="2992438" y="2890838"/>
          <p14:tracePt t="13632" x="2879725" y="2916238"/>
          <p14:tracePt t="13638" x="2767013" y="2941638"/>
          <p14:tracePt t="13646" x="2667000" y="2965450"/>
          <p14:tracePt t="13654" x="2578100" y="2990850"/>
          <p14:tracePt t="13662" x="2503488" y="3016250"/>
          <p14:tracePt t="13670" x="2441575" y="3041650"/>
          <p14:tracePt t="13678" x="2378075" y="3065463"/>
          <p14:tracePt t="13686" x="2328863" y="3090863"/>
          <p14:tracePt t="13694" x="2265363" y="3116263"/>
          <p14:tracePt t="13700" x="2190750" y="3141663"/>
          <p14:tracePt t="13708" x="2127250" y="3165475"/>
          <p14:tracePt t="13716" x="2052638" y="3203575"/>
          <p14:tracePt t="13724" x="1978025" y="3254375"/>
          <p14:tracePt t="13732" x="1903413" y="3267075"/>
          <p14:tracePt t="13740" x="1827213" y="3290888"/>
          <p14:tracePt t="13748" x="1765300" y="3328988"/>
          <p14:tracePt t="13756" x="1739900" y="3354388"/>
          <p14:tracePt t="13762" x="1714500" y="3378200"/>
          <p14:tracePt t="13771" x="1689100" y="3390900"/>
          <p14:tracePt t="13778" x="1677988" y="3403600"/>
          <p14:tracePt t="13786" x="1665288" y="3403600"/>
          <p14:tracePt t="13794" x="1652588" y="3416300"/>
          <p14:tracePt t="13803" x="1639888" y="3416300"/>
          <p14:tracePt t="13814" x="1627188" y="3416300"/>
          <p14:tracePt t="13828" x="1614488" y="3416300"/>
          <p14:tracePt t="13844" x="1589088" y="3403600"/>
          <p14:tracePt t="13852" x="1577975" y="3390900"/>
          <p14:tracePt t="13860" x="1565275" y="3390900"/>
          <p14:tracePt t="13870" x="1539875" y="3390900"/>
          <p14:tracePt t="13875" x="1514475" y="3390900"/>
          <p14:tracePt t="13882" x="1489075" y="3390900"/>
          <p14:tracePt t="13902" x="1389063" y="3390900"/>
          <p14:tracePt t="13906" x="1327150" y="3390900"/>
          <p14:tracePt t="13914" x="1252538" y="3390900"/>
          <p14:tracePt t="13922" x="1189038" y="3390900"/>
          <p14:tracePt t="13930" x="1114425" y="3390900"/>
          <p14:tracePt t="13936" x="1063625" y="3416300"/>
          <p14:tracePt t="13943" x="1027113" y="3429000"/>
          <p14:tracePt t="13952" x="976313" y="3441700"/>
          <p14:tracePt t="13960" x="950913" y="3454400"/>
          <p14:tracePt t="13968" x="938213" y="3467100"/>
          <p14:tracePt t="13976" x="901700" y="3490913"/>
          <p14:tracePt t="13984" x="850900" y="3503613"/>
          <p14:tracePt t="13992" x="788988" y="3529013"/>
          <p14:tracePt t="13997" x="712788" y="3554413"/>
          <p14:tracePt t="14006" x="638175" y="3579813"/>
          <p14:tracePt t="14013" x="576263" y="3616325"/>
          <p14:tracePt t="14021" x="538163" y="3654425"/>
          <p14:tracePt t="14029" x="500063" y="3716338"/>
          <p14:tracePt t="14038" x="476250" y="3779838"/>
          <p14:tracePt t="14046" x="450850" y="3816350"/>
          <p14:tracePt t="14054" x="438150" y="3892550"/>
          <p14:tracePt t="14059" x="412750" y="3929063"/>
          <p14:tracePt t="14068" x="387350" y="3954463"/>
          <p14:tracePt t="14076" x="376238" y="3979863"/>
          <p14:tracePt t="14085" x="350838" y="4005263"/>
          <p14:tracePt t="14092" x="350838" y="4017963"/>
          <p14:tracePt t="14099" x="338138" y="4041775"/>
          <p14:tracePt t="14108" x="338138" y="4054475"/>
          <p14:tracePt t="14114" x="338138" y="4067175"/>
          <p14:tracePt t="14121" x="338138" y="4092575"/>
          <p14:tracePt t="14130" x="350838" y="4117975"/>
          <p14:tracePt t="14138" x="350838" y="4129088"/>
          <p14:tracePt t="14145" x="350838" y="4141788"/>
          <p14:tracePt t="14153" x="350838" y="4167188"/>
          <p14:tracePt t="14161" x="350838" y="4179888"/>
          <p14:tracePt t="14170" x="363538" y="4192588"/>
          <p14:tracePt t="14176" x="363538" y="4205288"/>
          <p14:tracePt t="14191" x="363538" y="4217988"/>
          <p14:tracePt t="14199" x="363538" y="4230688"/>
          <p14:tracePt t="14208" x="376238" y="4241800"/>
          <p14:tracePt t="14216" x="387350" y="4254500"/>
          <p14:tracePt t="14224" x="387350" y="4267200"/>
          <p14:tracePt t="14230" x="387350" y="4292600"/>
          <p14:tracePt t="14238" x="400050" y="4305300"/>
          <p14:tracePt t="14246" x="412750" y="4318000"/>
          <p14:tracePt t="14254" x="412750" y="4354513"/>
          <p14:tracePt t="14262" x="438150" y="4367213"/>
          <p14:tracePt t="14270" x="450850" y="4392613"/>
          <p14:tracePt t="14278" x="476250" y="4430713"/>
          <p14:tracePt t="14286" x="488950" y="4467225"/>
          <p14:tracePt t="14292" x="525463" y="4492625"/>
          <p14:tracePt t="14300" x="538163" y="4518025"/>
          <p14:tracePt t="14308" x="576263" y="4554538"/>
          <p14:tracePt t="14316" x="588963" y="4567238"/>
          <p14:tracePt t="14324" x="600075" y="4579938"/>
          <p14:tracePt t="14332" x="625475" y="4605338"/>
          <p14:tracePt t="14339" x="638175" y="4618038"/>
          <p14:tracePt t="14348" x="663575" y="4643438"/>
          <p14:tracePt t="14354" x="676275" y="4643438"/>
          <p14:tracePt t="14361" x="701675" y="4656138"/>
          <p14:tracePt t="14370" x="750888" y="4679950"/>
          <p14:tracePt t="14378" x="801688" y="4692650"/>
          <p14:tracePt t="14386" x="850900" y="4718050"/>
          <p14:tracePt t="14394" x="914400" y="4743450"/>
          <p14:tracePt t="14402" x="963613" y="4768850"/>
          <p14:tracePt t="14407" x="1027113" y="4792663"/>
          <p14:tracePt t="14416" x="1063625" y="4805363"/>
          <p14:tracePt t="14424" x="1101725" y="4830763"/>
          <p14:tracePt t="14432" x="1150938" y="4856163"/>
          <p14:tracePt t="14440" x="1163638" y="4868863"/>
          <p14:tracePt t="14448" x="1189038" y="4879975"/>
          <p14:tracePt t="14455" x="1201738" y="4879975"/>
          <p14:tracePt t="14464" x="1214438" y="4892675"/>
          <p14:tracePt t="14470" x="1239838" y="4918075"/>
          <p14:tracePt t="14478" x="1301750" y="4930775"/>
          <p14:tracePt t="14486" x="1352550" y="4956175"/>
          <p14:tracePt t="14493" x="1427163" y="4992688"/>
          <p14:tracePt t="14502" x="1501775" y="5018088"/>
          <p14:tracePt t="14509" x="1589088" y="5043488"/>
          <p14:tracePt t="14519" x="1665288" y="5081588"/>
          <p14:tracePt t="14526" x="1739900" y="5105400"/>
          <p14:tracePt t="14532" x="1801813" y="5130800"/>
          <p14:tracePt t="14539" x="1878013" y="5156200"/>
          <p14:tracePt t="14548" x="1952625" y="5181600"/>
          <p14:tracePt t="14555" x="2027238" y="5205413"/>
          <p14:tracePt t="14564" x="2090738" y="5205413"/>
          <p14:tracePt t="14572" x="2127250" y="5218113"/>
          <p14:tracePt t="14580" x="2165350" y="5218113"/>
          <p14:tracePt t="14585" x="2190750" y="5218113"/>
          <p14:tracePt t="14594" x="2228850" y="5230813"/>
          <p14:tracePt t="14602" x="2239963" y="5230813"/>
          <p14:tracePt t="14610" x="2252663" y="5230813"/>
          <p14:tracePt t="14618" x="2278063" y="5230813"/>
          <p14:tracePt t="14626" x="2290763" y="5230813"/>
          <p14:tracePt t="14635" x="2303463" y="5230813"/>
          <p14:tracePt t="14642" x="2316163" y="5230813"/>
          <p14:tracePt t="14648" x="2339975" y="5218113"/>
          <p14:tracePt t="14656" x="2352675" y="5205413"/>
          <p14:tracePt t="14664" x="2378075" y="5194300"/>
          <p14:tracePt t="14672" x="2390775" y="5181600"/>
          <p14:tracePt t="14680" x="2403475" y="5168900"/>
          <p14:tracePt t="14688" x="2428875" y="5143500"/>
          <p14:tracePt t="14696" x="2441575" y="5143500"/>
          <p14:tracePt t="14703" x="2465388" y="5105400"/>
          <p14:tracePt t="14709" x="2478088" y="5092700"/>
          <p14:tracePt t="14718" x="2490788" y="5068888"/>
          <p14:tracePt t="14726" x="2503488" y="5056188"/>
          <p14:tracePt t="14734" x="2528888" y="5043488"/>
          <p14:tracePt t="14742" x="2528888" y="5018088"/>
          <p14:tracePt t="14750" x="2541588" y="5005388"/>
          <p14:tracePt t="14758" x="2554288" y="4992688"/>
          <p14:tracePt t="14766" x="2565400" y="4968875"/>
          <p14:tracePt t="14772" x="2578100" y="4968875"/>
          <p14:tracePt t="14780" x="2578100" y="4943475"/>
          <p14:tracePt t="14796" x="2578100" y="4930775"/>
          <p14:tracePt t="14812" x="2578100" y="4918075"/>
          <p14:tracePt t="14821" x="2578100" y="4905375"/>
          <p14:tracePt t="14828" x="2578100" y="4892675"/>
          <p14:tracePt t="14835" x="2578100" y="4879975"/>
          <p14:tracePt t="14841" x="2578100" y="4868863"/>
          <p14:tracePt t="14851" x="2578100" y="4843463"/>
          <p14:tracePt t="14858" x="2578100" y="4830763"/>
          <p14:tracePt t="14866" x="2578100" y="4818063"/>
          <p14:tracePt t="14885" x="2578100" y="4779963"/>
          <p14:tracePt t="14888" x="2565400" y="4768850"/>
          <p14:tracePt t="14896" x="2554288" y="4743450"/>
          <p14:tracePt t="14904" x="2541588" y="4718050"/>
          <p14:tracePt t="14912" x="2528888" y="4705350"/>
          <p14:tracePt t="14920" x="2516188" y="4679950"/>
          <p14:tracePt t="14928" x="2503488" y="4667250"/>
          <p14:tracePt t="14936" x="2503488" y="4656138"/>
          <p14:tracePt t="14944" x="2478088" y="4630738"/>
          <p14:tracePt t="14952" x="2465388" y="4618038"/>
          <p14:tracePt t="14958" x="2452688" y="4592638"/>
          <p14:tracePt t="14966" x="2441575" y="4567238"/>
          <p14:tracePt t="14974" x="2416175" y="4543425"/>
          <p14:tracePt t="14982" x="2403475" y="4505325"/>
          <p14:tracePt t="14990" x="2390775" y="4467225"/>
          <p14:tracePt t="14998" x="2378075" y="4430713"/>
          <p14:tracePt t="15004" x="2352675" y="4379913"/>
          <p14:tracePt t="15012" x="2339975" y="4341813"/>
          <p14:tracePt t="15019" x="2328863" y="4318000"/>
          <p14:tracePt t="15028" x="2316163" y="4305300"/>
          <p14:tracePt t="15036" x="2316163" y="4279900"/>
          <p14:tracePt t="15194" x="2316163" y="4267200"/>
          <p14:tracePt t="15218" x="2316163" y="4254500"/>
          <p14:tracePt t="15234" x="2316163" y="4241800"/>
          <p14:tracePt t="15412" x="2316163" y="4230688"/>
          <p14:tracePt t="17594" x="2328863" y="4230688"/>
          <p14:tracePt t="17602" x="2339975" y="4241800"/>
          <p14:tracePt t="17610" x="2365375" y="4254500"/>
          <p14:tracePt t="17618" x="2378075" y="4267200"/>
          <p14:tracePt t="17626" x="2403475" y="4279900"/>
          <p14:tracePt t="17634" x="2441575" y="4292600"/>
          <p14:tracePt t="17642" x="2516188" y="4318000"/>
          <p14:tracePt t="17651" x="2590800" y="4341813"/>
          <p14:tracePt t="17656" x="2678113" y="4367213"/>
          <p14:tracePt t="17665" x="2767013" y="4392613"/>
          <p14:tracePt t="17671" x="2854325" y="4418013"/>
          <p14:tracePt t="17680" x="2954338" y="4443413"/>
          <p14:tracePt t="17688" x="3067050" y="4467225"/>
          <p14:tracePt t="17696" x="3154363" y="4492625"/>
          <p14:tracePt t="17704" x="3254375" y="4530725"/>
          <p14:tracePt t="17712" x="3354388" y="4554538"/>
          <p14:tracePt t="17718" x="3454400" y="4579938"/>
          <p14:tracePt t="17726" x="3567113" y="4605338"/>
          <p14:tracePt t="17734" x="3667125" y="4630738"/>
          <p14:tracePt t="17742" x="3805238" y="4656138"/>
          <p14:tracePt t="17750" x="3917950" y="4679950"/>
          <p14:tracePt t="17758" x="4043363" y="4705350"/>
          <p14:tracePt t="17766" x="4181475" y="4730750"/>
          <p14:tracePt t="17772" x="4318000" y="4768850"/>
          <p14:tracePt t="17780" x="4443413" y="4779963"/>
          <p14:tracePt t="17788" x="4594225" y="4792663"/>
          <p14:tracePt t="17796" x="4768850" y="4818063"/>
          <p14:tracePt t="17804" x="4981575" y="4843463"/>
          <p14:tracePt t="17812" x="5270500" y="4879975"/>
          <p14:tracePt t="17820" x="5595938" y="4943475"/>
          <p14:tracePt t="17828" x="5957888" y="4981575"/>
          <p14:tracePt t="17834" x="6346825" y="5018088"/>
          <p14:tracePt t="17842" x="6708775" y="5018088"/>
          <p14:tracePt t="17850" x="7021513" y="5018088"/>
          <p14:tracePt t="17858" x="7335838" y="5018088"/>
          <p14:tracePt t="17866" x="7610475" y="5018088"/>
          <p14:tracePt t="17874" x="7823200" y="5018088"/>
          <p14:tracePt t="17882" x="7999413" y="5018088"/>
          <p14:tracePt t="17890" x="8148638" y="5018088"/>
          <p14:tracePt t="17896" x="8286750" y="5030788"/>
          <p14:tracePt t="17904" x="8374063" y="5030788"/>
          <p14:tracePt t="17912" x="8448675" y="5030788"/>
          <p14:tracePt t="17920" x="8524875" y="5030788"/>
          <p14:tracePt t="17928" x="8548688" y="5018088"/>
          <p14:tracePt t="17936" x="8574088" y="4992688"/>
          <p14:tracePt t="17944" x="8586788" y="4981575"/>
          <p14:tracePt t="17950" x="8599488" y="4956175"/>
          <p14:tracePt t="17958" x="8624888" y="4943475"/>
          <p14:tracePt t="17967" x="8637588" y="4918075"/>
          <p14:tracePt t="17974" x="8650288" y="4918075"/>
          <p14:tracePt t="17982" x="8650288" y="4905375"/>
          <p14:tracePt t="17990" x="8661400" y="4905375"/>
          <p14:tracePt t="17999" x="8661400" y="4879975"/>
          <p14:tracePt t="18006" x="8674100" y="4868863"/>
          <p14:tracePt t="18012" x="8674100" y="4856163"/>
          <p14:tracePt t="18020" x="8674100" y="4830763"/>
          <p14:tracePt t="18028" x="8686800" y="4818063"/>
          <p14:tracePt t="18036" x="8699500" y="4792663"/>
          <p14:tracePt t="18044" x="8699500" y="4779963"/>
          <p14:tracePt t="18052" x="8712200" y="4743450"/>
          <p14:tracePt t="18060" x="8712200" y="4718050"/>
          <p14:tracePt t="18065" x="8712200" y="4692650"/>
          <p14:tracePt t="18074" x="8712200" y="4667250"/>
          <p14:tracePt t="18082" x="8712200" y="4643438"/>
          <p14:tracePt t="18090" x="8724900" y="4605338"/>
          <p14:tracePt t="18098" x="8724900" y="4567238"/>
          <p14:tracePt t="18106" x="8737600" y="4530725"/>
          <p14:tracePt t="18115" x="8750300" y="4492625"/>
          <p14:tracePt t="18122" x="8750300" y="4454525"/>
          <p14:tracePt t="18128" x="8763000" y="4443413"/>
          <p14:tracePt t="18136" x="8774113" y="4430713"/>
          <p14:tracePt t="18198" x="8786813" y="4430713"/>
          <p14:tracePt t="18206" x="8799513" y="4418013"/>
          <p14:tracePt t="18215" x="8837613" y="4405313"/>
          <p14:tracePt t="18222" x="8850313" y="4405313"/>
          <p14:tracePt t="18232" x="8886825" y="4392613"/>
          <p14:tracePt t="18238" x="8924925" y="4379913"/>
          <p14:tracePt t="18246" x="8963025" y="4379913"/>
          <p14:tracePt t="18252" x="8986838" y="4367213"/>
          <p14:tracePt t="18260" x="9012238" y="4354513"/>
          <p14:tracePt t="18268" x="9024938" y="4354513"/>
          <p14:tracePt t="18276" x="9050338" y="4354513"/>
          <p14:tracePt t="18292" x="9063038" y="4354513"/>
          <p14:tracePt t="18420" x="9075738" y="4341813"/>
          <p14:tracePt t="18428" x="9112250" y="4330700"/>
          <p14:tracePt t="18434" x="9175750" y="4318000"/>
          <p14:tracePt t="18442" x="9250363" y="4292600"/>
          <p14:tracePt t="18450" x="9337675" y="4279900"/>
          <p14:tracePt t="18458" x="9437688" y="4267200"/>
          <p14:tracePt t="18466" x="9563100" y="4241800"/>
          <p14:tracePt t="18474" x="9713913" y="4217988"/>
          <p14:tracePt t="18482" x="9875838" y="4192588"/>
          <p14:tracePt t="18488" x="10064750" y="4167188"/>
          <p14:tracePt t="18496" x="10239375" y="4117975"/>
          <p14:tracePt t="18504" x="10452100" y="4079875"/>
          <p14:tracePt t="18512" x="10739438" y="3954463"/>
          <p14:tracePt t="18520" x="10915650" y="3879850"/>
          <p14:tracePt t="18528" x="11102975" y="3829050"/>
          <p14:tracePt t="18536" x="11253788" y="3792538"/>
          <p14:tracePt t="18544" x="11366500" y="3792538"/>
          <p14:tracePt t="18550" x="11466513" y="3792538"/>
          <p14:tracePt t="18558" x="11553825" y="3792538"/>
          <p14:tracePt t="18566" x="11603038" y="3803650"/>
          <p14:tracePt t="18574" x="11628438" y="3816350"/>
          <p14:tracePt t="18582" x="11653838" y="3829050"/>
          <p14:tracePt t="18590" x="11666538" y="3829050"/>
          <p14:tracePt t="18636" x="11679238" y="3829050"/>
          <p14:tracePt t="18644" x="11691938" y="3879850"/>
          <p14:tracePt t="18652" x="11728450" y="3954463"/>
          <p14:tracePt t="18660" x="11791950" y="4041775"/>
          <p14:tracePt t="18666" x="11891963" y="4154488"/>
          <p14:tracePt t="18674" x="12017375" y="4267200"/>
          <p14:tracePt t="18681" x="12179300" y="4379913"/>
        </p14:tracePtLst>
      </p14:laserTraceLst>
    </p:ext>
  </p:extLs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70564A-ACF5-4F04-AEC3-EF3A99EA43E0}"/>
              </a:ext>
            </a:extLst>
          </p:cNvPr>
          <p:cNvSpPr>
            <a:spLocks noGrp="1"/>
          </p:cNvSpPr>
          <p:nvPr>
            <p:ph type="title"/>
          </p:nvPr>
        </p:nvSpPr>
        <p:spPr>
          <a:xfrm>
            <a:off x="685800" y="899024"/>
            <a:ext cx="3076032" cy="3914947"/>
          </a:xfrm>
        </p:spPr>
        <p:txBody>
          <a:bodyPr vert="horz" lIns="91440" tIns="45720" rIns="91440" bIns="45720" rtlCol="0" anchor="t">
            <a:normAutofit/>
          </a:bodyPr>
          <a:lstStyle/>
          <a:p>
            <a:r>
              <a:rPr lang="en-US" sz="2800"/>
              <a:t>Other Transportation Fatalities</a:t>
            </a:r>
          </a:p>
        </p:txBody>
      </p:sp>
      <p:cxnSp>
        <p:nvCxnSpPr>
          <p:cNvPr id="16" name="Straight Connector 15">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371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Chart, line chart&#10;&#10;Description automatically generated">
            <a:extLst>
              <a:ext uri="{FF2B5EF4-FFF2-40B4-BE49-F238E27FC236}">
                <a16:creationId xmlns:a16="http://schemas.microsoft.com/office/drawing/2014/main" id="{B553D1D2-2896-40F2-A0DF-184F623673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8600" y="993221"/>
            <a:ext cx="7353299" cy="4871560"/>
          </a:xfrm>
          <a:prstGeom prst="rect">
            <a:avLst/>
          </a:prstGeom>
        </p:spPr>
      </p:pic>
      <p:pic>
        <p:nvPicPr>
          <p:cNvPr id="7" name="Graphic 6" descr="Cruise ship outline">
            <a:extLst>
              <a:ext uri="{FF2B5EF4-FFF2-40B4-BE49-F238E27FC236}">
                <a16:creationId xmlns:a16="http://schemas.microsoft.com/office/drawing/2014/main" id="{79C6F976-4D11-4238-9FFE-D72DC04373B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380000">
            <a:off x="5481937" y="1636339"/>
            <a:ext cx="914400" cy="914400"/>
          </a:xfrm>
          <a:prstGeom prst="rect">
            <a:avLst/>
          </a:prstGeom>
        </p:spPr>
      </p:pic>
      <p:pic>
        <p:nvPicPr>
          <p:cNvPr id="9" name="Graphic 8" descr="Landing outline">
            <a:extLst>
              <a:ext uri="{FF2B5EF4-FFF2-40B4-BE49-F238E27FC236}">
                <a16:creationId xmlns:a16="http://schemas.microsoft.com/office/drawing/2014/main" id="{28E4AAC2-C756-46CD-9BED-6181C765981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600000">
            <a:off x="4835272" y="2273618"/>
            <a:ext cx="914400" cy="914400"/>
          </a:xfrm>
          <a:prstGeom prst="rect">
            <a:avLst/>
          </a:prstGeom>
        </p:spPr>
      </p:pic>
      <p:pic>
        <p:nvPicPr>
          <p:cNvPr id="13" name="Graphic 12" descr="Toy Train outline">
            <a:extLst>
              <a:ext uri="{FF2B5EF4-FFF2-40B4-BE49-F238E27FC236}">
                <a16:creationId xmlns:a16="http://schemas.microsoft.com/office/drawing/2014/main" id="{7FEF9114-73DE-40F9-9CBA-3BA5E57EF14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600000">
            <a:off x="4804966" y="2985516"/>
            <a:ext cx="914400" cy="914400"/>
          </a:xfrm>
          <a:prstGeom prst="rect">
            <a:avLst/>
          </a:prstGeom>
        </p:spPr>
      </p:pic>
      <p:sp>
        <p:nvSpPr>
          <p:cNvPr id="15" name="TextBox 14">
            <a:extLst>
              <a:ext uri="{FF2B5EF4-FFF2-40B4-BE49-F238E27FC236}">
                <a16:creationId xmlns:a16="http://schemas.microsoft.com/office/drawing/2014/main" id="{5E565341-5D41-4E62-95D3-6DF0D59B620D}"/>
              </a:ext>
            </a:extLst>
          </p:cNvPr>
          <p:cNvSpPr txBox="1"/>
          <p:nvPr/>
        </p:nvSpPr>
        <p:spPr>
          <a:xfrm>
            <a:off x="518011" y="3090281"/>
            <a:ext cx="2799570" cy="2339102"/>
          </a:xfrm>
          <a:prstGeom prst="rect">
            <a:avLst/>
          </a:prstGeom>
          <a:noFill/>
        </p:spPr>
        <p:txBody>
          <a:bodyPr wrap="square" rtlCol="0">
            <a:spAutoFit/>
          </a:bodyPr>
          <a:lstStyle/>
          <a:p>
            <a:r>
              <a:rPr lang="en-US" u="sng" dirty="0"/>
              <a:t>Peak Fatalities</a:t>
            </a:r>
          </a:p>
          <a:p>
            <a:r>
              <a:rPr lang="en-US" dirty="0"/>
              <a:t>Waterborne = 1,051</a:t>
            </a:r>
          </a:p>
          <a:p>
            <a:r>
              <a:rPr lang="en-US" dirty="0"/>
              <a:t>Airplane = 886</a:t>
            </a:r>
          </a:p>
          <a:p>
            <a:r>
              <a:rPr lang="en-US" dirty="0"/>
              <a:t>Train = 729</a:t>
            </a:r>
          </a:p>
          <a:p>
            <a:endParaRPr lang="en-US" dirty="0"/>
          </a:p>
          <a:p>
            <a:pPr algn="ctr"/>
            <a:r>
              <a:rPr lang="en-US" sz="2800" dirty="0"/>
              <a:t>All trending downward</a:t>
            </a:r>
          </a:p>
        </p:txBody>
      </p:sp>
    </p:spTree>
    <p:extLst>
      <p:ext uri="{BB962C8B-B14F-4D97-AF65-F5344CB8AC3E}">
        <p14:creationId xmlns:p14="http://schemas.microsoft.com/office/powerpoint/2010/main" val="3132094889"/>
      </p:ext>
    </p:extLst>
  </p:cSld>
  <p:clrMapOvr>
    <a:masterClrMapping/>
  </p:clrMapOvr>
  <mc:AlternateContent xmlns:mc="http://schemas.openxmlformats.org/markup-compatibility/2006" xmlns:p14="http://schemas.microsoft.com/office/powerpoint/2010/main">
    <mc:Choice Requires="p14">
      <p:transition spd="slow" p14:dur="2000" advTm="24070"/>
    </mc:Choice>
    <mc:Fallback xmlns="">
      <p:transition spd="slow" advTm="24070"/>
    </mc:Fallback>
  </mc:AlternateContent>
  <p:extLst>
    <p:ext uri="{3A86A75C-4F4B-4683-9AE1-C65F6400EC91}">
      <p14:laserTraceLst xmlns:p14="http://schemas.microsoft.com/office/powerpoint/2010/main">
        <p14:tracePtLst>
          <p14:tracePt t="2181" x="520700" y="2578100"/>
          <p14:tracePt t="2188" x="889000" y="2578100"/>
          <p14:tracePt t="2199" x="1250950" y="2578100"/>
          <p14:tracePt t="2216" x="1797050" y="2546350"/>
          <p14:tracePt t="2232" x="2203450" y="2463800"/>
          <p14:tracePt t="2249" x="2413000" y="2400300"/>
          <p14:tracePt t="2251" x="2495550" y="2368550"/>
          <p14:tracePt t="2266" x="2565400" y="2324100"/>
          <p14:tracePt t="2282" x="2768600" y="2203450"/>
          <p14:tracePt t="2299" x="2901950" y="2171700"/>
          <p14:tracePt t="2316" x="3054350" y="2139950"/>
          <p14:tracePt t="2332" x="3200400" y="2120900"/>
          <p14:tracePt t="2349" x="3333750" y="2101850"/>
          <p14:tracePt t="2351" x="3390900" y="2089150"/>
          <p14:tracePt t="2366" x="3454400" y="2082800"/>
          <p14:tracePt t="2382" x="3651250" y="2025650"/>
          <p14:tracePt t="2399" x="3765550" y="1974850"/>
          <p14:tracePt t="2416" x="3867150" y="1943100"/>
          <p14:tracePt t="2432" x="3956050" y="1911350"/>
          <p14:tracePt t="2449" x="4070350" y="1866900"/>
          <p14:tracePt t="2451" x="4140200" y="1828800"/>
          <p14:tracePt t="2466" x="4229100" y="1778000"/>
          <p14:tracePt t="2467" x="4318000" y="1720850"/>
          <p14:tracePt t="2482" x="4483100" y="1644650"/>
          <p14:tracePt t="2499" x="4673600" y="1612900"/>
          <p14:tracePt t="2515" x="4838700" y="1574800"/>
          <p14:tracePt t="2532" x="5029200" y="1530350"/>
          <p14:tracePt t="2549" x="5168900" y="1498600"/>
          <p14:tracePt t="2565" x="5232400" y="1473200"/>
          <p14:tracePt t="2582" x="5245100" y="1460500"/>
          <p14:tracePt t="2615" x="5245100" y="1454150"/>
          <p14:tracePt t="2632" x="5245100" y="1447800"/>
          <p14:tracePt t="2772" x="5245100" y="1441450"/>
          <p14:tracePt t="2818" x="5245100" y="1485900"/>
          <p14:tracePt t="2826" x="5245100" y="1530350"/>
          <p14:tracePt t="2834" x="5245100" y="1568450"/>
          <p14:tracePt t="2848" x="5245100" y="1612900"/>
          <p14:tracePt t="2865" x="5238750" y="1682750"/>
          <p14:tracePt t="2867" x="5232400" y="1695450"/>
          <p14:tracePt t="2883" x="5232400" y="1739900"/>
          <p14:tracePt t="2898" x="5238750" y="1771650"/>
          <p14:tracePt t="2915" x="5257800" y="1809750"/>
          <p14:tracePt t="2932" x="5283200" y="1847850"/>
          <p14:tracePt t="2933" x="5295900" y="1860550"/>
          <p14:tracePt t="2948" x="5308600" y="1879600"/>
          <p14:tracePt t="2965" x="5334000" y="1917700"/>
          <p14:tracePt t="2967" x="5346700" y="1936750"/>
          <p14:tracePt t="2982" x="5378450" y="1949450"/>
          <p14:tracePt t="2983" x="5410200" y="1968500"/>
          <p14:tracePt t="2998" x="5492750" y="2000250"/>
          <p14:tracePt t="3015" x="5588000" y="2038350"/>
          <p14:tracePt t="3032" x="5683250" y="2082800"/>
          <p14:tracePt t="3048" x="5772150" y="2120900"/>
          <p14:tracePt t="3065" x="5835650" y="2152650"/>
          <p14:tracePt t="3067" x="5854700" y="2165350"/>
          <p14:tracePt t="3082" x="5880100" y="2171700"/>
          <p14:tracePt t="3098" x="5918200" y="2190750"/>
          <p14:tracePt t="3115" x="5937250" y="2216150"/>
          <p14:tracePt t="3131" x="5962650" y="2222500"/>
          <p14:tracePt t="3148" x="5981700" y="2241550"/>
          <p14:tracePt t="3165" x="6007100" y="2254250"/>
          <p14:tracePt t="3181" x="6026150" y="2266950"/>
          <p14:tracePt t="3183" x="6038850" y="2273300"/>
          <p14:tracePt t="3198" x="6057900" y="2292350"/>
          <p14:tracePt t="3214" x="6083300" y="2311400"/>
          <p14:tracePt t="3231" x="6102350" y="2324100"/>
          <p14:tracePt t="3248" x="6146800" y="2343150"/>
          <p14:tracePt t="3265" x="6178550" y="2349500"/>
          <p14:tracePt t="3267" x="6197600" y="2349500"/>
          <p14:tracePt t="3281" x="6210300" y="2336800"/>
          <p14:tracePt t="3298" x="6261100" y="2286000"/>
          <p14:tracePt t="3314" x="6292850" y="2235200"/>
          <p14:tracePt t="3331" x="6311900" y="2197100"/>
          <p14:tracePt t="3348" x="6330950" y="2152650"/>
          <p14:tracePt t="3364" x="6343650" y="2095500"/>
          <p14:tracePt t="3381" x="6343650" y="2057400"/>
          <p14:tracePt t="3398" x="6343650" y="2019300"/>
          <p14:tracePt t="3400" x="6330950" y="2006600"/>
          <p14:tracePt t="3414" x="6305550" y="1987550"/>
          <p14:tracePt t="3431" x="6280150" y="1949450"/>
          <p14:tracePt t="3448" x="6261100" y="1917700"/>
          <p14:tracePt t="3464" x="6235700" y="1898650"/>
          <p14:tracePt t="3481" x="6216650" y="1866900"/>
          <p14:tracePt t="3498" x="6191250" y="1847850"/>
          <p14:tracePt t="3514" x="6172200" y="1828800"/>
          <p14:tracePt t="3516" x="6159500" y="1816100"/>
          <p14:tracePt t="3531" x="6134100" y="1797050"/>
          <p14:tracePt t="3548" x="6115050" y="1778000"/>
          <p14:tracePt t="3564" x="6076950" y="1752600"/>
          <p14:tracePt t="3581" x="6051550" y="1739900"/>
          <p14:tracePt t="3598" x="6013450" y="1720850"/>
          <p14:tracePt t="3599" x="5994400" y="1714500"/>
          <p14:tracePt t="3614" x="5981700" y="1701800"/>
          <p14:tracePt t="3616" x="5962650" y="1689100"/>
          <p14:tracePt t="3631" x="5943600" y="1676400"/>
          <p14:tracePt t="3647" x="5905500" y="1657350"/>
          <p14:tracePt t="3664" x="5880100" y="1651000"/>
          <p14:tracePt t="3681" x="5848350" y="1651000"/>
          <p14:tracePt t="3697" x="5797550" y="1651000"/>
          <p14:tracePt t="3714" x="5721350" y="1682750"/>
          <p14:tracePt t="3717" x="5670550" y="1695450"/>
          <p14:tracePt t="3731" x="5626100" y="1720850"/>
          <p14:tracePt t="3747" x="5537200" y="1746250"/>
          <p14:tracePt t="3764" x="5467350" y="1771650"/>
          <p14:tracePt t="3780" x="5454650" y="1784350"/>
          <p14:tracePt t="3797" x="5441950" y="1790700"/>
          <p14:tracePt t="3814" x="5435600" y="1797050"/>
          <p14:tracePt t="3831" x="5422900" y="1816100"/>
          <p14:tracePt t="3847" x="5410200" y="1835150"/>
          <p14:tracePt t="3864" x="5397500" y="1866900"/>
          <p14:tracePt t="3881" x="5391150" y="1885950"/>
          <p14:tracePt t="3897" x="5391150" y="1892300"/>
          <p14:tracePt t="3914" x="5391150" y="1898650"/>
          <p14:tracePt t="3930" x="5391150" y="1905000"/>
          <p14:tracePt t="3947" x="5397500" y="1917700"/>
          <p14:tracePt t="3964" x="5435600" y="2025650"/>
          <p14:tracePt t="3981" x="5435600" y="2070100"/>
          <p14:tracePt t="3997" x="5435600" y="2095500"/>
          <p14:tracePt t="4014" x="5410200" y="2120900"/>
          <p14:tracePt t="4030" x="5327650" y="2146300"/>
          <p14:tracePt t="4047" x="5213350" y="2171700"/>
          <p14:tracePt t="4064" x="5016500" y="2146300"/>
          <p14:tracePt t="4081" x="4902200" y="2114550"/>
          <p14:tracePt t="4097" x="4838700" y="2095500"/>
          <p14:tracePt t="4114" x="4826000" y="2095500"/>
          <p14:tracePt t="4130" x="4813300" y="2101850"/>
          <p14:tracePt t="4147" x="4794250" y="2120900"/>
          <p14:tracePt t="4164" x="4762500" y="2184400"/>
          <p14:tracePt t="4166" x="4737100" y="2222500"/>
          <p14:tracePt t="4181" x="4660900" y="2298700"/>
          <p14:tracePt t="4197" x="4559300" y="2393950"/>
          <p14:tracePt t="4214" x="4464050" y="2470150"/>
          <p14:tracePt t="4230" x="4387850" y="2540000"/>
          <p14:tracePt t="4247" x="4318000" y="2603500"/>
          <p14:tracePt t="4250" x="4298950" y="2616200"/>
          <p14:tracePt t="4264" x="4279900" y="2647950"/>
          <p14:tracePt t="4280" x="4267200" y="2705100"/>
          <p14:tracePt t="4282" x="4260850" y="2724150"/>
          <p14:tracePt t="4297" x="4260850" y="2736850"/>
          <p14:tracePt t="4313" x="4260850" y="2768600"/>
          <p14:tracePt t="4330" x="4279900" y="2794000"/>
          <p14:tracePt t="4347" x="4318000" y="2838450"/>
          <p14:tracePt t="4364" x="4413250" y="2908300"/>
          <p14:tracePt t="4380" x="4521200" y="2990850"/>
          <p14:tracePt t="4382" x="4565650" y="3016250"/>
          <p14:tracePt t="4397" x="4610100" y="3028950"/>
          <p14:tracePt t="4413" x="4692650" y="3060700"/>
          <p14:tracePt t="4430" x="4832350" y="3067050"/>
          <p14:tracePt t="4447" x="4927600" y="3041650"/>
          <p14:tracePt t="4463" x="5016500" y="3022600"/>
          <p14:tracePt t="4480" x="5105400" y="2990850"/>
          <p14:tracePt t="4497" x="5175250" y="2984500"/>
          <p14:tracePt t="4498" x="5194300" y="2978150"/>
          <p14:tracePt t="4513" x="5207000" y="2978150"/>
          <p14:tracePt t="4515" x="5226050" y="2971800"/>
          <p14:tracePt t="4530" x="5264150" y="2959100"/>
          <p14:tracePt t="4547" x="5334000" y="2940050"/>
          <p14:tracePt t="4563" x="5422900" y="2908300"/>
          <p14:tracePt t="4580" x="5511800" y="2876550"/>
          <p14:tracePt t="4596" x="5607050" y="2838450"/>
          <p14:tracePt t="4614" x="5664200" y="2806700"/>
          <p14:tracePt t="4630" x="5702300" y="2736850"/>
          <p14:tracePt t="4647" x="5702300" y="2711450"/>
          <p14:tracePt t="4663" x="5702300" y="2673350"/>
          <p14:tracePt t="4680" x="5676900" y="2654300"/>
          <p14:tracePt t="4696" x="5651500" y="2628900"/>
          <p14:tracePt t="4713" x="5632450" y="2603500"/>
          <p14:tracePt t="4714" x="5619750" y="2590800"/>
          <p14:tracePt t="4730" x="5588000" y="2559050"/>
          <p14:tracePt t="4746" x="5518150" y="2520950"/>
          <p14:tracePt t="4763" x="5410200" y="2470150"/>
          <p14:tracePt t="4780" x="5321300" y="2438400"/>
          <p14:tracePt t="4796" x="5251450" y="2406650"/>
          <p14:tracePt t="4813" x="5200650" y="2400300"/>
          <p14:tracePt t="4830" x="5162550" y="2393950"/>
          <p14:tracePt t="4846" x="5124450" y="2400300"/>
          <p14:tracePt t="4863" x="5105400" y="2406650"/>
          <p14:tracePt t="4880" x="5080000" y="2419350"/>
          <p14:tracePt t="4896" x="5060950" y="2425700"/>
          <p14:tracePt t="4913" x="5035550" y="2451100"/>
          <p14:tracePt t="4929" x="5016500" y="2470150"/>
          <p14:tracePt t="4946" x="4991100" y="2514600"/>
          <p14:tracePt t="4963" x="4953000" y="2559050"/>
          <p14:tracePt t="4980" x="4927600" y="2578100"/>
          <p14:tracePt t="4996" x="4902200" y="2603500"/>
          <p14:tracePt t="5013" x="4889500" y="2622550"/>
          <p14:tracePt t="5016" x="4876800" y="2635250"/>
          <p14:tracePt t="5030" x="4870450" y="2647950"/>
          <p14:tracePt t="5046" x="4857750" y="2667000"/>
          <p14:tracePt t="5063" x="4851400" y="2686050"/>
          <p14:tracePt t="5079" x="4851400" y="2698750"/>
          <p14:tracePt t="5096" x="4851400" y="2705100"/>
          <p14:tracePt t="5152" x="4857750" y="2698750"/>
          <p14:tracePt t="5160" x="4857750" y="2686050"/>
          <p14:tracePt t="5218" x="4864100" y="2692400"/>
          <p14:tracePt t="5227" x="4870450" y="2711450"/>
          <p14:tracePt t="5234" x="4870450" y="2717800"/>
          <p14:tracePt t="5246" x="4870450" y="2730500"/>
          <p14:tracePt t="5263" x="4870450" y="2736850"/>
          <p14:tracePt t="5279" x="4870450" y="2743200"/>
          <p14:tracePt t="5296" x="4870450" y="2749550"/>
          <p14:tracePt t="5313" x="4870450" y="2762250"/>
          <p14:tracePt t="5329" x="4870450" y="2774950"/>
          <p14:tracePt t="5346" x="4870450" y="2787650"/>
          <p14:tracePt t="5379" x="4870450" y="2794000"/>
          <p14:tracePt t="5396" x="4845050" y="2800350"/>
          <p14:tracePt t="5412" x="4826000" y="2806700"/>
          <p14:tracePt t="5429" x="4781550" y="2819400"/>
          <p14:tracePt t="5445" x="4718050" y="2851150"/>
          <p14:tracePt t="5462" x="4660900" y="2876550"/>
          <p14:tracePt t="5479" x="4616450" y="2895600"/>
          <p14:tracePt t="5496" x="4578350" y="2921000"/>
          <p14:tracePt t="5497" x="4565650" y="2940050"/>
          <p14:tracePt t="5512" x="4559300" y="2997200"/>
          <p14:tracePt t="5529" x="4584700" y="3098800"/>
          <p14:tracePt t="5545" x="4622800" y="3187700"/>
          <p14:tracePt t="5562" x="4648200" y="3232150"/>
          <p14:tracePt t="5579" x="4660900" y="3251200"/>
          <p14:tracePt t="5595" x="4667250" y="3263900"/>
          <p14:tracePt t="5597" x="4667250" y="3270250"/>
          <p14:tracePt t="5656" x="4673600" y="3276600"/>
          <p14:tracePt t="5665" x="4686300" y="3289300"/>
          <p14:tracePt t="5670" x="4699000" y="3302000"/>
          <p14:tracePt t="5679" x="4705350" y="3321050"/>
          <p14:tracePt t="5695" x="4743450" y="3390900"/>
          <p14:tracePt t="5712" x="4787900" y="3454400"/>
          <p14:tracePt t="5729" x="4864100" y="3536950"/>
          <p14:tracePt t="5746" x="4959350" y="3625850"/>
          <p14:tracePt t="5748" x="5010150" y="3676650"/>
          <p14:tracePt t="5762" x="5060950" y="3721100"/>
          <p14:tracePt t="5764" x="5111750" y="3765550"/>
          <p14:tracePt t="5779" x="5156200" y="3790950"/>
          <p14:tracePt t="5795" x="5283200" y="3822700"/>
          <p14:tracePt t="5812" x="5391150" y="3822700"/>
          <p14:tracePt t="5829" x="5499100" y="3816350"/>
          <p14:tracePt t="5845" x="5619750" y="3790950"/>
          <p14:tracePt t="5862" x="5721350" y="3759200"/>
          <p14:tracePt t="5864" x="5765800" y="3746500"/>
          <p14:tracePt t="5879" x="5810250" y="3727450"/>
          <p14:tracePt t="5895" x="5911850" y="3695700"/>
          <p14:tracePt t="5912" x="6019800" y="3651250"/>
          <p14:tracePt t="5928" x="6051550" y="3587750"/>
          <p14:tracePt t="5945" x="6051550" y="3498850"/>
          <p14:tracePt t="5962" x="6032500" y="3409950"/>
          <p14:tracePt t="5978" x="5994400" y="3295650"/>
          <p14:tracePt t="5980" x="5969000" y="3251200"/>
          <p14:tracePt t="5995" x="5937250" y="3200400"/>
          <p14:tracePt t="5997" x="5905500" y="3162300"/>
          <p14:tracePt t="6012" x="5842000" y="3124200"/>
          <p14:tracePt t="6028" x="5759450" y="3092450"/>
          <p14:tracePt t="6045" x="5676900" y="3086100"/>
          <p14:tracePt t="6062" x="5562600" y="3079750"/>
          <p14:tracePt t="6078" x="5416550" y="3098800"/>
          <p14:tracePt t="6095" x="5276850" y="3105150"/>
          <p14:tracePt t="6112" x="5168900" y="3111500"/>
          <p14:tracePt t="6113" x="5124450" y="3117850"/>
          <p14:tracePt t="6128" x="5086350" y="3143250"/>
          <p14:tracePt t="6145" x="5067300" y="3162300"/>
          <p14:tracePt t="6162" x="5041900" y="3187700"/>
          <p14:tracePt t="6178" x="5029200" y="3206750"/>
          <p14:tracePt t="6195" x="5016500" y="3232150"/>
          <p14:tracePt t="6212" x="4997450" y="3251200"/>
          <p14:tracePt t="6228" x="4972050" y="3276600"/>
          <p14:tracePt t="6245" x="4959350" y="3289300"/>
          <p14:tracePt t="6262" x="4940300" y="3302000"/>
          <p14:tracePt t="6584" x="4927600" y="3302000"/>
          <p14:tracePt t="6592" x="4914900" y="3302000"/>
          <p14:tracePt t="6608" x="4902200" y="3302000"/>
          <p14:tracePt t="6616" x="4895850" y="3302000"/>
          <p14:tracePt t="6627" x="4889500" y="3302000"/>
          <p14:tracePt t="6645" x="4876800" y="3302000"/>
          <p14:tracePt t="6661" x="4864100" y="3302000"/>
          <p14:tracePt t="6678" x="4851400" y="3257550"/>
          <p14:tracePt t="6694" x="4845050" y="3162300"/>
          <p14:tracePt t="6696" x="4838700" y="3092450"/>
          <p14:tracePt t="6711" x="4838700" y="3028950"/>
          <p14:tracePt t="6713" x="4838700" y="2965450"/>
          <p14:tracePt t="6728" x="4832350" y="2851150"/>
          <p14:tracePt t="6744" x="4806950" y="2762250"/>
          <p14:tracePt t="6761" x="4787900" y="2711450"/>
          <p14:tracePt t="6778" x="4781550" y="2698750"/>
          <p14:tracePt t="6794" x="4775200" y="2692400"/>
          <p14:tracePt t="6811" x="4756150" y="2679700"/>
          <p14:tracePt t="6828" x="4730750" y="2660650"/>
          <p14:tracePt t="6844" x="4718050" y="2647950"/>
          <p14:tracePt t="6861" x="4692650" y="2628900"/>
          <p14:tracePt t="6863" x="4692650" y="2622550"/>
          <p14:tracePt t="6880" x="4679950" y="2622550"/>
          <p14:tracePt t="6920" x="4673600" y="2622550"/>
          <p14:tracePt t="6956" x="4660900" y="2622550"/>
          <p14:tracePt t="6964" x="4641850" y="2622550"/>
          <p14:tracePt t="6972" x="4635500" y="2622550"/>
          <p14:tracePt t="6980" x="4610100" y="2635250"/>
          <p14:tracePt t="6994" x="4559300" y="2654300"/>
          <p14:tracePt t="7011" x="4508500" y="2673350"/>
          <p14:tracePt t="7027" x="4476750" y="2692400"/>
          <p14:tracePt t="7044" x="4457700" y="2705100"/>
          <p14:tracePt t="7061" x="4438650" y="2711450"/>
          <p14:tracePt t="7077" x="4432300" y="2724150"/>
          <p14:tracePt t="7094" x="4419600" y="2736850"/>
          <p14:tracePt t="7096" x="4406900" y="2749550"/>
          <p14:tracePt t="7111" x="4394200" y="2762250"/>
          <p14:tracePt t="7127" x="4375150" y="2781300"/>
          <p14:tracePt t="7144" x="4349750" y="2800350"/>
          <p14:tracePt t="7161" x="4324350" y="2813050"/>
          <p14:tracePt t="7177" x="4305300" y="2825750"/>
          <p14:tracePt t="7194" x="4279900" y="2838450"/>
          <p14:tracePt t="7196" x="4267200" y="2844800"/>
          <p14:tracePt t="7211" x="4260850" y="2844800"/>
          <p14:tracePt t="7213" x="4248150" y="2851150"/>
          <p14:tracePt t="7227" x="4241800" y="2851150"/>
          <p14:tracePt t="7444" x="4241800" y="2857500"/>
          <p14:tracePt t="7456" x="4229100" y="2863850"/>
          <p14:tracePt t="7463" x="4216400" y="2870200"/>
          <p14:tracePt t="7477" x="4210050" y="2876550"/>
          <p14:tracePt t="7494" x="4178300" y="2895600"/>
          <p14:tracePt t="7510" x="4089400" y="2927350"/>
          <p14:tracePt t="7527" x="4057650" y="2940050"/>
          <p14:tracePt t="7544" x="4025900" y="2946400"/>
          <p14:tracePt t="7560" x="4006850" y="2952750"/>
          <p14:tracePt t="7578" x="3994150" y="2952750"/>
          <p14:tracePt t="7594" x="3981450" y="2959100"/>
          <p14:tracePt t="7610" x="3962400" y="2959100"/>
          <p14:tracePt t="7627" x="3956050" y="2959100"/>
          <p14:tracePt t="7643" x="3949700" y="2959100"/>
          <p14:tracePt t="7660" x="3943350" y="2959100"/>
          <p14:tracePt t="7677" x="3930650" y="2959100"/>
          <p14:tracePt t="7694" x="3911600" y="2959100"/>
          <p14:tracePt t="7710" x="3886200" y="2965450"/>
          <p14:tracePt t="7727" x="3867150" y="2965450"/>
          <p14:tracePt t="7743" x="3848100" y="2965450"/>
          <p14:tracePt t="7760" x="3816350" y="2978150"/>
          <p14:tracePt t="7776" x="3790950" y="2984500"/>
          <p14:tracePt t="7793" x="3784600" y="2984500"/>
          <p14:tracePt t="7810" x="3778250" y="2984500"/>
          <p14:tracePt t="7975" x="3771900" y="2984500"/>
          <p14:tracePt t="7986" x="3765550" y="2984500"/>
          <p14:tracePt t="7995" x="3759200" y="2978150"/>
          <p14:tracePt t="8010" x="3759200" y="2971800"/>
          <p14:tracePt t="8026" x="3759200" y="2965450"/>
          <p14:tracePt t="8161" x="3752850" y="2965450"/>
          <p14:tracePt t="8168" x="3746500" y="2965450"/>
          <p14:tracePt t="9092" x="3740150" y="2965450"/>
          <p14:tracePt t="9100" x="3733800" y="2965450"/>
          <p14:tracePt t="9108" x="3727450" y="2965450"/>
          <p14:tracePt t="9125" x="3721100" y="2965450"/>
          <p14:tracePt t="9142" x="3708400" y="2965450"/>
          <p14:tracePt t="9159" x="3695700" y="2965450"/>
          <p14:tracePt t="9192" x="3689350" y="2965450"/>
          <p14:tracePt t="9209" x="3676650" y="2959100"/>
          <p14:tracePt t="9225" x="3670300" y="2952750"/>
          <p14:tracePt t="9242" x="3663950" y="2952750"/>
          <p14:tracePt t="9259" x="3663950" y="2946400"/>
          <p14:tracePt t="9291" x="3663950" y="2940050"/>
          <p14:tracePt t="9325" x="3651250" y="2933700"/>
          <p14:tracePt t="9620" x="3644900" y="2933700"/>
          <p14:tracePt t="9634" x="3644900" y="2940050"/>
          <p14:tracePt t="9646" x="3638550" y="2946400"/>
          <p14:tracePt t="9654" x="3625850" y="2952750"/>
          <p14:tracePt t="9662" x="3625850" y="2965450"/>
          <p14:tracePt t="9675" x="3613150" y="2978150"/>
          <p14:tracePt t="9691" x="3600450" y="2997200"/>
          <p14:tracePt t="9708" x="3575050" y="3022600"/>
          <p14:tracePt t="9778" x="3562350" y="3022600"/>
          <p14:tracePt t="9786" x="3556000" y="3028950"/>
          <p14:tracePt t="9794" x="3543300" y="3041650"/>
          <p14:tracePt t="9808" x="3517900" y="3067050"/>
          <p14:tracePt t="9825" x="3492500" y="3086100"/>
          <p14:tracePt t="9841" x="3454400" y="3111500"/>
          <p14:tracePt t="9858" x="3429000" y="3187700"/>
          <p14:tracePt t="9874" x="3403600" y="3219450"/>
          <p14:tracePt t="9892" x="3390900" y="3276600"/>
          <p14:tracePt t="9908" x="3390900" y="3340100"/>
          <p14:tracePt t="9925" x="3403600" y="3473450"/>
          <p14:tracePt t="9941" x="3403600" y="3530600"/>
          <p14:tracePt t="9958" x="3403600" y="3562350"/>
          <p14:tracePt t="9974" x="3390900" y="3587750"/>
          <p14:tracePt t="9992" x="3365500" y="3613150"/>
          <p14:tracePt t="9993" x="3352800" y="3625850"/>
          <p14:tracePt t="10008" x="3346450" y="3632200"/>
          <p14:tracePt t="10010" x="3340100" y="3644900"/>
          <p14:tracePt t="10024" x="3327400" y="3657600"/>
          <p14:tracePt t="10041" x="3308350" y="3670300"/>
          <p14:tracePt t="10043" x="3295650" y="3676650"/>
          <p14:tracePt t="10058" x="3282950" y="3683000"/>
          <p14:tracePt t="10074" x="3263900" y="3683000"/>
          <p14:tracePt t="10091" x="3257550" y="3695700"/>
          <p14:tracePt t="10108" x="3244850" y="3695700"/>
          <p14:tracePt t="10124" x="3238500" y="3695700"/>
          <p14:tracePt t="10141" x="3232150" y="3695700"/>
          <p14:tracePt t="10158" x="3213100" y="3714750"/>
          <p14:tracePt t="10174" x="3181350" y="3746500"/>
          <p14:tracePt t="10191" x="3117850" y="3771900"/>
          <p14:tracePt t="10208" x="3028950" y="3803650"/>
          <p14:tracePt t="10224" x="2959100" y="3822700"/>
          <p14:tracePt t="10226" x="2933700" y="3835400"/>
          <p14:tracePt t="10241" x="2908300" y="3841750"/>
          <p14:tracePt t="10243" x="2889250" y="3848100"/>
          <p14:tracePt t="10258" x="2876550" y="3854450"/>
          <p14:tracePt t="10382" x="2870200" y="3854450"/>
          <p14:tracePt t="10394" x="2857500" y="3854450"/>
          <p14:tracePt t="10411" x="2844800" y="3854450"/>
          <p14:tracePt t="10416" x="2832100" y="3854450"/>
          <p14:tracePt t="10432" x="2825750" y="3854450"/>
          <p14:tracePt t="10444" x="2819400" y="3854450"/>
          <p14:tracePt t="10921" x="2819400" y="3860800"/>
          <p14:tracePt t="10932" x="2806700" y="3867150"/>
          <p14:tracePt t="10940" x="2800350" y="3867150"/>
          <p14:tracePt t="10974" x="2794000" y="3867150"/>
          <p14:tracePt t="10990" x="2787650" y="3867150"/>
          <p14:tracePt t="11056" x="2781300" y="3860800"/>
          <p14:tracePt t="11064" x="2774950" y="3860800"/>
          <p14:tracePt t="11073" x="2768600" y="3860800"/>
          <p14:tracePt t="11118" x="2768600" y="3854450"/>
          <p14:tracePt t="11128" x="2762250" y="3848100"/>
          <p14:tracePt t="11141" x="2755900" y="3841750"/>
          <p14:tracePt t="11176" x="2755900" y="3835400"/>
          <p14:tracePt t="11190" x="2755900" y="3829050"/>
          <p14:tracePt t="11207" x="2755900" y="3816350"/>
          <p14:tracePt t="11264" x="2749550" y="3816350"/>
          <p14:tracePt t="11273" x="2743200" y="3822700"/>
          <p14:tracePt t="11280" x="2730500" y="3835400"/>
          <p14:tracePt t="11290" x="2724150" y="3848100"/>
          <p14:tracePt t="11307" x="2711450" y="3860800"/>
          <p14:tracePt t="11323" x="2705100" y="3860800"/>
          <p14:tracePt t="11408" x="2698750" y="3860800"/>
          <p14:tracePt t="11434" x="2698750" y="3867150"/>
          <p14:tracePt t="11442" x="2692400" y="3873500"/>
          <p14:tracePt t="11450" x="2686050" y="3873500"/>
          <p14:tracePt t="11540" x="2679700" y="3867150"/>
          <p14:tracePt t="11546" x="2673350" y="3867150"/>
          <p14:tracePt t="11556" x="2673350" y="3860800"/>
          <p14:tracePt t="11598" x="2667000" y="3860800"/>
          <p14:tracePt t="11636" x="2660650" y="3860800"/>
          <p14:tracePt t="11645" x="2654300" y="3860800"/>
          <p14:tracePt t="11690" x="2647950" y="3854450"/>
          <p14:tracePt t="11698" x="2641600" y="3848100"/>
          <p14:tracePt t="11706" x="2635250" y="3848100"/>
          <p14:tracePt t="11722" x="2635250" y="3841750"/>
          <p14:tracePt t="11843" x="2628900" y="3835400"/>
          <p14:tracePt t="11860" x="2628900" y="3829050"/>
          <p14:tracePt t="11869" x="2628900" y="3822700"/>
          <p14:tracePt t="11876" x="2628900" y="3816350"/>
          <p14:tracePt t="11891" x="2622550" y="3816350"/>
          <p14:tracePt t="11906" x="2622550" y="3810000"/>
          <p14:tracePt t="14040" x="2616200" y="3810000"/>
          <p14:tracePt t="14048" x="2571750" y="3810000"/>
          <p14:tracePt t="14056" x="2482850" y="3810000"/>
          <p14:tracePt t="14071" x="2362200" y="3790950"/>
          <p14:tracePt t="14087" x="2336800" y="3803650"/>
          <p14:tracePt t="14104" x="2311400" y="3816350"/>
          <p14:tracePt t="14288" x="2311400" y="3822700"/>
          <p14:tracePt t="14300" x="2311400" y="3829050"/>
          <p14:tracePt t="14488" x="2317750" y="3829050"/>
          <p14:tracePt t="14496" x="2324100" y="3829050"/>
          <p14:tracePt t="14506" x="2336800" y="3829050"/>
          <p14:tracePt t="14520" x="2355850" y="3829050"/>
          <p14:tracePt t="14536" x="2381250" y="3829050"/>
          <p14:tracePt t="14553" x="2413000" y="3829050"/>
          <p14:tracePt t="14570" x="2432050" y="3822700"/>
          <p14:tracePt t="14587" x="2451100" y="3810000"/>
          <p14:tracePt t="14603" x="2476500" y="3803650"/>
          <p14:tracePt t="14620" x="2489200" y="3797300"/>
          <p14:tracePt t="14637" x="2501900" y="3797300"/>
          <p14:tracePt t="14640" x="2508250" y="3790950"/>
          <p14:tracePt t="14653" x="2520950" y="3784600"/>
          <p14:tracePt t="14670" x="2559050" y="3771900"/>
          <p14:tracePt t="14687" x="2603500" y="3752850"/>
          <p14:tracePt t="14703" x="2622550" y="3752850"/>
          <p14:tracePt t="14720" x="2635250" y="3740150"/>
          <p14:tracePt t="14764" x="2635250" y="3733800"/>
          <p14:tracePt t="14784" x="2641600" y="3727450"/>
          <p14:tracePt t="14790" x="2647950" y="3714750"/>
          <p14:tracePt t="14803" x="2654300" y="3708400"/>
          <p14:tracePt t="14820" x="2654300" y="3689350"/>
          <p14:tracePt t="14837" x="2660650" y="3670300"/>
          <p14:tracePt t="14838" x="2660650" y="3657600"/>
          <p14:tracePt t="14853" x="2667000" y="3638550"/>
          <p14:tracePt t="14870" x="2679700" y="3619500"/>
          <p14:tracePt t="14886" x="2686050" y="3594100"/>
          <p14:tracePt t="14903" x="2686050" y="3575050"/>
          <p14:tracePt t="14920" x="2692400" y="3556000"/>
          <p14:tracePt t="14936" x="2692400" y="3536950"/>
          <p14:tracePt t="14937" x="2692400" y="3524250"/>
          <p14:tracePt t="14953" x="2692400" y="3511550"/>
          <p14:tracePt t="14969" x="2692400" y="3492500"/>
          <p14:tracePt t="14986" x="2692400" y="3473450"/>
          <p14:tracePt t="15003" x="2679700" y="3467100"/>
          <p14:tracePt t="15019" x="2673350" y="3454400"/>
          <p14:tracePt t="15036" x="2660650" y="3441700"/>
          <p14:tracePt t="15053" x="2635250" y="3422650"/>
          <p14:tracePt t="15055" x="2628900" y="3416300"/>
          <p14:tracePt t="15070" x="2622550" y="3409950"/>
          <p14:tracePt t="15086" x="2590800" y="3384550"/>
          <p14:tracePt t="15103" x="2571750" y="3378200"/>
          <p14:tracePt t="15119" x="2546350" y="3359150"/>
          <p14:tracePt t="15136" x="2527300" y="3346450"/>
          <p14:tracePt t="15153" x="2508250" y="3340100"/>
          <p14:tracePt t="15155" x="2495550" y="3340100"/>
          <p14:tracePt t="15170" x="2482850" y="3333750"/>
          <p14:tracePt t="15186" x="2451100" y="3327400"/>
          <p14:tracePt t="15203" x="2432050" y="3321050"/>
          <p14:tracePt t="15219" x="2413000" y="3314700"/>
          <p14:tracePt t="15236" x="2374900" y="3314700"/>
          <p14:tracePt t="15253" x="2317750" y="3308350"/>
          <p14:tracePt t="15269" x="2286000" y="3302000"/>
          <p14:tracePt t="15286" x="2254250" y="3302000"/>
          <p14:tracePt t="15302" x="2247900" y="3302000"/>
          <p14:tracePt t="15320" x="2235200" y="3302000"/>
          <p14:tracePt t="15336" x="2222500" y="3302000"/>
          <p14:tracePt t="15353" x="2203450" y="3302000"/>
          <p14:tracePt t="15369" x="2171700" y="3308350"/>
          <p14:tracePt t="15386" x="2127250" y="3314700"/>
          <p14:tracePt t="15403" x="2101850" y="3314700"/>
          <p14:tracePt t="15419" x="2089150" y="3314700"/>
          <p14:tracePt t="15436" x="2082800" y="3321050"/>
          <p14:tracePt t="15498" x="2076450" y="3321050"/>
          <p14:tracePt t="15506" x="2070100" y="3333750"/>
          <p14:tracePt t="15514" x="2051050" y="3346450"/>
          <p14:tracePt t="15522" x="2038350" y="3352800"/>
          <p14:tracePt t="15536" x="2025650" y="3365500"/>
          <p14:tracePt t="15552" x="2006600" y="3390900"/>
          <p14:tracePt t="15569" x="1981200" y="3416300"/>
          <p14:tracePt t="15586" x="1968500" y="3429000"/>
          <p14:tracePt t="15602" x="1962150" y="3429000"/>
          <p14:tracePt t="15638" x="1962150" y="3435350"/>
          <p14:tracePt t="15655" x="1962150" y="3448050"/>
          <p14:tracePt t="15669" x="1962150" y="3454400"/>
          <p14:tracePt t="15686" x="1962150" y="3467100"/>
          <p14:tracePt t="15702" x="1962150" y="3473450"/>
          <p14:tracePt t="15719" x="1962150" y="3486150"/>
          <p14:tracePt t="15720" x="1962150" y="3492500"/>
          <p14:tracePt t="15736" x="1962150" y="3505200"/>
          <p14:tracePt t="15752" x="1962150" y="3524250"/>
          <p14:tracePt t="15769" x="1949450" y="3543300"/>
          <p14:tracePt t="15785" x="1943100" y="3562350"/>
          <p14:tracePt t="15802" x="1943100" y="3581400"/>
          <p14:tracePt t="15804" x="1943100" y="3587750"/>
          <p14:tracePt t="15818" x="1943100" y="3594100"/>
          <p14:tracePt t="15821" x="1943100" y="3600450"/>
          <p14:tracePt t="15838" x="1949450" y="3606800"/>
          <p14:tracePt t="15852" x="1949450" y="3625850"/>
          <p14:tracePt t="15869" x="1962150" y="3638550"/>
          <p14:tracePt t="15885" x="1968500" y="3651250"/>
          <p14:tracePt t="15932" x="1968500" y="3657600"/>
          <p14:tracePt t="15940" x="1981200" y="3663950"/>
          <p14:tracePt t="15952" x="1993900" y="3676650"/>
          <p14:tracePt t="15968" x="2019300" y="3702050"/>
          <p14:tracePt t="15986" x="2044700" y="3721100"/>
          <p14:tracePt t="16002" x="2076450" y="3746500"/>
          <p14:tracePt t="16018" x="2095500" y="3752850"/>
          <p14:tracePt t="16035" x="2165350" y="3784600"/>
          <p14:tracePt t="16052" x="2235200" y="3803650"/>
          <p14:tracePt t="16068" x="2311400" y="3835400"/>
          <p14:tracePt t="16085" x="2349500" y="3841750"/>
          <p14:tracePt t="16087" x="2368550" y="3848100"/>
          <p14:tracePt t="16102" x="2387600" y="3854450"/>
          <p14:tracePt t="16103" x="2393950" y="3854450"/>
          <p14:tracePt t="16118" x="2413000" y="3854450"/>
          <p14:tracePt t="16135" x="2419350" y="3854450"/>
          <p14:tracePt t="16212" x="2425700" y="3854450"/>
          <p14:tracePt t="16218" x="2438400" y="3848100"/>
          <p14:tracePt t="16235" x="2482850" y="3822700"/>
          <p14:tracePt t="16252" x="2533650" y="3797300"/>
          <p14:tracePt t="16268" x="2571750" y="3784600"/>
          <p14:tracePt t="16285" x="2590800" y="3771900"/>
          <p14:tracePt t="16288" x="2603500" y="3759200"/>
          <p14:tracePt t="16302" x="2616200" y="3752850"/>
          <p14:tracePt t="16303" x="2628900" y="3746500"/>
          <p14:tracePt t="16335" x="2641600" y="3733800"/>
          <p14:tracePt t="16352" x="2647950" y="3733800"/>
          <p14:tracePt t="16368" x="2647950" y="3727450"/>
          <p14:tracePt t="16385" x="2660650" y="3721100"/>
          <p14:tracePt t="16401" x="2673350" y="3708400"/>
          <p14:tracePt t="16418" x="2692400" y="3689350"/>
          <p14:tracePt t="16435" x="2717800" y="3676650"/>
          <p14:tracePt t="16452" x="2736850" y="3657600"/>
          <p14:tracePt t="16453" x="2736850" y="3651250"/>
          <p14:tracePt t="16468" x="2743200" y="3651250"/>
          <p14:tracePt t="16614" x="2749550" y="3644900"/>
          <p14:tracePt t="16622" x="2755900" y="3644900"/>
          <p14:tracePt t="16634" x="2755900" y="3638550"/>
          <p14:tracePt t="16812" x="2762250" y="3638550"/>
          <p14:tracePt t="16818" x="2762250" y="3644900"/>
          <p14:tracePt t="16834" x="2768600" y="3651250"/>
          <p14:tracePt t="17524" x="2762250" y="3657600"/>
          <p14:tracePt t="17532" x="2762250" y="3663950"/>
          <p14:tracePt t="17546" x="2755900" y="3670300"/>
          <p14:tracePt t="17554" x="2749550" y="3676650"/>
          <p14:tracePt t="17567" x="2736850" y="3683000"/>
          <p14:tracePt t="17584" x="2717800" y="3689350"/>
          <p14:tracePt t="17600" x="2711450" y="3689350"/>
          <p14:tracePt t="17636" x="2711450" y="3695700"/>
          <p14:tracePt t="17888" x="2711450" y="3702050"/>
          <p14:tracePt t="17938" x="2711450" y="3708400"/>
          <p14:tracePt t="17960" x="2711450" y="3714750"/>
          <p14:tracePt t="18240" x="2711450" y="3721100"/>
          <p14:tracePt t="18348" x="2711450" y="3727450"/>
          <p14:tracePt t="18356" x="2711450" y="3733800"/>
          <p14:tracePt t="18366" x="2705100" y="3740150"/>
          <p14:tracePt t="18506" x="2698750" y="3740150"/>
          <p14:tracePt t="18518" x="2692400" y="3740150"/>
          <p14:tracePt t="18535" x="2692400" y="3746500"/>
          <p14:tracePt t="18604" x="2686050" y="3752850"/>
          <p14:tracePt t="18617" x="2679700" y="3752850"/>
          <p14:tracePt t="18632" x="2673350" y="3759200"/>
          <p14:tracePt t="18649" x="2667000" y="3765550"/>
          <p14:tracePt t="18666" x="2660650" y="3771900"/>
          <p14:tracePt t="18683" x="2654300" y="3771900"/>
          <p14:tracePt t="18833" x="2647950" y="3778250"/>
          <p14:tracePt t="18844" x="2647950" y="3784600"/>
          <p14:tracePt t="18852" x="2641600" y="3784600"/>
          <p14:tracePt t="18866" x="2635250" y="3790950"/>
          <p14:tracePt t="18882" x="2635250" y="3797300"/>
          <p14:tracePt t="19068" x="2628900" y="3797300"/>
          <p14:tracePt t="19164" x="2628900" y="3790950"/>
          <p14:tracePt t="19188" x="2628900" y="3784600"/>
          <p14:tracePt t="19246" x="2635250" y="3784600"/>
          <p14:tracePt t="19258" x="2641600" y="3784600"/>
          <p14:tracePt t="19268" x="2641600" y="3797300"/>
          <p14:tracePt t="19282" x="2647950" y="3822700"/>
          <p14:tracePt t="19299" x="2654300" y="3848100"/>
          <p14:tracePt t="19315" x="2654300" y="3867150"/>
          <p14:tracePt t="19332" x="2654300" y="3873500"/>
          <p14:tracePt t="19348" x="2654300" y="3879850"/>
          <p14:tracePt t="19404" x="2654300" y="3886200"/>
          <p14:tracePt t="19413" x="2641600" y="3886200"/>
          <p14:tracePt t="19420" x="2628900" y="3898900"/>
          <p14:tracePt t="19432" x="2628900" y="3905250"/>
          <p14:tracePt t="19448" x="2609850" y="3911600"/>
          <p14:tracePt t="19465" x="2597150" y="3911600"/>
          <p14:tracePt t="19482" x="2578100" y="3924300"/>
          <p14:tracePt t="19498" x="2565400" y="3930650"/>
          <p14:tracePt t="19515" x="2540000" y="3943350"/>
          <p14:tracePt t="19532" x="2527300" y="3956050"/>
          <p14:tracePt t="19535" x="2514600" y="3956050"/>
          <p14:tracePt t="19548" x="2508250" y="3962400"/>
          <p14:tracePt t="19565" x="2482850" y="3975100"/>
          <p14:tracePt t="19582" x="2457450" y="3987800"/>
          <p14:tracePt t="19598" x="2444750" y="3987800"/>
          <p14:tracePt t="19615" x="2438400" y="3987800"/>
          <p14:tracePt t="19632" x="2432050" y="3987800"/>
          <p14:tracePt t="19950" x="2432050" y="3994150"/>
          <p14:tracePt t="19974" x="2432050" y="4000500"/>
          <p14:tracePt t="19986" x="2425700" y="4006850"/>
          <p14:tracePt t="20008" x="2425700" y="4013200"/>
          <p14:tracePt t="20028" x="2425700" y="4019550"/>
          <p14:tracePt t="20268" x="2413000" y="4019550"/>
          <p14:tracePt t="20276" x="2400300" y="4019550"/>
          <p14:tracePt t="20284" x="2393950" y="4025900"/>
          <p14:tracePt t="20297" x="2387600" y="4025900"/>
          <p14:tracePt t="20314" x="2362200" y="4032250"/>
          <p14:tracePt t="20331" x="2362200" y="4038600"/>
          <p14:tracePt t="20348" x="2355850" y="4038600"/>
          <p14:tracePt t="20392" x="2349500" y="4044950"/>
          <p14:tracePt t="20404" x="2343150" y="4057650"/>
          <p14:tracePt t="20414" x="2343150" y="4064000"/>
          <p14:tracePt t="20431" x="2317750" y="4089400"/>
          <p14:tracePt t="20447" x="2305050" y="4108450"/>
          <p14:tracePt t="20464" x="2292350" y="4127500"/>
          <p14:tracePt t="20466" x="2279650" y="4133850"/>
          <p14:tracePt t="20481" x="2273300" y="4140200"/>
          <p14:tracePt t="20498" x="2266950" y="4146550"/>
          <p14:tracePt t="20514" x="2260600" y="4146550"/>
          <p14:tracePt t="20515" x="2254250" y="4146550"/>
          <p14:tracePt t="20530" x="2247900" y="4146550"/>
          <p14:tracePt t="20547" x="2241550" y="4152900"/>
          <p14:tracePt t="20564" x="2228850" y="4152900"/>
          <p14:tracePt t="20580" x="2222500" y="4152900"/>
          <p14:tracePt t="20597" x="2203450" y="4152900"/>
          <p14:tracePt t="20614" x="2178050" y="4152900"/>
          <p14:tracePt t="20616" x="2171700" y="4152900"/>
          <p14:tracePt t="20630" x="2165350" y="4152900"/>
          <p14:tracePt t="20647" x="2159000" y="4152900"/>
          <p14:tracePt t="20710" x="2146300" y="4146550"/>
          <p14:tracePt t="20716" x="2139950" y="4140200"/>
          <p14:tracePt t="22572" x="2139950" y="4133850"/>
          <p14:tracePt t="22584" x="2133600" y="4133850"/>
          <p14:tracePt t="22592" x="2082800" y="4121150"/>
          <p14:tracePt t="22598" x="1993900" y="4102100"/>
          <p14:tracePt t="22612" x="1892300" y="4083050"/>
          <p14:tracePt t="22629" x="1625600" y="4044950"/>
          <p14:tracePt t="22646" x="1320800" y="4006850"/>
          <p14:tracePt t="22647" x="1098550" y="3981450"/>
          <p14:tracePt t="22662" x="666750" y="3930650"/>
          <p14:tracePt t="22678" x="254000" y="3867150"/>
        </p14:tracePtLst>
      </p14:laserTraceLst>
    </p:ext>
  </p:extLs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25378A-7A36-4D1D-BF08-45CD202B8F40}"/>
              </a:ext>
            </a:extLst>
          </p:cNvPr>
          <p:cNvSpPr>
            <a:spLocks noGrp="1"/>
          </p:cNvSpPr>
          <p:nvPr>
            <p:ph type="title"/>
          </p:nvPr>
        </p:nvSpPr>
        <p:spPr>
          <a:xfrm>
            <a:off x="685800" y="899024"/>
            <a:ext cx="3076032" cy="3914947"/>
          </a:xfrm>
        </p:spPr>
        <p:txBody>
          <a:bodyPr vert="horz" lIns="91440" tIns="45720" rIns="91440" bIns="45720" rtlCol="0" anchor="t">
            <a:normAutofit/>
          </a:bodyPr>
          <a:lstStyle/>
          <a:p>
            <a:r>
              <a:rPr lang="en-US" dirty="0"/>
              <a:t> Why are Incidents different?</a:t>
            </a:r>
          </a:p>
        </p:txBody>
      </p:sp>
      <p:cxnSp>
        <p:nvCxnSpPr>
          <p:cNvPr id="15" name="Straight Connector 14">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371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4" descr="Chart, bar chart&#10;&#10;Description automatically generated">
            <a:extLst>
              <a:ext uri="{FF2B5EF4-FFF2-40B4-BE49-F238E27FC236}">
                <a16:creationId xmlns:a16="http://schemas.microsoft.com/office/drawing/2014/main" id="{79EA6A63-81A7-4137-A19D-4D027DE7A2E2}"/>
              </a:ext>
            </a:extLst>
          </p:cNvPr>
          <p:cNvPicPr>
            <a:picLocks noChangeAspect="1"/>
          </p:cNvPicPr>
          <p:nvPr/>
        </p:nvPicPr>
        <p:blipFill>
          <a:blip r:embed="rId3"/>
          <a:stretch>
            <a:fillRect/>
          </a:stretch>
        </p:blipFill>
        <p:spPr>
          <a:xfrm>
            <a:off x="4038600" y="726664"/>
            <a:ext cx="7353299" cy="5404674"/>
          </a:xfrm>
          <a:prstGeom prst="rect">
            <a:avLst/>
          </a:prstGeom>
        </p:spPr>
      </p:pic>
      <p:sp>
        <p:nvSpPr>
          <p:cNvPr id="5" name="TextBox 4">
            <a:extLst>
              <a:ext uri="{FF2B5EF4-FFF2-40B4-BE49-F238E27FC236}">
                <a16:creationId xmlns:a16="http://schemas.microsoft.com/office/drawing/2014/main" id="{F962E1D0-49BF-48E2-87AB-09CE5762E9D9}"/>
              </a:ext>
            </a:extLst>
          </p:cNvPr>
          <p:cNvSpPr txBox="1"/>
          <p:nvPr/>
        </p:nvSpPr>
        <p:spPr>
          <a:xfrm>
            <a:off x="425570" y="3703608"/>
            <a:ext cx="274320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t>Incident = Not an accident </a:t>
            </a:r>
            <a:endParaRPr lang="en-US">
              <a:solidFill>
                <a:srgbClr val="000000"/>
              </a:solidFill>
            </a:endParaRPr>
          </a:p>
          <a:p>
            <a:pPr algn="ctr"/>
            <a:r>
              <a:rPr lang="en-US" dirty="0">
                <a:solidFill>
                  <a:schemeClr val="bg1">
                    <a:lumMod val="65000"/>
                  </a:schemeClr>
                </a:solidFill>
              </a:rPr>
              <a:t>(49 CFR 830.2 - Definitions, 1988)</a:t>
            </a:r>
          </a:p>
          <a:p>
            <a:endParaRPr lang="en-US" dirty="0"/>
          </a:p>
          <a:p>
            <a:pPr algn="ctr"/>
            <a:endParaRPr lang="en-US" i="1" dirty="0"/>
          </a:p>
        </p:txBody>
      </p:sp>
      <p:sp>
        <p:nvSpPr>
          <p:cNvPr id="6" name="Rectangle: Rounded Corners 5">
            <a:extLst>
              <a:ext uri="{FF2B5EF4-FFF2-40B4-BE49-F238E27FC236}">
                <a16:creationId xmlns:a16="http://schemas.microsoft.com/office/drawing/2014/main" id="{DD049F9F-4014-4324-B83B-3593E075D9AE}"/>
              </a:ext>
            </a:extLst>
          </p:cNvPr>
          <p:cNvSpPr/>
          <p:nvPr/>
        </p:nvSpPr>
        <p:spPr>
          <a:xfrm>
            <a:off x="468355" y="3506803"/>
            <a:ext cx="2817961" cy="15568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3042045977"/>
      </p:ext>
    </p:extLst>
  </p:cSld>
  <p:clrMapOvr>
    <a:masterClrMapping/>
  </p:clrMapOvr>
  <mc:AlternateContent xmlns:mc="http://schemas.openxmlformats.org/markup-compatibility/2006" xmlns:p14="http://schemas.microsoft.com/office/powerpoint/2010/main">
    <mc:Choice Requires="p14">
      <p:transition spd="slow" p14:dur="2000" advTm="63305"/>
    </mc:Choice>
    <mc:Fallback xmlns="">
      <p:transition spd="slow" advTm="63305"/>
    </mc:Fallback>
  </mc:AlternateContent>
  <p:extLst>
    <p:ext uri="{3A86A75C-4F4B-4683-9AE1-C65F6400EC91}">
      <p14:laserTraceLst xmlns:p14="http://schemas.microsoft.com/office/powerpoint/2010/main">
        <p14:tracePtLst>
          <p14:tracePt t="62088" x="12028488" y="100013"/>
        </p14:tracePtLst>
      </p14:laserTraceLst>
    </p:ext>
  </p:extLs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2B32E5-C548-4C82-811C-87416F246AF5}"/>
              </a:ext>
            </a:extLst>
          </p:cNvPr>
          <p:cNvSpPr>
            <a:spLocks noGrp="1"/>
          </p:cNvSpPr>
          <p:nvPr>
            <p:ph type="title"/>
          </p:nvPr>
        </p:nvSpPr>
        <p:spPr>
          <a:xfrm>
            <a:off x="685800" y="899024"/>
            <a:ext cx="3076032" cy="3914947"/>
          </a:xfrm>
        </p:spPr>
        <p:txBody>
          <a:bodyPr vert="horz" lIns="91440" tIns="45720" rIns="91440" bIns="45720" rtlCol="0" anchor="t">
            <a:normAutofit/>
          </a:bodyPr>
          <a:lstStyle/>
          <a:p>
            <a:r>
              <a:rPr lang="en-US" dirty="0"/>
              <a:t>Total Fatalities</a:t>
            </a:r>
          </a:p>
        </p:txBody>
      </p:sp>
      <p:cxnSp>
        <p:nvCxnSpPr>
          <p:cNvPr id="16" name="Straight Connector 15">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371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Chart, bar chart&#10;&#10;Description automatically generated">
            <a:extLst>
              <a:ext uri="{FF2B5EF4-FFF2-40B4-BE49-F238E27FC236}">
                <a16:creationId xmlns:a16="http://schemas.microsoft.com/office/drawing/2014/main" id="{8F3F42DF-C67E-4B4B-8E6D-4BA0E9175CD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038600" y="735855"/>
            <a:ext cx="7353299" cy="5386291"/>
          </a:xfrm>
          <a:prstGeom prst="rect">
            <a:avLst/>
          </a:prstGeom>
        </p:spPr>
      </p:pic>
      <p:sp>
        <p:nvSpPr>
          <p:cNvPr id="6" name="TextBox 5">
            <a:extLst>
              <a:ext uri="{FF2B5EF4-FFF2-40B4-BE49-F238E27FC236}">
                <a16:creationId xmlns:a16="http://schemas.microsoft.com/office/drawing/2014/main" id="{D0A4DE42-26D4-4CC6-AC42-088A00FCF686}"/>
              </a:ext>
            </a:extLst>
          </p:cNvPr>
          <p:cNvSpPr txBox="1"/>
          <p:nvPr/>
        </p:nvSpPr>
        <p:spPr>
          <a:xfrm>
            <a:off x="627743" y="3610901"/>
            <a:ext cx="2783114" cy="646331"/>
          </a:xfrm>
          <a:prstGeom prst="rect">
            <a:avLst/>
          </a:prstGeom>
          <a:noFill/>
        </p:spPr>
        <p:txBody>
          <a:bodyPr wrap="square" rtlCol="0">
            <a:spAutoFit/>
          </a:bodyPr>
          <a:lstStyle/>
          <a:p>
            <a:pPr algn="ctr"/>
            <a:r>
              <a:rPr lang="en-US" b="1" dirty="0"/>
              <a:t>Total Fatalities = All deaths on aircraft</a:t>
            </a:r>
          </a:p>
        </p:txBody>
      </p:sp>
      <p:sp>
        <p:nvSpPr>
          <p:cNvPr id="7" name="Rectangle: Rounded Corners 6">
            <a:extLst>
              <a:ext uri="{FF2B5EF4-FFF2-40B4-BE49-F238E27FC236}">
                <a16:creationId xmlns:a16="http://schemas.microsoft.com/office/drawing/2014/main" id="{B7E11271-6FA2-46F1-B84D-1431971301FD}"/>
              </a:ext>
            </a:extLst>
          </p:cNvPr>
          <p:cNvSpPr/>
          <p:nvPr/>
        </p:nvSpPr>
        <p:spPr>
          <a:xfrm>
            <a:off x="800100" y="3429000"/>
            <a:ext cx="2565952" cy="98397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4631530"/>
      </p:ext>
    </p:extLst>
  </p:cSld>
  <p:clrMapOvr>
    <a:masterClrMapping/>
  </p:clrMapOvr>
  <mc:AlternateContent xmlns:mc="http://schemas.openxmlformats.org/markup-compatibility/2006" xmlns:p14="http://schemas.microsoft.com/office/powerpoint/2010/main">
    <mc:Choice Requires="p14">
      <p:transition spd="slow" p14:dur="2000" advTm="49458"/>
    </mc:Choice>
    <mc:Fallback xmlns="">
      <p:transition spd="slow" advTm="49458"/>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753812-34D1-42B5-8861-4DFAB70A4490}"/>
              </a:ext>
            </a:extLst>
          </p:cNvPr>
          <p:cNvSpPr>
            <a:spLocks noGrp="1"/>
          </p:cNvSpPr>
          <p:nvPr>
            <p:ph type="title"/>
          </p:nvPr>
        </p:nvSpPr>
        <p:spPr>
          <a:xfrm>
            <a:off x="7182541" y="870596"/>
            <a:ext cx="4484127" cy="3747820"/>
          </a:xfrm>
        </p:spPr>
        <p:txBody>
          <a:bodyPr vert="horz" lIns="91440" tIns="45720" rIns="91440" bIns="45720" rtlCol="0" anchor="t">
            <a:normAutofit/>
          </a:bodyPr>
          <a:lstStyle/>
          <a:p>
            <a:r>
              <a:rPr lang="en-US" sz="5400"/>
              <a:t>Fatal Accidents </a:t>
            </a:r>
          </a:p>
        </p:txBody>
      </p:sp>
      <p:pic>
        <p:nvPicPr>
          <p:cNvPr id="3" name="Picture 3" descr="Chart, bar chart&#10;&#10;Description automatically generated">
            <a:extLst>
              <a:ext uri="{FF2B5EF4-FFF2-40B4-BE49-F238E27FC236}">
                <a16:creationId xmlns:a16="http://schemas.microsoft.com/office/drawing/2014/main" id="{354B574B-0DDA-4592-AB6E-7B35DADC0577}"/>
              </a:ext>
            </a:extLst>
          </p:cNvPr>
          <p:cNvPicPr>
            <a:picLocks noChangeAspect="1"/>
          </p:cNvPicPr>
          <p:nvPr/>
        </p:nvPicPr>
        <p:blipFill>
          <a:blip r:embed="rId3"/>
          <a:stretch>
            <a:fillRect/>
          </a:stretch>
        </p:blipFill>
        <p:spPr>
          <a:xfrm>
            <a:off x="800101" y="1108121"/>
            <a:ext cx="5857108" cy="4641758"/>
          </a:xfrm>
          <a:prstGeom prst="rect">
            <a:avLst/>
          </a:prstGeom>
        </p:spPr>
      </p:pic>
      <p:cxnSp>
        <p:nvCxnSpPr>
          <p:cNvPr id="14" name="Straight Connector 13">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152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023F5B4-5FAF-4B23-BDB5-F2F8D6DA13D0}"/>
              </a:ext>
            </a:extLst>
          </p:cNvPr>
          <p:cNvSpPr txBox="1"/>
          <p:nvPr/>
        </p:nvSpPr>
        <p:spPr>
          <a:xfrm>
            <a:off x="7071851" y="3630560"/>
            <a:ext cx="3861619"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t>Fatal accident = Accident resulting in death</a:t>
            </a:r>
          </a:p>
          <a:p>
            <a:pPr algn="ctr"/>
            <a:r>
              <a:rPr lang="en-US" dirty="0">
                <a:solidFill>
                  <a:schemeClr val="bg1">
                    <a:lumMod val="65000"/>
                  </a:schemeClr>
                </a:solidFill>
              </a:rPr>
              <a:t>(Accident Classification, 2017)</a:t>
            </a:r>
          </a:p>
        </p:txBody>
      </p:sp>
      <p:sp>
        <p:nvSpPr>
          <p:cNvPr id="5" name="Rectangle: Rounded Corners 4">
            <a:extLst>
              <a:ext uri="{FF2B5EF4-FFF2-40B4-BE49-F238E27FC236}">
                <a16:creationId xmlns:a16="http://schemas.microsoft.com/office/drawing/2014/main" id="{556F6B58-243F-434A-8387-6FF018EDCDEC}"/>
              </a:ext>
            </a:extLst>
          </p:cNvPr>
          <p:cNvSpPr/>
          <p:nvPr/>
        </p:nvSpPr>
        <p:spPr>
          <a:xfrm>
            <a:off x="7052186" y="3217605"/>
            <a:ext cx="3908321" cy="15977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4440321"/>
      </p:ext>
    </p:extLst>
  </p:cSld>
  <p:clrMapOvr>
    <a:masterClrMapping/>
  </p:clrMapOvr>
  <mc:AlternateContent xmlns:mc="http://schemas.openxmlformats.org/markup-compatibility/2006" xmlns:p14="http://schemas.microsoft.com/office/powerpoint/2010/main">
    <mc:Choice Requires="p14">
      <p:transition spd="slow" p14:dur="2000" advTm="64468"/>
    </mc:Choice>
    <mc:Fallback xmlns="">
      <p:transition spd="slow" advTm="64468"/>
    </mc:Fallback>
  </mc:AlternateContent>
  <p:extLst>
    <p:ext uri="{3A86A75C-4F4B-4683-9AE1-C65F6400EC91}">
      <p14:laserTraceLst xmlns:p14="http://schemas.microsoft.com/office/powerpoint/2010/main">
        <p14:tracePtLst>
          <p14:tracePt t="39773" x="38100" y="3435350"/>
          <p14:tracePt t="39780" x="82550" y="3467100"/>
          <p14:tracePt t="39792" x="133350" y="3492500"/>
          <p14:tracePt t="39809" x="177800" y="3524250"/>
          <p14:tracePt t="39825" x="209550" y="3536950"/>
          <p14:tracePt t="39842" x="374650" y="3505200"/>
          <p14:tracePt t="39859" x="577850" y="3492500"/>
          <p14:tracePt t="39875" x="800100" y="3511550"/>
          <p14:tracePt t="39892" x="971550" y="3549650"/>
          <p14:tracePt t="39908" x="1123950" y="3581400"/>
          <p14:tracePt t="39925" x="1270000" y="3594100"/>
          <p14:tracePt t="39927" x="1358900" y="3581400"/>
          <p14:tracePt t="39942" x="1435100" y="3556000"/>
          <p14:tracePt t="39959" x="1670050" y="3390900"/>
          <p14:tracePt t="39975" x="1822450" y="3257550"/>
          <p14:tracePt t="39992" x="1981200" y="3111500"/>
          <p14:tracePt t="40008" x="2152650" y="2965450"/>
          <p14:tracePt t="40025" x="2355850" y="2825750"/>
          <p14:tracePt t="40042" x="2565400" y="2679700"/>
          <p14:tracePt t="40058" x="2819400" y="2463800"/>
          <p14:tracePt t="40075" x="3009900" y="2298700"/>
          <p14:tracePt t="40092" x="3194050" y="2127250"/>
          <p14:tracePt t="40108" x="3333750" y="1987550"/>
          <p14:tracePt t="40125" x="3435350" y="1873250"/>
          <p14:tracePt t="40142" x="3479800" y="1778000"/>
          <p14:tracePt t="40143" x="3492500" y="1752600"/>
          <p14:tracePt t="40158" x="3498850" y="1701800"/>
          <p14:tracePt t="40175" x="3498850" y="1682750"/>
          <p14:tracePt t="40192" x="3492500" y="1657350"/>
          <p14:tracePt t="40208" x="3473450" y="1606550"/>
          <p14:tracePt t="40225" x="3448050" y="1536700"/>
          <p14:tracePt t="40241" x="3416300" y="1473200"/>
          <p14:tracePt t="40258" x="3365500" y="1403350"/>
          <p14:tracePt t="40275" x="3308350" y="1289050"/>
          <p14:tracePt t="40292" x="3251200" y="1231900"/>
          <p14:tracePt t="40308" x="3181350" y="1174750"/>
          <p14:tracePt t="40325" x="3111500" y="1130300"/>
          <p14:tracePt t="40341" x="2984500" y="1085850"/>
          <p14:tracePt t="40358" x="2844800" y="1054100"/>
          <p14:tracePt t="40360" x="2762250" y="1047750"/>
          <p14:tracePt t="40375" x="2667000" y="1047750"/>
          <p14:tracePt t="40392" x="2419350" y="1066800"/>
          <p14:tracePt t="40408" x="2311400" y="1098550"/>
          <p14:tracePt t="40425" x="2216150" y="1130300"/>
          <p14:tracePt t="40441" x="2146300" y="1155700"/>
          <p14:tracePt t="40458" x="2089150" y="1187450"/>
          <p14:tracePt t="40460" x="2063750" y="1206500"/>
          <p14:tracePt t="40475" x="2032000" y="1219200"/>
          <p14:tracePt t="40476" x="1993900" y="1238250"/>
          <p14:tracePt t="40492" x="1955800" y="1257300"/>
          <p14:tracePt t="40508" x="1841500" y="1339850"/>
          <p14:tracePt t="40525" x="1778000" y="1397000"/>
          <p14:tracePt t="40541" x="1714500" y="1460500"/>
          <p14:tracePt t="40558" x="1670050" y="1498600"/>
          <p14:tracePt t="40560" x="1657350" y="1504950"/>
          <p14:tracePt t="40575" x="1638300" y="1536700"/>
          <p14:tracePt t="40591" x="1562100" y="1593850"/>
          <p14:tracePt t="40607" x="1466850" y="1651000"/>
          <p14:tracePt t="40624" x="1301750" y="1714500"/>
          <p14:tracePt t="40641" x="1187450" y="1752600"/>
          <p14:tracePt t="40658" x="1054100" y="1803400"/>
          <p14:tracePt t="40674" x="920750" y="1847850"/>
          <p14:tracePt t="40676" x="857250" y="1873250"/>
          <p14:tracePt t="40691" x="787400" y="1885950"/>
          <p14:tracePt t="40708" x="685800" y="1949450"/>
          <p14:tracePt t="40710" x="635000" y="1974850"/>
          <p14:tracePt t="40725" x="539750" y="2038350"/>
          <p14:tracePt t="40741" x="469900" y="2076450"/>
          <p14:tracePt t="40758" x="412750" y="2101850"/>
          <p14:tracePt t="40774" x="381000" y="2133600"/>
          <p14:tracePt t="40791" x="349250" y="2178050"/>
          <p14:tracePt t="40808" x="311150" y="2228850"/>
          <p14:tracePt t="40809" x="292100" y="2254250"/>
          <p14:tracePt t="40824" x="260350" y="2330450"/>
          <p14:tracePt t="40841" x="222250" y="2381250"/>
          <p14:tracePt t="40858" x="196850" y="2438400"/>
          <p14:tracePt t="40874" x="171450" y="2489200"/>
          <p14:tracePt t="40891" x="152400" y="2565400"/>
          <p14:tracePt t="40908" x="139700" y="2698750"/>
          <p14:tracePt t="40924" x="127000" y="2901950"/>
          <p14:tracePt t="40941" x="114300" y="3041650"/>
          <p14:tracePt t="40957" x="101600" y="3155950"/>
          <p14:tracePt t="40974" x="95250" y="3244850"/>
          <p14:tracePt t="40991" x="82550" y="3327400"/>
          <p14:tracePt t="41008" x="82550" y="3403600"/>
          <p14:tracePt t="41010" x="82550" y="3467100"/>
          <p14:tracePt t="41024" x="95250" y="3543300"/>
          <p14:tracePt t="41027" x="107950" y="3619500"/>
          <p14:tracePt t="41041" x="133350" y="3765550"/>
          <p14:tracePt t="41057" x="133350" y="3892550"/>
          <p14:tracePt t="41074" x="152400" y="3994150"/>
          <p14:tracePt t="41091" x="184150" y="4089400"/>
          <p14:tracePt t="41107" x="241300" y="4178300"/>
          <p14:tracePt t="41124" x="298450" y="4273550"/>
          <p14:tracePt t="41126" x="336550" y="4337050"/>
          <p14:tracePt t="41141" x="381000" y="4394200"/>
          <p14:tracePt t="41143" x="419100" y="4451350"/>
          <p14:tracePt t="41157" x="514350" y="4578350"/>
          <p14:tracePt t="41174" x="635000" y="4718050"/>
          <p14:tracePt t="41191" x="774700" y="4819650"/>
          <p14:tracePt t="41207" x="958850" y="4946650"/>
          <p14:tracePt t="41224" x="1181100" y="5067300"/>
          <p14:tracePt t="41241" x="1511300" y="5232400"/>
          <p14:tracePt t="41258" x="1917700" y="5410200"/>
          <p14:tracePt t="41259" x="2139950" y="5486400"/>
          <p14:tracePt t="41274" x="2355850" y="5549900"/>
          <p14:tracePt t="41290" x="2800350" y="5594350"/>
          <p14:tracePt t="41307" x="2978150" y="5575300"/>
          <p14:tracePt t="41324" x="3117850" y="5543550"/>
          <p14:tracePt t="41340" x="3251200" y="5505450"/>
          <p14:tracePt t="41342" x="3321050" y="5492750"/>
          <p14:tracePt t="41357" x="3384550" y="5473700"/>
          <p14:tracePt t="41359" x="3460750" y="5461000"/>
          <p14:tracePt t="41374" x="3524250" y="5441950"/>
          <p14:tracePt t="41390" x="3721100" y="5397500"/>
          <p14:tracePt t="41407" x="3867150" y="5397500"/>
          <p14:tracePt t="41424" x="4038600" y="5397500"/>
          <p14:tracePt t="41440" x="4248150" y="5397500"/>
          <p14:tracePt t="41457" x="4457700" y="5391150"/>
          <p14:tracePt t="41474" x="4654550" y="5359400"/>
          <p14:tracePt t="41490" x="4940300" y="5200650"/>
          <p14:tracePt t="41507" x="5118100" y="5105400"/>
          <p14:tracePt t="41524" x="5276850" y="4997450"/>
          <p14:tracePt t="41540" x="5416550" y="4870450"/>
          <p14:tracePt t="41557" x="5562600" y="4705350"/>
          <p14:tracePt t="41574" x="5727700" y="4533900"/>
          <p14:tracePt t="41575" x="5835650" y="4445000"/>
          <p14:tracePt t="41590" x="6057900" y="4267200"/>
          <p14:tracePt t="41607" x="6223000" y="4121150"/>
          <p14:tracePt t="41624" x="6343650" y="3987800"/>
          <p14:tracePt t="41640" x="6394450" y="3879850"/>
          <p14:tracePt t="41657" x="6426200" y="3771900"/>
          <p14:tracePt t="41673" x="6457950" y="3638550"/>
          <p14:tracePt t="41690" x="6502400" y="3498850"/>
          <p14:tracePt t="41692" x="6527800" y="3409950"/>
          <p14:tracePt t="41707" x="6559550" y="3244850"/>
          <p14:tracePt t="41723" x="6591300" y="3117850"/>
          <p14:tracePt t="41740" x="6623050" y="2984500"/>
          <p14:tracePt t="41757" x="6654800" y="2870200"/>
          <p14:tracePt t="41773" x="6686550" y="2800350"/>
          <p14:tracePt t="41776" x="6699250" y="2755900"/>
          <p14:tracePt t="41790" x="6711950" y="2711450"/>
          <p14:tracePt t="41792" x="6718300" y="2667000"/>
          <p14:tracePt t="41807" x="6724650" y="2603500"/>
          <p14:tracePt t="41823" x="6718300" y="2425700"/>
          <p14:tracePt t="41840" x="6699250" y="2330450"/>
          <p14:tracePt t="41857" x="6686550" y="2247900"/>
          <p14:tracePt t="41873" x="6686550" y="2216150"/>
          <p14:tracePt t="41891" x="6686550" y="2190750"/>
          <p14:tracePt t="41893" x="6686550" y="2171700"/>
          <p14:tracePt t="41907" x="6680200" y="2146300"/>
          <p14:tracePt t="41923" x="6654800" y="2082800"/>
          <p14:tracePt t="41925" x="6629400" y="2051050"/>
          <p14:tracePt t="41940" x="6553200" y="1968500"/>
          <p14:tracePt t="41957" x="6451600" y="1892300"/>
          <p14:tracePt t="41973" x="6362700" y="1860550"/>
          <p14:tracePt t="41990" x="6324600" y="1835150"/>
          <p14:tracePt t="42006" x="6305550" y="1809750"/>
          <p14:tracePt t="42008" x="6299200" y="1803400"/>
          <p14:tracePt t="42023" x="6286500" y="1797050"/>
          <p14:tracePt t="42025" x="6280150" y="1784350"/>
          <p14:tracePt t="42040" x="6280150" y="1771650"/>
          <p14:tracePt t="42056" x="6235700" y="1746250"/>
          <p14:tracePt t="42073" x="6197600" y="1720850"/>
          <p14:tracePt t="42090" x="6159500" y="1682750"/>
          <p14:tracePt t="42106" x="6115050" y="1619250"/>
          <p14:tracePt t="42123" x="6038850" y="1555750"/>
          <p14:tracePt t="42125" x="5994400" y="1543050"/>
          <p14:tracePt t="42140" x="5924550" y="1536700"/>
          <p14:tracePt t="42141" x="5861050" y="1536700"/>
          <p14:tracePt t="42156" x="5689600" y="1568450"/>
          <p14:tracePt t="42173" x="5467350" y="1619250"/>
          <p14:tracePt t="42190" x="5073650" y="1663700"/>
          <p14:tracePt t="42206" x="4629150" y="1714500"/>
          <p14:tracePt t="42223" x="4241800" y="1809750"/>
          <p14:tracePt t="42240" x="3867150" y="1866900"/>
          <p14:tracePt t="42256" x="3429000" y="1917700"/>
          <p14:tracePt t="42273" x="3225800" y="1955800"/>
          <p14:tracePt t="42290" x="3073400" y="1987550"/>
          <p14:tracePt t="42306" x="2940050" y="2012950"/>
          <p14:tracePt t="42323" x="2813050" y="2044700"/>
          <p14:tracePt t="42325" x="2736850" y="2063750"/>
          <p14:tracePt t="42339" x="2667000" y="2089150"/>
          <p14:tracePt t="42356" x="2501900" y="2152650"/>
          <p14:tracePt t="42373" x="2406650" y="2184400"/>
          <p14:tracePt t="42389" x="2317750" y="2222500"/>
          <p14:tracePt t="42406" x="2222500" y="2254250"/>
          <p14:tracePt t="42423" x="2133600" y="2279650"/>
          <p14:tracePt t="42439" x="2019300" y="2311400"/>
          <p14:tracePt t="42456" x="1879600" y="2349500"/>
          <p14:tracePt t="42458" x="1803400" y="2362200"/>
          <p14:tracePt t="42473" x="1619250" y="2406650"/>
          <p14:tracePt t="42489" x="1416050" y="2444750"/>
          <p14:tracePt t="42506" x="1212850" y="2489200"/>
          <p14:tracePt t="42523" x="1085850" y="2520950"/>
          <p14:tracePt t="42539" x="977900" y="2559050"/>
          <p14:tracePt t="42556" x="908050" y="2597150"/>
          <p14:tracePt t="42573" x="850900" y="2647950"/>
          <p14:tracePt t="42574" x="812800" y="2667000"/>
          <p14:tracePt t="42589" x="768350" y="2705100"/>
          <p14:tracePt t="42591" x="723900" y="2749550"/>
          <p14:tracePt t="42606" x="628650" y="2825750"/>
          <p14:tracePt t="42622" x="527050" y="2933700"/>
          <p14:tracePt t="42639" x="412750" y="3035300"/>
          <p14:tracePt t="42656" x="285750" y="3213100"/>
          <p14:tracePt t="42658" x="228600" y="3314700"/>
          <p14:tracePt t="42673" x="165100" y="3435350"/>
          <p14:tracePt t="42674" x="120650" y="3524250"/>
          <p14:tracePt t="42690" x="82550" y="3613150"/>
          <p14:tracePt t="42706" x="12700" y="3759200"/>
          <p14:tracePt t="42775" x="38100" y="4229100"/>
          <p14:tracePt t="42789" x="82550" y="4298950"/>
          <p14:tracePt t="42806" x="127000" y="4413250"/>
          <p14:tracePt t="42822" x="190500" y="4572000"/>
          <p14:tracePt t="42839" x="222250" y="4641850"/>
          <p14:tracePt t="42856" x="247650" y="4724400"/>
          <p14:tracePt t="42872" x="285750" y="4787900"/>
          <p14:tracePt t="42891" x="400050" y="4921250"/>
          <p14:tracePt t="42906" x="425450" y="4959350"/>
          <p14:tracePt t="42922" x="469900" y="5003800"/>
          <p14:tracePt t="42939" x="488950" y="5022850"/>
          <p14:tracePt t="42956" x="527050" y="5048250"/>
          <p14:tracePt t="42972" x="609600" y="5080000"/>
          <p14:tracePt t="42989" x="742950" y="5149850"/>
          <p14:tracePt t="42991" x="812800" y="5194300"/>
          <p14:tracePt t="43006" x="876300" y="5226050"/>
          <p14:tracePt t="43008" x="946150" y="5257800"/>
          <p14:tracePt t="43022" x="1079500" y="5308600"/>
          <p14:tracePt t="43039" x="1206500" y="5346700"/>
          <p14:tracePt t="43055" x="1352550" y="5378450"/>
          <p14:tracePt t="43072" x="1492250" y="5410200"/>
          <p14:tracePt t="43089" x="1606550" y="5441950"/>
          <p14:tracePt t="43105" x="1714500" y="5473700"/>
          <p14:tracePt t="43122" x="1816100" y="5505450"/>
          <p14:tracePt t="43124" x="1860550" y="5518150"/>
          <p14:tracePt t="43139" x="1974850" y="5543550"/>
          <p14:tracePt t="43155" x="2082800" y="5562600"/>
          <p14:tracePt t="43172" x="2209800" y="5568950"/>
          <p14:tracePt t="43189" x="2413000" y="5575300"/>
          <p14:tracePt t="43205" x="2641600" y="5594350"/>
          <p14:tracePt t="43208" x="2781300" y="5613400"/>
          <p14:tracePt t="43222" x="2895600" y="5619750"/>
          <p14:tracePt t="43239" x="3105150" y="5632450"/>
          <p14:tracePt t="43241" x="3187700" y="5638800"/>
          <p14:tracePt t="43255" x="3327400" y="5638800"/>
          <p14:tracePt t="43272" x="3429000" y="5626100"/>
          <p14:tracePt t="43289" x="3505200" y="5600700"/>
          <p14:tracePt t="43305" x="3562350" y="5575300"/>
          <p14:tracePt t="43308" x="3587750" y="5556250"/>
          <p14:tracePt t="43322" x="3632200" y="5530850"/>
          <p14:tracePt t="43324" x="3670300" y="5518150"/>
          <p14:tracePt t="43338" x="3714750" y="5499100"/>
          <p14:tracePt t="43355" x="3829050" y="5467350"/>
          <p14:tracePt t="43372" x="3987800" y="5422900"/>
          <p14:tracePt t="43388" x="4076700" y="5410200"/>
          <p14:tracePt t="43405" x="4165600" y="5391150"/>
          <p14:tracePt t="43422" x="4254500" y="5378450"/>
          <p14:tracePt t="43424" x="4298950" y="5359400"/>
          <p14:tracePt t="43438" x="4343400" y="5359400"/>
          <p14:tracePt t="43440" x="4375150" y="5346700"/>
          <p14:tracePt t="43455" x="4413250" y="5334000"/>
          <p14:tracePt t="43472" x="4495800" y="5314950"/>
          <p14:tracePt t="43489" x="4578350" y="5276850"/>
          <p14:tracePt t="43505" x="4616450" y="5257800"/>
          <p14:tracePt t="43522" x="4667250" y="5238750"/>
          <p14:tracePt t="43538" x="4749800" y="5213350"/>
          <p14:tracePt t="43555" x="4832350" y="5175250"/>
          <p14:tracePt t="43572" x="4927600" y="5118100"/>
          <p14:tracePt t="43588" x="5060950" y="5029200"/>
          <p14:tracePt t="43605" x="5137150" y="4972050"/>
          <p14:tracePt t="43622" x="5181600" y="4921250"/>
          <p14:tracePt t="43638" x="5232400" y="4870450"/>
          <p14:tracePt t="43655" x="5270500" y="4781550"/>
          <p14:tracePt t="43672" x="5302250" y="4692650"/>
          <p14:tracePt t="43673" x="5314950" y="4641850"/>
          <p14:tracePt t="43688" x="5346700" y="4540250"/>
          <p14:tracePt t="43705" x="5378450" y="4432300"/>
          <p14:tracePt t="43722" x="5429250" y="4305300"/>
          <p14:tracePt t="43738" x="5461000" y="4203700"/>
          <p14:tracePt t="43755" x="5499100" y="4121150"/>
          <p14:tracePt t="43771" x="5524500" y="4064000"/>
          <p14:tracePt t="43788" x="5543550" y="4044950"/>
          <p14:tracePt t="43804" x="5543550" y="4038600"/>
          <p14:tracePt t="43952" x="5549900" y="4038600"/>
          <p14:tracePt t="43961" x="5556250" y="4038600"/>
          <p14:tracePt t="43971" x="5568950" y="4032250"/>
          <p14:tracePt t="47072" x="5575300" y="4019550"/>
          <p14:tracePt t="47080" x="5581650" y="4006850"/>
          <p14:tracePt t="47088" x="5588000" y="4006850"/>
          <p14:tracePt t="47105" x="5594350" y="4006850"/>
          <p14:tracePt t="47122" x="5600700" y="4006850"/>
          <p14:tracePt t="47134" x="5607050" y="4000500"/>
          <p14:tracePt t="47151" x="5613400" y="3994150"/>
          <p14:tracePt t="47168" x="5626100" y="3962400"/>
          <p14:tracePt t="47185" x="5626100" y="3937000"/>
          <p14:tracePt t="47201" x="5600700" y="3905250"/>
          <p14:tracePt t="47218" x="5511800" y="3867150"/>
          <p14:tracePt t="47235" x="5302250" y="3816350"/>
          <p14:tracePt t="47251" x="4870450" y="3702050"/>
          <p14:tracePt t="47268" x="4324350" y="3606800"/>
          <p14:tracePt t="47270" x="4070350" y="3556000"/>
          <p14:tracePt t="47285" x="3594100" y="3409950"/>
          <p14:tracePt t="47301" x="3162300" y="3276600"/>
          <p14:tracePt t="47318" x="2876550" y="3238500"/>
          <p14:tracePt t="47334" x="2736850" y="3187700"/>
          <p14:tracePt t="47351" x="2609850" y="3136900"/>
          <p14:tracePt t="47368" x="2470150" y="3060700"/>
          <p14:tracePt t="47384" x="2324100" y="3022600"/>
          <p14:tracePt t="47386" x="2260600" y="3003550"/>
          <p14:tracePt t="47401" x="2190750" y="2984500"/>
          <p14:tracePt t="47418" x="2038350" y="2997200"/>
          <p14:tracePt t="47435" x="1962150" y="2997200"/>
          <p14:tracePt t="47451" x="1892300" y="2971800"/>
          <p14:tracePt t="47468" x="1835150" y="2946400"/>
          <p14:tracePt t="47484" x="1803400" y="2933700"/>
          <p14:tracePt t="47502" x="1778000" y="2921000"/>
          <p14:tracePt t="47517" x="1771650" y="2921000"/>
          <p14:tracePt t="47534" x="1771650" y="2914650"/>
          <p14:tracePt t="47611" x="1752600" y="2901950"/>
          <p14:tracePt t="47620" x="1714500" y="2851150"/>
          <p14:tracePt t="47626" x="1644650" y="2800350"/>
          <p14:tracePt t="47635" x="1549400" y="2755900"/>
          <p14:tracePt t="47651" x="1314450" y="2647950"/>
          <p14:tracePt t="47667" x="1111250" y="2552700"/>
          <p14:tracePt t="47684" x="965200" y="2520950"/>
          <p14:tracePt t="47701" x="863600" y="2489200"/>
          <p14:tracePt t="47718" x="762000" y="2451100"/>
          <p14:tracePt t="47719" x="723900" y="2438400"/>
          <p14:tracePt t="47734" x="641350" y="2374900"/>
          <p14:tracePt t="47750" x="552450" y="2286000"/>
          <p14:tracePt t="47768" x="520700" y="2228850"/>
          <p14:tracePt t="47784" x="501650" y="2178050"/>
          <p14:tracePt t="47801" x="469900" y="2108200"/>
          <p14:tracePt t="47817" x="444500" y="2044700"/>
          <p14:tracePt t="47834" x="355600" y="1911350"/>
          <p14:tracePt t="47850" x="304800" y="1816100"/>
          <p14:tracePt t="47867" x="266700" y="1752600"/>
          <p14:tracePt t="47884" x="241300" y="1727200"/>
          <p14:tracePt t="47900" x="203200" y="1695450"/>
          <p14:tracePt t="47917" x="114300" y="1638300"/>
          <p14:tracePt t="47934" x="19050" y="1568450"/>
        </p14:tracePtLst>
      </p14:laserTraceLst>
    </p:ext>
  </p:extLst>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Chronicle</Template>
  <TotalTime>198</TotalTime>
  <Words>951</Words>
  <Application>Microsoft Office PowerPoint</Application>
  <PresentationFormat>Widescreen</PresentationFormat>
  <Paragraphs>95</Paragraphs>
  <Slides>12</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Calisto MT</vt:lpstr>
      <vt:lpstr>Univers Condensed</vt:lpstr>
      <vt:lpstr>ChronicleVTI</vt:lpstr>
      <vt:lpstr>The Safety of Air Travel</vt:lpstr>
      <vt:lpstr>Table of Contents</vt:lpstr>
      <vt:lpstr>PowerPoint Presentation</vt:lpstr>
      <vt:lpstr>Odds of Dying (General Population Risk Per Year) 1999-2003</vt:lpstr>
      <vt:lpstr>Motor Vehicle Deaths 1913-2018</vt:lpstr>
      <vt:lpstr>Other Transportation Fatalities</vt:lpstr>
      <vt:lpstr> Why are Incidents different?</vt:lpstr>
      <vt:lpstr>Total Fatalities</vt:lpstr>
      <vt:lpstr>Fatal Accidents </vt:lpstr>
      <vt:lpstr>Takeaways </vt:lpstr>
      <vt:lpstr>References - Data</vt:lpstr>
      <vt:lpstr>References - Pictures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Commercial Air Passenger Safety</dc:title>
  <dc:creator>Andrea Fox</dc:creator>
  <cp:lastModifiedBy>Andrea Fox</cp:lastModifiedBy>
  <cp:revision>125</cp:revision>
  <dcterms:created xsi:type="dcterms:W3CDTF">2021-02-27T21:20:21Z</dcterms:created>
  <dcterms:modified xsi:type="dcterms:W3CDTF">2021-03-06T22:19:31Z</dcterms:modified>
</cp:coreProperties>
</file>