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9"/>
  </p:notesMasterIdLst>
  <p:sldIdLst>
    <p:sldId id="256" r:id="rId2"/>
    <p:sldId id="257" r:id="rId3"/>
    <p:sldId id="273" r:id="rId4"/>
    <p:sldId id="258" r:id="rId5"/>
    <p:sldId id="259" r:id="rId6"/>
    <p:sldId id="260" r:id="rId7"/>
    <p:sldId id="268" r:id="rId8"/>
    <p:sldId id="263" r:id="rId9"/>
    <p:sldId id="262" r:id="rId10"/>
    <p:sldId id="269" r:id="rId11"/>
    <p:sldId id="266" r:id="rId12"/>
    <p:sldId id="270" r:id="rId13"/>
    <p:sldId id="267" r:id="rId14"/>
    <p:sldId id="274" r:id="rId15"/>
    <p:sldId id="265"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84"/>
    <p:restoredTop sz="77086"/>
  </p:normalViewPr>
  <p:slideViewPr>
    <p:cSldViewPr snapToGrid="0">
      <p:cViewPr>
        <p:scale>
          <a:sx n="84" d="100"/>
          <a:sy n="84" d="100"/>
        </p:scale>
        <p:origin x="1376"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133F91-60A5-654D-91BC-51A59F34F62E}" type="datetimeFigureOut">
              <a:rPr lang="en-US" smtClean="0"/>
              <a:t>8/9/23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11093A-5DC4-4546-A8DF-2298BB52FD6E}" type="slidenum">
              <a:rPr lang="en-US" smtClean="0"/>
              <a:t>‹#›</a:t>
            </a:fld>
            <a:endParaRPr lang="en-US"/>
          </a:p>
        </p:txBody>
      </p:sp>
    </p:spTree>
    <p:extLst>
      <p:ext uri="{BB962C8B-B14F-4D97-AF65-F5344CB8AC3E}">
        <p14:creationId xmlns:p14="http://schemas.microsoft.com/office/powerpoint/2010/main" val="1761573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11093A-5DC4-4546-A8DF-2298BB52FD6E}" type="slidenum">
              <a:rPr lang="en-US" smtClean="0"/>
              <a:t>1</a:t>
            </a:fld>
            <a:endParaRPr lang="en-US"/>
          </a:p>
        </p:txBody>
      </p:sp>
    </p:spTree>
    <p:extLst>
      <p:ext uri="{BB962C8B-B14F-4D97-AF65-F5344CB8AC3E}">
        <p14:creationId xmlns:p14="http://schemas.microsoft.com/office/powerpoint/2010/main" val="1061399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created a function to calculate the confidence intervals at 95%. You can see in the first image the results when I called that function.</a:t>
            </a:r>
          </a:p>
          <a:p>
            <a:endParaRPr lang="en-US" dirty="0"/>
          </a:p>
          <a:p>
            <a:r>
              <a:rPr lang="en-US" dirty="0"/>
              <a:t>The </a:t>
            </a:r>
            <a:r>
              <a:rPr lang="en-US" i="1" dirty="0"/>
              <a:t>difference in means </a:t>
            </a:r>
            <a:r>
              <a:rPr lang="en-US" dirty="0"/>
              <a:t>supports the idea that higher-ranked universities might have a better quality of education compared to lower-ranked universities</a:t>
            </a:r>
          </a:p>
          <a:p>
            <a:endParaRPr lang="en-US" dirty="0"/>
          </a:p>
          <a:p>
            <a:r>
              <a:rPr lang="en-US" dirty="0"/>
              <a:t>The second image shows the p-value when testing for correlation with the </a:t>
            </a:r>
            <a:r>
              <a:rPr lang="en-US" i="1" dirty="0"/>
              <a:t>Pearson correlation coefficient </a:t>
            </a:r>
          </a:p>
          <a:p>
            <a:r>
              <a:rPr lang="en-US" dirty="0"/>
              <a:t>The results show a moderate to strong negative linear correlation, meaning that as the quality of education increases the score decreases.</a:t>
            </a:r>
          </a:p>
          <a:p>
            <a:endParaRPr lang="en-US" dirty="0"/>
          </a:p>
          <a:p>
            <a:r>
              <a:rPr lang="en-US" dirty="0"/>
              <a:t>The p-value shows that the correlation is statistically significant, providing evidence against the null hypothesis.</a:t>
            </a:r>
          </a:p>
        </p:txBody>
      </p:sp>
      <p:sp>
        <p:nvSpPr>
          <p:cNvPr id="4" name="Slide Number Placeholder 3"/>
          <p:cNvSpPr>
            <a:spLocks noGrp="1"/>
          </p:cNvSpPr>
          <p:nvPr>
            <p:ph type="sldNum" sz="quarter" idx="5"/>
          </p:nvPr>
        </p:nvSpPr>
        <p:spPr/>
        <p:txBody>
          <a:bodyPr/>
          <a:lstStyle/>
          <a:p>
            <a:fld id="{A211093A-5DC4-4546-A8DF-2298BB52FD6E}" type="slidenum">
              <a:rPr lang="en-US" smtClean="0"/>
              <a:t>10</a:t>
            </a:fld>
            <a:endParaRPr lang="en-US"/>
          </a:p>
        </p:txBody>
      </p:sp>
    </p:spTree>
    <p:extLst>
      <p:ext uri="{BB962C8B-B14F-4D97-AF65-F5344CB8AC3E}">
        <p14:creationId xmlns:p14="http://schemas.microsoft.com/office/powerpoint/2010/main" val="149353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121"/>
                </a:solidFill>
                <a:effectLst/>
                <a:latin typeface="Roboto" panose="02000000000000000000" pitchFamily="2" charset="0"/>
              </a:rPr>
              <a:t>For this visualization, I categorized the scores for ranking into different levels. What you see here indicates a connection between the score and the quality of education </a:t>
            </a:r>
          </a:p>
          <a:p>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and suggests that a moderate link exists </a:t>
            </a:r>
          </a:p>
          <a:p>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Quality of Education is pivotal for a student's academic achievements, although it's not the sole determinant, and other factors need to be taken into account as well.</a:t>
            </a:r>
          </a:p>
          <a:p>
            <a:endParaRPr lang="en-US" b="0" i="0" dirty="0">
              <a:solidFill>
                <a:srgbClr val="212121"/>
              </a:solidFill>
              <a:effectLst/>
              <a:latin typeface="Roboto" panose="02000000000000000000" pitchFamily="2" charset="0"/>
            </a:endParaRPr>
          </a:p>
          <a:p>
            <a:r>
              <a:rPr lang="en-US" dirty="0"/>
              <a:t>Here we can </a:t>
            </a:r>
            <a:r>
              <a:rPr lang="en-US" u="sng" dirty="0"/>
              <a:t>reject the nul</a:t>
            </a:r>
            <a:r>
              <a:rPr lang="en-US" i="0" u="sng" dirty="0"/>
              <a:t>l</a:t>
            </a:r>
            <a:r>
              <a:rPr lang="en-US" i="0" u="none" dirty="0"/>
              <a:t> </a:t>
            </a:r>
            <a:r>
              <a:rPr lang="en-US" dirty="0"/>
              <a:t>and conclude that </a:t>
            </a:r>
            <a:r>
              <a:rPr lang="en-US" u="sng" dirty="0"/>
              <a:t>there is</a:t>
            </a:r>
            <a:r>
              <a:rPr lang="en-US" u="none" dirty="0"/>
              <a:t> </a:t>
            </a:r>
            <a:r>
              <a:rPr lang="en-US" dirty="0"/>
              <a:t>a statistically </a:t>
            </a:r>
            <a:r>
              <a:rPr lang="en-US" b="0" i="0" dirty="0">
                <a:solidFill>
                  <a:srgbClr val="212121"/>
                </a:solidFill>
                <a:effectLst/>
              </a:rPr>
              <a:t>significant difference between the two variables</a:t>
            </a:r>
            <a:endParaRPr lang="en-US" dirty="0"/>
          </a:p>
        </p:txBody>
      </p:sp>
      <p:sp>
        <p:nvSpPr>
          <p:cNvPr id="4" name="Slide Number Placeholder 3"/>
          <p:cNvSpPr>
            <a:spLocks noGrp="1"/>
          </p:cNvSpPr>
          <p:nvPr>
            <p:ph type="sldNum" sz="quarter" idx="5"/>
          </p:nvPr>
        </p:nvSpPr>
        <p:spPr/>
        <p:txBody>
          <a:bodyPr/>
          <a:lstStyle/>
          <a:p>
            <a:fld id="{A211093A-5DC4-4546-A8DF-2298BB52FD6E}" type="slidenum">
              <a:rPr lang="en-US" smtClean="0"/>
              <a:t>11</a:t>
            </a:fld>
            <a:endParaRPr lang="en-US"/>
          </a:p>
        </p:txBody>
      </p:sp>
    </p:spTree>
    <p:extLst>
      <p:ext uri="{BB962C8B-B14F-4D97-AF65-F5344CB8AC3E}">
        <p14:creationId xmlns:p14="http://schemas.microsoft.com/office/powerpoint/2010/main" val="75841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a:t>
            </a:r>
            <a:r>
              <a:rPr lang="en-US" i="1" dirty="0"/>
              <a:t>difference in means </a:t>
            </a:r>
            <a:r>
              <a:rPr lang="en-US" dirty="0"/>
              <a:t>at 95% confidence, goes against the alternate hypothesis, that higher-ranked universities have a greater number of publications than lower-ranked universities.</a:t>
            </a:r>
          </a:p>
          <a:p>
            <a:endParaRPr lang="en-US" dirty="0"/>
          </a:p>
          <a:p>
            <a:r>
              <a:rPr lang="en-US" dirty="0"/>
              <a:t>The p-value from the </a:t>
            </a:r>
            <a:r>
              <a:rPr lang="en-US" i="1" dirty="0"/>
              <a:t>Pearson correlation coefficient </a:t>
            </a:r>
            <a:r>
              <a:rPr lang="en-US" dirty="0"/>
              <a:t>is very low, indicating a statistically significant difference between the two variables.</a:t>
            </a:r>
          </a:p>
          <a:p>
            <a:endParaRPr lang="en-US" dirty="0"/>
          </a:p>
          <a:p>
            <a:r>
              <a:rPr lang="en-US" dirty="0"/>
              <a:t>This implies that </a:t>
            </a:r>
            <a:r>
              <a:rPr lang="en-US" b="0" i="0" dirty="0">
                <a:solidFill>
                  <a:srgbClr val="212121"/>
                </a:solidFill>
                <a:effectLst/>
              </a:rPr>
              <a:t>as the ranking of universities increases, the number of publications tends to decrease.</a:t>
            </a:r>
            <a:endParaRPr lang="en-US" dirty="0"/>
          </a:p>
        </p:txBody>
      </p:sp>
      <p:sp>
        <p:nvSpPr>
          <p:cNvPr id="4" name="Slide Number Placeholder 3"/>
          <p:cNvSpPr>
            <a:spLocks noGrp="1"/>
          </p:cNvSpPr>
          <p:nvPr>
            <p:ph type="sldNum" sz="quarter" idx="5"/>
          </p:nvPr>
        </p:nvSpPr>
        <p:spPr/>
        <p:txBody>
          <a:bodyPr/>
          <a:lstStyle/>
          <a:p>
            <a:fld id="{A211093A-5DC4-4546-A8DF-2298BB52FD6E}" type="slidenum">
              <a:rPr lang="en-US" smtClean="0"/>
              <a:t>12</a:t>
            </a:fld>
            <a:endParaRPr lang="en-US"/>
          </a:p>
        </p:txBody>
      </p:sp>
    </p:spTree>
    <p:extLst>
      <p:ext uri="{BB962C8B-B14F-4D97-AF65-F5344CB8AC3E}">
        <p14:creationId xmlns:p14="http://schemas.microsoft.com/office/powerpoint/2010/main" val="2921203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graph, you can see that the more publications a university has, the lower the score is in ranking, concluding that higher ranking universities write less publications than those with a lower ranking.</a:t>
            </a:r>
          </a:p>
          <a:p>
            <a:endParaRPr lang="en-US" dirty="0"/>
          </a:p>
          <a:p>
            <a:r>
              <a:rPr lang="en-US" b="0" i="0" dirty="0">
                <a:solidFill>
                  <a:srgbClr val="212121"/>
                </a:solidFill>
                <a:effectLst/>
              </a:rPr>
              <a:t>Given that the calculated difference in means and the correlation coefficient both suggest a negative relationship between university ranking and the number of publications, the results </a:t>
            </a:r>
            <a:r>
              <a:rPr lang="en-US" b="0" i="0" u="sng" dirty="0">
                <a:solidFill>
                  <a:srgbClr val="212121"/>
                </a:solidFill>
                <a:effectLst/>
              </a:rPr>
              <a:t>do not support</a:t>
            </a:r>
            <a:r>
              <a:rPr lang="en-US" b="0" i="0" dirty="0">
                <a:solidFill>
                  <a:srgbClr val="212121"/>
                </a:solidFill>
                <a:effectLst/>
              </a:rPr>
              <a:t> the alternative hypothesis (H1). </a:t>
            </a:r>
            <a:endParaRPr lang="en-US" dirty="0"/>
          </a:p>
          <a:p>
            <a:endParaRPr lang="en-US" dirty="0"/>
          </a:p>
          <a:p>
            <a:r>
              <a:rPr lang="en-US" dirty="0"/>
              <a:t>Here we can </a:t>
            </a:r>
            <a:r>
              <a:rPr lang="en-US" u="sng" dirty="0"/>
              <a:t>accept the null</a:t>
            </a:r>
            <a:r>
              <a:rPr lang="en-US" dirty="0"/>
              <a:t> and conclude </a:t>
            </a:r>
            <a:r>
              <a:rPr lang="en-US" u="sng" dirty="0"/>
              <a:t>there is</a:t>
            </a:r>
            <a:r>
              <a:rPr lang="en-US" dirty="0"/>
              <a:t> a </a:t>
            </a:r>
            <a:r>
              <a:rPr lang="en-US" b="0" i="0" dirty="0">
                <a:solidFill>
                  <a:srgbClr val="212121"/>
                </a:solidFill>
                <a:effectLst/>
              </a:rPr>
              <a:t>statistically significant difference between the two variables </a:t>
            </a:r>
            <a:endParaRPr lang="en-US" dirty="0"/>
          </a:p>
        </p:txBody>
      </p:sp>
      <p:sp>
        <p:nvSpPr>
          <p:cNvPr id="4" name="Slide Number Placeholder 3"/>
          <p:cNvSpPr>
            <a:spLocks noGrp="1"/>
          </p:cNvSpPr>
          <p:nvPr>
            <p:ph type="sldNum" sz="quarter" idx="5"/>
          </p:nvPr>
        </p:nvSpPr>
        <p:spPr/>
        <p:txBody>
          <a:bodyPr/>
          <a:lstStyle/>
          <a:p>
            <a:fld id="{A211093A-5DC4-4546-A8DF-2298BB52FD6E}" type="slidenum">
              <a:rPr lang="en-US" smtClean="0"/>
              <a:t>13</a:t>
            </a:fld>
            <a:endParaRPr lang="en-US"/>
          </a:p>
        </p:txBody>
      </p:sp>
    </p:spTree>
    <p:extLst>
      <p:ext uri="{BB962C8B-B14F-4D97-AF65-F5344CB8AC3E}">
        <p14:creationId xmlns:p14="http://schemas.microsoft.com/office/powerpoint/2010/main" val="1450571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11093A-5DC4-4546-A8DF-2298BB52FD6E}" type="slidenum">
              <a:rPr lang="en-US" smtClean="0"/>
              <a:t>14</a:t>
            </a:fld>
            <a:endParaRPr lang="en-US"/>
          </a:p>
        </p:txBody>
      </p:sp>
    </p:spTree>
    <p:extLst>
      <p:ext uri="{BB962C8B-B14F-4D97-AF65-F5344CB8AC3E}">
        <p14:creationId xmlns:p14="http://schemas.microsoft.com/office/powerpoint/2010/main" val="1622439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a:solidFill>
                  <a:srgbClr val="212121"/>
                </a:solidFill>
                <a:effectLst/>
              </a:rPr>
              <a:t>To summarize, </a:t>
            </a:r>
          </a:p>
          <a:p>
            <a:endParaRPr lang="en-US" sz="1200" b="0" i="0" dirty="0">
              <a:solidFill>
                <a:srgbClr val="21212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dirty="0">
                <a:solidFill>
                  <a:srgbClr val="212121"/>
                </a:solidFill>
                <a:effectLst/>
              </a:rPr>
              <a:t>Hypothesis #1 - </a:t>
            </a:r>
            <a:r>
              <a:rPr lang="en-US" sz="1200" b="0" i="0" dirty="0">
                <a:solidFill>
                  <a:srgbClr val="212121"/>
                </a:solidFill>
                <a:effectLst/>
              </a:rPr>
              <a:t>The investigation into the relationship between </a:t>
            </a:r>
            <a:r>
              <a:rPr lang="en-US" sz="1200" b="0" i="1" dirty="0">
                <a:solidFill>
                  <a:srgbClr val="212121"/>
                </a:solidFill>
                <a:effectLst/>
              </a:rPr>
              <a:t>university ranking scores</a:t>
            </a:r>
            <a:r>
              <a:rPr lang="en-US" sz="1200" b="0" i="0" dirty="0">
                <a:solidFill>
                  <a:srgbClr val="212121"/>
                </a:solidFill>
                <a:effectLst/>
              </a:rPr>
              <a:t> and the </a:t>
            </a:r>
            <a:r>
              <a:rPr lang="en-US" sz="1200" b="0" i="1" dirty="0">
                <a:solidFill>
                  <a:srgbClr val="212121"/>
                </a:solidFill>
                <a:effectLst/>
              </a:rPr>
              <a:t>quality of education </a:t>
            </a:r>
            <a:r>
              <a:rPr lang="en-US" sz="1200" b="0" i="0" dirty="0">
                <a:solidFill>
                  <a:srgbClr val="212121"/>
                </a:solidFill>
                <a:effectLst/>
              </a:rPr>
              <a:t>has shown evidence </a:t>
            </a:r>
            <a:r>
              <a:rPr lang="en-US" sz="1200" b="0" i="0" u="sng" dirty="0">
                <a:solidFill>
                  <a:srgbClr val="212121"/>
                </a:solidFill>
                <a:effectLst/>
              </a:rPr>
              <a:t>in favor</a:t>
            </a:r>
            <a:r>
              <a:rPr lang="en-US" sz="1200" b="0" i="0" dirty="0">
                <a:solidFill>
                  <a:srgbClr val="212121"/>
                </a:solidFill>
                <a:effectLst/>
              </a:rPr>
              <a:t> of the alternative hypothesis (H1).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solidFill>
                <a:srgbClr val="21212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sng" strike="noStrike" dirty="0">
                <a:solidFill>
                  <a:srgbClr val="212121"/>
                </a:solidFill>
                <a:effectLst/>
              </a:rPr>
              <a:t>Alternative Hypothesis (H1)</a:t>
            </a:r>
            <a:r>
              <a:rPr lang="en-US" sz="1200" b="0" i="0" u="none" strike="noStrike" dirty="0">
                <a:solidFill>
                  <a:srgbClr val="212121"/>
                </a:solidFill>
                <a:effectLst/>
              </a:rPr>
              <a:t>: Higher-ranked universities provide better quality education than lower-ranked universities.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solidFill>
                <a:srgbClr val="212121"/>
              </a:solidFill>
              <a:effectLst/>
            </a:endParaRPr>
          </a:p>
          <a:p>
            <a:r>
              <a:rPr lang="en-US" dirty="0"/>
              <a:t>Conversely,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dirty="0">
                <a:solidFill>
                  <a:srgbClr val="212121"/>
                </a:solidFill>
                <a:effectLst/>
              </a:rPr>
              <a:t>Hypothesis #2</a:t>
            </a:r>
            <a:r>
              <a:rPr lang="en-US" sz="1200" b="0" i="0" dirty="0">
                <a:solidFill>
                  <a:srgbClr val="212121"/>
                </a:solidFill>
                <a:effectLst/>
              </a:rPr>
              <a:t> – The analysis between </a:t>
            </a:r>
            <a:r>
              <a:rPr lang="en-US" sz="1200" b="0" i="1" dirty="0">
                <a:solidFill>
                  <a:srgbClr val="212121"/>
                </a:solidFill>
                <a:effectLst/>
              </a:rPr>
              <a:t>university ranking scores </a:t>
            </a:r>
            <a:r>
              <a:rPr lang="en-US" sz="1200" b="0" i="0" dirty="0">
                <a:solidFill>
                  <a:srgbClr val="212121"/>
                </a:solidFill>
                <a:effectLst/>
              </a:rPr>
              <a:t>and the number of </a:t>
            </a:r>
            <a:r>
              <a:rPr lang="en-US" sz="1200" b="0" i="1" dirty="0">
                <a:solidFill>
                  <a:srgbClr val="212121"/>
                </a:solidFill>
                <a:effectLst/>
              </a:rPr>
              <a:t>publications</a:t>
            </a:r>
            <a:r>
              <a:rPr lang="en-US" sz="1200" b="0" i="0" dirty="0">
                <a:solidFill>
                  <a:srgbClr val="212121"/>
                </a:solidFill>
                <a:effectLst/>
              </a:rPr>
              <a:t> has revealed that the </a:t>
            </a:r>
            <a:r>
              <a:rPr lang="en-US" sz="1200" b="0" i="1" dirty="0">
                <a:solidFill>
                  <a:srgbClr val="212121"/>
                </a:solidFill>
                <a:effectLst/>
              </a:rPr>
              <a:t>evidence </a:t>
            </a:r>
            <a:r>
              <a:rPr lang="en-US" sz="1200" b="0" i="0" u="sng" dirty="0">
                <a:solidFill>
                  <a:srgbClr val="212121"/>
                </a:solidFill>
                <a:effectLst/>
              </a:rPr>
              <a:t>reinforces</a:t>
            </a:r>
            <a:r>
              <a:rPr lang="en-US" sz="1200" b="0" i="0" dirty="0">
                <a:solidFill>
                  <a:srgbClr val="212121"/>
                </a:solidFill>
                <a:effectLst/>
              </a:rPr>
              <a:t> the null hypothesis.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sng" strike="sngStrike" dirty="0">
                <a:solidFill>
                  <a:srgbClr val="000000"/>
                </a:solidFill>
                <a:effectLst/>
              </a:rPr>
              <a:t>Null Hypothesis (H0):</a:t>
            </a:r>
            <a:r>
              <a:rPr lang="en-US" sz="1200" b="0" i="0" u="none" strike="sngStrike" dirty="0">
                <a:solidFill>
                  <a:srgbClr val="000000"/>
                </a:solidFill>
                <a:effectLst/>
              </a:rPr>
              <a:t> There is no significant difference in the number of publications between higher-ranked and lower-ranked universities.</a:t>
            </a:r>
          </a:p>
          <a:p>
            <a:endParaRPr lang="en-US" dirty="0"/>
          </a:p>
        </p:txBody>
      </p:sp>
      <p:sp>
        <p:nvSpPr>
          <p:cNvPr id="4" name="Slide Number Placeholder 3"/>
          <p:cNvSpPr>
            <a:spLocks noGrp="1"/>
          </p:cNvSpPr>
          <p:nvPr>
            <p:ph type="sldNum" sz="quarter" idx="5"/>
          </p:nvPr>
        </p:nvSpPr>
        <p:spPr/>
        <p:txBody>
          <a:bodyPr/>
          <a:lstStyle/>
          <a:p>
            <a:fld id="{A211093A-5DC4-4546-A8DF-2298BB52FD6E}" type="slidenum">
              <a:rPr lang="en-US" smtClean="0"/>
              <a:t>15</a:t>
            </a:fld>
            <a:endParaRPr lang="en-US"/>
          </a:p>
        </p:txBody>
      </p:sp>
    </p:spTree>
    <p:extLst>
      <p:ext uri="{BB962C8B-B14F-4D97-AF65-F5344CB8AC3E}">
        <p14:creationId xmlns:p14="http://schemas.microsoft.com/office/powerpoint/2010/main" val="975509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Focus on Quality of Education Alongside Other Factors:</a:t>
            </a:r>
          </a:p>
          <a:p>
            <a:r>
              <a:rPr lang="en-US" dirty="0"/>
              <a:t>This can be achieved by </a:t>
            </a:r>
          </a:p>
          <a:p>
            <a:r>
              <a:rPr lang="en-US" dirty="0"/>
              <a:t>maintaining rigorous academic standards, </a:t>
            </a:r>
          </a:p>
          <a:p>
            <a:r>
              <a:rPr lang="en-US" dirty="0"/>
              <a:t>investing in faculty development, </a:t>
            </a:r>
          </a:p>
          <a:p>
            <a:r>
              <a:rPr lang="en-US" dirty="0"/>
              <a:t>promoting innovative teaching methods, </a:t>
            </a:r>
          </a:p>
          <a:p>
            <a:r>
              <a:rPr lang="en-US" dirty="0"/>
              <a:t>and continuously assessing and improving educational programs.	</a:t>
            </a:r>
          </a:p>
          <a:p>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Emphasize the importance of Publications:</a:t>
            </a:r>
          </a:p>
          <a:p>
            <a:r>
              <a:rPr lang="en-US" dirty="0"/>
              <a:t>This can be achieved by </a:t>
            </a:r>
          </a:p>
          <a:p>
            <a:r>
              <a:rPr lang="en-US" dirty="0"/>
              <a:t>investing in research facilities, </a:t>
            </a:r>
          </a:p>
          <a:p>
            <a:r>
              <a:rPr lang="en-US" dirty="0"/>
              <a:t>supporting faculty members in their research, </a:t>
            </a:r>
          </a:p>
          <a:p>
            <a:r>
              <a:rPr lang="en-US" dirty="0"/>
              <a:t>and collaborating with other institutions</a:t>
            </a:r>
          </a:p>
        </p:txBody>
      </p:sp>
      <p:sp>
        <p:nvSpPr>
          <p:cNvPr id="4" name="Slide Number Placeholder 3"/>
          <p:cNvSpPr>
            <a:spLocks noGrp="1"/>
          </p:cNvSpPr>
          <p:nvPr>
            <p:ph type="sldNum" sz="quarter" idx="5"/>
          </p:nvPr>
        </p:nvSpPr>
        <p:spPr/>
        <p:txBody>
          <a:bodyPr/>
          <a:lstStyle/>
          <a:p>
            <a:fld id="{A211093A-5DC4-4546-A8DF-2298BB52FD6E}" type="slidenum">
              <a:rPr lang="en-US" smtClean="0"/>
              <a:t>16</a:t>
            </a:fld>
            <a:endParaRPr lang="en-US"/>
          </a:p>
        </p:txBody>
      </p:sp>
    </p:spTree>
    <p:extLst>
      <p:ext uri="{BB962C8B-B14F-4D97-AF65-F5344CB8AC3E}">
        <p14:creationId xmlns:p14="http://schemas.microsoft.com/office/powerpoint/2010/main" val="22825271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11093A-5DC4-4546-A8DF-2298BB52FD6E}" type="slidenum">
              <a:rPr lang="en-US" smtClean="0"/>
              <a:t>17</a:t>
            </a:fld>
            <a:endParaRPr lang="en-US"/>
          </a:p>
        </p:txBody>
      </p:sp>
    </p:spTree>
    <p:extLst>
      <p:ext uri="{BB962C8B-B14F-4D97-AF65-F5344CB8AC3E}">
        <p14:creationId xmlns:p14="http://schemas.microsoft.com/office/powerpoint/2010/main" val="3002250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dataset was pulled from Kaggle and comes from The </a:t>
            </a:r>
            <a:r>
              <a:rPr lang="en-US" sz="1200" i="1" dirty="0"/>
              <a:t>Center for World University,</a:t>
            </a:r>
            <a:r>
              <a:rPr lang="en-US" sz="1200" i="0" dirty="0"/>
              <a:t> which provides information for top universities in the world</a:t>
            </a:r>
          </a:p>
          <a:p>
            <a:endParaRPr lang="en-US" sz="1200" i="0" dirty="0"/>
          </a:p>
          <a:p>
            <a:r>
              <a:rPr lang="en-US" dirty="0"/>
              <a:t>14 features</a:t>
            </a:r>
          </a:p>
          <a:p>
            <a:r>
              <a:rPr lang="en-US" dirty="0"/>
              <a:t>2,220 records</a:t>
            </a:r>
          </a:p>
          <a:p>
            <a:endParaRPr lang="en-US" sz="1200" i="0" dirty="0"/>
          </a:p>
          <a:p>
            <a:r>
              <a:rPr lang="en-US" sz="1200" i="0" dirty="0"/>
              <a:t>The data revolves around the </a:t>
            </a:r>
            <a:r>
              <a:rPr lang="en-US" sz="1200" dirty="0"/>
              <a:t>assessment and comparison of universities globally throughout the years 2012-2015.</a:t>
            </a:r>
            <a:endParaRPr lang="en-US" dirty="0"/>
          </a:p>
        </p:txBody>
      </p:sp>
      <p:sp>
        <p:nvSpPr>
          <p:cNvPr id="4" name="Slide Number Placeholder 3"/>
          <p:cNvSpPr>
            <a:spLocks noGrp="1"/>
          </p:cNvSpPr>
          <p:nvPr>
            <p:ph type="sldNum" sz="quarter" idx="5"/>
          </p:nvPr>
        </p:nvSpPr>
        <p:spPr/>
        <p:txBody>
          <a:bodyPr/>
          <a:lstStyle/>
          <a:p>
            <a:fld id="{A211093A-5DC4-4546-A8DF-2298BB52FD6E}" type="slidenum">
              <a:rPr lang="en-US" smtClean="0"/>
              <a:t>2</a:t>
            </a:fld>
            <a:endParaRPr lang="en-US"/>
          </a:p>
        </p:txBody>
      </p:sp>
    </p:spTree>
    <p:extLst>
      <p:ext uri="{BB962C8B-B14F-4D97-AF65-F5344CB8AC3E}">
        <p14:creationId xmlns:p14="http://schemas.microsoft.com/office/powerpoint/2010/main" val="3362495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 data contains multiple columns, both qualitative and quantitative, ranging from nominal, discrete, and continuous variable types.</a:t>
            </a:r>
          </a:p>
          <a:p>
            <a:pPr marL="0" indent="0">
              <a:buNone/>
            </a:pPr>
            <a:endParaRPr lang="en-US" dirty="0"/>
          </a:p>
          <a:p>
            <a:pPr marL="0" indent="0">
              <a:buNone/>
            </a:pPr>
            <a:r>
              <a:rPr lang="en-US" dirty="0"/>
              <a:t>Tools used were: </a:t>
            </a:r>
            <a:r>
              <a:rPr lang="en-US" dirty="0" err="1"/>
              <a:t>Jupyter</a:t>
            </a:r>
            <a:r>
              <a:rPr lang="en-US" dirty="0"/>
              <a:t> Notebook, Python (</a:t>
            </a:r>
            <a:r>
              <a:rPr lang="en-US" dirty="0" err="1"/>
              <a:t>Numpy</a:t>
            </a:r>
            <a:r>
              <a:rPr lang="en-US" dirty="0"/>
              <a:t>, Pandas, Matplotlib, Seaborn), Excel, and PowerPoint.</a:t>
            </a:r>
          </a:p>
          <a:p>
            <a:endParaRPr lang="en-US" dirty="0"/>
          </a:p>
        </p:txBody>
      </p:sp>
      <p:sp>
        <p:nvSpPr>
          <p:cNvPr id="4" name="Slide Number Placeholder 3"/>
          <p:cNvSpPr>
            <a:spLocks noGrp="1"/>
          </p:cNvSpPr>
          <p:nvPr>
            <p:ph type="sldNum" sz="quarter" idx="5"/>
          </p:nvPr>
        </p:nvSpPr>
        <p:spPr/>
        <p:txBody>
          <a:bodyPr/>
          <a:lstStyle/>
          <a:p>
            <a:fld id="{A211093A-5DC4-4546-A8DF-2298BB52FD6E}" type="slidenum">
              <a:rPr lang="en-US" smtClean="0"/>
              <a:t>3</a:t>
            </a:fld>
            <a:endParaRPr lang="en-US"/>
          </a:p>
        </p:txBody>
      </p:sp>
    </p:spTree>
    <p:extLst>
      <p:ext uri="{BB962C8B-B14F-4D97-AF65-F5344CB8AC3E}">
        <p14:creationId xmlns:p14="http://schemas.microsoft.com/office/powerpoint/2010/main" val="332381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main questions I would like to answer using this dataset: </a:t>
            </a:r>
          </a:p>
          <a:p>
            <a:endParaRPr lang="en-US" dirty="0"/>
          </a:p>
          <a:p>
            <a:r>
              <a:rPr lang="en-US" b="0" i="0" u="none" strike="noStrike" dirty="0">
                <a:solidFill>
                  <a:srgbClr val="000000"/>
                </a:solidFill>
                <a:effectLst/>
              </a:rPr>
              <a:t>The </a:t>
            </a:r>
            <a:r>
              <a:rPr lang="en-US" b="0" i="0" u="sng" dirty="0">
                <a:solidFill>
                  <a:srgbClr val="000000"/>
                </a:solidFill>
                <a:effectLst/>
              </a:rPr>
              <a:t>first</a:t>
            </a:r>
            <a:r>
              <a:rPr lang="en-US" b="0" i="0" u="none" strike="noStrike" dirty="0">
                <a:solidFill>
                  <a:srgbClr val="000000"/>
                </a:solidFill>
                <a:effectLst/>
              </a:rPr>
              <a:t> is to investigate whether </a:t>
            </a:r>
            <a:r>
              <a:rPr lang="en-US" b="0" i="0" u="none" strike="noStrike" dirty="0">
                <a:solidFill>
                  <a:srgbClr val="212121"/>
                </a:solidFill>
                <a:effectLst/>
              </a:rPr>
              <a:t>higher-ranked universities provide better quality education than lower-ranked universities</a:t>
            </a:r>
            <a:r>
              <a:rPr lang="en-US" b="0" i="0" u="none" strike="noStrike" dirty="0">
                <a:solidFill>
                  <a:srgbClr val="000000"/>
                </a:solidFill>
                <a:effectLst/>
              </a:rPr>
              <a:t>. </a:t>
            </a:r>
          </a:p>
          <a:p>
            <a:endParaRPr lang="en-US" b="0" i="0" u="none" strike="noStrike" dirty="0">
              <a:solidFill>
                <a:srgbClr val="000000"/>
              </a:solidFill>
              <a:effectLst/>
            </a:endParaRPr>
          </a:p>
          <a:p>
            <a:r>
              <a:rPr lang="en-US" b="0" i="0" u="none" strike="noStrike" dirty="0">
                <a:solidFill>
                  <a:srgbClr val="000000"/>
                </a:solidFill>
                <a:effectLst/>
              </a:rPr>
              <a:t>The </a:t>
            </a:r>
            <a:r>
              <a:rPr lang="en-US" b="0" i="0" u="sng" dirty="0">
                <a:solidFill>
                  <a:srgbClr val="000000"/>
                </a:solidFill>
                <a:effectLst/>
              </a:rPr>
              <a:t>second</a:t>
            </a:r>
            <a:r>
              <a:rPr lang="en-US" b="0" i="0" u="none" strike="noStrike" dirty="0">
                <a:solidFill>
                  <a:srgbClr val="000000"/>
                </a:solidFill>
                <a:effectLst/>
              </a:rPr>
              <a:t> is to explore whether higher-ranked universities have a greater number of publications than lower-ranked universities.</a:t>
            </a:r>
            <a:endParaRPr lang="en-US" dirty="0"/>
          </a:p>
          <a:p>
            <a:endParaRPr lang="en-US" dirty="0"/>
          </a:p>
        </p:txBody>
      </p:sp>
      <p:sp>
        <p:nvSpPr>
          <p:cNvPr id="4" name="Slide Number Placeholder 3"/>
          <p:cNvSpPr>
            <a:spLocks noGrp="1"/>
          </p:cNvSpPr>
          <p:nvPr>
            <p:ph type="sldNum" sz="quarter" idx="5"/>
          </p:nvPr>
        </p:nvSpPr>
        <p:spPr/>
        <p:txBody>
          <a:bodyPr/>
          <a:lstStyle/>
          <a:p>
            <a:fld id="{A211093A-5DC4-4546-A8DF-2298BB52FD6E}" type="slidenum">
              <a:rPr lang="en-US" smtClean="0"/>
              <a:t>4</a:t>
            </a:fld>
            <a:endParaRPr lang="en-US"/>
          </a:p>
        </p:txBody>
      </p:sp>
    </p:spTree>
    <p:extLst>
      <p:ext uri="{BB962C8B-B14F-4D97-AF65-F5344CB8AC3E}">
        <p14:creationId xmlns:p14="http://schemas.microsoft.com/office/powerpoint/2010/main" val="1098831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74320" indent="0" rtl="0" fontAlgn="base">
              <a:spcBef>
                <a:spcPts val="0"/>
              </a:spcBef>
              <a:spcAft>
                <a:spcPts val="0"/>
              </a:spcAft>
              <a:buNone/>
            </a:pPr>
            <a:r>
              <a:rPr lang="en-US" sz="1400" b="0" i="0" u="none" strike="noStrike" dirty="0">
                <a:solidFill>
                  <a:srgbClr val="000000"/>
                </a:solidFill>
                <a:effectLst/>
              </a:rPr>
              <a:t>I’ve based my hypotheses around the Quality of Education and the Number of Publications a university has against the university ranking scores. </a:t>
            </a:r>
          </a:p>
          <a:p>
            <a:pPr marL="274320" indent="0" rtl="0" fontAlgn="base">
              <a:spcBef>
                <a:spcPts val="0"/>
              </a:spcBef>
              <a:spcAft>
                <a:spcPts val="0"/>
              </a:spcAft>
              <a:buNone/>
            </a:pPr>
            <a:r>
              <a:rPr lang="en-US" sz="1400" b="0" i="0" u="none" strike="noStrike" dirty="0">
                <a:solidFill>
                  <a:srgbClr val="000000"/>
                </a:solidFill>
                <a:effectLst/>
              </a:rPr>
              <a:t>- </a:t>
            </a:r>
          </a:p>
          <a:p>
            <a:pPr marL="742950" lvl="1" indent="-285750" fontAlgn="base">
              <a:spcBef>
                <a:spcPts val="0"/>
              </a:spcBef>
              <a:spcAft>
                <a:spcPts val="0"/>
              </a:spcAft>
              <a:buFont typeface="Arial" panose="020B0604020202020204" pitchFamily="34" charset="0"/>
              <a:buChar char="•"/>
            </a:pPr>
            <a:r>
              <a:rPr lang="en-US" sz="1400" b="0" i="0" u="sng" strike="noStrike" dirty="0">
                <a:solidFill>
                  <a:srgbClr val="212121"/>
                </a:solidFill>
                <a:effectLst/>
              </a:rPr>
              <a:t>Null Hypothesis (H0)</a:t>
            </a:r>
            <a:r>
              <a:rPr lang="en-US" sz="1400" b="0" i="0" u="none" strike="noStrike" dirty="0">
                <a:solidFill>
                  <a:srgbClr val="212121"/>
                </a:solidFill>
                <a:effectLst/>
              </a:rPr>
              <a:t>: There is no significant difference in the quality of education provided by higher-ranked and lower-ranked universities.</a:t>
            </a:r>
          </a:p>
          <a:p>
            <a:pPr marL="742950" lvl="1" indent="-285750" fontAlgn="base">
              <a:spcBef>
                <a:spcPts val="0"/>
              </a:spcBef>
              <a:spcAft>
                <a:spcPts val="0"/>
              </a:spcAft>
              <a:buFont typeface="Arial" panose="020B0604020202020204" pitchFamily="34" charset="0"/>
              <a:buChar char="•"/>
            </a:pPr>
            <a:r>
              <a:rPr lang="en-US" sz="1400" b="0" i="0" u="sng" strike="noStrike" dirty="0">
                <a:solidFill>
                  <a:srgbClr val="212121"/>
                </a:solidFill>
                <a:effectLst/>
              </a:rPr>
              <a:t>Alternative Hypothesis (H1)</a:t>
            </a:r>
            <a:r>
              <a:rPr lang="en-US" sz="1400" b="0" i="0" u="none" strike="noStrike" dirty="0">
                <a:solidFill>
                  <a:srgbClr val="212121"/>
                </a:solidFill>
                <a:effectLst/>
              </a:rPr>
              <a:t>: Higher-ranked universities provide better quality education than lower-ranked universities.</a:t>
            </a:r>
            <a:endParaRPr lang="en-US" sz="1400" b="0" i="0" u="sng" strike="noStrike" dirty="0">
              <a:solidFill>
                <a:srgbClr val="000000"/>
              </a:solidFill>
              <a:effectLst/>
            </a:endParaRPr>
          </a:p>
          <a:p>
            <a:pPr marL="742950" lvl="1" indent="-285750" rtl="0" fontAlgn="base">
              <a:spcBef>
                <a:spcPts val="0"/>
              </a:spcBef>
              <a:spcAft>
                <a:spcPts val="0"/>
              </a:spcAft>
              <a:buFont typeface="Arial" panose="020B0604020202020204" pitchFamily="34" charset="0"/>
              <a:buChar char="•"/>
            </a:pPr>
            <a:endParaRPr lang="en-US" sz="1400" b="0" i="0" u="sng" strike="noStrike" dirty="0">
              <a:solidFill>
                <a:srgbClr val="000000"/>
              </a:solidFill>
              <a:effectLst/>
            </a:endParaRPr>
          </a:p>
          <a:p>
            <a:pPr marL="742950" lvl="1" indent="-285750" rtl="0" fontAlgn="base">
              <a:spcBef>
                <a:spcPts val="0"/>
              </a:spcBef>
              <a:spcAft>
                <a:spcPts val="0"/>
              </a:spcAft>
              <a:buFont typeface="Arial" panose="020B0604020202020204" pitchFamily="34" charset="0"/>
              <a:buChar char="•"/>
            </a:pPr>
            <a:endParaRPr lang="en-US" sz="1400" b="0" i="0" u="sng" strike="noStrike" dirty="0">
              <a:solidFill>
                <a:srgbClr val="000000"/>
              </a:solidFill>
              <a:effectLst/>
            </a:endParaRPr>
          </a:p>
          <a:p>
            <a:pPr marL="742950" lvl="1" indent="-285750" rtl="0" fontAlgn="base">
              <a:spcBef>
                <a:spcPts val="0"/>
              </a:spcBef>
              <a:spcAft>
                <a:spcPts val="0"/>
              </a:spcAft>
              <a:buFont typeface="Arial" panose="020B0604020202020204" pitchFamily="34" charset="0"/>
              <a:buChar char="•"/>
            </a:pPr>
            <a:r>
              <a:rPr lang="en-US" sz="1400" b="0" i="0" u="sng" strike="noStrike" dirty="0">
                <a:solidFill>
                  <a:srgbClr val="000000"/>
                </a:solidFill>
                <a:effectLst/>
              </a:rPr>
              <a:t>Null Hypothesis (H0):</a:t>
            </a:r>
            <a:r>
              <a:rPr lang="en-US" sz="1400" b="0" i="0" u="none" strike="noStrike" dirty="0">
                <a:solidFill>
                  <a:srgbClr val="000000"/>
                </a:solidFill>
                <a:effectLst/>
              </a:rPr>
              <a:t> There is no significant difference in the number of publications between higher-ranked and lower-ranked universities.</a:t>
            </a:r>
          </a:p>
          <a:p>
            <a:pPr marL="742950" lvl="1" indent="-285750" rtl="0" fontAlgn="base">
              <a:spcBef>
                <a:spcPts val="0"/>
              </a:spcBef>
              <a:spcAft>
                <a:spcPts val="0"/>
              </a:spcAft>
              <a:buFont typeface="Arial" panose="020B0604020202020204" pitchFamily="34" charset="0"/>
              <a:buChar char="•"/>
            </a:pPr>
            <a:r>
              <a:rPr lang="en-US" sz="1400" b="0" i="0" u="sng" dirty="0">
                <a:solidFill>
                  <a:srgbClr val="000000"/>
                </a:solidFill>
                <a:effectLst/>
              </a:rPr>
              <a:t>Alternative Hypothesis (H1):</a:t>
            </a:r>
            <a:r>
              <a:rPr lang="en-US" sz="1400" b="0" i="0" u="none" strike="noStrike" dirty="0">
                <a:solidFill>
                  <a:srgbClr val="000000"/>
                </a:solidFill>
                <a:effectLst/>
              </a:rPr>
              <a:t> Higher-ranked universities have a greater number of publications than lower-ranked universities.</a:t>
            </a:r>
            <a:endParaRPr lang="en-US" sz="1400" dirty="0"/>
          </a:p>
        </p:txBody>
      </p:sp>
      <p:sp>
        <p:nvSpPr>
          <p:cNvPr id="4" name="Slide Number Placeholder 3"/>
          <p:cNvSpPr>
            <a:spLocks noGrp="1"/>
          </p:cNvSpPr>
          <p:nvPr>
            <p:ph type="sldNum" sz="quarter" idx="5"/>
          </p:nvPr>
        </p:nvSpPr>
        <p:spPr/>
        <p:txBody>
          <a:bodyPr/>
          <a:lstStyle/>
          <a:p>
            <a:fld id="{A211093A-5DC4-4546-A8DF-2298BB52FD6E}" type="slidenum">
              <a:rPr lang="en-US" smtClean="0"/>
              <a:t>5</a:t>
            </a:fld>
            <a:endParaRPr lang="en-US"/>
          </a:p>
        </p:txBody>
      </p:sp>
    </p:spTree>
    <p:extLst>
      <p:ext uri="{BB962C8B-B14F-4D97-AF65-F5344CB8AC3E}">
        <p14:creationId xmlns:p14="http://schemas.microsoft.com/office/powerpoint/2010/main" val="2527646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test the hypotheses, I used statistical analysis to assess the relationship between the university ranking scores and the amount of publications/quality of education</a:t>
            </a:r>
          </a:p>
          <a:p>
            <a:endParaRPr lang="en-US" dirty="0"/>
          </a:p>
          <a:p>
            <a:r>
              <a:rPr lang="en-US" dirty="0"/>
              <a:t>I have used the Pearson correlation coefficient and t-tests to further analyze the variables and plot the related data with a variety of visualizations.</a:t>
            </a:r>
          </a:p>
        </p:txBody>
      </p:sp>
      <p:sp>
        <p:nvSpPr>
          <p:cNvPr id="4" name="Slide Number Placeholder 3"/>
          <p:cNvSpPr>
            <a:spLocks noGrp="1"/>
          </p:cNvSpPr>
          <p:nvPr>
            <p:ph type="sldNum" sz="quarter" idx="5"/>
          </p:nvPr>
        </p:nvSpPr>
        <p:spPr/>
        <p:txBody>
          <a:bodyPr/>
          <a:lstStyle/>
          <a:p>
            <a:fld id="{A211093A-5DC4-4546-A8DF-2298BB52FD6E}" type="slidenum">
              <a:rPr lang="en-US" smtClean="0"/>
              <a:t>6</a:t>
            </a:fld>
            <a:endParaRPr lang="en-US"/>
          </a:p>
        </p:txBody>
      </p:sp>
    </p:spTree>
    <p:extLst>
      <p:ext uri="{BB962C8B-B14F-4D97-AF65-F5344CB8AC3E}">
        <p14:creationId xmlns:p14="http://schemas.microsoft.com/office/powerpoint/2010/main" val="1898680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will these findings be used?</a:t>
            </a:r>
          </a:p>
          <a:p>
            <a:endParaRPr lang="en-US" dirty="0"/>
          </a:p>
          <a:p>
            <a:r>
              <a:rPr lang="en-US" dirty="0"/>
              <a:t>Who will find it helpful?</a:t>
            </a:r>
          </a:p>
          <a:p>
            <a:endParaRPr lang="en-US" dirty="0"/>
          </a:p>
          <a:p>
            <a:r>
              <a:rPr lang="en-US" dirty="0"/>
              <a:t>I have determined that there are at least 3 groups of people who will benefit from the findings:</a:t>
            </a:r>
          </a:p>
        </p:txBody>
      </p:sp>
      <p:sp>
        <p:nvSpPr>
          <p:cNvPr id="4" name="Slide Number Placeholder 3"/>
          <p:cNvSpPr>
            <a:spLocks noGrp="1"/>
          </p:cNvSpPr>
          <p:nvPr>
            <p:ph type="sldNum" sz="quarter" idx="5"/>
          </p:nvPr>
        </p:nvSpPr>
        <p:spPr/>
        <p:txBody>
          <a:bodyPr/>
          <a:lstStyle/>
          <a:p>
            <a:fld id="{A211093A-5DC4-4546-A8DF-2298BB52FD6E}" type="slidenum">
              <a:rPr lang="en-US" smtClean="0"/>
              <a:t>7</a:t>
            </a:fld>
            <a:endParaRPr lang="en-US"/>
          </a:p>
        </p:txBody>
      </p:sp>
    </p:spTree>
    <p:extLst>
      <p:ext uri="{BB962C8B-B14F-4D97-AF65-F5344CB8AC3E}">
        <p14:creationId xmlns:p14="http://schemas.microsoft.com/office/powerpoint/2010/main" val="2552517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11093A-5DC4-4546-A8DF-2298BB52FD6E}" type="slidenum">
              <a:rPr lang="en-US" smtClean="0"/>
              <a:t>8</a:t>
            </a:fld>
            <a:endParaRPr lang="en-US"/>
          </a:p>
        </p:txBody>
      </p:sp>
    </p:spTree>
    <p:extLst>
      <p:ext uri="{BB962C8B-B14F-4D97-AF65-F5344CB8AC3E}">
        <p14:creationId xmlns:p14="http://schemas.microsoft.com/office/powerpoint/2010/main" val="3288755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determine the relationships between the variables, I created a heat map which shows that:</a:t>
            </a:r>
          </a:p>
          <a:p>
            <a:endParaRPr lang="en-US" dirty="0"/>
          </a:p>
          <a:p>
            <a:r>
              <a:rPr lang="en-US" dirty="0"/>
              <a:t>Publication/World Rank has a coefficient of .92</a:t>
            </a:r>
          </a:p>
        </p:txBody>
      </p:sp>
      <p:sp>
        <p:nvSpPr>
          <p:cNvPr id="4" name="Slide Number Placeholder 3"/>
          <p:cNvSpPr>
            <a:spLocks noGrp="1"/>
          </p:cNvSpPr>
          <p:nvPr>
            <p:ph type="sldNum" sz="quarter" idx="5"/>
          </p:nvPr>
        </p:nvSpPr>
        <p:spPr/>
        <p:txBody>
          <a:bodyPr/>
          <a:lstStyle/>
          <a:p>
            <a:fld id="{A211093A-5DC4-4546-A8DF-2298BB52FD6E}" type="slidenum">
              <a:rPr lang="en-US" smtClean="0"/>
              <a:t>9</a:t>
            </a:fld>
            <a:endParaRPr lang="en-US"/>
          </a:p>
        </p:txBody>
      </p:sp>
    </p:spTree>
    <p:extLst>
      <p:ext uri="{BB962C8B-B14F-4D97-AF65-F5344CB8AC3E}">
        <p14:creationId xmlns:p14="http://schemas.microsoft.com/office/powerpoint/2010/main" val="4074879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8/9/23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62861640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8/9/23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10908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8/9/23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69025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8/9/23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192007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8/9/23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45375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8/9/23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8923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8/9/23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46881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8/9/23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032442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8/9/23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27962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8/9/23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1043603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8/9/23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4209763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8/9/23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17712087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hyperlink" Target="https://github.com/ang-des/portfolio"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www.linkedin.com/in/angela-deslandes/" TargetMode="External"/><Relationship Id="rId5" Type="http://schemas.openxmlformats.org/officeDocument/2006/relationships/hyperlink" Target="mailto:ang.deslandes@gmail.com" TargetMode="External"/><Relationship Id="rId4" Type="http://schemas.openxmlformats.org/officeDocument/2006/relationships/image" Target="../media/image17.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kaggle.com/datasets/mylesoneill/world-university-ranking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93F435-A98B-8DA8-5FD4-86016D1DACC7}"/>
              </a:ext>
            </a:extLst>
          </p:cNvPr>
          <p:cNvSpPr>
            <a:spLocks noGrp="1"/>
          </p:cNvSpPr>
          <p:nvPr>
            <p:ph type="ctrTitle"/>
          </p:nvPr>
        </p:nvSpPr>
        <p:spPr>
          <a:xfrm>
            <a:off x="5978914" y="893935"/>
            <a:ext cx="5364937" cy="3339390"/>
          </a:xfrm>
        </p:spPr>
        <p:txBody>
          <a:bodyPr anchor="ctr">
            <a:normAutofit/>
          </a:bodyPr>
          <a:lstStyle/>
          <a:p>
            <a:r>
              <a:rPr lang="en-US" sz="6000"/>
              <a:t>Global University Rankings</a:t>
            </a:r>
          </a:p>
        </p:txBody>
      </p:sp>
      <p:sp>
        <p:nvSpPr>
          <p:cNvPr id="3" name="Subtitle 2">
            <a:extLst>
              <a:ext uri="{FF2B5EF4-FFF2-40B4-BE49-F238E27FC236}">
                <a16:creationId xmlns:a16="http://schemas.microsoft.com/office/drawing/2014/main" id="{D7F01D59-0A33-7091-BAEB-553429F1B5B2}"/>
              </a:ext>
            </a:extLst>
          </p:cNvPr>
          <p:cNvSpPr>
            <a:spLocks noGrp="1"/>
          </p:cNvSpPr>
          <p:nvPr>
            <p:ph type="subTitle" idx="1"/>
          </p:nvPr>
        </p:nvSpPr>
        <p:spPr>
          <a:xfrm>
            <a:off x="5978915" y="4876803"/>
            <a:ext cx="5364936" cy="909848"/>
          </a:xfrm>
        </p:spPr>
        <p:txBody>
          <a:bodyPr anchor="t">
            <a:normAutofit/>
          </a:bodyPr>
          <a:lstStyle/>
          <a:p>
            <a:r>
              <a:rPr lang="en-US" dirty="0"/>
              <a:t>By: Angela </a:t>
            </a:r>
            <a:r>
              <a:rPr lang="en-US" dirty="0" err="1"/>
              <a:t>Deslandes</a:t>
            </a:r>
            <a:endParaRPr lang="en-US" dirty="0"/>
          </a:p>
        </p:txBody>
      </p:sp>
      <p:pic>
        <p:nvPicPr>
          <p:cNvPr id="18" name="Picture 3">
            <a:extLst>
              <a:ext uri="{FF2B5EF4-FFF2-40B4-BE49-F238E27FC236}">
                <a16:creationId xmlns:a16="http://schemas.microsoft.com/office/drawing/2014/main" id="{FA1B6241-D04A-36D0-1BF9-A3763FDBB82C}"/>
              </a:ext>
            </a:extLst>
          </p:cNvPr>
          <p:cNvPicPr>
            <a:picLocks noChangeAspect="1"/>
          </p:cNvPicPr>
          <p:nvPr/>
        </p:nvPicPr>
        <p:blipFill rotWithShape="1">
          <a:blip r:embed="rId3"/>
          <a:srcRect l="18105" r="35319" b="1"/>
          <a:stretch/>
        </p:blipFill>
        <p:spPr>
          <a:xfrm>
            <a:off x="0"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19" name="Straight Connector 10">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226188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8475D1-42FB-F02E-B245-2F392C36A9EA}"/>
              </a:ext>
            </a:extLst>
          </p:cNvPr>
          <p:cNvSpPr>
            <a:spLocks noGrp="1"/>
          </p:cNvSpPr>
          <p:nvPr>
            <p:ph idx="1"/>
          </p:nvPr>
        </p:nvSpPr>
        <p:spPr>
          <a:xfrm>
            <a:off x="368709" y="3429000"/>
            <a:ext cx="11046542" cy="2641288"/>
          </a:xfrm>
        </p:spPr>
        <p:txBody>
          <a:bodyPr>
            <a:normAutofit fontScale="92500" lnSpcReduction="10000"/>
          </a:bodyPr>
          <a:lstStyle/>
          <a:p>
            <a:r>
              <a:rPr lang="en-US" b="0" i="0" dirty="0">
                <a:solidFill>
                  <a:srgbClr val="212121"/>
                </a:solidFill>
                <a:effectLst/>
              </a:rPr>
              <a:t>The </a:t>
            </a:r>
            <a:r>
              <a:rPr lang="en-US" b="1" i="0" dirty="0">
                <a:solidFill>
                  <a:srgbClr val="212121"/>
                </a:solidFill>
                <a:effectLst/>
              </a:rPr>
              <a:t>difference in means</a:t>
            </a:r>
            <a:r>
              <a:rPr lang="en-US" b="0" i="0" dirty="0">
                <a:solidFill>
                  <a:srgbClr val="212121"/>
                </a:solidFill>
                <a:effectLst/>
              </a:rPr>
              <a:t>, which is negative and falls within a specific confidence interval, supports the idea that higher-ranked universities might indeed have a better quality of education compared to lower-ranked universities.</a:t>
            </a:r>
          </a:p>
          <a:p>
            <a:r>
              <a:rPr lang="en-US" b="0" i="0" dirty="0">
                <a:solidFill>
                  <a:srgbClr val="212121"/>
                </a:solidFill>
                <a:effectLst/>
              </a:rPr>
              <a:t>The </a:t>
            </a:r>
            <a:r>
              <a:rPr lang="en-US" b="1" i="0" dirty="0">
                <a:solidFill>
                  <a:srgbClr val="212121"/>
                </a:solidFill>
                <a:effectLst/>
              </a:rPr>
              <a:t>Pearson correlation coefficient</a:t>
            </a:r>
            <a:r>
              <a:rPr lang="en-US" b="0" i="0" dirty="0">
                <a:solidFill>
                  <a:srgbClr val="212121"/>
                </a:solidFill>
                <a:effectLst/>
              </a:rPr>
              <a:t> of approximately -0.60 suggests a moderate to strong negative linear correlation. This means that as the quality of education increases, the score tends to decrease.</a:t>
            </a:r>
            <a:endParaRPr lang="en-US" dirty="0">
              <a:solidFill>
                <a:srgbClr val="212121"/>
              </a:solidFill>
            </a:endParaRPr>
          </a:p>
          <a:p>
            <a:r>
              <a:rPr lang="en-US" dirty="0"/>
              <a:t>The very low </a:t>
            </a:r>
            <a:r>
              <a:rPr lang="en-US" b="1" dirty="0"/>
              <a:t>p-value</a:t>
            </a:r>
            <a:r>
              <a:rPr lang="en-US" dirty="0"/>
              <a:t> indicates that the observed correlation is statistically significant, providing evidence against the null hypothesis of no correlation.</a:t>
            </a:r>
          </a:p>
        </p:txBody>
      </p:sp>
      <p:sp>
        <p:nvSpPr>
          <p:cNvPr id="4" name="Title 1">
            <a:extLst>
              <a:ext uri="{FF2B5EF4-FFF2-40B4-BE49-F238E27FC236}">
                <a16:creationId xmlns:a16="http://schemas.microsoft.com/office/drawing/2014/main" id="{51C5D839-FBCE-9AEA-6C09-41A7DD3EDC0E}"/>
              </a:ext>
            </a:extLst>
          </p:cNvPr>
          <p:cNvSpPr>
            <a:spLocks noGrp="1"/>
          </p:cNvSpPr>
          <p:nvPr>
            <p:ph type="title"/>
          </p:nvPr>
        </p:nvSpPr>
        <p:spPr>
          <a:xfrm>
            <a:off x="368709" y="434488"/>
            <a:ext cx="4527755" cy="1040351"/>
          </a:xfrm>
        </p:spPr>
        <p:txBody>
          <a:bodyPr>
            <a:normAutofit/>
          </a:bodyPr>
          <a:lstStyle/>
          <a:p>
            <a:r>
              <a:rPr lang="en-US" dirty="0"/>
              <a:t>Hypothesis #1</a:t>
            </a:r>
          </a:p>
        </p:txBody>
      </p:sp>
      <p:pic>
        <p:nvPicPr>
          <p:cNvPr id="6" name="Picture 5" descr="A close-up of a number&#10;&#10;Description automatically generated">
            <a:extLst>
              <a:ext uri="{FF2B5EF4-FFF2-40B4-BE49-F238E27FC236}">
                <a16:creationId xmlns:a16="http://schemas.microsoft.com/office/drawing/2014/main" id="{D5CBB234-A384-17AA-4B3E-B250B96288CE}"/>
              </a:ext>
            </a:extLst>
          </p:cNvPr>
          <p:cNvPicPr>
            <a:picLocks noChangeAspect="1"/>
          </p:cNvPicPr>
          <p:nvPr/>
        </p:nvPicPr>
        <p:blipFill>
          <a:blip r:embed="rId3"/>
          <a:stretch>
            <a:fillRect/>
          </a:stretch>
        </p:blipFill>
        <p:spPr>
          <a:xfrm>
            <a:off x="4254909" y="2322188"/>
            <a:ext cx="6980699" cy="980494"/>
          </a:xfrm>
          <a:prstGeom prst="rect">
            <a:avLst/>
          </a:prstGeom>
        </p:spPr>
      </p:pic>
      <p:pic>
        <p:nvPicPr>
          <p:cNvPr id="10" name="Picture 9">
            <a:extLst>
              <a:ext uri="{FF2B5EF4-FFF2-40B4-BE49-F238E27FC236}">
                <a16:creationId xmlns:a16="http://schemas.microsoft.com/office/drawing/2014/main" id="{2E6A742B-F93F-178B-E857-F07788F060B6}"/>
              </a:ext>
            </a:extLst>
          </p:cNvPr>
          <p:cNvPicPr>
            <a:picLocks noChangeAspect="1"/>
          </p:cNvPicPr>
          <p:nvPr/>
        </p:nvPicPr>
        <p:blipFill>
          <a:blip r:embed="rId4"/>
          <a:stretch>
            <a:fillRect/>
          </a:stretch>
        </p:blipFill>
        <p:spPr>
          <a:xfrm>
            <a:off x="368709" y="1449654"/>
            <a:ext cx="7772400" cy="746217"/>
          </a:xfrm>
          <a:prstGeom prst="rect">
            <a:avLst/>
          </a:prstGeom>
        </p:spPr>
      </p:pic>
    </p:spTree>
    <p:extLst>
      <p:ext uri="{BB962C8B-B14F-4D97-AF65-F5344CB8AC3E}">
        <p14:creationId xmlns:p14="http://schemas.microsoft.com/office/powerpoint/2010/main" val="3521525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4054D9-B3B0-A4CC-67CD-D09E7BC7618A}"/>
              </a:ext>
            </a:extLst>
          </p:cNvPr>
          <p:cNvSpPr>
            <a:spLocks noGrp="1"/>
          </p:cNvSpPr>
          <p:nvPr>
            <p:ph type="title"/>
          </p:nvPr>
        </p:nvSpPr>
        <p:spPr>
          <a:xfrm>
            <a:off x="758952" y="1355835"/>
            <a:ext cx="5337048" cy="1025002"/>
          </a:xfrm>
        </p:spPr>
        <p:txBody>
          <a:bodyPr>
            <a:normAutofit/>
          </a:bodyPr>
          <a:lstStyle/>
          <a:p>
            <a:r>
              <a:rPr lang="en-US" dirty="0"/>
              <a:t>Hypothesis #1</a:t>
            </a:r>
          </a:p>
        </p:txBody>
      </p:sp>
      <p:cxnSp>
        <p:nvCxnSpPr>
          <p:cNvPr id="20" name="Straight Connector 9">
            <a:extLst>
              <a:ext uri="{FF2B5EF4-FFF2-40B4-BE49-F238E27FC236}">
                <a16:creationId xmlns:a16="http://schemas.microsoft.com/office/drawing/2014/main" id="{0C98EDD7-966F-4ED6-ADCB-9EF1A425A7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591" y="1028927"/>
            <a:ext cx="6094409" cy="1"/>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D829FDC-7613-84B8-F832-F3CF3DD35573}"/>
              </a:ext>
            </a:extLst>
          </p:cNvPr>
          <p:cNvSpPr>
            <a:spLocks noGrp="1"/>
          </p:cNvSpPr>
          <p:nvPr>
            <p:ph idx="1"/>
          </p:nvPr>
        </p:nvSpPr>
        <p:spPr>
          <a:xfrm>
            <a:off x="6906126" y="1017938"/>
            <a:ext cx="4523874" cy="4503387"/>
          </a:xfrm>
        </p:spPr>
        <p:txBody>
          <a:bodyPr anchor="b">
            <a:normAutofit fontScale="92500" lnSpcReduction="20000"/>
          </a:bodyPr>
          <a:lstStyle/>
          <a:p>
            <a:pPr algn="l"/>
            <a:r>
              <a:rPr lang="en-US" b="0" i="0" dirty="0">
                <a:solidFill>
                  <a:srgbClr val="212121"/>
                </a:solidFill>
                <a:effectLst/>
              </a:rPr>
              <a:t>Given these findings, both the </a:t>
            </a:r>
            <a:r>
              <a:rPr lang="en-US" b="0" i="1" dirty="0">
                <a:solidFill>
                  <a:srgbClr val="212121"/>
                </a:solidFill>
                <a:effectLst/>
              </a:rPr>
              <a:t>Pearson correlation coefficient </a:t>
            </a:r>
            <a:r>
              <a:rPr lang="en-US" b="0" i="0" dirty="0">
                <a:solidFill>
                  <a:srgbClr val="212121"/>
                </a:solidFill>
                <a:effectLst/>
              </a:rPr>
              <a:t>and the </a:t>
            </a:r>
            <a:r>
              <a:rPr lang="en-US" b="0" i="1" dirty="0">
                <a:solidFill>
                  <a:srgbClr val="212121"/>
                </a:solidFill>
                <a:effectLst/>
              </a:rPr>
              <a:t>difference in means </a:t>
            </a:r>
            <a:r>
              <a:rPr lang="en-US" b="0" i="0" dirty="0">
                <a:solidFill>
                  <a:srgbClr val="212121"/>
                </a:solidFill>
                <a:effectLst/>
              </a:rPr>
              <a:t>at the confidence interval provide evidence that </a:t>
            </a:r>
            <a:r>
              <a:rPr lang="en-US" b="0" i="0" u="sng" dirty="0">
                <a:solidFill>
                  <a:srgbClr val="212121"/>
                </a:solidFill>
                <a:effectLst/>
              </a:rPr>
              <a:t>supports</a:t>
            </a:r>
            <a:r>
              <a:rPr lang="en-US" b="0" i="0" dirty="0">
                <a:solidFill>
                  <a:srgbClr val="212121"/>
                </a:solidFill>
                <a:effectLst/>
              </a:rPr>
              <a:t> the alternative hypothesis (H1). Higher-ranked universities appear to provide better quality education than lower-ranked universities, and there is a negative relationship between the quality of education and the ranking scores.</a:t>
            </a:r>
          </a:p>
          <a:p>
            <a:pPr algn="l"/>
            <a:r>
              <a:rPr lang="en-US" b="0" i="0" dirty="0">
                <a:solidFill>
                  <a:srgbClr val="212121"/>
                </a:solidFill>
                <a:effectLst/>
              </a:rPr>
              <a:t>Overall, we can </a:t>
            </a:r>
            <a:r>
              <a:rPr lang="en-US" b="0" i="0" u="sng" dirty="0">
                <a:solidFill>
                  <a:srgbClr val="212121"/>
                </a:solidFill>
                <a:effectLst/>
              </a:rPr>
              <a:t>reject the null </a:t>
            </a:r>
            <a:r>
              <a:rPr lang="en-US" b="0" i="0" dirty="0">
                <a:solidFill>
                  <a:srgbClr val="212121"/>
                </a:solidFill>
                <a:effectLst/>
              </a:rPr>
              <a:t>hypothesis and conclude that there is a statistically significant difference between the two variables being tested.</a:t>
            </a:r>
          </a:p>
        </p:txBody>
      </p:sp>
      <p:sp>
        <p:nvSpPr>
          <p:cNvPr id="21" name="Freeform 6">
            <a:extLst>
              <a:ext uri="{FF2B5EF4-FFF2-40B4-BE49-F238E27FC236}">
                <a16:creationId xmlns:a16="http://schemas.microsoft.com/office/drawing/2014/main" id="{8996B799-9454-451E-A62E-D79EC2608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03327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2" name="Straight Connector 13">
            <a:extLst>
              <a:ext uri="{FF2B5EF4-FFF2-40B4-BE49-F238E27FC236}">
                <a16:creationId xmlns:a16="http://schemas.microsoft.com/office/drawing/2014/main" id="{79BCA605-F116-47B0-8AFC-D9A7FA5E171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06126" y="5840059"/>
            <a:ext cx="5285874"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screen shot of a graph&#10;&#10;Description automatically generated">
            <a:extLst>
              <a:ext uri="{FF2B5EF4-FFF2-40B4-BE49-F238E27FC236}">
                <a16:creationId xmlns:a16="http://schemas.microsoft.com/office/drawing/2014/main" id="{92DA2F2B-8047-6E9E-C347-6EF5E8A3A529}"/>
              </a:ext>
            </a:extLst>
          </p:cNvPr>
          <p:cNvPicPr>
            <a:picLocks noChangeAspect="1"/>
          </p:cNvPicPr>
          <p:nvPr/>
        </p:nvPicPr>
        <p:blipFill>
          <a:blip r:embed="rId3"/>
          <a:stretch>
            <a:fillRect/>
          </a:stretch>
        </p:blipFill>
        <p:spPr>
          <a:xfrm>
            <a:off x="1091289" y="2380836"/>
            <a:ext cx="4723548" cy="3805080"/>
          </a:xfrm>
          <a:prstGeom prst="rect">
            <a:avLst/>
          </a:prstGeom>
        </p:spPr>
      </p:pic>
    </p:spTree>
    <p:extLst>
      <p:ext uri="{BB962C8B-B14F-4D97-AF65-F5344CB8AC3E}">
        <p14:creationId xmlns:p14="http://schemas.microsoft.com/office/powerpoint/2010/main" val="709180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8475D1-42FB-F02E-B245-2F392C36A9EA}"/>
              </a:ext>
            </a:extLst>
          </p:cNvPr>
          <p:cNvSpPr>
            <a:spLocks noGrp="1"/>
          </p:cNvSpPr>
          <p:nvPr>
            <p:ph idx="1"/>
          </p:nvPr>
        </p:nvSpPr>
        <p:spPr>
          <a:xfrm>
            <a:off x="368709" y="3752407"/>
            <a:ext cx="11046542" cy="2641288"/>
          </a:xfrm>
        </p:spPr>
        <p:txBody>
          <a:bodyPr>
            <a:normAutofit fontScale="77500" lnSpcReduction="20000"/>
          </a:bodyPr>
          <a:lstStyle/>
          <a:p>
            <a:r>
              <a:rPr lang="en-US" b="0" i="0" dirty="0">
                <a:solidFill>
                  <a:srgbClr val="212121"/>
                </a:solidFill>
                <a:effectLst/>
              </a:rPr>
              <a:t>The </a:t>
            </a:r>
            <a:r>
              <a:rPr lang="en-US" b="1" i="0" dirty="0">
                <a:solidFill>
                  <a:srgbClr val="212121"/>
                </a:solidFill>
                <a:effectLst/>
              </a:rPr>
              <a:t>difference in means</a:t>
            </a:r>
            <a:r>
              <a:rPr lang="en-US" b="0" i="0" dirty="0">
                <a:solidFill>
                  <a:srgbClr val="212121"/>
                </a:solidFill>
                <a:effectLst/>
              </a:rPr>
              <a:t>, which is negative and falls within the confidence interval, goes against the alternative hypothesis (H1), that higher-ranked universities have a greater number of publications. The confidence interval suggests that the difference in the number of publications between higher-ranked and lower-ranked universities is negative, indicating that higher-ranked universities tend to have fewer publications than lower-ranked universities.</a:t>
            </a:r>
          </a:p>
          <a:p>
            <a:r>
              <a:rPr lang="en-US" b="0" i="0" dirty="0">
                <a:solidFill>
                  <a:srgbClr val="212121"/>
                </a:solidFill>
                <a:effectLst/>
              </a:rPr>
              <a:t>The </a:t>
            </a:r>
            <a:r>
              <a:rPr lang="en-US" b="1" i="0" dirty="0">
                <a:solidFill>
                  <a:srgbClr val="212121"/>
                </a:solidFill>
                <a:effectLst/>
              </a:rPr>
              <a:t>Pearson correlation coefficient </a:t>
            </a:r>
            <a:r>
              <a:rPr lang="en-US" b="0" i="0" dirty="0">
                <a:solidFill>
                  <a:srgbClr val="212121"/>
                </a:solidFill>
                <a:effectLst/>
              </a:rPr>
              <a:t>of approximately -0.52 has a very low p-value, indicating a statistically significant correlation between the two variables. This suggests a moderate negative relationship between the number of publications and the ranking of universities and implies that as the ranking of universities increases, the number of publications tends to decrease.</a:t>
            </a:r>
          </a:p>
          <a:p>
            <a:r>
              <a:rPr lang="en-US" dirty="0"/>
              <a:t>The very low </a:t>
            </a:r>
            <a:r>
              <a:rPr lang="en-US" b="1" dirty="0"/>
              <a:t>p-value</a:t>
            </a:r>
            <a:r>
              <a:rPr lang="en-US" dirty="0"/>
              <a:t> indicates that the observed correlation is statistically significant. This means that the observed correlation between the number of publications and university rankings is unlikely to have occurred by chance.</a:t>
            </a:r>
          </a:p>
        </p:txBody>
      </p:sp>
      <p:sp>
        <p:nvSpPr>
          <p:cNvPr id="4" name="Title 1">
            <a:extLst>
              <a:ext uri="{FF2B5EF4-FFF2-40B4-BE49-F238E27FC236}">
                <a16:creationId xmlns:a16="http://schemas.microsoft.com/office/drawing/2014/main" id="{51C5D839-FBCE-9AEA-6C09-41A7DD3EDC0E}"/>
              </a:ext>
            </a:extLst>
          </p:cNvPr>
          <p:cNvSpPr>
            <a:spLocks noGrp="1"/>
          </p:cNvSpPr>
          <p:nvPr>
            <p:ph type="title"/>
          </p:nvPr>
        </p:nvSpPr>
        <p:spPr>
          <a:xfrm>
            <a:off x="368709" y="434488"/>
            <a:ext cx="4812891" cy="1040351"/>
          </a:xfrm>
        </p:spPr>
        <p:txBody>
          <a:bodyPr>
            <a:normAutofit/>
          </a:bodyPr>
          <a:lstStyle/>
          <a:p>
            <a:r>
              <a:rPr lang="en-US" dirty="0"/>
              <a:t>Hypothesis #2</a:t>
            </a:r>
          </a:p>
        </p:txBody>
      </p:sp>
      <p:pic>
        <p:nvPicPr>
          <p:cNvPr id="5" name="Picture 4">
            <a:extLst>
              <a:ext uri="{FF2B5EF4-FFF2-40B4-BE49-F238E27FC236}">
                <a16:creationId xmlns:a16="http://schemas.microsoft.com/office/drawing/2014/main" id="{D026D400-F150-9638-7F99-0B36C9E8576B}"/>
              </a:ext>
            </a:extLst>
          </p:cNvPr>
          <p:cNvPicPr>
            <a:picLocks noChangeAspect="1"/>
          </p:cNvPicPr>
          <p:nvPr/>
        </p:nvPicPr>
        <p:blipFill>
          <a:blip r:embed="rId3"/>
          <a:stretch>
            <a:fillRect/>
          </a:stretch>
        </p:blipFill>
        <p:spPr>
          <a:xfrm>
            <a:off x="368709" y="1495292"/>
            <a:ext cx="7772400" cy="803458"/>
          </a:xfrm>
          <a:prstGeom prst="rect">
            <a:avLst/>
          </a:prstGeom>
        </p:spPr>
      </p:pic>
      <p:pic>
        <p:nvPicPr>
          <p:cNvPr id="8" name="Picture 7" descr="A close-up of a number&#10;&#10;Description automatically generated">
            <a:extLst>
              <a:ext uri="{FF2B5EF4-FFF2-40B4-BE49-F238E27FC236}">
                <a16:creationId xmlns:a16="http://schemas.microsoft.com/office/drawing/2014/main" id="{538AB59D-74D9-6569-6107-7C60F8B35988}"/>
              </a:ext>
            </a:extLst>
          </p:cNvPr>
          <p:cNvPicPr>
            <a:picLocks noChangeAspect="1"/>
          </p:cNvPicPr>
          <p:nvPr/>
        </p:nvPicPr>
        <p:blipFill>
          <a:blip r:embed="rId4"/>
          <a:stretch>
            <a:fillRect/>
          </a:stretch>
        </p:blipFill>
        <p:spPr>
          <a:xfrm>
            <a:off x="3642851" y="2418546"/>
            <a:ext cx="7772400" cy="1214065"/>
          </a:xfrm>
          <a:prstGeom prst="rect">
            <a:avLst/>
          </a:prstGeom>
        </p:spPr>
      </p:pic>
    </p:spTree>
    <p:extLst>
      <p:ext uri="{BB962C8B-B14F-4D97-AF65-F5344CB8AC3E}">
        <p14:creationId xmlns:p14="http://schemas.microsoft.com/office/powerpoint/2010/main" val="4265249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4054D9-B3B0-A4CC-67CD-D09E7BC7618A}"/>
              </a:ext>
            </a:extLst>
          </p:cNvPr>
          <p:cNvSpPr>
            <a:spLocks noGrp="1"/>
          </p:cNvSpPr>
          <p:nvPr>
            <p:ph type="title"/>
          </p:nvPr>
        </p:nvSpPr>
        <p:spPr>
          <a:xfrm>
            <a:off x="758952" y="1355834"/>
            <a:ext cx="5337048" cy="4157997"/>
          </a:xfrm>
        </p:spPr>
        <p:txBody>
          <a:bodyPr>
            <a:normAutofit/>
          </a:bodyPr>
          <a:lstStyle/>
          <a:p>
            <a:r>
              <a:rPr lang="en-US" dirty="0"/>
              <a:t>Hypothesis #2</a:t>
            </a:r>
          </a:p>
        </p:txBody>
      </p:sp>
      <p:cxnSp>
        <p:nvCxnSpPr>
          <p:cNvPr id="20" name="Straight Connector 9">
            <a:extLst>
              <a:ext uri="{FF2B5EF4-FFF2-40B4-BE49-F238E27FC236}">
                <a16:creationId xmlns:a16="http://schemas.microsoft.com/office/drawing/2014/main" id="{0C98EDD7-966F-4ED6-ADCB-9EF1A425A7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591" y="1028927"/>
            <a:ext cx="6094409" cy="1"/>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D829FDC-7613-84B8-F832-F3CF3DD35573}"/>
              </a:ext>
            </a:extLst>
          </p:cNvPr>
          <p:cNvSpPr>
            <a:spLocks noGrp="1"/>
          </p:cNvSpPr>
          <p:nvPr>
            <p:ph idx="1"/>
          </p:nvPr>
        </p:nvSpPr>
        <p:spPr>
          <a:xfrm>
            <a:off x="6906126" y="1017938"/>
            <a:ext cx="4523874" cy="4503387"/>
          </a:xfrm>
        </p:spPr>
        <p:txBody>
          <a:bodyPr anchor="b">
            <a:normAutofit fontScale="85000" lnSpcReduction="20000"/>
          </a:bodyPr>
          <a:lstStyle/>
          <a:p>
            <a:pPr algn="l"/>
            <a:r>
              <a:rPr lang="en-US" b="0" i="0" dirty="0">
                <a:solidFill>
                  <a:srgbClr val="212121"/>
                </a:solidFill>
                <a:effectLst/>
              </a:rPr>
              <a:t>Given that the calculated difference in means and the correlation coefficient both suggest a negative relationship between university ranking and the number of publications, the results </a:t>
            </a:r>
            <a:r>
              <a:rPr lang="en-US" b="0" i="0" u="sng" dirty="0">
                <a:solidFill>
                  <a:srgbClr val="212121"/>
                </a:solidFill>
                <a:effectLst/>
              </a:rPr>
              <a:t>do not support</a:t>
            </a:r>
            <a:r>
              <a:rPr lang="en-US" b="0" i="0" dirty="0">
                <a:solidFill>
                  <a:srgbClr val="212121"/>
                </a:solidFill>
                <a:effectLst/>
              </a:rPr>
              <a:t> the alternative hypothesis (H1). Higher-ranked universities tend to have a lower number of publications than lower-ranked universities, and there is a negative relationship between the publications and the ranking scores. This conclusion is consistent with both the Pearson correlation coefficient and the calculated difference in means.</a:t>
            </a:r>
          </a:p>
          <a:p>
            <a:pPr algn="l"/>
            <a:r>
              <a:rPr lang="en-US" b="0" i="0" dirty="0">
                <a:solidFill>
                  <a:srgbClr val="212121"/>
                </a:solidFill>
                <a:effectLst/>
              </a:rPr>
              <a:t>Overall, we can </a:t>
            </a:r>
            <a:r>
              <a:rPr lang="en-US" b="0" i="0" u="sng" dirty="0">
                <a:solidFill>
                  <a:srgbClr val="212121"/>
                </a:solidFill>
                <a:effectLst/>
              </a:rPr>
              <a:t>accept the null </a:t>
            </a:r>
            <a:r>
              <a:rPr lang="en-US" b="0" i="0" dirty="0">
                <a:solidFill>
                  <a:srgbClr val="212121"/>
                </a:solidFill>
                <a:effectLst/>
              </a:rPr>
              <a:t>hypothesis and conclude that there is a statistically significant difference between the two variables being tested.</a:t>
            </a:r>
          </a:p>
        </p:txBody>
      </p:sp>
      <p:sp>
        <p:nvSpPr>
          <p:cNvPr id="21" name="Freeform 6">
            <a:extLst>
              <a:ext uri="{FF2B5EF4-FFF2-40B4-BE49-F238E27FC236}">
                <a16:creationId xmlns:a16="http://schemas.microsoft.com/office/drawing/2014/main" id="{8996B799-9454-451E-A62E-D79EC2608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03327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2" name="Straight Connector 13">
            <a:extLst>
              <a:ext uri="{FF2B5EF4-FFF2-40B4-BE49-F238E27FC236}">
                <a16:creationId xmlns:a16="http://schemas.microsoft.com/office/drawing/2014/main" id="{79BCA605-F116-47B0-8AFC-D9A7FA5E171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06126" y="5840059"/>
            <a:ext cx="5285874"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graph with numbers and a bar&#10;&#10;Description automatically generated with medium confidence">
            <a:extLst>
              <a:ext uri="{FF2B5EF4-FFF2-40B4-BE49-F238E27FC236}">
                <a16:creationId xmlns:a16="http://schemas.microsoft.com/office/drawing/2014/main" id="{48998859-AB35-78CD-8DE3-FB86713345C5}"/>
              </a:ext>
            </a:extLst>
          </p:cNvPr>
          <p:cNvPicPr>
            <a:picLocks noChangeAspect="1"/>
          </p:cNvPicPr>
          <p:nvPr/>
        </p:nvPicPr>
        <p:blipFill>
          <a:blip r:embed="rId3"/>
          <a:stretch>
            <a:fillRect/>
          </a:stretch>
        </p:blipFill>
        <p:spPr>
          <a:xfrm>
            <a:off x="1103919" y="2337484"/>
            <a:ext cx="4523874" cy="3502575"/>
          </a:xfrm>
          <a:prstGeom prst="rect">
            <a:avLst/>
          </a:prstGeom>
        </p:spPr>
      </p:pic>
    </p:spTree>
    <p:extLst>
      <p:ext uri="{BB962C8B-B14F-4D97-AF65-F5344CB8AC3E}">
        <p14:creationId xmlns:p14="http://schemas.microsoft.com/office/powerpoint/2010/main" val="3130596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0" name="Straight Connector 19">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Pen placed on top of a signature line">
            <a:extLst>
              <a:ext uri="{FF2B5EF4-FFF2-40B4-BE49-F238E27FC236}">
                <a16:creationId xmlns:a16="http://schemas.microsoft.com/office/drawing/2014/main" id="{B051C1C4-FC31-268F-C10B-E82DFB18B42C}"/>
              </a:ext>
            </a:extLst>
          </p:cNvPr>
          <p:cNvPicPr>
            <a:picLocks noGrp="1" noChangeAspect="1"/>
          </p:cNvPicPr>
          <p:nvPr>
            <p:ph idx="1"/>
          </p:nvPr>
        </p:nvPicPr>
        <p:blipFill rotWithShape="1">
          <a:blip r:embed="rId3"/>
          <a:srcRect b="15730"/>
          <a:stretch/>
        </p:blipFill>
        <p:spPr>
          <a:xfrm>
            <a:off x="1" y="10"/>
            <a:ext cx="12191999" cy="6857990"/>
          </a:xfrm>
          <a:prstGeom prst="rect">
            <a:avLst/>
          </a:prstGeom>
        </p:spPr>
      </p:pic>
      <p:sp>
        <p:nvSpPr>
          <p:cNvPr id="24" name="Rectangle 23">
            <a:extLst>
              <a:ext uri="{FF2B5EF4-FFF2-40B4-BE49-F238E27FC236}">
                <a16:creationId xmlns:a16="http://schemas.microsoft.com/office/drawing/2014/main" id="{E4398140-F067-40E9-892C-4DB04C70B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4600" y="-1244600"/>
            <a:ext cx="6858000" cy="9347200"/>
          </a:xfrm>
          <a:prstGeom prst="rect">
            <a:avLst/>
          </a:prstGeom>
          <a:gradFill>
            <a:gsLst>
              <a:gs pos="100000">
                <a:srgbClr val="000000">
                  <a:alpha val="0"/>
                </a:srgbClr>
              </a:gs>
              <a:gs pos="0">
                <a:schemeClr val="tx1"/>
              </a:gs>
              <a:gs pos="0">
                <a:srgbClr val="000000">
                  <a:alpha val="7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407F3B-4CBA-18DD-3D7D-A9975A6C6EDD}"/>
              </a:ext>
            </a:extLst>
          </p:cNvPr>
          <p:cNvSpPr>
            <a:spLocks noGrp="1"/>
          </p:cNvSpPr>
          <p:nvPr>
            <p:ph type="title"/>
          </p:nvPr>
        </p:nvSpPr>
        <p:spPr>
          <a:xfrm>
            <a:off x="758952" y="1143000"/>
            <a:ext cx="4572000" cy="2984701"/>
          </a:xfrm>
        </p:spPr>
        <p:txBody>
          <a:bodyPr vert="horz" lIns="91440" tIns="45720" rIns="91440" bIns="45720" rtlCol="0" anchor="b">
            <a:normAutofit/>
          </a:bodyPr>
          <a:lstStyle/>
          <a:p>
            <a:r>
              <a:rPr lang="en-US">
                <a:solidFill>
                  <a:srgbClr val="FFFFFF"/>
                </a:solidFill>
              </a:rPr>
              <a:t>Conclusion</a:t>
            </a:r>
          </a:p>
        </p:txBody>
      </p:sp>
      <p:cxnSp>
        <p:nvCxnSpPr>
          <p:cNvPr id="26" name="Straight Connector 25">
            <a:extLst>
              <a:ext uri="{FF2B5EF4-FFF2-40B4-BE49-F238E27FC236}">
                <a16:creationId xmlns:a16="http://schemas.microsoft.com/office/drawing/2014/main" id="{17726E8A-324C-4684-96F2-AFDDFB2F14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58952" y="4291242"/>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8"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60484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9" name="Straight Connector 11">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0" name="Rectangle 13">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8C12F65-38FB-510A-6C8B-2C20B7FDDFFE}"/>
              </a:ext>
            </a:extLst>
          </p:cNvPr>
          <p:cNvSpPr>
            <a:spLocks noGrp="1"/>
          </p:cNvSpPr>
          <p:nvPr>
            <p:ph type="title"/>
          </p:nvPr>
        </p:nvSpPr>
        <p:spPr>
          <a:xfrm>
            <a:off x="676294" y="2531919"/>
            <a:ext cx="3733527" cy="1794162"/>
          </a:xfrm>
        </p:spPr>
        <p:txBody>
          <a:bodyPr vert="horz" lIns="91440" tIns="45720" rIns="91440" bIns="45720" rtlCol="0" anchor="b">
            <a:normAutofit/>
          </a:bodyPr>
          <a:lstStyle/>
          <a:p>
            <a:r>
              <a:rPr lang="en-US" i="1" kern="1200" spc="100" baseline="0" dirty="0">
                <a:solidFill>
                  <a:schemeClr val="bg1"/>
                </a:solidFill>
                <a:latin typeface="+mj-lt"/>
                <a:ea typeface="+mj-ea"/>
                <a:cs typeface="+mj-cs"/>
              </a:rPr>
              <a:t>Project Summary</a:t>
            </a:r>
          </a:p>
        </p:txBody>
      </p:sp>
      <p:sp>
        <p:nvSpPr>
          <p:cNvPr id="18"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5" name="TextBox 4">
            <a:extLst>
              <a:ext uri="{FF2B5EF4-FFF2-40B4-BE49-F238E27FC236}">
                <a16:creationId xmlns:a16="http://schemas.microsoft.com/office/drawing/2014/main" id="{94B06BF9-4427-A46C-5CCC-5AEC70D8449A}"/>
              </a:ext>
            </a:extLst>
          </p:cNvPr>
          <p:cNvSpPr txBox="1"/>
          <p:nvPr/>
        </p:nvSpPr>
        <p:spPr>
          <a:xfrm>
            <a:off x="5297724" y="751344"/>
            <a:ext cx="6568931" cy="5355312"/>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212121"/>
                </a:solidFill>
                <a:effectLst/>
              </a:rPr>
              <a:t>For </a:t>
            </a:r>
            <a:r>
              <a:rPr lang="en-US" b="1" i="0" dirty="0">
                <a:solidFill>
                  <a:srgbClr val="212121"/>
                </a:solidFill>
                <a:effectLst/>
              </a:rPr>
              <a:t>Hypothesis #1</a:t>
            </a:r>
            <a:r>
              <a:rPr lang="en-US" b="0" i="0" dirty="0">
                <a:solidFill>
                  <a:srgbClr val="212121"/>
                </a:solidFill>
                <a:effectLst/>
              </a:rPr>
              <a:t>, the investigation into the relationship between </a:t>
            </a:r>
            <a:r>
              <a:rPr lang="en-US" b="0" i="1" dirty="0">
                <a:solidFill>
                  <a:srgbClr val="212121"/>
                </a:solidFill>
                <a:effectLst/>
              </a:rPr>
              <a:t>university ranking scores</a:t>
            </a:r>
            <a:r>
              <a:rPr lang="en-US" b="0" i="0" dirty="0">
                <a:solidFill>
                  <a:srgbClr val="212121"/>
                </a:solidFill>
                <a:effectLst/>
              </a:rPr>
              <a:t> and the </a:t>
            </a:r>
            <a:r>
              <a:rPr lang="en-US" b="0" i="1" dirty="0">
                <a:solidFill>
                  <a:srgbClr val="212121"/>
                </a:solidFill>
                <a:effectLst/>
              </a:rPr>
              <a:t>quality of education </a:t>
            </a:r>
            <a:r>
              <a:rPr lang="en-US" b="0" i="0" dirty="0">
                <a:solidFill>
                  <a:srgbClr val="212121"/>
                </a:solidFill>
                <a:effectLst/>
              </a:rPr>
              <a:t>has shown evidence </a:t>
            </a:r>
            <a:r>
              <a:rPr lang="en-US" b="0" i="0" u="sng" dirty="0">
                <a:solidFill>
                  <a:srgbClr val="212121"/>
                </a:solidFill>
                <a:effectLst/>
              </a:rPr>
              <a:t>in favor</a:t>
            </a:r>
            <a:r>
              <a:rPr lang="en-US" b="0" i="0" dirty="0">
                <a:solidFill>
                  <a:srgbClr val="212121"/>
                </a:solidFill>
                <a:effectLst/>
              </a:rPr>
              <a:t> of the alternative hypothesis (H1). </a:t>
            </a:r>
          </a:p>
          <a:p>
            <a:pPr marL="742950" lvl="1" indent="-285750">
              <a:buFont typeface="Arial" panose="020B0604020202020204" pitchFamily="34" charset="0"/>
              <a:buChar char="•"/>
            </a:pPr>
            <a:r>
              <a:rPr lang="en-US" b="0" i="0" dirty="0">
                <a:solidFill>
                  <a:srgbClr val="212121"/>
                </a:solidFill>
                <a:effectLst/>
              </a:rPr>
              <a:t>The negative correlation observed between educational quality and ranking scores underlines the significance of a robust education in shaping a university's standing. This robust evidence enables us to confidently </a:t>
            </a:r>
            <a:r>
              <a:rPr lang="en-US" b="0" i="0" u="sng" dirty="0">
                <a:solidFill>
                  <a:srgbClr val="212121"/>
                </a:solidFill>
                <a:effectLst/>
              </a:rPr>
              <a:t>reject the null</a:t>
            </a:r>
            <a:r>
              <a:rPr lang="en-US" b="0" i="0" dirty="0">
                <a:solidFill>
                  <a:srgbClr val="212121"/>
                </a:solidFill>
                <a:effectLst/>
              </a:rPr>
              <a:t> hypothesis, affirming the pivotal role of education quality in the university rankings</a:t>
            </a:r>
          </a:p>
          <a:p>
            <a:pPr marL="285750" indent="-285750" algn="l">
              <a:buFont typeface="Arial" panose="020B0604020202020204" pitchFamily="34" charset="0"/>
              <a:buChar char="•"/>
            </a:pPr>
            <a:r>
              <a:rPr lang="en-US" b="0" i="0" dirty="0">
                <a:solidFill>
                  <a:srgbClr val="212121"/>
                </a:solidFill>
                <a:effectLst/>
              </a:rPr>
              <a:t>Conversely, for </a:t>
            </a:r>
            <a:r>
              <a:rPr lang="en-US" b="1" i="0" dirty="0">
                <a:solidFill>
                  <a:srgbClr val="212121"/>
                </a:solidFill>
                <a:effectLst/>
              </a:rPr>
              <a:t>Hypothesis #2</a:t>
            </a:r>
            <a:r>
              <a:rPr lang="en-US" b="0" i="0" dirty="0">
                <a:solidFill>
                  <a:srgbClr val="212121"/>
                </a:solidFill>
                <a:effectLst/>
              </a:rPr>
              <a:t>, an analysis between </a:t>
            </a:r>
            <a:r>
              <a:rPr lang="en-US" b="0" i="1" dirty="0">
                <a:solidFill>
                  <a:srgbClr val="212121"/>
                </a:solidFill>
                <a:effectLst/>
              </a:rPr>
              <a:t>university ranking scores </a:t>
            </a:r>
            <a:r>
              <a:rPr lang="en-US" b="0" i="0" dirty="0">
                <a:solidFill>
                  <a:srgbClr val="212121"/>
                </a:solidFill>
                <a:effectLst/>
              </a:rPr>
              <a:t>and the number of </a:t>
            </a:r>
            <a:r>
              <a:rPr lang="en-US" b="0" i="1" dirty="0">
                <a:solidFill>
                  <a:srgbClr val="212121"/>
                </a:solidFill>
                <a:effectLst/>
              </a:rPr>
              <a:t>publications</a:t>
            </a:r>
            <a:r>
              <a:rPr lang="en-US" b="0" i="0" dirty="0">
                <a:solidFill>
                  <a:srgbClr val="212121"/>
                </a:solidFill>
                <a:effectLst/>
              </a:rPr>
              <a:t> has revealed that from both the calculated </a:t>
            </a:r>
            <a:r>
              <a:rPr lang="en-US" b="0" i="1" dirty="0">
                <a:solidFill>
                  <a:srgbClr val="212121"/>
                </a:solidFill>
                <a:effectLst/>
              </a:rPr>
              <a:t>difference in means </a:t>
            </a:r>
            <a:r>
              <a:rPr lang="en-US" b="0" i="0" dirty="0">
                <a:solidFill>
                  <a:srgbClr val="212121"/>
                </a:solidFill>
                <a:effectLst/>
              </a:rPr>
              <a:t>and the </a:t>
            </a:r>
            <a:r>
              <a:rPr lang="en-US" b="0" i="1" dirty="0">
                <a:solidFill>
                  <a:srgbClr val="212121"/>
                </a:solidFill>
                <a:effectLst/>
              </a:rPr>
              <a:t>Pearson correlation coefficient, evidence </a:t>
            </a:r>
            <a:r>
              <a:rPr lang="en-US" b="0" i="0" u="sng" dirty="0">
                <a:solidFill>
                  <a:srgbClr val="212121"/>
                </a:solidFill>
                <a:effectLst/>
              </a:rPr>
              <a:t>reinforces</a:t>
            </a:r>
            <a:r>
              <a:rPr lang="en-US" b="0" i="0" dirty="0">
                <a:solidFill>
                  <a:srgbClr val="212121"/>
                </a:solidFill>
                <a:effectLst/>
              </a:rPr>
              <a:t> the null hypothesis. </a:t>
            </a:r>
          </a:p>
          <a:p>
            <a:pPr marL="742950" lvl="1" indent="-285750">
              <a:buFont typeface="Arial" panose="020B0604020202020204" pitchFamily="34" charset="0"/>
              <a:buChar char="•"/>
            </a:pPr>
            <a:r>
              <a:rPr lang="en-US" b="0" i="0" dirty="0">
                <a:solidFill>
                  <a:srgbClr val="212121"/>
                </a:solidFill>
                <a:effectLst/>
              </a:rPr>
              <a:t>This suggests that while the number of publications and university rankings do exhibit a negative correlation, the relationship is complex. </a:t>
            </a:r>
          </a:p>
        </p:txBody>
      </p:sp>
    </p:spTree>
    <p:extLst>
      <p:ext uri="{BB962C8B-B14F-4D97-AF65-F5344CB8AC3E}">
        <p14:creationId xmlns:p14="http://schemas.microsoft.com/office/powerpoint/2010/main" val="129486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5E770B-A28A-1E24-52D7-606474F6C51B}"/>
              </a:ext>
            </a:extLst>
          </p:cNvPr>
          <p:cNvSpPr>
            <a:spLocks noGrp="1"/>
          </p:cNvSpPr>
          <p:nvPr>
            <p:ph type="title"/>
          </p:nvPr>
        </p:nvSpPr>
        <p:spPr>
          <a:xfrm>
            <a:off x="758952" y="758952"/>
            <a:ext cx="8321040" cy="1952716"/>
          </a:xfrm>
        </p:spPr>
        <p:txBody>
          <a:bodyPr anchor="ctr">
            <a:normAutofit/>
          </a:bodyPr>
          <a:lstStyle/>
          <a:p>
            <a:r>
              <a:rPr lang="en-US" dirty="0"/>
              <a:t>Recommendations</a:t>
            </a:r>
          </a:p>
        </p:txBody>
      </p:sp>
      <p:cxnSp>
        <p:nvCxnSpPr>
          <p:cNvPr id="10" name="Straight Connector 9">
            <a:extLst>
              <a:ext uri="{FF2B5EF4-FFF2-40B4-BE49-F238E27FC236}">
                <a16:creationId xmlns:a16="http://schemas.microsoft.com/office/drawing/2014/main" id="{AEF97C72-3F89-4F0A-9629-01818B389C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8503" y="2936674"/>
            <a:ext cx="836524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469C3DE-B558-57AC-7843-2F686F4F222F}"/>
              </a:ext>
            </a:extLst>
          </p:cNvPr>
          <p:cNvSpPr>
            <a:spLocks noGrp="1"/>
          </p:cNvSpPr>
          <p:nvPr>
            <p:ph idx="1"/>
          </p:nvPr>
        </p:nvSpPr>
        <p:spPr>
          <a:xfrm>
            <a:off x="738503" y="3188905"/>
            <a:ext cx="4727575" cy="3441027"/>
          </a:xfrm>
        </p:spPr>
        <p:txBody>
          <a:bodyPr>
            <a:normAutofit fontScale="85000" lnSpcReduction="10000"/>
          </a:bodyPr>
          <a:lstStyle/>
          <a:p>
            <a:r>
              <a:rPr lang="en-US" b="1" dirty="0"/>
              <a:t>Focus on Quality of Education Alongside Other Factors:</a:t>
            </a:r>
          </a:p>
          <a:p>
            <a:r>
              <a:rPr lang="en-US" dirty="0"/>
              <a:t>Although the publications are essential, universities should prioritize providing high-quality education. The analysis showed that world rank and education quality rank are not always directly related. This can be achieved by maintaining rigorous academic standards, investing in faculty development, promoting innovative teaching methods, and continuously assessing and improving educational programs.	</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4" name="Content Placeholder 2">
            <a:extLst>
              <a:ext uri="{FF2B5EF4-FFF2-40B4-BE49-F238E27FC236}">
                <a16:creationId xmlns:a16="http://schemas.microsoft.com/office/drawing/2014/main" id="{ABC81410-41E4-6AC3-9214-AC6989E53630}"/>
              </a:ext>
            </a:extLst>
          </p:cNvPr>
          <p:cNvSpPr txBox="1">
            <a:spLocks/>
          </p:cNvSpPr>
          <p:nvPr/>
        </p:nvSpPr>
        <p:spPr>
          <a:xfrm>
            <a:off x="5666103" y="3188905"/>
            <a:ext cx="4727575" cy="3441027"/>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Emphasize the importance of Publications:</a:t>
            </a:r>
          </a:p>
          <a:p>
            <a:r>
              <a:rPr lang="en-US" dirty="0"/>
              <a:t>The correlation between publication rank and world rank implies that universities should focus on improving their research output and publications. This can be achieved by investing in research facilities, supporting faculty members in their research, and collaborating with other institutions. </a:t>
            </a:r>
          </a:p>
        </p:txBody>
      </p:sp>
    </p:spTree>
    <p:extLst>
      <p:ext uri="{BB962C8B-B14F-4D97-AF65-F5344CB8AC3E}">
        <p14:creationId xmlns:p14="http://schemas.microsoft.com/office/powerpoint/2010/main" val="2129546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7" name="Straight Connector 11">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3177" y="66751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18" name="Freeform: Shape 17">
            <a:extLst>
              <a:ext uri="{FF2B5EF4-FFF2-40B4-BE49-F238E27FC236}">
                <a16:creationId xmlns:a16="http://schemas.microsoft.com/office/drawing/2014/main" id="{CD14F0CE-4A68-4F5C-AC85-FF283F924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76934"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39DA1DE-CAD0-596E-4B18-CDA842F521A0}"/>
              </a:ext>
            </a:extLst>
          </p:cNvPr>
          <p:cNvSpPr>
            <a:spLocks noGrp="1"/>
          </p:cNvSpPr>
          <p:nvPr>
            <p:ph type="title"/>
          </p:nvPr>
        </p:nvSpPr>
        <p:spPr>
          <a:xfrm>
            <a:off x="7902054" y="1357952"/>
            <a:ext cx="3940007" cy="2769750"/>
          </a:xfrm>
        </p:spPr>
        <p:txBody>
          <a:bodyPr vert="horz" lIns="91440" tIns="45720" rIns="91440" bIns="45720" rtlCol="0" anchor="b">
            <a:normAutofit/>
          </a:bodyPr>
          <a:lstStyle/>
          <a:p>
            <a:r>
              <a:rPr lang="en-US" sz="5400" i="1" kern="1200" spc="100" baseline="0" dirty="0">
                <a:solidFill>
                  <a:schemeClr val="bg1"/>
                </a:solidFill>
                <a:latin typeface="+mj-lt"/>
                <a:ea typeface="+mj-ea"/>
                <a:cs typeface="+mj-cs"/>
              </a:rPr>
              <a:t>Thank You!</a:t>
            </a:r>
          </a:p>
        </p:txBody>
      </p:sp>
      <p:pic>
        <p:nvPicPr>
          <p:cNvPr id="7" name="Graphic 6" descr="Handshake">
            <a:extLst>
              <a:ext uri="{FF2B5EF4-FFF2-40B4-BE49-F238E27FC236}">
                <a16:creationId xmlns:a16="http://schemas.microsoft.com/office/drawing/2014/main" id="{5B747191-A962-100F-EE21-E8B9B17FAE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48729" y="413906"/>
            <a:ext cx="4657841" cy="4657841"/>
          </a:xfrm>
          <a:prstGeom prst="rect">
            <a:avLst/>
          </a:prstGeom>
        </p:spPr>
      </p:pic>
      <p:sp>
        <p:nvSpPr>
          <p:cNvPr id="4" name="TextBox 3">
            <a:extLst>
              <a:ext uri="{FF2B5EF4-FFF2-40B4-BE49-F238E27FC236}">
                <a16:creationId xmlns:a16="http://schemas.microsoft.com/office/drawing/2014/main" id="{9CF590FE-BA6C-8575-A066-0FCBEE604AD7}"/>
              </a:ext>
            </a:extLst>
          </p:cNvPr>
          <p:cNvSpPr txBox="1"/>
          <p:nvPr/>
        </p:nvSpPr>
        <p:spPr>
          <a:xfrm>
            <a:off x="1807831" y="4713160"/>
            <a:ext cx="3766084" cy="1477328"/>
          </a:xfrm>
          <a:prstGeom prst="rect">
            <a:avLst/>
          </a:prstGeom>
          <a:noFill/>
        </p:spPr>
        <p:txBody>
          <a:bodyPr wrap="square" rtlCol="0">
            <a:spAutoFit/>
          </a:bodyPr>
          <a:lstStyle/>
          <a:p>
            <a:pPr algn="ctr"/>
            <a:r>
              <a:rPr lang="en-US" b="1" dirty="0">
                <a:hlinkClick r:id="rId5">
                  <a:extLst>
                    <a:ext uri="{A12FA001-AC4F-418D-AE19-62706E023703}">
                      <ahyp:hlinkClr xmlns:ahyp="http://schemas.microsoft.com/office/drawing/2018/hyperlinkcolor" val="tx"/>
                    </a:ext>
                  </a:extLst>
                </a:hlinkClick>
              </a:rPr>
              <a:t>Email</a:t>
            </a:r>
            <a:endParaRPr lang="en-US" b="1" dirty="0"/>
          </a:p>
          <a:p>
            <a:endParaRPr lang="en-US" b="1" dirty="0"/>
          </a:p>
          <a:p>
            <a:pPr algn="ctr"/>
            <a:r>
              <a:rPr lang="en-US" b="1" dirty="0">
                <a:hlinkClick r:id="rId6">
                  <a:extLst>
                    <a:ext uri="{A12FA001-AC4F-418D-AE19-62706E023703}">
                      <ahyp:hlinkClr xmlns:ahyp="http://schemas.microsoft.com/office/drawing/2018/hyperlinkcolor" val="tx"/>
                    </a:ext>
                  </a:extLst>
                </a:hlinkClick>
              </a:rPr>
              <a:t>LinkedIn</a:t>
            </a:r>
            <a:endParaRPr lang="en-US" b="1" dirty="0"/>
          </a:p>
          <a:p>
            <a:endParaRPr lang="en-US" b="1" dirty="0"/>
          </a:p>
          <a:p>
            <a:pPr algn="ctr"/>
            <a:r>
              <a:rPr lang="en-US" b="1" dirty="0">
                <a:hlinkClick r:id="rId7">
                  <a:extLst>
                    <a:ext uri="{A12FA001-AC4F-418D-AE19-62706E023703}">
                      <ahyp:hlinkClr xmlns:ahyp="http://schemas.microsoft.com/office/drawing/2018/hyperlinkcolor" val="tx"/>
                    </a:ext>
                  </a:extLst>
                </a:hlinkClick>
              </a:rPr>
              <a:t>Portfolio</a:t>
            </a:r>
            <a:endParaRPr lang="en-US" b="1" dirty="0"/>
          </a:p>
        </p:txBody>
      </p:sp>
    </p:spTree>
    <p:extLst>
      <p:ext uri="{BB962C8B-B14F-4D97-AF65-F5344CB8AC3E}">
        <p14:creationId xmlns:p14="http://schemas.microsoft.com/office/powerpoint/2010/main" val="2688354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944857-72DE-D641-DFAA-DE16A2FEE03D}"/>
              </a:ext>
            </a:extLst>
          </p:cNvPr>
          <p:cNvSpPr>
            <a:spLocks noGrp="1"/>
          </p:cNvSpPr>
          <p:nvPr>
            <p:ph type="title"/>
          </p:nvPr>
        </p:nvSpPr>
        <p:spPr>
          <a:xfrm>
            <a:off x="758952" y="1355834"/>
            <a:ext cx="5337048" cy="4157997"/>
          </a:xfrm>
        </p:spPr>
        <p:txBody>
          <a:bodyPr>
            <a:normAutofit/>
          </a:bodyPr>
          <a:lstStyle/>
          <a:p>
            <a:r>
              <a:rPr lang="en-US"/>
              <a:t>The Dataset</a:t>
            </a:r>
          </a:p>
        </p:txBody>
      </p:sp>
      <p:cxnSp>
        <p:nvCxnSpPr>
          <p:cNvPr id="19" name="Straight Connector 18">
            <a:extLst>
              <a:ext uri="{FF2B5EF4-FFF2-40B4-BE49-F238E27FC236}">
                <a16:creationId xmlns:a16="http://schemas.microsoft.com/office/drawing/2014/main" id="{0C98EDD7-966F-4ED6-ADCB-9EF1A425A7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591" y="1028927"/>
            <a:ext cx="6094409" cy="1"/>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6" name="Content Placeholder 5" descr="A list of words on a white background&#10;&#10;Description automatically generated">
            <a:extLst>
              <a:ext uri="{FF2B5EF4-FFF2-40B4-BE49-F238E27FC236}">
                <a16:creationId xmlns:a16="http://schemas.microsoft.com/office/drawing/2014/main" id="{FF67E6E2-3559-8D0B-AFF4-3163218E1C52}"/>
              </a:ext>
            </a:extLst>
          </p:cNvPr>
          <p:cNvPicPr>
            <a:picLocks noGrp="1" noChangeAspect="1"/>
          </p:cNvPicPr>
          <p:nvPr>
            <p:ph idx="1"/>
          </p:nvPr>
        </p:nvPicPr>
        <p:blipFill>
          <a:blip r:embed="rId3"/>
          <a:stretch>
            <a:fillRect/>
          </a:stretch>
        </p:blipFill>
        <p:spPr>
          <a:xfrm>
            <a:off x="6906126" y="1852422"/>
            <a:ext cx="4524375" cy="3422251"/>
          </a:xfrm>
        </p:spPr>
      </p:pic>
      <p:sp>
        <p:nvSpPr>
          <p:cNvPr id="21" name="Freeform 6">
            <a:extLst>
              <a:ext uri="{FF2B5EF4-FFF2-40B4-BE49-F238E27FC236}">
                <a16:creationId xmlns:a16="http://schemas.microsoft.com/office/drawing/2014/main" id="{8996B799-9454-451E-A62E-D79EC2608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03327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3" name="Straight Connector 22">
            <a:extLst>
              <a:ext uri="{FF2B5EF4-FFF2-40B4-BE49-F238E27FC236}">
                <a16:creationId xmlns:a16="http://schemas.microsoft.com/office/drawing/2014/main" id="{79BCA605-F116-47B0-8AFC-D9A7FA5E171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06126" y="5840059"/>
            <a:ext cx="5285874"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438E3F5-DF89-B712-9460-4D50D58B5636}"/>
              </a:ext>
            </a:extLst>
          </p:cNvPr>
          <p:cNvSpPr txBox="1"/>
          <p:nvPr/>
        </p:nvSpPr>
        <p:spPr>
          <a:xfrm>
            <a:off x="758952" y="2584174"/>
            <a:ext cx="5005744"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t>This dataset comes </a:t>
            </a:r>
            <a:r>
              <a:rPr lang="en-US" sz="2000" i="1" dirty="0"/>
              <a:t>from The Center for World University</a:t>
            </a:r>
            <a:r>
              <a:rPr lang="en-US" sz="2000" dirty="0"/>
              <a:t> Rankings (</a:t>
            </a:r>
            <a:r>
              <a:rPr lang="en-US" sz="2000" dirty="0">
                <a:hlinkClick r:id="rId4"/>
              </a:rPr>
              <a:t>Kaggle</a:t>
            </a:r>
            <a:r>
              <a:rPr lang="en-US" sz="2000" dirty="0"/>
              <a:t>), which provides information for top Universities in the World.</a:t>
            </a:r>
          </a:p>
          <a:p>
            <a:pPr marL="285750" indent="-285750">
              <a:buFont typeface="Arial" panose="020B0604020202020204" pitchFamily="34" charset="0"/>
              <a:buChar char="•"/>
            </a:pPr>
            <a:r>
              <a:rPr lang="en-US" sz="2000" dirty="0"/>
              <a:t>There are 14 columns and 2,220 rows of data.</a:t>
            </a:r>
          </a:p>
          <a:p>
            <a:pPr marL="285750" indent="-285750">
              <a:buFont typeface="Arial" panose="020B0604020202020204" pitchFamily="34" charset="0"/>
              <a:buChar char="•"/>
            </a:pPr>
            <a:r>
              <a:rPr lang="en-US" sz="2000" dirty="0"/>
              <a:t>This dataset revolves around the assessment and comparison of universities globally throughout the years 2012-2015.</a:t>
            </a:r>
          </a:p>
        </p:txBody>
      </p:sp>
    </p:spTree>
    <p:extLst>
      <p:ext uri="{BB962C8B-B14F-4D97-AF65-F5344CB8AC3E}">
        <p14:creationId xmlns:p14="http://schemas.microsoft.com/office/powerpoint/2010/main" val="3974332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EF13EA1-F66C-4347-AEBF-A5438DF27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5"/>
            <a:ext cx="12191999" cy="3474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BEE714E0-7F66-DAE4-888C-2ECD9FEC1379}"/>
              </a:ext>
            </a:extLst>
          </p:cNvPr>
          <p:cNvPicPr>
            <a:picLocks noChangeAspect="1"/>
          </p:cNvPicPr>
          <p:nvPr/>
        </p:nvPicPr>
        <p:blipFill>
          <a:blip r:embed="rId3"/>
          <a:stretch>
            <a:fillRect/>
          </a:stretch>
        </p:blipFill>
        <p:spPr>
          <a:xfrm>
            <a:off x="1252546" y="611243"/>
            <a:ext cx="9686907" cy="2252203"/>
          </a:xfrm>
          <a:prstGeom prst="rect">
            <a:avLst/>
          </a:prstGeom>
        </p:spPr>
      </p:pic>
      <p:pic>
        <p:nvPicPr>
          <p:cNvPr id="7" name="Picture 6" descr="A screenshot of a computer code&#10;&#10;Description automatically generated">
            <a:extLst>
              <a:ext uri="{FF2B5EF4-FFF2-40B4-BE49-F238E27FC236}">
                <a16:creationId xmlns:a16="http://schemas.microsoft.com/office/drawing/2014/main" id="{04D834E9-A35A-73B7-6A16-0B3452E9E22A}"/>
              </a:ext>
            </a:extLst>
          </p:cNvPr>
          <p:cNvPicPr>
            <a:picLocks noChangeAspect="1"/>
          </p:cNvPicPr>
          <p:nvPr/>
        </p:nvPicPr>
        <p:blipFill>
          <a:blip r:embed="rId4"/>
          <a:stretch>
            <a:fillRect/>
          </a:stretch>
        </p:blipFill>
        <p:spPr>
          <a:xfrm>
            <a:off x="1269740" y="3669820"/>
            <a:ext cx="2806314" cy="2863587"/>
          </a:xfrm>
          <a:prstGeom prst="rect">
            <a:avLst/>
          </a:prstGeom>
        </p:spPr>
      </p:pic>
      <p:sp>
        <p:nvSpPr>
          <p:cNvPr id="29"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132777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lumMod val="85000"/>
              <a:lumOff val="15000"/>
            </a:schemeClr>
          </a:solidFill>
          <a:ln w="0">
            <a:noFill/>
            <a:prstDash val="solid"/>
            <a:round/>
            <a:headEnd/>
            <a:tailEnd/>
          </a:ln>
        </p:spPr>
        <p:txBody>
          <a:bodyPr anchor="ctr"/>
          <a:lstStyle/>
          <a:p>
            <a:endParaRPr lang="en-US"/>
          </a:p>
        </p:txBody>
      </p:sp>
      <p:sp>
        <p:nvSpPr>
          <p:cNvPr id="11" name="Content Placeholder 10">
            <a:extLst>
              <a:ext uri="{FF2B5EF4-FFF2-40B4-BE49-F238E27FC236}">
                <a16:creationId xmlns:a16="http://schemas.microsoft.com/office/drawing/2014/main" id="{29E2894A-EFE9-80B9-1549-444C51AC45D1}"/>
              </a:ext>
            </a:extLst>
          </p:cNvPr>
          <p:cNvSpPr>
            <a:spLocks noGrp="1"/>
          </p:cNvSpPr>
          <p:nvPr>
            <p:ph idx="1"/>
          </p:nvPr>
        </p:nvSpPr>
        <p:spPr>
          <a:xfrm>
            <a:off x="5046615" y="4246881"/>
            <a:ext cx="6138665" cy="1999876"/>
          </a:xfrm>
        </p:spPr>
        <p:txBody>
          <a:bodyPr>
            <a:normAutofit fontScale="92500"/>
          </a:bodyPr>
          <a:lstStyle/>
          <a:p>
            <a:pPr marL="0" indent="0">
              <a:buNone/>
            </a:pPr>
            <a:r>
              <a:rPr lang="en-US" dirty="0"/>
              <a:t>The data contains multiple columns, both qualitative and quantitative, ranging from nominal, discrete, and continuous variable types.</a:t>
            </a:r>
          </a:p>
          <a:p>
            <a:pPr marL="0" indent="0">
              <a:buNone/>
            </a:pPr>
            <a:r>
              <a:rPr lang="en-US" dirty="0"/>
              <a:t>Tools used: </a:t>
            </a:r>
            <a:r>
              <a:rPr lang="en-US" dirty="0" err="1"/>
              <a:t>Jupyter</a:t>
            </a:r>
            <a:r>
              <a:rPr lang="en-US" dirty="0"/>
              <a:t> Notebook, Python (</a:t>
            </a:r>
            <a:r>
              <a:rPr lang="en-US" dirty="0" err="1"/>
              <a:t>Numpy</a:t>
            </a:r>
            <a:r>
              <a:rPr lang="en-US" dirty="0"/>
              <a:t>, Pandas, Matplotlib, Seaborn), Excel, and PowerPoint.</a:t>
            </a:r>
          </a:p>
          <a:p>
            <a:pPr marL="0" indent="0">
              <a:buNone/>
            </a:pPr>
            <a:endParaRPr lang="en-US" dirty="0"/>
          </a:p>
        </p:txBody>
      </p:sp>
    </p:spTree>
    <p:extLst>
      <p:ext uri="{BB962C8B-B14F-4D97-AF65-F5344CB8AC3E}">
        <p14:creationId xmlns:p14="http://schemas.microsoft.com/office/powerpoint/2010/main" val="52429135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6CDEE3-6F26-B638-06A7-C18E71E6F5C4}"/>
              </a:ext>
            </a:extLst>
          </p:cNvPr>
          <p:cNvSpPr>
            <a:spLocks noGrp="1"/>
          </p:cNvSpPr>
          <p:nvPr>
            <p:ph type="title"/>
          </p:nvPr>
        </p:nvSpPr>
        <p:spPr>
          <a:xfrm>
            <a:off x="5716857" y="1447015"/>
            <a:ext cx="5565363" cy="920812"/>
          </a:xfrm>
        </p:spPr>
        <p:txBody>
          <a:bodyPr>
            <a:normAutofit/>
          </a:bodyPr>
          <a:lstStyle/>
          <a:p>
            <a:r>
              <a:rPr lang="en-US" sz="5400" dirty="0"/>
              <a:t>Research Questions</a:t>
            </a:r>
          </a:p>
        </p:txBody>
      </p:sp>
      <p:pic>
        <p:nvPicPr>
          <p:cNvPr id="14" name="Picture 13" descr="Question marks in a line and one question mark is lit">
            <a:extLst>
              <a:ext uri="{FF2B5EF4-FFF2-40B4-BE49-F238E27FC236}">
                <a16:creationId xmlns:a16="http://schemas.microsoft.com/office/drawing/2014/main" id="{29652E21-E765-D47A-0099-FB67758D640E}"/>
              </a:ext>
            </a:extLst>
          </p:cNvPr>
          <p:cNvPicPr>
            <a:picLocks noChangeAspect="1"/>
          </p:cNvPicPr>
          <p:nvPr/>
        </p:nvPicPr>
        <p:blipFill rotWithShape="1">
          <a:blip r:embed="rId3"/>
          <a:srcRect l="2163" r="47077" b="-1"/>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20" name="Straight Connector 19">
            <a:extLst>
              <a:ext uri="{FF2B5EF4-FFF2-40B4-BE49-F238E27FC236}">
                <a16:creationId xmlns:a16="http://schemas.microsoft.com/office/drawing/2014/main" id="{C1FC086D-39EC-448D-97E7-FF23235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86332" y="3088919"/>
            <a:ext cx="52120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26AC7EA-DCAE-CA54-B3A2-6AB1EEAB2E02}"/>
              </a:ext>
            </a:extLst>
          </p:cNvPr>
          <p:cNvSpPr>
            <a:spLocks noGrp="1"/>
          </p:cNvSpPr>
          <p:nvPr>
            <p:ph idx="1"/>
          </p:nvPr>
        </p:nvSpPr>
        <p:spPr>
          <a:xfrm>
            <a:off x="5877532" y="3309582"/>
            <a:ext cx="5312254" cy="2868250"/>
          </a:xfrm>
        </p:spPr>
        <p:txBody>
          <a:bodyPr>
            <a:normAutofit fontScale="92500"/>
          </a:bodyPr>
          <a:lstStyle/>
          <a:p>
            <a:r>
              <a:rPr lang="en-US" dirty="0"/>
              <a:t>There are two main questions I would like to answer using this dataset: </a:t>
            </a:r>
          </a:p>
          <a:p>
            <a:r>
              <a:rPr lang="en-US" b="0" i="0" u="none" strike="noStrike" dirty="0">
                <a:solidFill>
                  <a:srgbClr val="000000"/>
                </a:solidFill>
                <a:effectLst/>
              </a:rPr>
              <a:t>The </a:t>
            </a:r>
            <a:r>
              <a:rPr lang="en-US" b="0" i="0" u="sng" dirty="0">
                <a:solidFill>
                  <a:srgbClr val="000000"/>
                </a:solidFill>
                <a:effectLst/>
              </a:rPr>
              <a:t>first</a:t>
            </a:r>
            <a:r>
              <a:rPr lang="en-US" b="0" i="0" u="none" strike="noStrike" dirty="0">
                <a:solidFill>
                  <a:srgbClr val="000000"/>
                </a:solidFill>
                <a:effectLst/>
              </a:rPr>
              <a:t> is to investigate whether </a:t>
            </a:r>
            <a:r>
              <a:rPr lang="en-US" b="0" i="0" u="none" strike="noStrike" dirty="0">
                <a:solidFill>
                  <a:srgbClr val="212121"/>
                </a:solidFill>
                <a:effectLst/>
              </a:rPr>
              <a:t>higher-ranked universities provide better quality education than lower-ranked universities</a:t>
            </a:r>
            <a:r>
              <a:rPr lang="en-US" b="0" i="0" u="none" strike="noStrike" dirty="0">
                <a:solidFill>
                  <a:srgbClr val="000000"/>
                </a:solidFill>
                <a:effectLst/>
              </a:rPr>
              <a:t>. </a:t>
            </a:r>
          </a:p>
          <a:p>
            <a:r>
              <a:rPr lang="en-US" b="0" i="0" u="none" strike="noStrike" dirty="0">
                <a:solidFill>
                  <a:srgbClr val="000000"/>
                </a:solidFill>
                <a:effectLst/>
              </a:rPr>
              <a:t>The </a:t>
            </a:r>
            <a:r>
              <a:rPr lang="en-US" b="0" i="0" u="sng" dirty="0">
                <a:solidFill>
                  <a:srgbClr val="000000"/>
                </a:solidFill>
                <a:effectLst/>
              </a:rPr>
              <a:t>second</a:t>
            </a:r>
            <a:r>
              <a:rPr lang="en-US" b="0" i="0" u="none" strike="noStrike" dirty="0">
                <a:solidFill>
                  <a:srgbClr val="000000"/>
                </a:solidFill>
                <a:effectLst/>
              </a:rPr>
              <a:t> is to explore whether higher-ranked universities have a greater number of publications than lower-ranked universities.</a:t>
            </a:r>
            <a:endParaRPr lang="en-US" dirty="0"/>
          </a:p>
        </p:txBody>
      </p:sp>
      <p:sp>
        <p:nvSpPr>
          <p:cNvPr id="2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352601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53F07B-10D7-004E-4DAA-FD16DFA2551F}"/>
              </a:ext>
            </a:extLst>
          </p:cNvPr>
          <p:cNvSpPr>
            <a:spLocks noGrp="1"/>
          </p:cNvSpPr>
          <p:nvPr>
            <p:ph type="title"/>
          </p:nvPr>
        </p:nvSpPr>
        <p:spPr>
          <a:xfrm>
            <a:off x="5843412" y="1288543"/>
            <a:ext cx="5312254" cy="1043840"/>
          </a:xfrm>
        </p:spPr>
        <p:txBody>
          <a:bodyPr>
            <a:normAutofit/>
          </a:bodyPr>
          <a:lstStyle/>
          <a:p>
            <a:r>
              <a:rPr lang="en-US" dirty="0"/>
              <a:t>Hypotheses</a:t>
            </a:r>
          </a:p>
        </p:txBody>
      </p:sp>
      <p:pic>
        <p:nvPicPr>
          <p:cNvPr id="5" name="Picture 4" descr="Many question marks on black background">
            <a:extLst>
              <a:ext uri="{FF2B5EF4-FFF2-40B4-BE49-F238E27FC236}">
                <a16:creationId xmlns:a16="http://schemas.microsoft.com/office/drawing/2014/main" id="{F1AF67C9-3E83-E201-9538-B85182095454}"/>
              </a:ext>
            </a:extLst>
          </p:cNvPr>
          <p:cNvPicPr>
            <a:picLocks noChangeAspect="1"/>
          </p:cNvPicPr>
          <p:nvPr/>
        </p:nvPicPr>
        <p:blipFill rotWithShape="1">
          <a:blip r:embed="rId3"/>
          <a:srcRect l="53612" r="2" b="2"/>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11" name="Straight Connector 10">
            <a:extLst>
              <a:ext uri="{FF2B5EF4-FFF2-40B4-BE49-F238E27FC236}">
                <a16:creationId xmlns:a16="http://schemas.microsoft.com/office/drawing/2014/main" id="{C1FC086D-39EC-448D-97E7-FF23235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86332" y="3088919"/>
            <a:ext cx="52120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7BA5C92-D423-E4FE-F274-26AE7A38F9C1}"/>
              </a:ext>
            </a:extLst>
          </p:cNvPr>
          <p:cNvSpPr>
            <a:spLocks noGrp="1"/>
          </p:cNvSpPr>
          <p:nvPr>
            <p:ph idx="1"/>
          </p:nvPr>
        </p:nvSpPr>
        <p:spPr>
          <a:xfrm>
            <a:off x="5366389" y="3313577"/>
            <a:ext cx="6334539" cy="3173713"/>
          </a:xfrm>
        </p:spPr>
        <p:txBody>
          <a:bodyPr>
            <a:noAutofit/>
          </a:bodyPr>
          <a:lstStyle/>
          <a:p>
            <a:pPr marL="274320" indent="0" rtl="0" fontAlgn="base">
              <a:spcBef>
                <a:spcPts val="0"/>
              </a:spcBef>
              <a:spcAft>
                <a:spcPts val="0"/>
              </a:spcAft>
              <a:buNone/>
            </a:pPr>
            <a:r>
              <a:rPr lang="en-US" sz="1400" b="1" i="0" u="none" strike="noStrike" dirty="0">
                <a:solidFill>
                  <a:srgbClr val="000000"/>
                </a:solidFill>
                <a:effectLst/>
              </a:rPr>
              <a:t>Hypothesis 1 -  (Quality of Education): </a:t>
            </a:r>
          </a:p>
          <a:p>
            <a:pPr marL="742950" lvl="1" indent="-285750" fontAlgn="base">
              <a:spcBef>
                <a:spcPts val="0"/>
              </a:spcBef>
              <a:spcAft>
                <a:spcPts val="0"/>
              </a:spcAft>
              <a:buFont typeface="Arial" panose="020B0604020202020204" pitchFamily="34" charset="0"/>
              <a:buChar char="•"/>
            </a:pPr>
            <a:r>
              <a:rPr lang="en-US" sz="1400" b="0" i="0" u="sng" strike="noStrike" dirty="0">
                <a:solidFill>
                  <a:srgbClr val="212121"/>
                </a:solidFill>
                <a:effectLst/>
              </a:rPr>
              <a:t>Null Hypothesis (H0)</a:t>
            </a:r>
            <a:r>
              <a:rPr lang="en-US" sz="1400" b="0" i="0" u="none" strike="noStrike" dirty="0">
                <a:solidFill>
                  <a:srgbClr val="212121"/>
                </a:solidFill>
                <a:effectLst/>
              </a:rPr>
              <a:t>: There is no significant difference in the quality of education provided by higher-ranked and lower-ranked universities.</a:t>
            </a:r>
          </a:p>
          <a:p>
            <a:pPr marL="742950" lvl="1" indent="-285750" fontAlgn="base">
              <a:spcBef>
                <a:spcPts val="0"/>
              </a:spcBef>
              <a:spcAft>
                <a:spcPts val="0"/>
              </a:spcAft>
              <a:buFont typeface="Arial" panose="020B0604020202020204" pitchFamily="34" charset="0"/>
              <a:buChar char="•"/>
            </a:pPr>
            <a:r>
              <a:rPr lang="en-US" sz="1400" b="0" i="0" u="sng" strike="noStrike" dirty="0">
                <a:solidFill>
                  <a:srgbClr val="212121"/>
                </a:solidFill>
                <a:effectLst/>
              </a:rPr>
              <a:t>Alternative Hypothesis (H1)</a:t>
            </a:r>
            <a:r>
              <a:rPr lang="en-US" sz="1400" b="0" i="0" u="none" strike="noStrike" dirty="0">
                <a:solidFill>
                  <a:srgbClr val="212121"/>
                </a:solidFill>
                <a:effectLst/>
              </a:rPr>
              <a:t>: Higher-ranked universities provide better quality education than lower-ranked universities.</a:t>
            </a:r>
          </a:p>
          <a:p>
            <a:pPr marL="457200" lvl="1" fontAlgn="base">
              <a:spcBef>
                <a:spcPts val="0"/>
              </a:spcBef>
              <a:spcAft>
                <a:spcPts val="0"/>
              </a:spcAft>
            </a:pPr>
            <a:endParaRPr lang="en-US" sz="1400" b="0" i="0" u="none" strike="noStrike" dirty="0">
              <a:solidFill>
                <a:srgbClr val="212121"/>
              </a:solidFill>
              <a:effectLst/>
            </a:endParaRPr>
          </a:p>
          <a:p>
            <a:pPr marL="274320" indent="0" rtl="0" fontAlgn="base">
              <a:spcBef>
                <a:spcPts val="0"/>
              </a:spcBef>
              <a:spcAft>
                <a:spcPts val="0"/>
              </a:spcAft>
              <a:buNone/>
            </a:pPr>
            <a:r>
              <a:rPr lang="en-US" sz="1400" b="1" i="0" u="none" strike="noStrike" dirty="0">
                <a:solidFill>
                  <a:srgbClr val="000000"/>
                </a:solidFill>
                <a:effectLst/>
              </a:rPr>
              <a:t>Hypothesis 2 - (Number of Publications):</a:t>
            </a:r>
          </a:p>
          <a:p>
            <a:pPr marL="742950" lvl="1" indent="-285750" rtl="0" fontAlgn="base">
              <a:spcBef>
                <a:spcPts val="0"/>
              </a:spcBef>
              <a:spcAft>
                <a:spcPts val="0"/>
              </a:spcAft>
              <a:buFont typeface="Arial" panose="020B0604020202020204" pitchFamily="34" charset="0"/>
              <a:buChar char="•"/>
            </a:pPr>
            <a:r>
              <a:rPr lang="en-US" sz="1400" b="0" i="0" u="sng" strike="noStrike" dirty="0">
                <a:solidFill>
                  <a:srgbClr val="000000"/>
                </a:solidFill>
                <a:effectLst/>
              </a:rPr>
              <a:t>Null Hypothesis (H0):</a:t>
            </a:r>
            <a:r>
              <a:rPr lang="en-US" sz="1400" b="0" i="0" u="none" strike="noStrike" dirty="0">
                <a:solidFill>
                  <a:srgbClr val="000000"/>
                </a:solidFill>
                <a:effectLst/>
              </a:rPr>
              <a:t> There is no significant difference in the number of publications between higher-ranked and lower-ranked universities.</a:t>
            </a:r>
          </a:p>
          <a:p>
            <a:pPr marL="742950" lvl="1" indent="-285750" rtl="0" fontAlgn="base">
              <a:spcBef>
                <a:spcPts val="0"/>
              </a:spcBef>
              <a:spcAft>
                <a:spcPts val="0"/>
              </a:spcAft>
              <a:buFont typeface="Arial" panose="020B0604020202020204" pitchFamily="34" charset="0"/>
              <a:buChar char="•"/>
            </a:pPr>
            <a:r>
              <a:rPr lang="en-US" sz="1400" b="0" i="0" u="sng" dirty="0">
                <a:solidFill>
                  <a:srgbClr val="000000"/>
                </a:solidFill>
                <a:effectLst/>
              </a:rPr>
              <a:t>Alternative Hypothesis (H1):</a:t>
            </a:r>
            <a:r>
              <a:rPr lang="en-US" sz="1400" b="0" i="0" u="none" strike="noStrike" dirty="0">
                <a:solidFill>
                  <a:srgbClr val="000000"/>
                </a:solidFill>
                <a:effectLst/>
              </a:rPr>
              <a:t> Higher-ranked universities have a greater number of publications than lower-ranked universities.</a:t>
            </a:r>
            <a:endParaRPr lang="en-US" sz="1400" dirty="0"/>
          </a:p>
        </p:txBody>
      </p:sp>
      <p:sp>
        <p:nvSpPr>
          <p:cNvPr id="1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168028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716F6-DDDF-7865-5879-844EB8881059}"/>
              </a:ext>
            </a:extLst>
          </p:cNvPr>
          <p:cNvSpPr>
            <a:spLocks noGrp="1"/>
          </p:cNvSpPr>
          <p:nvPr>
            <p:ph type="title"/>
          </p:nvPr>
        </p:nvSpPr>
        <p:spPr/>
        <p:txBody>
          <a:bodyPr/>
          <a:lstStyle/>
          <a:p>
            <a:r>
              <a:rPr lang="en-US" dirty="0"/>
              <a:t>How will the data test the hypothesis?</a:t>
            </a:r>
          </a:p>
        </p:txBody>
      </p:sp>
      <p:sp>
        <p:nvSpPr>
          <p:cNvPr id="3" name="Content Placeholder 2">
            <a:extLst>
              <a:ext uri="{FF2B5EF4-FFF2-40B4-BE49-F238E27FC236}">
                <a16:creationId xmlns:a16="http://schemas.microsoft.com/office/drawing/2014/main" id="{1C2B1DAD-D9AF-8FF8-C413-E58602FE54CB}"/>
              </a:ext>
            </a:extLst>
          </p:cNvPr>
          <p:cNvSpPr>
            <a:spLocks noGrp="1"/>
          </p:cNvSpPr>
          <p:nvPr>
            <p:ph idx="1"/>
          </p:nvPr>
        </p:nvSpPr>
        <p:spPr>
          <a:xfrm>
            <a:off x="5184648" y="758951"/>
            <a:ext cx="6377088" cy="5409373"/>
          </a:xfrm>
        </p:spPr>
        <p:txBody>
          <a:bodyPr>
            <a:noAutofit/>
          </a:bodyPr>
          <a:lstStyle/>
          <a:p>
            <a:r>
              <a:rPr lang="en-US" sz="2200" dirty="0"/>
              <a:t>The data will be used to test the hypotheses in the following ways:</a:t>
            </a:r>
          </a:p>
          <a:p>
            <a:r>
              <a:rPr lang="en-US" sz="2200" dirty="0"/>
              <a:t>Statistical analysis to assess the relationship between the number of university publications/quality of education and university ranking.</a:t>
            </a:r>
          </a:p>
          <a:p>
            <a:r>
              <a:rPr lang="en-US" sz="2200" dirty="0"/>
              <a:t>Pearson correlation coefficient to check correlation. </a:t>
            </a:r>
          </a:p>
          <a:p>
            <a:r>
              <a:rPr lang="en-US" sz="2200" dirty="0"/>
              <a:t>Independent t-test to check for average differences. </a:t>
            </a:r>
          </a:p>
          <a:p>
            <a:r>
              <a:rPr lang="en-US" sz="2200" dirty="0"/>
              <a:t>Visualizations: scatter plots, histograms, heatmap etc.</a:t>
            </a:r>
          </a:p>
        </p:txBody>
      </p:sp>
    </p:spTree>
    <p:extLst>
      <p:ext uri="{BB962C8B-B14F-4D97-AF65-F5344CB8AC3E}">
        <p14:creationId xmlns:p14="http://schemas.microsoft.com/office/powerpoint/2010/main" val="3892809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B39AE-B6F6-1DC6-0790-9D0A96FFC2DE}"/>
              </a:ext>
            </a:extLst>
          </p:cNvPr>
          <p:cNvSpPr>
            <a:spLocks noGrp="1"/>
          </p:cNvSpPr>
          <p:nvPr>
            <p:ph type="title"/>
          </p:nvPr>
        </p:nvSpPr>
        <p:spPr>
          <a:xfrm>
            <a:off x="758952" y="758952"/>
            <a:ext cx="4168648" cy="5144890"/>
          </a:xfrm>
        </p:spPr>
        <p:txBody>
          <a:bodyPr>
            <a:normAutofit/>
          </a:bodyPr>
          <a:lstStyle/>
          <a:p>
            <a:r>
              <a:rPr lang="en-US" dirty="0"/>
              <a:t>How will the findings be used? </a:t>
            </a:r>
            <a:br>
              <a:rPr lang="en-US" dirty="0"/>
            </a:br>
            <a:r>
              <a:rPr lang="en-US" dirty="0"/>
              <a:t>Who will find it helpful?</a:t>
            </a:r>
          </a:p>
        </p:txBody>
      </p:sp>
      <p:sp>
        <p:nvSpPr>
          <p:cNvPr id="3" name="Content Placeholder 2">
            <a:extLst>
              <a:ext uri="{FF2B5EF4-FFF2-40B4-BE49-F238E27FC236}">
                <a16:creationId xmlns:a16="http://schemas.microsoft.com/office/drawing/2014/main" id="{FD316542-A620-32C9-6962-0F01F0F52DBB}"/>
              </a:ext>
            </a:extLst>
          </p:cNvPr>
          <p:cNvSpPr>
            <a:spLocks noGrp="1"/>
          </p:cNvSpPr>
          <p:nvPr>
            <p:ph idx="1"/>
          </p:nvPr>
        </p:nvSpPr>
        <p:spPr>
          <a:xfrm>
            <a:off x="5184648" y="758951"/>
            <a:ext cx="6245352" cy="5144891"/>
          </a:xfrm>
        </p:spPr>
        <p:txBody>
          <a:bodyPr>
            <a:normAutofit lnSpcReduction="10000"/>
          </a:bodyPr>
          <a:lstStyle/>
          <a:p>
            <a:pPr marL="617220" indent="-342900" rtl="0" fontAlgn="base">
              <a:spcBef>
                <a:spcPts val="0"/>
              </a:spcBef>
              <a:spcAft>
                <a:spcPts val="0"/>
              </a:spcAft>
              <a:buAutoNum type="arabicPeriod"/>
            </a:pPr>
            <a:r>
              <a:rPr lang="en-US" sz="2400" b="0" i="0" u="none" strike="noStrike" dirty="0">
                <a:solidFill>
                  <a:srgbClr val="000000"/>
                </a:solidFill>
                <a:effectLst/>
              </a:rPr>
              <a:t>University administrators can use the findings to gain insights into their own institution's performance and compare it with other universities worldwide. </a:t>
            </a:r>
          </a:p>
          <a:p>
            <a:pPr marL="617220" indent="-342900" rtl="0" fontAlgn="base">
              <a:spcBef>
                <a:spcPts val="0"/>
              </a:spcBef>
              <a:spcAft>
                <a:spcPts val="0"/>
              </a:spcAft>
              <a:buAutoNum type="arabicPeriod"/>
            </a:pPr>
            <a:r>
              <a:rPr lang="en-US" sz="2400" b="0" i="0" u="none" strike="noStrike" dirty="0">
                <a:solidFill>
                  <a:srgbClr val="000000"/>
                </a:solidFill>
                <a:effectLst/>
              </a:rPr>
              <a:t>Government officials and education policymakers may use the findings to understand the factors that contribute to higher-ranking universities. </a:t>
            </a:r>
          </a:p>
          <a:p>
            <a:pPr marL="617220" indent="-342900" rtl="0" fontAlgn="base">
              <a:spcBef>
                <a:spcPts val="0"/>
              </a:spcBef>
              <a:spcAft>
                <a:spcPts val="0"/>
              </a:spcAft>
              <a:buAutoNum type="arabicPeriod"/>
            </a:pPr>
            <a:r>
              <a:rPr lang="en-US" sz="2400" b="0" i="0" u="none" strike="noStrike" dirty="0">
                <a:solidFill>
                  <a:srgbClr val="000000"/>
                </a:solidFill>
                <a:effectLst/>
              </a:rPr>
              <a:t>Students and their parents may use the rankings and the analysis of different universities to make informed decisions about where to apply for higher education.</a:t>
            </a:r>
          </a:p>
          <a:p>
            <a:pPr marL="0" indent="0">
              <a:buNone/>
            </a:pPr>
            <a:endParaRPr lang="en-US" dirty="0"/>
          </a:p>
        </p:txBody>
      </p:sp>
    </p:spTree>
    <p:extLst>
      <p:ext uri="{BB962C8B-B14F-4D97-AF65-F5344CB8AC3E}">
        <p14:creationId xmlns:p14="http://schemas.microsoft.com/office/powerpoint/2010/main" val="2911308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1"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76D9163B-0FE5-88C3-D662-D8C93EE8666A}"/>
              </a:ext>
            </a:extLst>
          </p:cNvPr>
          <p:cNvPicPr>
            <a:picLocks noChangeAspect="1"/>
          </p:cNvPicPr>
          <p:nvPr/>
        </p:nvPicPr>
        <p:blipFill rotWithShape="1">
          <a:blip r:embed="rId3"/>
          <a:srcRect t="1220" b="14510"/>
          <a:stretch/>
        </p:blipFill>
        <p:spPr>
          <a:xfrm>
            <a:off x="1" y="10"/>
            <a:ext cx="12191999" cy="6857990"/>
          </a:xfrm>
          <a:prstGeom prst="rect">
            <a:avLst/>
          </a:prstGeom>
        </p:spPr>
      </p:pic>
      <p:sp>
        <p:nvSpPr>
          <p:cNvPr id="15" name="Rectangle 14">
            <a:extLst>
              <a:ext uri="{FF2B5EF4-FFF2-40B4-BE49-F238E27FC236}">
                <a16:creationId xmlns:a16="http://schemas.microsoft.com/office/drawing/2014/main" id="{2B76CDF1-6A1E-445E-91B6-686D6C917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60126" y="-1373875"/>
            <a:ext cx="6858000" cy="9605749"/>
          </a:xfrm>
          <a:prstGeom prst="rect">
            <a:avLst/>
          </a:prstGeom>
          <a:gradFill>
            <a:gsLst>
              <a:gs pos="100000">
                <a:srgbClr val="000000">
                  <a:alpha val="0"/>
                </a:srgbClr>
              </a:gs>
              <a:gs pos="0">
                <a:schemeClr val="tx1"/>
              </a:gs>
              <a:gs pos="0">
                <a:srgbClr val="000000">
                  <a:alpha val="7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742735-EFC2-C185-6ED8-E5508D828A88}"/>
              </a:ext>
            </a:extLst>
          </p:cNvPr>
          <p:cNvSpPr>
            <a:spLocks noGrp="1"/>
          </p:cNvSpPr>
          <p:nvPr>
            <p:ph type="title"/>
          </p:nvPr>
        </p:nvSpPr>
        <p:spPr>
          <a:xfrm>
            <a:off x="6170624" y="1143000"/>
            <a:ext cx="5303520" cy="2984701"/>
          </a:xfrm>
        </p:spPr>
        <p:txBody>
          <a:bodyPr vert="horz" lIns="91440" tIns="45720" rIns="91440" bIns="45720" rtlCol="0" anchor="b">
            <a:normAutofit/>
          </a:bodyPr>
          <a:lstStyle/>
          <a:p>
            <a:r>
              <a:rPr lang="en-US">
                <a:solidFill>
                  <a:srgbClr val="FFFFFF"/>
                </a:solidFill>
              </a:rPr>
              <a:t>Analyses</a:t>
            </a:r>
          </a:p>
        </p:txBody>
      </p:sp>
      <p:cxnSp>
        <p:nvCxnSpPr>
          <p:cNvPr id="17" name="Straight Connector 16">
            <a:extLst>
              <a:ext uri="{FF2B5EF4-FFF2-40B4-BE49-F238E27FC236}">
                <a16:creationId xmlns:a16="http://schemas.microsoft.com/office/drawing/2014/main" id="{17726E8A-324C-4684-96F2-AFDDFB2F14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38864" y="4291242"/>
            <a:ext cx="521208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771591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9EBB46-ACA4-EFC3-2D5D-93DF0F85C54F}"/>
              </a:ext>
            </a:extLst>
          </p:cNvPr>
          <p:cNvSpPr>
            <a:spLocks noGrp="1"/>
          </p:cNvSpPr>
          <p:nvPr>
            <p:ph type="title"/>
          </p:nvPr>
        </p:nvSpPr>
        <p:spPr>
          <a:xfrm>
            <a:off x="758952" y="758951"/>
            <a:ext cx="5142420" cy="1966747"/>
          </a:xfrm>
        </p:spPr>
        <p:txBody>
          <a:bodyPr anchor="ctr">
            <a:normAutofit/>
          </a:bodyPr>
          <a:lstStyle/>
          <a:p>
            <a:r>
              <a:rPr lang="en-US" dirty="0"/>
              <a:t>Which features?</a:t>
            </a:r>
          </a:p>
        </p:txBody>
      </p:sp>
      <p:cxnSp>
        <p:nvCxnSpPr>
          <p:cNvPr id="14" name="Straight Connector 13">
            <a:extLst>
              <a:ext uri="{FF2B5EF4-FFF2-40B4-BE49-F238E27FC236}">
                <a16:creationId xmlns:a16="http://schemas.microsoft.com/office/drawing/2014/main" id="{AEF97C72-3F89-4F0A-9629-01818B389C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8503" y="2954301"/>
            <a:ext cx="47548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0FD32CBC-4899-8F72-4907-E1E87A2AD3C3}"/>
              </a:ext>
            </a:extLst>
          </p:cNvPr>
          <p:cNvSpPr>
            <a:spLocks noGrp="1"/>
          </p:cNvSpPr>
          <p:nvPr>
            <p:ph idx="1"/>
          </p:nvPr>
        </p:nvSpPr>
        <p:spPr>
          <a:xfrm>
            <a:off x="758826" y="3161684"/>
            <a:ext cx="4782166" cy="2620405"/>
          </a:xfrm>
        </p:spPr>
        <p:txBody>
          <a:bodyPr>
            <a:normAutofit/>
          </a:bodyPr>
          <a:lstStyle/>
          <a:p>
            <a:r>
              <a:rPr lang="en-US" dirty="0"/>
              <a:t>Using a heatmap with seaborn, we can determine the relationships between variables.</a:t>
            </a:r>
          </a:p>
          <a:p>
            <a:r>
              <a:rPr lang="en-US" dirty="0"/>
              <a:t>We can see there are strong relationships between the publication rank and the world rank (0, 92)</a:t>
            </a:r>
          </a:p>
        </p:txBody>
      </p:sp>
      <p:pic>
        <p:nvPicPr>
          <p:cNvPr id="5" name="Content Placeholder 4" descr="A screenshot of a computer screen&#10;&#10;Description automatically generated">
            <a:extLst>
              <a:ext uri="{FF2B5EF4-FFF2-40B4-BE49-F238E27FC236}">
                <a16:creationId xmlns:a16="http://schemas.microsoft.com/office/drawing/2014/main" id="{E1A391BC-5346-2902-4C65-F6E025F2D56C}"/>
              </a:ext>
            </a:extLst>
          </p:cNvPr>
          <p:cNvPicPr>
            <a:picLocks noChangeAspect="1"/>
          </p:cNvPicPr>
          <p:nvPr/>
        </p:nvPicPr>
        <p:blipFill>
          <a:blip r:embed="rId3"/>
          <a:stretch>
            <a:fillRect/>
          </a:stretch>
        </p:blipFill>
        <p:spPr>
          <a:xfrm>
            <a:off x="6463093" y="758951"/>
            <a:ext cx="4759197" cy="5022900"/>
          </a:xfrm>
          <a:prstGeom prst="rect">
            <a:avLst/>
          </a:prstGeom>
        </p:spPr>
      </p:pic>
      <p:sp>
        <p:nvSpPr>
          <p:cNvPr id="1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702248375"/>
      </p:ext>
    </p:extLst>
  </p:cSld>
  <p:clrMapOvr>
    <a:masterClrMapping/>
  </p:clrMapOvr>
</p:sld>
</file>

<file path=ppt/theme/theme1.xml><?xml version="1.0" encoding="utf-8"?>
<a:theme xmlns:a="http://schemas.openxmlformats.org/drawingml/2006/main" name="HeadlinesVTI">
  <a:themeElements>
    <a:clrScheme name="AnalogousFromDarkSeedLeftStep">
      <a:dk1>
        <a:srgbClr val="000000"/>
      </a:dk1>
      <a:lt1>
        <a:srgbClr val="FFFFFF"/>
      </a:lt1>
      <a:dk2>
        <a:srgbClr val="1A212F"/>
      </a:dk2>
      <a:lt2>
        <a:srgbClr val="F0F3F1"/>
      </a:lt2>
      <a:accent1>
        <a:srgbClr val="E729A8"/>
      </a:accent1>
      <a:accent2>
        <a:srgbClr val="C517D5"/>
      </a:accent2>
      <a:accent3>
        <a:srgbClr val="8829E7"/>
      </a:accent3>
      <a:accent4>
        <a:srgbClr val="3E30D9"/>
      </a:accent4>
      <a:accent5>
        <a:srgbClr val="2969E7"/>
      </a:accent5>
      <a:accent6>
        <a:srgbClr val="17A6D5"/>
      </a:accent6>
      <a:hlink>
        <a:srgbClr val="3F55BF"/>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1783</TotalTime>
  <Words>2020</Words>
  <Application>Microsoft Macintosh PowerPoint</Application>
  <PresentationFormat>Widescreen</PresentationFormat>
  <Paragraphs>165</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Avenir Next LT Pro</vt:lpstr>
      <vt:lpstr>Calibri</vt:lpstr>
      <vt:lpstr>Roboto</vt:lpstr>
      <vt:lpstr>Sitka Banner</vt:lpstr>
      <vt:lpstr>HeadlinesVTI</vt:lpstr>
      <vt:lpstr>Global University Rankings</vt:lpstr>
      <vt:lpstr>The Dataset</vt:lpstr>
      <vt:lpstr>PowerPoint Presentation</vt:lpstr>
      <vt:lpstr>Research Questions</vt:lpstr>
      <vt:lpstr>Hypotheses</vt:lpstr>
      <vt:lpstr>How will the data test the hypothesis?</vt:lpstr>
      <vt:lpstr>How will the findings be used?  Who will find it helpful?</vt:lpstr>
      <vt:lpstr>Analyses</vt:lpstr>
      <vt:lpstr>Which features?</vt:lpstr>
      <vt:lpstr>Hypothesis #1</vt:lpstr>
      <vt:lpstr>Hypothesis #1</vt:lpstr>
      <vt:lpstr>Hypothesis #2</vt:lpstr>
      <vt:lpstr>Hypothesis #2</vt:lpstr>
      <vt:lpstr>Conclusion</vt:lpstr>
      <vt:lpstr>Project Summary</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University Rankings</dc:title>
  <dc:creator>Angela Deslandes</dc:creator>
  <cp:lastModifiedBy>Angela Deslandes</cp:lastModifiedBy>
  <cp:revision>16</cp:revision>
  <dcterms:created xsi:type="dcterms:W3CDTF">2023-08-09T14:31:53Z</dcterms:created>
  <dcterms:modified xsi:type="dcterms:W3CDTF">2023-08-10T20:15:50Z</dcterms:modified>
</cp:coreProperties>
</file>