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10"/>
  </p:notesMasterIdLst>
  <p:sldIdLst>
    <p:sldId id="262" r:id="rId2"/>
    <p:sldId id="258" r:id="rId3"/>
    <p:sldId id="257" r:id="rId4"/>
    <p:sldId id="267" r:id="rId5"/>
    <p:sldId id="259" r:id="rId6"/>
    <p:sldId id="266"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05"/>
    <p:restoredTop sz="74390"/>
  </p:normalViewPr>
  <p:slideViewPr>
    <p:cSldViewPr snapToGrid="0">
      <p:cViewPr varScale="1">
        <p:scale>
          <a:sx n="95" d="100"/>
          <a:sy n="95" d="100"/>
        </p:scale>
        <p:origin x="19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deslandes\Desktop\Thinkful\Capstone%20I\Capstone%20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deslandes/Desktop/Thinkful/Capstone%20I/Capstone%20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deslandes/Desktop/Thinkful/Capstone%20I/Capstone%20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deslandes\Desktop\Thinkful\Capstone%20I\Capstone%20I.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Profits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3"/>
          <c:order val="0"/>
          <c:tx>
            <c:v>Strategy 3</c:v>
          </c:tx>
          <c:spPr>
            <a:solidFill>
              <a:schemeClr val="accent4"/>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Model!$A$16</c:f>
              <c:strCache>
                <c:ptCount val="1"/>
                <c:pt idx="0">
                  <c:v>Total Profit</c:v>
                </c:pt>
              </c:strCache>
            </c:strRef>
          </c:cat>
          <c:val>
            <c:numRef>
              <c:f>Model!$E$16</c:f>
              <c:numCache>
                <c:formatCode>_("$"* #,##0.00_);_("$"* \(#,##0.00\);_("$"* "-"??_);_(@_)</c:formatCode>
                <c:ptCount val="1"/>
                <c:pt idx="0">
                  <c:v>29670618.599999957</c:v>
                </c:pt>
              </c:numCache>
            </c:numRef>
          </c:val>
          <c:extLst>
            <c:ext xmlns:c16="http://schemas.microsoft.com/office/drawing/2014/chart" uri="{C3380CC4-5D6E-409C-BE32-E72D297353CC}">
              <c16:uniqueId val="{00000000-A2F3-1F4C-B110-DC08E1E07F59}"/>
            </c:ext>
          </c:extLst>
        </c:ser>
        <c:ser>
          <c:idx val="2"/>
          <c:order val="1"/>
          <c:tx>
            <c:v>Strategy 2</c:v>
          </c:tx>
          <c:spPr>
            <a:solidFill>
              <a:schemeClr val="accent3"/>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Model!$A$16</c:f>
              <c:strCache>
                <c:ptCount val="1"/>
                <c:pt idx="0">
                  <c:v>Total Profit</c:v>
                </c:pt>
              </c:strCache>
            </c:strRef>
          </c:cat>
          <c:val>
            <c:numRef>
              <c:f>Model!$D$16</c:f>
              <c:numCache>
                <c:formatCode>_("$"* #,##0.00_);_("$"* \(#,##0.00\);_("$"* "-"??_);_(@_)</c:formatCode>
                <c:ptCount val="1"/>
                <c:pt idx="0">
                  <c:v>28046176.346779771</c:v>
                </c:pt>
              </c:numCache>
            </c:numRef>
          </c:val>
          <c:extLst>
            <c:ext xmlns:c16="http://schemas.microsoft.com/office/drawing/2014/chart" uri="{C3380CC4-5D6E-409C-BE32-E72D297353CC}">
              <c16:uniqueId val="{00000001-A2F3-1F4C-B110-DC08E1E07F59}"/>
            </c:ext>
          </c:extLst>
        </c:ser>
        <c:ser>
          <c:idx val="1"/>
          <c:order val="2"/>
          <c:tx>
            <c:v>Strategy 1</c:v>
          </c:tx>
          <c:spPr>
            <a:solidFill>
              <a:schemeClr val="accent2"/>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Model!$A$16</c:f>
              <c:strCache>
                <c:ptCount val="1"/>
                <c:pt idx="0">
                  <c:v>Total Profit</c:v>
                </c:pt>
              </c:strCache>
            </c:strRef>
          </c:cat>
          <c:val>
            <c:numRef>
              <c:f>Model!$C$16</c:f>
              <c:numCache>
                <c:formatCode>_("$"* #,##0.00_);_("$"* \(#,##0.00\);_("$"* "-"??_);_(@_)</c:formatCode>
                <c:ptCount val="1"/>
                <c:pt idx="0">
                  <c:v>28137386.349999972</c:v>
                </c:pt>
              </c:numCache>
            </c:numRef>
          </c:val>
          <c:extLst>
            <c:ext xmlns:c16="http://schemas.microsoft.com/office/drawing/2014/chart" uri="{C3380CC4-5D6E-409C-BE32-E72D297353CC}">
              <c16:uniqueId val="{00000002-A2F3-1F4C-B110-DC08E1E07F59}"/>
            </c:ext>
          </c:extLst>
        </c:ser>
        <c:ser>
          <c:idx val="0"/>
          <c:order val="3"/>
          <c:tx>
            <c:v>2018</c:v>
          </c:tx>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Model!$A$16</c:f>
              <c:strCache>
                <c:ptCount val="1"/>
                <c:pt idx="0">
                  <c:v>Total Profit</c:v>
                </c:pt>
              </c:strCache>
            </c:strRef>
          </c:cat>
          <c:val>
            <c:numRef>
              <c:f>Model!$B$16</c:f>
              <c:numCache>
                <c:formatCode>_("$"* #,##0.00_);_("$"* \(#,##0.00\);_("$"* "-"??_);_(@_)</c:formatCode>
                <c:ptCount val="1"/>
                <c:pt idx="0">
                  <c:v>22509909.079999976</c:v>
                </c:pt>
              </c:numCache>
            </c:numRef>
          </c:val>
          <c:extLst>
            <c:ext xmlns:c16="http://schemas.microsoft.com/office/drawing/2014/chart" uri="{C3380CC4-5D6E-409C-BE32-E72D297353CC}">
              <c16:uniqueId val="{00000003-A2F3-1F4C-B110-DC08E1E07F59}"/>
            </c:ext>
          </c:extLst>
        </c:ser>
        <c:dLbls>
          <c:dLblPos val="outEnd"/>
          <c:showLegendKey val="0"/>
          <c:showVal val="1"/>
          <c:showCatName val="0"/>
          <c:showSerName val="0"/>
          <c:showPercent val="0"/>
          <c:showBubbleSize val="0"/>
        </c:dLbls>
        <c:gapWidth val="182"/>
        <c:axId val="1108949727"/>
        <c:axId val="1108952319"/>
      </c:barChart>
      <c:catAx>
        <c:axId val="1108949727"/>
        <c:scaling>
          <c:orientation val="minMax"/>
        </c:scaling>
        <c:delete val="1"/>
        <c:axPos val="l"/>
        <c:numFmt formatCode="General" sourceLinked="1"/>
        <c:majorTickMark val="out"/>
        <c:minorTickMark val="none"/>
        <c:tickLblPos val="nextTo"/>
        <c:crossAx val="1108952319"/>
        <c:crosses val="autoZero"/>
        <c:auto val="1"/>
        <c:lblAlgn val="ctr"/>
        <c:lblOffset val="100"/>
        <c:noMultiLvlLbl val="0"/>
      </c:catAx>
      <c:valAx>
        <c:axId val="1108952319"/>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8949727"/>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Profit per Rental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Model!$A$30</c:f>
              <c:strCache>
                <c:ptCount val="1"/>
                <c:pt idx="0">
                  <c:v>Avg Profit per rental</c:v>
                </c:pt>
              </c:strCache>
            </c:strRef>
          </c:cat>
          <c:val>
            <c:numRef>
              <c:f>Model!$B$30</c:f>
              <c:numCache>
                <c:formatCode>_("$"* #,##0.00_);_("$"* \(#,##0.00\);_("$"* "-"??_);_(@_)</c:formatCode>
                <c:ptCount val="1"/>
                <c:pt idx="0">
                  <c:v>276.8133633389898</c:v>
                </c:pt>
              </c:numCache>
            </c:numRef>
          </c:val>
          <c:extLst>
            <c:ext xmlns:c16="http://schemas.microsoft.com/office/drawing/2014/chart" uri="{C3380CC4-5D6E-409C-BE32-E72D297353CC}">
              <c16:uniqueId val="{00000000-0363-174B-9F6C-5EA2A1B06EA7}"/>
            </c:ext>
          </c:extLst>
        </c:ser>
        <c:ser>
          <c:idx val="1"/>
          <c:order val="1"/>
          <c:tx>
            <c:v>Strategy 1</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Model!$A$30</c:f>
              <c:strCache>
                <c:ptCount val="1"/>
                <c:pt idx="0">
                  <c:v>Avg Profit per rental</c:v>
                </c:pt>
              </c:strCache>
            </c:strRef>
          </c:cat>
          <c:val>
            <c:numRef>
              <c:f>Model!$C$30</c:f>
              <c:numCache>
                <c:formatCode>_("$"* #,##0.00_);_("$"* \(#,##0.00\);_("$"* "-"??_);_(@_)</c:formatCode>
                <c:ptCount val="1"/>
                <c:pt idx="0">
                  <c:v>346.01670417373731</c:v>
                </c:pt>
              </c:numCache>
            </c:numRef>
          </c:val>
          <c:extLst>
            <c:ext xmlns:c16="http://schemas.microsoft.com/office/drawing/2014/chart" uri="{C3380CC4-5D6E-409C-BE32-E72D297353CC}">
              <c16:uniqueId val="{00000001-0363-174B-9F6C-5EA2A1B06EA7}"/>
            </c:ext>
          </c:extLst>
        </c:ser>
        <c:ser>
          <c:idx val="2"/>
          <c:order val="2"/>
          <c:tx>
            <c:v>Strategy 2</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Model!$A$30</c:f>
              <c:strCache>
                <c:ptCount val="1"/>
                <c:pt idx="0">
                  <c:v>Avg Profit per rental</c:v>
                </c:pt>
              </c:strCache>
            </c:strRef>
          </c:cat>
          <c:val>
            <c:numRef>
              <c:f>Model!$D$30</c:f>
              <c:numCache>
                <c:formatCode>_("$"* #,##0.00_);_("$"* \(#,##0.00\);_("$"* "-"??_);_(@_)</c:formatCode>
                <c:ptCount val="1"/>
                <c:pt idx="0">
                  <c:v>276.8133633389898</c:v>
                </c:pt>
              </c:numCache>
            </c:numRef>
          </c:val>
          <c:extLst>
            <c:ext xmlns:c16="http://schemas.microsoft.com/office/drawing/2014/chart" uri="{C3380CC4-5D6E-409C-BE32-E72D297353CC}">
              <c16:uniqueId val="{00000002-0363-174B-9F6C-5EA2A1B06EA7}"/>
            </c:ext>
          </c:extLst>
        </c:ser>
        <c:ser>
          <c:idx val="3"/>
          <c:order val="3"/>
          <c:tx>
            <c:v>Strategy 3</c:v>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Model!$A$30</c:f>
              <c:strCache>
                <c:ptCount val="1"/>
                <c:pt idx="0">
                  <c:v>Avg Profit per rental</c:v>
                </c:pt>
              </c:strCache>
            </c:strRef>
          </c:cat>
          <c:val>
            <c:numRef>
              <c:f>Model!$E$30</c:f>
              <c:numCache>
                <c:formatCode>_("$"* #,##0.00_);_("$"* \(#,##0.00\);_("$"* "-"??_);_(@_)</c:formatCode>
                <c:ptCount val="1"/>
                <c:pt idx="0">
                  <c:v>364.87147495019502</c:v>
                </c:pt>
              </c:numCache>
            </c:numRef>
          </c:val>
          <c:extLst>
            <c:ext xmlns:c16="http://schemas.microsoft.com/office/drawing/2014/chart" uri="{C3380CC4-5D6E-409C-BE32-E72D297353CC}">
              <c16:uniqueId val="{00000003-0363-174B-9F6C-5EA2A1B06EA7}"/>
            </c:ext>
          </c:extLst>
        </c:ser>
        <c:dLbls>
          <c:dLblPos val="outEnd"/>
          <c:showLegendKey val="0"/>
          <c:showVal val="1"/>
          <c:showCatName val="0"/>
          <c:showSerName val="0"/>
          <c:showPercent val="0"/>
          <c:showBubbleSize val="0"/>
        </c:dLbls>
        <c:gapWidth val="219"/>
        <c:overlap val="-27"/>
        <c:axId val="1416104432"/>
        <c:axId val="1520305904"/>
      </c:barChart>
      <c:catAx>
        <c:axId val="1416104432"/>
        <c:scaling>
          <c:orientation val="minMax"/>
        </c:scaling>
        <c:delete val="1"/>
        <c:axPos val="b"/>
        <c:numFmt formatCode="General" sourceLinked="1"/>
        <c:majorTickMark val="none"/>
        <c:minorTickMark val="none"/>
        <c:tickLblPos val="nextTo"/>
        <c:crossAx val="1520305904"/>
        <c:crosses val="autoZero"/>
        <c:auto val="1"/>
        <c:lblAlgn val="ctr"/>
        <c:lblOffset val="100"/>
        <c:noMultiLvlLbl val="0"/>
      </c:catAx>
      <c:valAx>
        <c:axId val="1520305904"/>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104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Profit per Vehicle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Model!$A$34</c:f>
              <c:strCache>
                <c:ptCount val="1"/>
                <c:pt idx="0">
                  <c:v>Avg Profit per vehicle</c:v>
                </c:pt>
              </c:strCache>
            </c:strRef>
          </c:cat>
          <c:val>
            <c:numRef>
              <c:f>Model!$B$34</c:f>
              <c:numCache>
                <c:formatCode>_("$"* #,##0.00_);_("$"* \(#,##0.00\);_("$"* "-"??_);_(@_)</c:formatCode>
                <c:ptCount val="1"/>
                <c:pt idx="0">
                  <c:v>5627.4772699999949</c:v>
                </c:pt>
              </c:numCache>
            </c:numRef>
          </c:val>
          <c:extLst>
            <c:ext xmlns:c16="http://schemas.microsoft.com/office/drawing/2014/chart" uri="{C3380CC4-5D6E-409C-BE32-E72D297353CC}">
              <c16:uniqueId val="{00000000-E447-5E42-99F9-2CA468D2AEA5}"/>
            </c:ext>
          </c:extLst>
        </c:ser>
        <c:ser>
          <c:idx val="1"/>
          <c:order val="1"/>
          <c:tx>
            <c:v>Strategy 1</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Model!$A$34</c:f>
              <c:strCache>
                <c:ptCount val="1"/>
                <c:pt idx="0">
                  <c:v>Avg Profit per vehicle</c:v>
                </c:pt>
              </c:strCache>
            </c:strRef>
          </c:cat>
          <c:val>
            <c:numRef>
              <c:f>Model!$C$34</c:f>
              <c:numCache>
                <c:formatCode>_("$"* #,##0.00_);_("$"* \(#,##0.00\);_("$"* "-"??_);_(@_)</c:formatCode>
                <c:ptCount val="1"/>
                <c:pt idx="0">
                  <c:v>5627.4772699999949</c:v>
                </c:pt>
              </c:numCache>
            </c:numRef>
          </c:val>
          <c:extLst>
            <c:ext xmlns:c16="http://schemas.microsoft.com/office/drawing/2014/chart" uri="{C3380CC4-5D6E-409C-BE32-E72D297353CC}">
              <c16:uniqueId val="{00000001-E447-5E42-99F9-2CA468D2AEA5}"/>
            </c:ext>
          </c:extLst>
        </c:ser>
        <c:ser>
          <c:idx val="2"/>
          <c:order val="2"/>
          <c:tx>
            <c:v>Strategy 2</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Model!$A$34</c:f>
              <c:strCache>
                <c:ptCount val="1"/>
                <c:pt idx="0">
                  <c:v>Avg Profit per vehicle</c:v>
                </c:pt>
              </c:strCache>
            </c:strRef>
          </c:cat>
          <c:val>
            <c:numRef>
              <c:f>Model!$D$34</c:f>
              <c:numCache>
                <c:formatCode>_("$"* #,##0.00_);_("$"* \(#,##0.00\);_("$"* "-"??_);_(@_)</c:formatCode>
                <c:ptCount val="1"/>
                <c:pt idx="0">
                  <c:v>7011.544086694943</c:v>
                </c:pt>
              </c:numCache>
            </c:numRef>
          </c:val>
          <c:extLst>
            <c:ext xmlns:c16="http://schemas.microsoft.com/office/drawing/2014/chart" uri="{C3380CC4-5D6E-409C-BE32-E72D297353CC}">
              <c16:uniqueId val="{00000002-E447-5E42-99F9-2CA468D2AEA5}"/>
            </c:ext>
          </c:extLst>
        </c:ser>
        <c:ser>
          <c:idx val="3"/>
          <c:order val="3"/>
          <c:tx>
            <c:v>Strategy 3</c:v>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Model!$A$34</c:f>
              <c:strCache>
                <c:ptCount val="1"/>
                <c:pt idx="0">
                  <c:v>Avg Profit per vehicle</c:v>
                </c:pt>
              </c:strCache>
            </c:strRef>
          </c:cat>
          <c:val>
            <c:numRef>
              <c:f>Model!$E$34</c:f>
              <c:numCache>
                <c:formatCode>_("$"* #,##0.00_);_("$"* \(#,##0.00\);_("$"* "-"??_);_(@_)</c:formatCode>
                <c:ptCount val="1"/>
                <c:pt idx="0">
                  <c:v>7417.6546499999895</c:v>
                </c:pt>
              </c:numCache>
            </c:numRef>
          </c:val>
          <c:extLst>
            <c:ext xmlns:c16="http://schemas.microsoft.com/office/drawing/2014/chart" uri="{C3380CC4-5D6E-409C-BE32-E72D297353CC}">
              <c16:uniqueId val="{00000003-E447-5E42-99F9-2CA468D2AEA5}"/>
            </c:ext>
          </c:extLst>
        </c:ser>
        <c:dLbls>
          <c:dLblPos val="outEnd"/>
          <c:showLegendKey val="0"/>
          <c:showVal val="1"/>
          <c:showCatName val="0"/>
          <c:showSerName val="0"/>
          <c:showPercent val="0"/>
          <c:showBubbleSize val="0"/>
        </c:dLbls>
        <c:gapWidth val="219"/>
        <c:overlap val="-27"/>
        <c:axId val="1519527296"/>
        <c:axId val="1725436111"/>
      </c:barChart>
      <c:catAx>
        <c:axId val="1519527296"/>
        <c:scaling>
          <c:orientation val="minMax"/>
        </c:scaling>
        <c:delete val="1"/>
        <c:axPos val="b"/>
        <c:numFmt formatCode="General" sourceLinked="1"/>
        <c:majorTickMark val="none"/>
        <c:minorTickMark val="none"/>
        <c:tickLblPos val="nextTo"/>
        <c:crossAx val="1725436111"/>
        <c:crosses val="autoZero"/>
        <c:auto val="1"/>
        <c:lblAlgn val="ctr"/>
        <c:lblOffset val="100"/>
        <c:noMultiLvlLbl val="0"/>
      </c:catAx>
      <c:valAx>
        <c:axId val="1725436111"/>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952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Revenue and Costs Total Comparison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dLbls>
            <c:numFmt formatCode="&quot;$&quot;#,##0" sourceLinked="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(Model!$A$11,Model!$A$14,Model!$A$16)</c:f>
              <c:strCache>
                <c:ptCount val="3"/>
                <c:pt idx="0">
                  <c:v>Total Revenue</c:v>
                </c:pt>
                <c:pt idx="1">
                  <c:v>Total Combined Cost</c:v>
                </c:pt>
                <c:pt idx="2">
                  <c:v>Total Profit</c:v>
                </c:pt>
              </c:strCache>
            </c:strRef>
          </c:cat>
          <c:val>
            <c:numRef>
              <c:f>(Model!$B$11,Model!$B$14,Model!$B$16)</c:f>
              <c:numCache>
                <c:formatCode>_("$"* #,##0.00_);_("$"* \(#,##0.00\);_("$"* "-"??_);_(@_)</c:formatCode>
                <c:ptCount val="3"/>
                <c:pt idx="0">
                  <c:v>52830207</c:v>
                </c:pt>
                <c:pt idx="1">
                  <c:v>30320297.920000024</c:v>
                </c:pt>
                <c:pt idx="2">
                  <c:v>22509909.079999976</c:v>
                </c:pt>
              </c:numCache>
            </c:numRef>
          </c:val>
          <c:extLst>
            <c:ext xmlns:c16="http://schemas.microsoft.com/office/drawing/2014/chart" uri="{C3380CC4-5D6E-409C-BE32-E72D297353CC}">
              <c16:uniqueId val="{00000000-51C1-EB4B-8C2E-441F3351459B}"/>
            </c:ext>
          </c:extLst>
        </c:ser>
        <c:ser>
          <c:idx val="1"/>
          <c:order val="1"/>
          <c:tx>
            <c:v>Strategy 1</c:v>
          </c:tx>
          <c:spPr>
            <a:solidFill>
              <a:schemeClr val="accent2"/>
            </a:solidFill>
            <a:ln>
              <a:noFill/>
            </a:ln>
            <a:effectLst/>
          </c:spPr>
          <c:invertIfNegative val="0"/>
          <c:dLbls>
            <c:numFmt formatCode="&quot;$&quot;#,##0" sourceLinked="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(Model!$A$11,Model!$A$14,Model!$A$16)</c:f>
              <c:strCache>
                <c:ptCount val="3"/>
                <c:pt idx="0">
                  <c:v>Total Revenue</c:v>
                </c:pt>
                <c:pt idx="1">
                  <c:v>Total Combined Cost</c:v>
                </c:pt>
                <c:pt idx="2">
                  <c:v>Total Profit</c:v>
                </c:pt>
              </c:strCache>
            </c:strRef>
          </c:cat>
          <c:val>
            <c:numRef>
              <c:f>(Model!$C$11,Model!$C$14,Model!$C$16)</c:f>
              <c:numCache>
                <c:formatCode>_("$"* #,##0.00_);_("$"* \(#,##0.00\);_("$"* "-"??_);_(@_)</c:formatCode>
                <c:ptCount val="3"/>
                <c:pt idx="0">
                  <c:v>66037758.75</c:v>
                </c:pt>
                <c:pt idx="1">
                  <c:v>37900372.400000028</c:v>
                </c:pt>
                <c:pt idx="2">
                  <c:v>28137386.349999972</c:v>
                </c:pt>
              </c:numCache>
            </c:numRef>
          </c:val>
          <c:extLst>
            <c:ext xmlns:c16="http://schemas.microsoft.com/office/drawing/2014/chart" uri="{C3380CC4-5D6E-409C-BE32-E72D297353CC}">
              <c16:uniqueId val="{00000001-51C1-EB4B-8C2E-441F3351459B}"/>
            </c:ext>
          </c:extLst>
        </c:ser>
        <c:ser>
          <c:idx val="2"/>
          <c:order val="2"/>
          <c:tx>
            <c:v>Strategy 2</c:v>
          </c:tx>
          <c:spPr>
            <a:solidFill>
              <a:schemeClr val="accent3"/>
            </a:solidFill>
            <a:ln>
              <a:noFill/>
            </a:ln>
            <a:effectLst/>
          </c:spPr>
          <c:invertIfNegative val="0"/>
          <c:dLbls>
            <c:numFmt formatCode="&quot;$&quot;#,##0" sourceLinked="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(Model!$A$11,Model!$A$14,Model!$A$16)</c:f>
              <c:strCache>
                <c:ptCount val="3"/>
                <c:pt idx="0">
                  <c:v>Total Revenue</c:v>
                </c:pt>
                <c:pt idx="1">
                  <c:v>Total Combined Cost</c:v>
                </c:pt>
                <c:pt idx="2">
                  <c:v>Total Profit</c:v>
                </c:pt>
              </c:strCache>
            </c:strRef>
          </c:cat>
          <c:val>
            <c:numRef>
              <c:f>(Model!$D$11,Model!$D$14,Model!$D$16)</c:f>
              <c:numCache>
                <c:formatCode>_("$"* #,##0.00_);_("$"* \(#,##0.00\);_("$"* "-"??_);_(@_)</c:formatCode>
                <c:ptCount val="3"/>
                <c:pt idx="0">
                  <c:v>65823691.099461369</c:v>
                </c:pt>
                <c:pt idx="1">
                  <c:v>37777514.752681598</c:v>
                </c:pt>
                <c:pt idx="2">
                  <c:v>28046176.346779771</c:v>
                </c:pt>
              </c:numCache>
            </c:numRef>
          </c:val>
          <c:extLst>
            <c:ext xmlns:c16="http://schemas.microsoft.com/office/drawing/2014/chart" uri="{C3380CC4-5D6E-409C-BE32-E72D297353CC}">
              <c16:uniqueId val="{00000002-51C1-EB4B-8C2E-441F3351459B}"/>
            </c:ext>
          </c:extLst>
        </c:ser>
        <c:ser>
          <c:idx val="3"/>
          <c:order val="3"/>
          <c:tx>
            <c:v>Strategy 3</c:v>
          </c:tx>
          <c:spPr>
            <a:solidFill>
              <a:schemeClr val="accent4"/>
            </a:solidFill>
            <a:ln>
              <a:noFill/>
            </a:ln>
            <a:effectLst/>
          </c:spPr>
          <c:invertIfNegative val="0"/>
          <c:dLbls>
            <c:numFmt formatCode="&quot;$&quot;#,##0" sourceLinked="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(Model!$A$11,Model!$A$14,Model!$A$16)</c:f>
              <c:strCache>
                <c:ptCount val="3"/>
                <c:pt idx="0">
                  <c:v>Total Revenue</c:v>
                </c:pt>
                <c:pt idx="1">
                  <c:v>Total Combined Cost</c:v>
                </c:pt>
                <c:pt idx="2">
                  <c:v>Total Profit</c:v>
                </c:pt>
              </c:strCache>
            </c:strRef>
          </c:cat>
          <c:val>
            <c:numRef>
              <c:f>(Model!$E$11,Model!$E$14,Model!$E$16)</c:f>
              <c:numCache>
                <c:formatCode>_("$"* #,##0.00_);_("$"* \(#,##0.00\);_("$"* "-"??_);_(@_)</c:formatCode>
                <c:ptCount val="3"/>
                <c:pt idx="0">
                  <c:v>59984784.259999983</c:v>
                </c:pt>
                <c:pt idx="1">
                  <c:v>30314165.660000026</c:v>
                </c:pt>
                <c:pt idx="2">
                  <c:v>29670618.599999957</c:v>
                </c:pt>
              </c:numCache>
            </c:numRef>
          </c:val>
          <c:extLst>
            <c:ext xmlns:c16="http://schemas.microsoft.com/office/drawing/2014/chart" uri="{C3380CC4-5D6E-409C-BE32-E72D297353CC}">
              <c16:uniqueId val="{00000003-51C1-EB4B-8C2E-441F3351459B}"/>
            </c:ext>
          </c:extLst>
        </c:ser>
        <c:dLbls>
          <c:dLblPos val="outEnd"/>
          <c:showLegendKey val="0"/>
          <c:showVal val="1"/>
          <c:showCatName val="0"/>
          <c:showSerName val="0"/>
          <c:showPercent val="0"/>
          <c:showBubbleSize val="0"/>
        </c:dLbls>
        <c:gapWidth val="75"/>
        <c:overlap val="-90"/>
        <c:axId val="1457849552"/>
        <c:axId val="272177504"/>
      </c:barChart>
      <c:catAx>
        <c:axId val="1457849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72177504"/>
        <c:crosses val="autoZero"/>
        <c:auto val="1"/>
        <c:lblAlgn val="ctr"/>
        <c:lblOffset val="100"/>
        <c:noMultiLvlLbl val="0"/>
      </c:catAx>
      <c:valAx>
        <c:axId val="272177504"/>
        <c:scaling>
          <c:orientation val="minMax"/>
        </c:scaling>
        <c:delete val="1"/>
        <c:axPos val="l"/>
        <c:numFmt formatCode="_(&quot;$&quot;* #,##0_);_(&quot;$&quot;* \(#,##0\);_(&quot;$&quot;* &quot;-&quot;_);_(@_)" sourceLinked="0"/>
        <c:majorTickMark val="none"/>
        <c:minorTickMark val="none"/>
        <c:tickLblPos val="nextTo"/>
        <c:crossAx val="1457849552"/>
        <c:crosses val="autoZero"/>
        <c:crossBetween val="between"/>
      </c:valAx>
      <c:spPr>
        <a:noFill/>
        <a:ln w="0">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885F-1ADF-2546-A17B-FF9521CD855E}" type="datetimeFigureOut">
              <a:rPr lang="en-US" smtClean="0"/>
              <a:t>6/16/23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A22D6-99B1-174F-95BD-B7BD60FA08C4}" type="slidenum">
              <a:rPr lang="en-US" smtClean="0"/>
              <a:t>‹#›</a:t>
            </a:fld>
            <a:endParaRPr lang="en-US"/>
          </a:p>
        </p:txBody>
      </p:sp>
    </p:spTree>
    <p:extLst>
      <p:ext uri="{BB962C8B-B14F-4D97-AF65-F5344CB8AC3E}">
        <p14:creationId xmlns:p14="http://schemas.microsoft.com/office/powerpoint/2010/main" val="280311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1</a:t>
            </a:fld>
            <a:endParaRPr lang="en-US"/>
          </a:p>
        </p:txBody>
      </p:sp>
    </p:spTree>
    <p:extLst>
      <p:ext uri="{BB962C8B-B14F-4D97-AF65-F5344CB8AC3E}">
        <p14:creationId xmlns:p14="http://schemas.microsoft.com/office/powerpoint/2010/main" val="405097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2</a:t>
            </a:fld>
            <a:endParaRPr lang="en-US"/>
          </a:p>
        </p:txBody>
      </p:sp>
    </p:spTree>
    <p:extLst>
      <p:ext uri="{BB962C8B-B14F-4D97-AF65-F5344CB8AC3E}">
        <p14:creationId xmlns:p14="http://schemas.microsoft.com/office/powerpoint/2010/main" val="109720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3</a:t>
            </a:fld>
            <a:endParaRPr lang="en-US"/>
          </a:p>
        </p:txBody>
      </p:sp>
    </p:spTree>
    <p:extLst>
      <p:ext uri="{BB962C8B-B14F-4D97-AF65-F5344CB8AC3E}">
        <p14:creationId xmlns:p14="http://schemas.microsoft.com/office/powerpoint/2010/main" val="18751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4</a:t>
            </a:fld>
            <a:endParaRPr lang="en-US"/>
          </a:p>
        </p:txBody>
      </p:sp>
    </p:spTree>
    <p:extLst>
      <p:ext uri="{BB962C8B-B14F-4D97-AF65-F5344CB8AC3E}">
        <p14:creationId xmlns:p14="http://schemas.microsoft.com/office/powerpoint/2010/main" val="403904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5</a:t>
            </a:fld>
            <a:endParaRPr lang="en-US"/>
          </a:p>
        </p:txBody>
      </p:sp>
    </p:spTree>
    <p:extLst>
      <p:ext uri="{BB962C8B-B14F-4D97-AF65-F5344CB8AC3E}">
        <p14:creationId xmlns:p14="http://schemas.microsoft.com/office/powerpoint/2010/main" val="203610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6</a:t>
            </a:fld>
            <a:endParaRPr lang="en-US"/>
          </a:p>
        </p:txBody>
      </p:sp>
    </p:spTree>
    <p:extLst>
      <p:ext uri="{BB962C8B-B14F-4D97-AF65-F5344CB8AC3E}">
        <p14:creationId xmlns:p14="http://schemas.microsoft.com/office/powerpoint/2010/main" val="54761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7</a:t>
            </a:fld>
            <a:endParaRPr lang="en-US"/>
          </a:p>
        </p:txBody>
      </p:sp>
    </p:spTree>
    <p:extLst>
      <p:ext uri="{BB962C8B-B14F-4D97-AF65-F5344CB8AC3E}">
        <p14:creationId xmlns:p14="http://schemas.microsoft.com/office/powerpoint/2010/main" val="187002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Lariat Car Rental Company in order to assist the business in their purchase decisions.</a:t>
            </a:r>
          </a:p>
          <a:p>
            <a:r>
              <a:rPr lang="en-US" dirty="0"/>
              <a:t>I have analyzed the data from 2018 and created a few strategies to see what options would be best to meet the company’s needs.</a:t>
            </a:r>
          </a:p>
          <a:p>
            <a:r>
              <a:rPr lang="en-US" dirty="0"/>
              <a:t>The main goal for Lariat is to maximize their revenue and/or decrease any business expenses.</a:t>
            </a:r>
          </a:p>
          <a:p>
            <a:endParaRPr lang="en-US" dirty="0"/>
          </a:p>
          <a:p>
            <a:r>
              <a:rPr lang="en-US" dirty="0"/>
              <a:t>After I analyzed the data and created new calculations, I have produced 3 strategies to aid in the decision making.</a:t>
            </a:r>
          </a:p>
          <a:p>
            <a:r>
              <a:rPr lang="en-US" dirty="0"/>
              <a:t>The first strategy is to increase the current vehicle inventory, the company currently has 4000 in their Fleet.</a:t>
            </a:r>
          </a:p>
          <a:p>
            <a:r>
              <a:rPr lang="en-US" dirty="0"/>
              <a:t>The second strategy is to increase the number of rentals a year, for 2018, Lariat had 81,318 rentals.</a:t>
            </a:r>
          </a:p>
          <a:p>
            <a:r>
              <a:rPr lang="en-US" dirty="0"/>
              <a:t>The third strategy is to remove x number of vehicles that bring in the lowest revenue and replace them with vehicles that bring in the highest revenue.</a:t>
            </a:r>
          </a:p>
          <a:p>
            <a:endParaRPr lang="en-US" dirty="0"/>
          </a:p>
          <a:p>
            <a:r>
              <a:rPr lang="en-US" dirty="0"/>
              <a:t>This first chart shows a simple visual comparing the profits of each of the calculated strategies compared to the current data pulled from 2018. As you can see, Strategy 3 brings in the most profit, and I will show you a better break down of the numbers.</a:t>
            </a:r>
          </a:p>
          <a:p>
            <a:endParaRPr lang="en-US" dirty="0"/>
          </a:p>
          <a:p>
            <a:r>
              <a:rPr lang="en-US" dirty="0"/>
              <a:t>These next charts show the average profits per vehicle and per rental, Strategy 3 also shows here that it brings in the higher profit.</a:t>
            </a:r>
          </a:p>
          <a:p>
            <a:endParaRPr lang="en-US" dirty="0"/>
          </a:p>
          <a:p>
            <a:r>
              <a:rPr lang="en-US" dirty="0"/>
              <a:t>This next chart shows the breakdown of the profits with the Total Revenue, Total Costs, including insurance, and the Total Profits made. Strategy 1 and 2 are close together in numbers, but you can see that Strategy 1 is just above Strategy 2. And although Strategy 3 made a lower revenue, the costs were significantly lower compared to the other strategies and almost the same as the baseline data from 2018, which results in Strategy 3 having a higher profit altogether. </a:t>
            </a:r>
          </a:p>
          <a:p>
            <a:endParaRPr lang="en-US" dirty="0"/>
          </a:p>
          <a:p>
            <a:r>
              <a:rPr lang="en-US" dirty="0"/>
              <a:t>So, to circle back on the main goal of the business. We want to maximize the revenue and/or decrease any expenses. My recommendation would be Strategy 3, to remove vehicles that bring in the lowest revenue and replace them with vehicles that bring in the highest revenue. If no action is taken, then the business will not be able to grow, and revenue/expenses will remain the same.</a:t>
            </a:r>
          </a:p>
          <a:p>
            <a:endParaRPr lang="en-US" dirty="0"/>
          </a:p>
          <a:p>
            <a:r>
              <a:rPr lang="en-US" dirty="0"/>
              <a:t>All calculations were done using 25% of the current vehicle inventory or 25% of the current number of rentals to ensure a more accurate comparison.</a:t>
            </a:r>
          </a:p>
          <a:p>
            <a:endParaRPr lang="en-US" dirty="0"/>
          </a:p>
        </p:txBody>
      </p:sp>
      <p:sp>
        <p:nvSpPr>
          <p:cNvPr id="4" name="Slide Number Placeholder 3"/>
          <p:cNvSpPr>
            <a:spLocks noGrp="1"/>
          </p:cNvSpPr>
          <p:nvPr>
            <p:ph type="sldNum" sz="quarter" idx="5"/>
          </p:nvPr>
        </p:nvSpPr>
        <p:spPr/>
        <p:txBody>
          <a:bodyPr/>
          <a:lstStyle/>
          <a:p>
            <a:fld id="{D41A22D6-99B1-174F-95BD-B7BD60FA08C4}" type="slidenum">
              <a:rPr lang="en-US" smtClean="0"/>
              <a:t>8</a:t>
            </a:fld>
            <a:endParaRPr lang="en-US"/>
          </a:p>
        </p:txBody>
      </p:sp>
    </p:spTree>
    <p:extLst>
      <p:ext uri="{BB962C8B-B14F-4D97-AF65-F5344CB8AC3E}">
        <p14:creationId xmlns:p14="http://schemas.microsoft.com/office/powerpoint/2010/main" val="12947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6/16/23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CE633F-9882-4A5C-83A2-1109D0C7326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50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2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674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764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66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39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91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39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6670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6/16/23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19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4B53A7-3209-46A6-9454-F38EAC8F11E7}" type="datetimeFigureOut">
              <a:rPr lang="en-US" smtClean="0"/>
              <a:t>6/16/23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52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4B53A7-3209-46A6-9454-F38EAC8F11E7}" type="datetimeFigureOut">
              <a:rPr lang="en-US" smtClean="0"/>
              <a:pPr/>
              <a:t>6/16/23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CE633F-9882-4A5C-83A2-1109D0C73261}"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36447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FF4E249-A0D0-7907-993C-32EAA6107566}"/>
              </a:ext>
            </a:extLst>
          </p:cNvPr>
          <p:cNvSpPr>
            <a:spLocks noGrp="1"/>
          </p:cNvSpPr>
          <p:nvPr>
            <p:ph type="ctrTitle"/>
          </p:nvPr>
        </p:nvSpPr>
        <p:spPr>
          <a:xfrm>
            <a:off x="1776729" y="4459039"/>
            <a:ext cx="8643011" cy="551528"/>
          </a:xfrm>
        </p:spPr>
        <p:txBody>
          <a:bodyPr>
            <a:normAutofit/>
          </a:bodyPr>
          <a:lstStyle/>
          <a:p>
            <a:r>
              <a:rPr lang="en-US" sz="2500" dirty="0"/>
              <a:t>Lariat Car Rental company – Maximizing revenue</a:t>
            </a:r>
          </a:p>
        </p:txBody>
      </p:sp>
      <p:sp>
        <p:nvSpPr>
          <p:cNvPr id="6" name="Rectangle 5">
            <a:extLst>
              <a:ext uri="{FF2B5EF4-FFF2-40B4-BE49-F238E27FC236}">
                <a16:creationId xmlns:a16="http://schemas.microsoft.com/office/drawing/2014/main" id="{1D155AE4-4EC1-24D7-4372-843262FB6CF1}"/>
              </a:ext>
            </a:extLst>
          </p:cNvPr>
          <p:cNvSpPr/>
          <p:nvPr/>
        </p:nvSpPr>
        <p:spPr>
          <a:xfrm>
            <a:off x="2627920" y="433953"/>
            <a:ext cx="6935034" cy="40240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917CB47-1165-07D0-7D5C-D3B60FED46A9}"/>
              </a:ext>
            </a:extLst>
          </p:cNvPr>
          <p:cNvSpPr>
            <a:spLocks noGrp="1"/>
          </p:cNvSpPr>
          <p:nvPr>
            <p:ph type="subTitle" idx="1"/>
          </p:nvPr>
        </p:nvSpPr>
        <p:spPr>
          <a:xfrm>
            <a:off x="1776729" y="5016709"/>
            <a:ext cx="8643011" cy="457219"/>
          </a:xfrm>
        </p:spPr>
        <p:txBody>
          <a:bodyPr>
            <a:noAutofit/>
          </a:bodyPr>
          <a:lstStyle/>
          <a:p>
            <a:pPr algn="ctr">
              <a:lnSpc>
                <a:spcPct val="110000"/>
              </a:lnSpc>
            </a:pPr>
            <a:r>
              <a:rPr lang="en-US" sz="1600" dirty="0"/>
              <a:t>Prepared By:  Angela </a:t>
            </a:r>
            <a:r>
              <a:rPr lang="en-US" sz="1600" dirty="0" err="1"/>
              <a:t>Deslandes</a:t>
            </a:r>
            <a:endParaRPr lang="en-US" sz="1600" dirty="0"/>
          </a:p>
        </p:txBody>
      </p:sp>
      <p:pic>
        <p:nvPicPr>
          <p:cNvPr id="13" name="Picture 4" descr="Toy cars lined up in a row on floor">
            <a:extLst>
              <a:ext uri="{FF2B5EF4-FFF2-40B4-BE49-F238E27FC236}">
                <a16:creationId xmlns:a16="http://schemas.microsoft.com/office/drawing/2014/main" id="{F3B44C5D-085F-4CBC-F9FA-E8D018FCBFF2}"/>
              </a:ext>
            </a:extLst>
          </p:cNvPr>
          <p:cNvPicPr>
            <a:picLocks noChangeAspect="1"/>
          </p:cNvPicPr>
          <p:nvPr/>
        </p:nvPicPr>
        <p:blipFill rotWithShape="1">
          <a:blip r:embed="rId3"/>
          <a:srcRect t="15413"/>
          <a:stretch/>
        </p:blipFill>
        <p:spPr>
          <a:xfrm>
            <a:off x="2849046" y="643992"/>
            <a:ext cx="6492782" cy="3652214"/>
          </a:xfrm>
          <a:prstGeom prst="rect">
            <a:avLst/>
          </a:prstGeom>
        </p:spPr>
      </p:pic>
      <p:cxnSp>
        <p:nvCxnSpPr>
          <p:cNvPr id="47" name="Straight Connector 46">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9" name="Picture 48">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7" descr="A close-up of a logo&#10;&#10;Description automatically generated with medium confidence">
            <a:extLst>
              <a:ext uri="{FF2B5EF4-FFF2-40B4-BE49-F238E27FC236}">
                <a16:creationId xmlns:a16="http://schemas.microsoft.com/office/drawing/2014/main" id="{51F447C0-10B2-32FB-1023-6102F37C4B84}"/>
              </a:ext>
            </a:extLst>
          </p:cNvPr>
          <p:cNvPicPr>
            <a:picLocks noChangeAspect="1"/>
          </p:cNvPicPr>
          <p:nvPr/>
        </p:nvPicPr>
        <p:blipFill>
          <a:blip r:embed="rId5"/>
          <a:stretch>
            <a:fillRect/>
          </a:stretch>
        </p:blipFill>
        <p:spPr>
          <a:xfrm>
            <a:off x="4571437" y="815442"/>
            <a:ext cx="3048000" cy="1371600"/>
          </a:xfrm>
          <a:prstGeom prst="rect">
            <a:avLst/>
          </a:prstGeom>
        </p:spPr>
      </p:pic>
    </p:spTree>
    <p:extLst>
      <p:ext uri="{BB962C8B-B14F-4D97-AF65-F5344CB8AC3E}">
        <p14:creationId xmlns:p14="http://schemas.microsoft.com/office/powerpoint/2010/main" val="12516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5EAD-D2F5-1CAB-BAB3-B514C1FD4B3D}"/>
              </a:ext>
            </a:extLst>
          </p:cNvPr>
          <p:cNvSpPr>
            <a:spLocks noGrp="1"/>
          </p:cNvSpPr>
          <p:nvPr>
            <p:ph type="title"/>
          </p:nvPr>
        </p:nvSpPr>
        <p:spPr/>
        <p:txBody>
          <a:bodyPr/>
          <a:lstStyle/>
          <a:p>
            <a:pPr algn="ctr"/>
            <a:r>
              <a:rPr lang="en-US" dirty="0">
                <a:latin typeface="Baskerville" panose="02020502070401020303" pitchFamily="18" charset="0"/>
                <a:ea typeface="Baskerville" panose="02020502070401020303" pitchFamily="18" charset="0"/>
              </a:rPr>
              <a:t>OBJECTIVES</a:t>
            </a:r>
          </a:p>
        </p:txBody>
      </p:sp>
      <p:sp>
        <p:nvSpPr>
          <p:cNvPr id="3" name="Content Placeholder 2">
            <a:extLst>
              <a:ext uri="{FF2B5EF4-FFF2-40B4-BE49-F238E27FC236}">
                <a16:creationId xmlns:a16="http://schemas.microsoft.com/office/drawing/2014/main" id="{BE4FCA05-F876-33C9-8826-1B73C4769239}"/>
              </a:ext>
            </a:extLst>
          </p:cNvPr>
          <p:cNvSpPr>
            <a:spLocks noGrp="1"/>
          </p:cNvSpPr>
          <p:nvPr>
            <p:ph idx="1"/>
          </p:nvPr>
        </p:nvSpPr>
        <p:spPr/>
        <p:txBody>
          <a:bodyPr>
            <a:normAutofit/>
          </a:bodyPr>
          <a:lstStyle/>
          <a:p>
            <a:r>
              <a:rPr lang="en-US" sz="2800" dirty="0">
                <a:latin typeface="Baskerville" panose="02020502070401020303" pitchFamily="18" charset="0"/>
                <a:ea typeface="Baskerville" panose="02020502070401020303" pitchFamily="18" charset="0"/>
              </a:rPr>
              <a:t>Analyze the raw data and create calculations to provide better purchase decisions.</a:t>
            </a:r>
          </a:p>
          <a:p>
            <a:r>
              <a:rPr lang="en-US" sz="2800" dirty="0">
                <a:latin typeface="Baskerville" panose="02020502070401020303" pitchFamily="18" charset="0"/>
                <a:ea typeface="Baskerville" panose="02020502070401020303" pitchFamily="18" charset="0"/>
              </a:rPr>
              <a:t>Review options for increasing business revenue and lowering business costs.</a:t>
            </a:r>
          </a:p>
          <a:p>
            <a:r>
              <a:rPr lang="en-US" sz="2800" dirty="0">
                <a:latin typeface="Baskerville" panose="02020502070401020303" pitchFamily="18" charset="0"/>
                <a:ea typeface="Baskerville" panose="02020502070401020303" pitchFamily="18" charset="0"/>
              </a:rPr>
              <a:t>Compare options to each other to assist in the decision-making process.</a:t>
            </a:r>
          </a:p>
        </p:txBody>
      </p:sp>
    </p:spTree>
    <p:extLst>
      <p:ext uri="{BB962C8B-B14F-4D97-AF65-F5344CB8AC3E}">
        <p14:creationId xmlns:p14="http://schemas.microsoft.com/office/powerpoint/2010/main" val="4759829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hevron 3">
            <a:extLst>
              <a:ext uri="{FF2B5EF4-FFF2-40B4-BE49-F238E27FC236}">
                <a16:creationId xmlns:a16="http://schemas.microsoft.com/office/drawing/2014/main" id="{12B02217-672F-2830-7830-213ED246CE94}"/>
              </a:ext>
            </a:extLst>
          </p:cNvPr>
          <p:cNvSpPr/>
          <p:nvPr/>
        </p:nvSpPr>
        <p:spPr>
          <a:xfrm>
            <a:off x="520010" y="1467202"/>
            <a:ext cx="3189249" cy="743856"/>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Baskerville" panose="02020502070401020303" pitchFamily="18" charset="0"/>
                <a:ea typeface="Baskerville" panose="02020502070401020303" pitchFamily="18" charset="0"/>
                <a:cs typeface="Al Tarikh" pitchFamily="2" charset="-78"/>
              </a:rPr>
              <a:t>Strategy #1</a:t>
            </a:r>
          </a:p>
        </p:txBody>
      </p:sp>
      <p:sp>
        <p:nvSpPr>
          <p:cNvPr id="5" name="Chevron 4">
            <a:extLst>
              <a:ext uri="{FF2B5EF4-FFF2-40B4-BE49-F238E27FC236}">
                <a16:creationId xmlns:a16="http://schemas.microsoft.com/office/drawing/2014/main" id="{8F856EE5-019B-5491-E9D2-1051FB985F91}"/>
              </a:ext>
            </a:extLst>
          </p:cNvPr>
          <p:cNvSpPr/>
          <p:nvPr/>
        </p:nvSpPr>
        <p:spPr>
          <a:xfrm>
            <a:off x="4256296" y="1467202"/>
            <a:ext cx="3189249" cy="743856"/>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Baskerville" panose="02020502070401020303" pitchFamily="18" charset="0"/>
                <a:ea typeface="Baskerville" panose="02020502070401020303" pitchFamily="18" charset="0"/>
                <a:cs typeface="Al Tarikh" pitchFamily="2" charset="-78"/>
              </a:rPr>
              <a:t>Strategy</a:t>
            </a:r>
            <a:r>
              <a:rPr lang="en-US" sz="2400" b="1" dirty="0">
                <a:solidFill>
                  <a:schemeClr val="bg1"/>
                </a:solidFill>
                <a:latin typeface="Baskerville" panose="02020502070401020303" pitchFamily="18" charset="0"/>
                <a:ea typeface="Baskerville" panose="02020502070401020303" pitchFamily="18" charset="0"/>
              </a:rPr>
              <a:t> #2</a:t>
            </a:r>
          </a:p>
        </p:txBody>
      </p:sp>
      <p:sp>
        <p:nvSpPr>
          <p:cNvPr id="6" name="Chevron 5">
            <a:extLst>
              <a:ext uri="{FF2B5EF4-FFF2-40B4-BE49-F238E27FC236}">
                <a16:creationId xmlns:a16="http://schemas.microsoft.com/office/drawing/2014/main" id="{9FC950AC-D392-D87A-9F97-81205141CA87}"/>
              </a:ext>
            </a:extLst>
          </p:cNvPr>
          <p:cNvSpPr/>
          <p:nvPr/>
        </p:nvSpPr>
        <p:spPr>
          <a:xfrm>
            <a:off x="7912600" y="1467202"/>
            <a:ext cx="3189249" cy="743856"/>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Baskerville" panose="02020502070401020303" pitchFamily="18" charset="0"/>
                <a:ea typeface="Baskerville" panose="02020502070401020303" pitchFamily="18" charset="0"/>
                <a:cs typeface="Al Tarikh" pitchFamily="2" charset="-78"/>
              </a:rPr>
              <a:t>Strategy</a:t>
            </a:r>
            <a:r>
              <a:rPr lang="en-US" sz="2400" b="1" dirty="0">
                <a:solidFill>
                  <a:schemeClr val="bg1"/>
                </a:solidFill>
                <a:latin typeface="Baskerville" panose="02020502070401020303" pitchFamily="18" charset="0"/>
                <a:ea typeface="Baskerville" panose="02020502070401020303" pitchFamily="18" charset="0"/>
              </a:rPr>
              <a:t> #3</a:t>
            </a:r>
          </a:p>
        </p:txBody>
      </p:sp>
      <p:sp>
        <p:nvSpPr>
          <p:cNvPr id="7" name="TextBox 6">
            <a:extLst>
              <a:ext uri="{FF2B5EF4-FFF2-40B4-BE49-F238E27FC236}">
                <a16:creationId xmlns:a16="http://schemas.microsoft.com/office/drawing/2014/main" id="{B37DE7B8-380B-1E7A-E1F1-E2FB89F364B3}"/>
              </a:ext>
            </a:extLst>
          </p:cNvPr>
          <p:cNvSpPr txBox="1"/>
          <p:nvPr/>
        </p:nvSpPr>
        <p:spPr>
          <a:xfrm>
            <a:off x="520010" y="3045066"/>
            <a:ext cx="3189249" cy="261610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Baskerville" panose="02020502070401020303" pitchFamily="18" charset="0"/>
                <a:ea typeface="Baskerville" panose="02020502070401020303" pitchFamily="18" charset="0"/>
              </a:rPr>
              <a:t>To increase the total number of vehicles in the Fleet</a:t>
            </a:r>
          </a:p>
          <a:p>
            <a:endParaRPr lang="en-US" sz="2200" dirty="0">
              <a:latin typeface="Baskerville" panose="02020502070401020303" pitchFamily="18" charset="0"/>
              <a:ea typeface="Baskerville" panose="02020502070401020303" pitchFamily="18" charset="0"/>
            </a:endParaRPr>
          </a:p>
          <a:p>
            <a:pPr marL="285750" indent="-285750">
              <a:buFont typeface="Arial" panose="020B0604020202020204" pitchFamily="34" charset="0"/>
              <a:buChar char="•"/>
            </a:pPr>
            <a:endParaRPr lang="en-US" sz="2200" dirty="0">
              <a:latin typeface="Baskerville" panose="02020502070401020303" pitchFamily="18" charset="0"/>
              <a:ea typeface="Baskerville" panose="02020502070401020303" pitchFamily="18" charset="0"/>
            </a:endParaRPr>
          </a:p>
          <a:p>
            <a:r>
              <a:rPr lang="en-US" sz="2200" dirty="0">
                <a:latin typeface="Baskerville" panose="02020502070401020303" pitchFamily="18" charset="0"/>
                <a:ea typeface="Baskerville" panose="02020502070401020303" pitchFamily="18" charset="0"/>
              </a:rPr>
              <a:t>         </a:t>
            </a:r>
            <a:r>
              <a:rPr lang="en-US" sz="3200" dirty="0">
                <a:latin typeface="Baskerville" panose="02020502070401020303" pitchFamily="18" charset="0"/>
                <a:ea typeface="Baskerville" panose="02020502070401020303" pitchFamily="18" charset="0"/>
              </a:rPr>
              <a:t>🚙 x 4000</a:t>
            </a:r>
          </a:p>
          <a:p>
            <a:endParaRPr lang="en-US" sz="2200" dirty="0">
              <a:latin typeface="Baskerville" panose="02020502070401020303" pitchFamily="18" charset="0"/>
              <a:ea typeface="Baskerville" panose="02020502070401020303" pitchFamily="18" charset="0"/>
            </a:endParaRPr>
          </a:p>
        </p:txBody>
      </p:sp>
      <p:sp>
        <p:nvSpPr>
          <p:cNvPr id="9" name="TextBox 8">
            <a:extLst>
              <a:ext uri="{FF2B5EF4-FFF2-40B4-BE49-F238E27FC236}">
                <a16:creationId xmlns:a16="http://schemas.microsoft.com/office/drawing/2014/main" id="{8E16C3E4-C95C-CC69-FE20-F901973AD4BD}"/>
              </a:ext>
            </a:extLst>
          </p:cNvPr>
          <p:cNvSpPr txBox="1"/>
          <p:nvPr/>
        </p:nvSpPr>
        <p:spPr>
          <a:xfrm>
            <a:off x="4256296" y="3045066"/>
            <a:ext cx="3189249" cy="227754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Baskerville" panose="02020502070401020303" pitchFamily="18" charset="0"/>
                <a:ea typeface="Baskerville" panose="02020502070401020303" pitchFamily="18" charset="0"/>
              </a:rPr>
              <a:t>To increase the number of total rentals a year</a:t>
            </a:r>
          </a:p>
          <a:p>
            <a:pPr marL="285750" indent="-285750">
              <a:buFont typeface="Arial" panose="020B0604020202020204" pitchFamily="34" charset="0"/>
              <a:buChar char="•"/>
            </a:pPr>
            <a:endParaRPr lang="en-US" sz="2200" dirty="0">
              <a:latin typeface="Baskerville" panose="02020502070401020303" pitchFamily="18" charset="0"/>
              <a:ea typeface="Baskerville" panose="02020502070401020303" pitchFamily="18" charset="0"/>
            </a:endParaRPr>
          </a:p>
          <a:p>
            <a:pPr marL="285750" indent="-285750">
              <a:buFont typeface="Arial" panose="020B0604020202020204" pitchFamily="34" charset="0"/>
              <a:buChar char="•"/>
            </a:pPr>
            <a:endParaRPr lang="en-US" sz="2200" dirty="0">
              <a:latin typeface="Baskerville" panose="02020502070401020303" pitchFamily="18" charset="0"/>
              <a:ea typeface="Baskerville" panose="02020502070401020303" pitchFamily="18" charset="0"/>
            </a:endParaRPr>
          </a:p>
          <a:p>
            <a:endParaRPr lang="en-US" sz="2200" dirty="0">
              <a:latin typeface="Baskerville" panose="02020502070401020303" pitchFamily="18" charset="0"/>
              <a:ea typeface="Baskerville" panose="02020502070401020303" pitchFamily="18" charset="0"/>
            </a:endParaRPr>
          </a:p>
          <a:p>
            <a:r>
              <a:rPr lang="en-US" sz="3200" dirty="0">
                <a:latin typeface="Baskerville" panose="02020502070401020303" pitchFamily="18" charset="0"/>
                <a:ea typeface="Baskerville" panose="02020502070401020303" pitchFamily="18" charset="0"/>
              </a:rPr>
              <a:t>      🇺🇸  81,318</a:t>
            </a:r>
          </a:p>
        </p:txBody>
      </p:sp>
      <p:sp>
        <p:nvSpPr>
          <p:cNvPr id="11" name="TextBox 10">
            <a:extLst>
              <a:ext uri="{FF2B5EF4-FFF2-40B4-BE49-F238E27FC236}">
                <a16:creationId xmlns:a16="http://schemas.microsoft.com/office/drawing/2014/main" id="{8DC4AD34-DC0C-7475-BF68-86402113A6A9}"/>
              </a:ext>
            </a:extLst>
          </p:cNvPr>
          <p:cNvSpPr txBox="1"/>
          <p:nvPr/>
        </p:nvSpPr>
        <p:spPr>
          <a:xfrm>
            <a:off x="7992582" y="3045066"/>
            <a:ext cx="3189249"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Baskerville" panose="02020502070401020303" pitchFamily="18" charset="0"/>
                <a:ea typeface="Baskerville" panose="02020502070401020303" pitchFamily="18" charset="0"/>
              </a:rPr>
              <a:t>To sell a certain number of vehicles that bring in the lowest revenue and buy a certain number of new vehicles that bring in the highest revenue.</a:t>
            </a:r>
          </a:p>
        </p:txBody>
      </p:sp>
    </p:spTree>
    <p:extLst>
      <p:ext uri="{BB962C8B-B14F-4D97-AF65-F5344CB8AC3E}">
        <p14:creationId xmlns:p14="http://schemas.microsoft.com/office/powerpoint/2010/main" val="35626275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50ED-080A-AC40-66A1-C419205D31D6}"/>
              </a:ext>
            </a:extLst>
          </p:cNvPr>
          <p:cNvSpPr>
            <a:spLocks noGrp="1"/>
          </p:cNvSpPr>
          <p:nvPr>
            <p:ph type="title"/>
          </p:nvPr>
        </p:nvSpPr>
        <p:spPr/>
        <p:txBody>
          <a:bodyPr/>
          <a:lstStyle/>
          <a:p>
            <a:pPr algn="ctr"/>
            <a:r>
              <a:rPr lang="en-US" dirty="0"/>
              <a:t>Baseline Vs. Strategies comparison</a:t>
            </a:r>
          </a:p>
        </p:txBody>
      </p:sp>
      <p:sp>
        <p:nvSpPr>
          <p:cNvPr id="7" name="TextBox 6">
            <a:extLst>
              <a:ext uri="{FF2B5EF4-FFF2-40B4-BE49-F238E27FC236}">
                <a16:creationId xmlns:a16="http://schemas.microsoft.com/office/drawing/2014/main" id="{078F739F-AEFB-74DD-7A90-33A579B7FB86}"/>
              </a:ext>
            </a:extLst>
          </p:cNvPr>
          <p:cNvSpPr txBox="1"/>
          <p:nvPr/>
        </p:nvSpPr>
        <p:spPr>
          <a:xfrm>
            <a:off x="2181195" y="4948518"/>
            <a:ext cx="8141677" cy="646331"/>
          </a:xfrm>
          <a:prstGeom prst="rect">
            <a:avLst/>
          </a:prstGeom>
          <a:noFill/>
        </p:spPr>
        <p:txBody>
          <a:bodyPr wrap="square" rtlCol="0">
            <a:spAutoFit/>
          </a:bodyPr>
          <a:lstStyle/>
          <a:p>
            <a:pPr algn="ctr"/>
            <a:r>
              <a:rPr lang="en-US" dirty="0"/>
              <a:t>This summary table shows a breakdown of the baseline numbers from the raw data in 2018 and compares it to the 3 calculated strategies</a:t>
            </a:r>
          </a:p>
        </p:txBody>
      </p:sp>
      <p:pic>
        <p:nvPicPr>
          <p:cNvPr id="8" name="Content Placeholder 7" descr="A screenshot of a graph&#10;&#10;Description automatically generated with low confidence">
            <a:extLst>
              <a:ext uri="{FF2B5EF4-FFF2-40B4-BE49-F238E27FC236}">
                <a16:creationId xmlns:a16="http://schemas.microsoft.com/office/drawing/2014/main" id="{EEACC096-EAEE-F1E0-2D97-097BED878C55}"/>
              </a:ext>
            </a:extLst>
          </p:cNvPr>
          <p:cNvPicPr>
            <a:picLocks noGrp="1" noChangeAspect="1"/>
          </p:cNvPicPr>
          <p:nvPr>
            <p:ph sz="half" idx="1"/>
          </p:nvPr>
        </p:nvPicPr>
        <p:blipFill>
          <a:blip r:embed="rId3"/>
          <a:stretch>
            <a:fillRect/>
          </a:stretch>
        </p:blipFill>
        <p:spPr>
          <a:xfrm>
            <a:off x="2070849" y="2156174"/>
            <a:ext cx="8373048" cy="2545651"/>
          </a:xfrm>
        </p:spPr>
      </p:pic>
    </p:spTree>
    <p:extLst>
      <p:ext uri="{BB962C8B-B14F-4D97-AF65-F5344CB8AC3E}">
        <p14:creationId xmlns:p14="http://schemas.microsoft.com/office/powerpoint/2010/main" val="22334604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4D5C849-19ED-274F-573C-D41ED23CF3C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Total profits</a:t>
            </a:r>
          </a:p>
        </p:txBody>
      </p:sp>
      <p:cxnSp>
        <p:nvCxnSpPr>
          <p:cNvPr id="48" name="Straight Connector 4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1" name="Rectangle 5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DB34807-E831-F2EE-AF99-9F2842ACDE72}"/>
              </a:ext>
            </a:extLst>
          </p:cNvPr>
          <p:cNvGraphicFramePr>
            <a:graphicFrameLocks/>
          </p:cNvGraphicFramePr>
          <p:nvPr>
            <p:extLst>
              <p:ext uri="{D42A27DB-BD31-4B8C-83A1-F6EECF244321}">
                <p14:modId xmlns:p14="http://schemas.microsoft.com/office/powerpoint/2010/main" val="3501741522"/>
              </p:ext>
            </p:extLst>
          </p:nvPr>
        </p:nvGraphicFramePr>
        <p:xfrm>
          <a:off x="4618374" y="1116345"/>
          <a:ext cx="6282919" cy="386617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D13CAC59-055F-4959-E4B3-17137AA05FCF}"/>
              </a:ext>
            </a:extLst>
          </p:cNvPr>
          <p:cNvSpPr txBox="1"/>
          <p:nvPr/>
        </p:nvSpPr>
        <p:spPr>
          <a:xfrm>
            <a:off x="659301" y="3713356"/>
            <a:ext cx="2823919" cy="954107"/>
          </a:xfrm>
          <a:prstGeom prst="rect">
            <a:avLst/>
          </a:prstGeom>
          <a:noFill/>
        </p:spPr>
        <p:txBody>
          <a:bodyPr wrap="square" rtlCol="0">
            <a:spAutoFit/>
          </a:bodyPr>
          <a:lstStyle/>
          <a:p>
            <a:r>
              <a:rPr lang="en-US" sz="1400" dirty="0"/>
              <a:t>This bar chart shows a simple view of the profits from each of the strategies and the baseline based on the data provided.</a:t>
            </a:r>
          </a:p>
        </p:txBody>
      </p:sp>
    </p:spTree>
    <p:extLst>
      <p:ext uri="{BB962C8B-B14F-4D97-AF65-F5344CB8AC3E}">
        <p14:creationId xmlns:p14="http://schemas.microsoft.com/office/powerpoint/2010/main" val="10203689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8FD7-9C04-EE18-FF80-AAB3D3849900}"/>
              </a:ext>
            </a:extLst>
          </p:cNvPr>
          <p:cNvSpPr>
            <a:spLocks noGrp="1"/>
          </p:cNvSpPr>
          <p:nvPr>
            <p:ph type="title"/>
          </p:nvPr>
        </p:nvSpPr>
        <p:spPr/>
        <p:txBody>
          <a:bodyPr/>
          <a:lstStyle/>
          <a:p>
            <a:pPr algn="ctr"/>
            <a:r>
              <a:rPr lang="en-US" dirty="0"/>
              <a:t>Average profits</a:t>
            </a:r>
          </a:p>
        </p:txBody>
      </p:sp>
      <p:graphicFrame>
        <p:nvGraphicFramePr>
          <p:cNvPr id="5" name="Chart 4">
            <a:extLst>
              <a:ext uri="{FF2B5EF4-FFF2-40B4-BE49-F238E27FC236}">
                <a16:creationId xmlns:a16="http://schemas.microsoft.com/office/drawing/2014/main" id="{A11C72F9-76C1-FBBE-91F1-D2AD8F505568}"/>
              </a:ext>
            </a:extLst>
          </p:cNvPr>
          <p:cNvGraphicFramePr>
            <a:graphicFrameLocks/>
          </p:cNvGraphicFramePr>
          <p:nvPr>
            <p:extLst>
              <p:ext uri="{D42A27DB-BD31-4B8C-83A1-F6EECF244321}">
                <p14:modId xmlns:p14="http://schemas.microsoft.com/office/powerpoint/2010/main" val="288778437"/>
              </p:ext>
            </p:extLst>
          </p:nvPr>
        </p:nvGraphicFramePr>
        <p:xfrm>
          <a:off x="1058566" y="2466867"/>
          <a:ext cx="4654550" cy="2990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9927DBC-F8F8-26F9-41D9-7BB31E7371DF}"/>
              </a:ext>
            </a:extLst>
          </p:cNvPr>
          <p:cNvGraphicFramePr>
            <a:graphicFrameLocks/>
          </p:cNvGraphicFramePr>
          <p:nvPr>
            <p:extLst>
              <p:ext uri="{D42A27DB-BD31-4B8C-83A1-F6EECF244321}">
                <p14:modId xmlns:p14="http://schemas.microsoft.com/office/powerpoint/2010/main" val="4230739994"/>
              </p:ext>
            </p:extLst>
          </p:nvPr>
        </p:nvGraphicFramePr>
        <p:xfrm>
          <a:off x="6478886" y="2466867"/>
          <a:ext cx="4743450" cy="2997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302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764C0707-DEFE-DCC9-3D0A-306428F4C897}"/>
              </a:ext>
            </a:extLst>
          </p:cNvPr>
          <p:cNvGraphicFramePr>
            <a:graphicFrameLocks/>
          </p:cNvGraphicFramePr>
          <p:nvPr>
            <p:extLst>
              <p:ext uri="{D42A27DB-BD31-4B8C-83A1-F6EECF244321}">
                <p14:modId xmlns:p14="http://schemas.microsoft.com/office/powerpoint/2010/main" val="3564143230"/>
              </p:ext>
            </p:extLst>
          </p:nvPr>
        </p:nvGraphicFramePr>
        <p:xfrm>
          <a:off x="1363980" y="1339596"/>
          <a:ext cx="9464040" cy="41788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31319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6763-12AC-07CB-525C-462C861BDFB8}"/>
              </a:ext>
            </a:extLst>
          </p:cNvPr>
          <p:cNvSpPr>
            <a:spLocks noGrp="1"/>
          </p:cNvSpPr>
          <p:nvPr>
            <p:ph type="title"/>
          </p:nvPr>
        </p:nvSpPr>
        <p:spPr/>
        <p:txBody>
          <a:bodyPr/>
          <a:lstStyle/>
          <a:p>
            <a:pPr algn="ctr"/>
            <a:r>
              <a:rPr lang="en-US" dirty="0">
                <a:latin typeface="Baskerville" panose="02020502070401020303" pitchFamily="18" charset="0"/>
                <a:ea typeface="Baskerville" panose="02020502070401020303" pitchFamily="18" charset="0"/>
              </a:rPr>
              <a:t>Call to Action</a:t>
            </a:r>
          </a:p>
        </p:txBody>
      </p:sp>
      <p:sp>
        <p:nvSpPr>
          <p:cNvPr id="3" name="Content Placeholder 2">
            <a:extLst>
              <a:ext uri="{FF2B5EF4-FFF2-40B4-BE49-F238E27FC236}">
                <a16:creationId xmlns:a16="http://schemas.microsoft.com/office/drawing/2014/main" id="{25CE7A96-223A-E919-1A45-EB48C3E1659C}"/>
              </a:ext>
            </a:extLst>
          </p:cNvPr>
          <p:cNvSpPr>
            <a:spLocks noGrp="1"/>
          </p:cNvSpPr>
          <p:nvPr>
            <p:ph idx="1"/>
          </p:nvPr>
        </p:nvSpPr>
        <p:spPr/>
        <p:txBody>
          <a:bodyPr>
            <a:normAutofit fontScale="92500" lnSpcReduction="20000"/>
          </a:bodyPr>
          <a:lstStyle/>
          <a:p>
            <a:endParaRPr lang="en-US" dirty="0"/>
          </a:p>
          <a:p>
            <a:r>
              <a:rPr lang="en-US" sz="2200" dirty="0">
                <a:latin typeface="Baskerville" panose="02020502070401020303" pitchFamily="18" charset="0"/>
                <a:ea typeface="Baskerville" panose="02020502070401020303" pitchFamily="18" charset="0"/>
              </a:rPr>
              <a:t>The business’ goal is to maximize revenue and/or lowering business costs.</a:t>
            </a:r>
          </a:p>
          <a:p>
            <a:r>
              <a:rPr lang="en-US" sz="2200" b="1" dirty="0">
                <a:latin typeface="Baskerville" panose="02020502070401020303" pitchFamily="18" charset="0"/>
                <a:ea typeface="Baskerville" panose="02020502070401020303" pitchFamily="18" charset="0"/>
              </a:rPr>
              <a:t>Recommendation</a:t>
            </a:r>
            <a:r>
              <a:rPr lang="en-US" sz="2200" dirty="0">
                <a:latin typeface="Baskerville" panose="02020502070401020303" pitchFamily="18" charset="0"/>
                <a:ea typeface="Baskerville" panose="02020502070401020303" pitchFamily="18" charset="0"/>
              </a:rPr>
              <a:t>:  I would recommend </a:t>
            </a:r>
            <a:r>
              <a:rPr lang="en-US" sz="2200" u="sng" dirty="0">
                <a:latin typeface="Baskerville" panose="02020502070401020303" pitchFamily="18" charset="0"/>
                <a:ea typeface="Baskerville" panose="02020502070401020303" pitchFamily="18" charset="0"/>
              </a:rPr>
              <a:t>Strategy 3</a:t>
            </a:r>
            <a:r>
              <a:rPr lang="en-US" sz="2200" dirty="0">
                <a:latin typeface="Baskerville" panose="02020502070401020303" pitchFamily="18" charset="0"/>
                <a:ea typeface="Baskerville" panose="02020502070401020303" pitchFamily="18" charset="0"/>
              </a:rPr>
              <a:t> over all other options provided. (Removing x number of vehicles that bring in the lowest revenue and buying x number of cars that bring in the highest revenue.)</a:t>
            </a:r>
          </a:p>
          <a:p>
            <a:r>
              <a:rPr lang="en-US" sz="2200" dirty="0">
                <a:latin typeface="Baskerville" panose="02020502070401020303" pitchFamily="18" charset="0"/>
                <a:ea typeface="Baskerville" panose="02020502070401020303" pitchFamily="18" charset="0"/>
              </a:rPr>
              <a:t>Calculations were done based on using 25% of the vehicle inventory or 25% of the number of rentals</a:t>
            </a:r>
          </a:p>
          <a:p>
            <a:r>
              <a:rPr lang="en-US" sz="2200" dirty="0">
                <a:latin typeface="Baskerville" panose="02020502070401020303" pitchFamily="18" charset="0"/>
                <a:ea typeface="Baskerville" panose="02020502070401020303" pitchFamily="18" charset="0"/>
              </a:rPr>
              <a:t>If no action is taken, the business will not continue to grow, and revenue/costs will remain the same.</a:t>
            </a:r>
          </a:p>
        </p:txBody>
      </p:sp>
    </p:spTree>
    <p:extLst>
      <p:ext uri="{BB962C8B-B14F-4D97-AF65-F5344CB8AC3E}">
        <p14:creationId xmlns:p14="http://schemas.microsoft.com/office/powerpoint/2010/main" val="529582864"/>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{4973E1B5-6D24-FF49-9C4E-6F51E0B302EB}tf10001119</Template>
  <TotalTime>4493</TotalTime>
  <Words>3708</Words>
  <Application>Microsoft Macintosh PowerPoint</Application>
  <PresentationFormat>Widescreen</PresentationFormat>
  <Paragraphs>186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Baskerville</vt:lpstr>
      <vt:lpstr>Calibri</vt:lpstr>
      <vt:lpstr>Gill Sans MT</vt:lpstr>
      <vt:lpstr>Gallery</vt:lpstr>
      <vt:lpstr>Lariat Car Rental company – Maximizing revenue</vt:lpstr>
      <vt:lpstr>OBJECTIVES</vt:lpstr>
      <vt:lpstr>PowerPoint Presentation</vt:lpstr>
      <vt:lpstr>Baseline Vs. Strategies comparison</vt:lpstr>
      <vt:lpstr>Total profits</vt:lpstr>
      <vt:lpstr>Average profits</vt:lpstr>
      <vt:lpstr>PowerPoint Presentation</vt:lpstr>
      <vt:lpstr>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Car Rentals – Increasing Profits</dc:title>
  <dc:creator>Angela Deslandes</dc:creator>
  <cp:lastModifiedBy>Angela Deslandes</cp:lastModifiedBy>
  <cp:revision>27</cp:revision>
  <dcterms:created xsi:type="dcterms:W3CDTF">2023-05-18T14:25:23Z</dcterms:created>
  <dcterms:modified xsi:type="dcterms:W3CDTF">2023-06-16T15:36:13Z</dcterms:modified>
</cp:coreProperties>
</file>