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notesMasterIdLst>
    <p:notesMasterId r:id="rId19"/>
  </p:notesMasterIdLst>
  <p:sldIdLst>
    <p:sldId id="268" r:id="rId6"/>
    <p:sldId id="313" r:id="rId7"/>
    <p:sldId id="314" r:id="rId8"/>
    <p:sldId id="318" r:id="rId9"/>
    <p:sldId id="316" r:id="rId10"/>
    <p:sldId id="317" r:id="rId11"/>
    <p:sldId id="319" r:id="rId12"/>
    <p:sldId id="315" r:id="rId13"/>
    <p:sldId id="320" r:id="rId14"/>
    <p:sldId id="321" r:id="rId15"/>
    <p:sldId id="322" r:id="rId16"/>
    <p:sldId id="323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492" autoAdjust="0"/>
  </p:normalViewPr>
  <p:slideViewPr>
    <p:cSldViewPr snapToGrid="0">
      <p:cViewPr varScale="1">
        <p:scale>
          <a:sx n="47" d="100"/>
          <a:sy n="47" d="100"/>
        </p:scale>
        <p:origin x="16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AB29D-E936-46BD-B0AD-2A7578DEF786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26C7-057A-4361-95C0-B94DECDBF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9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B26C7-057A-4361-95C0-B94DECDBFC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5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/>
              <a:t>Then the coefficient turn out to be significant at 10% level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85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/>
              <a:t>Using pcs def, all regressions have significant estimated coefficient on the dummy.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2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/>
              <a:t>For comparison, I excluded NY n LA as well. But the last regression turned out to be not significant in 10% level.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9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 put names for all metro population that are larger than 7 million, and selected metro areas that are larger than 2 million + with special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And the feature are like Boston, SF have( relatively highest high-paid job changes). </a:t>
            </a:r>
          </a:p>
          <a:p>
            <a:r>
              <a:rPr lang="en-US" altLang="zh-CN" sz="1400" dirty="0"/>
              <a:t>Name:</a:t>
            </a:r>
          </a:p>
          <a:p>
            <a:r>
              <a:rPr lang="en-US" altLang="zh-CN" sz="1400" dirty="0"/>
              <a:t>Dallas-Fort Worth-Arlington, TX</a:t>
            </a:r>
          </a:p>
          <a:p>
            <a:r>
              <a:rPr lang="en-US" altLang="zh-CN" sz="1400" dirty="0"/>
              <a:t>Chicago-Naperville-Elgin, IL-IN-WI</a:t>
            </a:r>
          </a:p>
          <a:p>
            <a:r>
              <a:rPr lang="en-US" altLang="zh-CN" sz="1400" dirty="0"/>
              <a:t>Los Angeles-Long Beach-Anaheim, CA</a:t>
            </a:r>
          </a:p>
          <a:p>
            <a:r>
              <a:rPr lang="en-US" altLang="zh-CN" sz="1400" dirty="0"/>
              <a:t>New York-Newark-Jersey City, NY-NJ-PA</a:t>
            </a:r>
          </a:p>
          <a:p>
            <a:endParaRPr lang="en-US" altLang="zh-CN" sz="1400" dirty="0"/>
          </a:p>
          <a:p>
            <a:br>
              <a:rPr lang="en-US" altLang="zh-CN" sz="1400" dirty="0"/>
            </a:b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9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050" dirty="0"/>
              <a:t>This is using 12.5 ranked definition </a:t>
            </a:r>
          </a:p>
          <a:p>
            <a:pPr marL="171450" indent="-171450">
              <a:buFontTx/>
              <a:buChar char="-"/>
            </a:pPr>
            <a:r>
              <a:rPr lang="en-US" altLang="zh-CN" sz="1050" dirty="0"/>
              <a:t>We can see that with pcs definition, most larger metro areas are </a:t>
            </a:r>
            <a:r>
              <a:rPr lang="en-US" altLang="zh-CN" sz="1050" dirty="0" err="1"/>
              <a:t>expericing</a:t>
            </a:r>
            <a:r>
              <a:rPr lang="en-US" altLang="zh-CN" sz="1050" dirty="0"/>
              <a:t> higher growth of high-paid jobs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02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/>
              <a:t> Then we look into NY and LA metro areas more closely. I separated NYC and LA out of the metropolitan statistical areas by specifying their state and county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/>
              <a:t> NYC includes the following counties,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only includes Los Angeles county.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we replot the previous figure to see the difference.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74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050" dirty="0"/>
              <a:t>with PCS definition, both cities have similar high-paid and low-paid job growth, NYC loses more middle-paid jobs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050" dirty="0"/>
              <a:t>With "12.5 ranked" definition, both cities still have greater low-paid job growth which is similar when considering larger MSA areas. </a:t>
            </a:r>
          </a:p>
          <a:p>
            <a:pPr marL="171450" indent="-171450">
              <a:buFontTx/>
              <a:buChar char="-"/>
            </a:pPr>
            <a:r>
              <a:rPr lang="en-US" altLang="zh-CN" sz="1050" dirty="0"/>
              <a:t>It is also surprising that LA still experiences a very small positive change for high-paid jobs using "12.5 ranked" definition. 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61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Then we followed the questions from last discussion, and dig into the two definitions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I haven't observed any big differences, for example, matched from low to high, or matched from high to low. The difference is match low-mid or match high-low or mid-low or mid-high. I attached the matched dataset "</a:t>
            </a:r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final_match_pcs_ad</a:t>
            </a:r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," which contains dummies indicating each category under two definitions for all "occ1990dd" jobs for further inspections. I can have a closer look at the difference soon.</a:t>
            </a:r>
            <a:endParaRPr lang="en-US" altLang="zh-CN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/>
              <a:t>So I summarized the details of mismatched occupations in the excel file further inspections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79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6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 conduct simple t-stat tests of the evolution of jobs H, M and L jobs between 1990-2015 using both classifications comparing “large” and “small” cities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 get 58.2% of population of the sample are defined as larger groups. From the bottom, 12.9% are defined as smaller group.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Instead of a t-test precisely I run a regression of a dummy for large city on the change in job category.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So we can observe that the first regression of changes in high-paid occ, the coefficient of the dummy is not significant at 10% level, so I tried to excludes the two largest metro NYC LA and see.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65B189A-A3BE-4ECF-A249-11E8A2B6EA9D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211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223FF0-3499-43BE-8B3B-8F37DBB5F40B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7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C8EC3B1-17CF-4886-A2E2-27F23184DC43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13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C076D-61A4-4453-ACAE-EFA203FF2D40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33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9AA12E-CC51-42CE-B04F-E786F196F829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1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D38BF5-346E-45D9-9705-773016624599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592F86-D6FF-4C2A-888B-B27BAFBDC2DF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1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E2249-8724-49BF-8846-ED83F9AB2019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423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B9B52-320F-43C5-AB64-68150ED46972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122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FCB426-BE2C-42A2-87C0-FD8C027B45CD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7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C7F-AFDA-4941-8D3B-8405F91A0801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2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5F1005-0F7F-49A5-BB06-E61AFA3D1E51}" type="datetime1">
              <a:rPr lang="zh-CN" altLang="en-US" smtClean="0"/>
              <a:t>2021/1/2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ismatched_occ_mark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Empirical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5353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MSA-LEVEL EVOLUTION &amp; T-TESTS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702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12.5% Ranked Definition (excludes NY &amp; LA)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III.	T-tests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01047-0A1B-4058-B06E-1246909F0CE6}"/>
              </a:ext>
            </a:extLst>
          </p:cNvPr>
          <p:cNvSpPr txBox="1"/>
          <p:nvPr/>
        </p:nvSpPr>
        <p:spPr>
          <a:xfrm>
            <a:off x="1901371" y="5317861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in parentheses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0.10,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0.05,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374AD5-DEF3-4DE6-BC13-DD1E5C027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78179"/>
              </p:ext>
            </p:extLst>
          </p:nvPr>
        </p:nvGraphicFramePr>
        <p:xfrm>
          <a:off x="1901371" y="1831858"/>
          <a:ext cx="6865258" cy="3486006"/>
        </p:xfrm>
        <a:graphic>
          <a:graphicData uri="http://schemas.openxmlformats.org/drawingml/2006/table">
            <a:tbl>
              <a:tblPr/>
              <a:tblGrid>
                <a:gridCol w="1475710">
                  <a:extLst>
                    <a:ext uri="{9D8B030D-6E8A-4147-A177-3AD203B41FA5}">
                      <a16:colId xmlns:a16="http://schemas.microsoft.com/office/drawing/2014/main" val="3033932977"/>
                    </a:ext>
                  </a:extLst>
                </a:gridCol>
                <a:gridCol w="1796516">
                  <a:extLst>
                    <a:ext uri="{9D8B030D-6E8A-4147-A177-3AD203B41FA5}">
                      <a16:colId xmlns:a16="http://schemas.microsoft.com/office/drawing/2014/main" val="3785747999"/>
                    </a:ext>
                  </a:extLst>
                </a:gridCol>
                <a:gridCol w="1796516">
                  <a:extLst>
                    <a:ext uri="{9D8B030D-6E8A-4147-A177-3AD203B41FA5}">
                      <a16:colId xmlns:a16="http://schemas.microsoft.com/office/drawing/2014/main" val="306836292"/>
                    </a:ext>
                  </a:extLst>
                </a:gridCol>
                <a:gridCol w="1796516">
                  <a:extLst>
                    <a:ext uri="{9D8B030D-6E8A-4147-A177-3AD203B41FA5}">
                      <a16:colId xmlns:a16="http://schemas.microsoft.com/office/drawing/2014/main" val="3836540340"/>
                    </a:ext>
                  </a:extLst>
                </a:gridCol>
              </a:tblGrid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87313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change_high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change_mid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change_low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19380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D.BigCity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0.00842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-0.0147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0.00625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6491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(0.00442)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(0.00500)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(0.00318)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94876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47442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_cons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0.00930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-0.0298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0.0205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353848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(0.00215)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(0.00230)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(0.00246)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62887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817416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0.078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22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702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PCS Definition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III.	T-tests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01047-0A1B-4058-B06E-1246909F0CE6}"/>
              </a:ext>
            </a:extLst>
          </p:cNvPr>
          <p:cNvSpPr txBox="1"/>
          <p:nvPr/>
        </p:nvSpPr>
        <p:spPr>
          <a:xfrm>
            <a:off x="1901371" y="5317861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in parentheses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0.10,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0.05,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0756FC-D5DE-4C97-A8CF-3F698FE9E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93096"/>
              </p:ext>
            </p:extLst>
          </p:nvPr>
        </p:nvGraphicFramePr>
        <p:xfrm>
          <a:off x="1901371" y="1673741"/>
          <a:ext cx="7053944" cy="3644118"/>
        </p:xfrm>
        <a:graphic>
          <a:graphicData uri="http://schemas.openxmlformats.org/drawingml/2006/table">
            <a:tbl>
              <a:tblPr/>
              <a:tblGrid>
                <a:gridCol w="1516268">
                  <a:extLst>
                    <a:ext uri="{9D8B030D-6E8A-4147-A177-3AD203B41FA5}">
                      <a16:colId xmlns:a16="http://schemas.microsoft.com/office/drawing/2014/main" val="2600959844"/>
                    </a:ext>
                  </a:extLst>
                </a:gridCol>
                <a:gridCol w="1845892">
                  <a:extLst>
                    <a:ext uri="{9D8B030D-6E8A-4147-A177-3AD203B41FA5}">
                      <a16:colId xmlns:a16="http://schemas.microsoft.com/office/drawing/2014/main" val="2758478986"/>
                    </a:ext>
                  </a:extLst>
                </a:gridCol>
                <a:gridCol w="1845892">
                  <a:extLst>
                    <a:ext uri="{9D8B030D-6E8A-4147-A177-3AD203B41FA5}">
                      <a16:colId xmlns:a16="http://schemas.microsoft.com/office/drawing/2014/main" val="3225432303"/>
                    </a:ext>
                  </a:extLst>
                </a:gridCol>
                <a:gridCol w="1845892">
                  <a:extLst>
                    <a:ext uri="{9D8B030D-6E8A-4147-A177-3AD203B41FA5}">
                      <a16:colId xmlns:a16="http://schemas.microsoft.com/office/drawing/2014/main" val="471987622"/>
                    </a:ext>
                  </a:extLst>
                </a:gridCol>
              </a:tblGrid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546164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change_high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change_mid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change_low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03941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D.BigCity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0.0237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-0.0276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0.00646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25849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(0.00622)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(0.00625)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(0.00381)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1392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8660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_cons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0.0134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-0.0366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0.0270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83519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(0.00299)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(0.00256)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(0.00207)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72605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584940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0.122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95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5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702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PCS Definition (excludes NY &amp; LA)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III.	T-tests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01047-0A1B-4058-B06E-1246909F0CE6}"/>
              </a:ext>
            </a:extLst>
          </p:cNvPr>
          <p:cNvSpPr txBox="1"/>
          <p:nvPr/>
        </p:nvSpPr>
        <p:spPr>
          <a:xfrm>
            <a:off x="1901371" y="5317861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in parentheses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0.10,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0.05,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44B008-8567-4DD1-9473-7A74D2B3D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6487"/>
              </p:ext>
            </p:extLst>
          </p:nvPr>
        </p:nvGraphicFramePr>
        <p:xfrm>
          <a:off x="1901371" y="1783079"/>
          <a:ext cx="6923316" cy="3534786"/>
        </p:xfrm>
        <a:graphic>
          <a:graphicData uri="http://schemas.openxmlformats.org/drawingml/2006/table">
            <a:tbl>
              <a:tblPr/>
              <a:tblGrid>
                <a:gridCol w="1488189">
                  <a:extLst>
                    <a:ext uri="{9D8B030D-6E8A-4147-A177-3AD203B41FA5}">
                      <a16:colId xmlns:a16="http://schemas.microsoft.com/office/drawing/2014/main" val="487777825"/>
                    </a:ext>
                  </a:extLst>
                </a:gridCol>
                <a:gridCol w="1811709">
                  <a:extLst>
                    <a:ext uri="{9D8B030D-6E8A-4147-A177-3AD203B41FA5}">
                      <a16:colId xmlns:a16="http://schemas.microsoft.com/office/drawing/2014/main" val="412606131"/>
                    </a:ext>
                  </a:extLst>
                </a:gridCol>
                <a:gridCol w="1811709">
                  <a:extLst>
                    <a:ext uri="{9D8B030D-6E8A-4147-A177-3AD203B41FA5}">
                      <a16:colId xmlns:a16="http://schemas.microsoft.com/office/drawing/2014/main" val="2982504289"/>
                    </a:ext>
                  </a:extLst>
                </a:gridCol>
                <a:gridCol w="1811709">
                  <a:extLst>
                    <a:ext uri="{9D8B030D-6E8A-4147-A177-3AD203B41FA5}">
                      <a16:colId xmlns:a16="http://schemas.microsoft.com/office/drawing/2014/main" val="3755457609"/>
                    </a:ext>
                  </a:extLst>
                </a:gridCol>
              </a:tblGrid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58183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change_high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change_mid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change_low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570180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D.BigCity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0.0262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-0.0266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0.00243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06496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(0.00767)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(0.00765)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(0.00322)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16838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68206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_cons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0.0134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-0.0366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0.0270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49478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(0.00299)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(0.00256)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(0.00207)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900521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066996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0.103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0.111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2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18DD8-A95C-4945-A955-7C01D6BC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66693F-0129-4A00-9D4D-0B025C6D1611}"/>
              </a:ext>
            </a:extLst>
          </p:cNvPr>
          <p:cNvSpPr txBox="1"/>
          <p:nvPr/>
        </p:nvSpPr>
        <p:spPr>
          <a:xfrm>
            <a:off x="4720591" y="2460568"/>
            <a:ext cx="275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I.	MSA-Level Analysis (Continued)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20977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MSA Names Selection: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Arial" panose="020B0604020202020204" pitchFamily="34" charset="0"/>
                <a:cs typeface="Arial" panose="020B0604020202020204" pitchFamily="34" charset="0"/>
              </a:rPr>
              <a:t>“All MSAs &gt; 7M”;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Arial" panose="020B0604020202020204" pitchFamily="34" charset="0"/>
                <a:cs typeface="Arial" panose="020B0604020202020204" pitchFamily="34" charset="0"/>
              </a:rPr>
              <a:t> “Selected MSAs &gt; 2M + special features”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8B59-A534-4CB1-97FE-7D8E2D33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54" y="186538"/>
            <a:ext cx="9187891" cy="6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I.	Specify Names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FEDD9-8120-47E6-88A7-329B5968A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54" y="93269"/>
            <a:ext cx="9187891" cy="6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I.	MSA-Level Analysis (Continued)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20977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Closer Inspection – New York City and Los Angeles 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population of LA is 10,112,255 and of NYC is 8,516,502</a:t>
            </a:r>
          </a:p>
          <a:p>
            <a:pPr>
              <a:lnSpc>
                <a:spcPct val="100000"/>
              </a:lnSpc>
            </a:pPr>
            <a:endParaRPr lang="en-US" altLang="zh-CN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2990E0-1D84-4FA6-B0FB-1A8EAB99A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12950"/>
              </p:ext>
            </p:extLst>
          </p:nvPr>
        </p:nvGraphicFramePr>
        <p:xfrm>
          <a:off x="2680446" y="1901708"/>
          <a:ext cx="4096872" cy="3046206"/>
        </p:xfrm>
        <a:graphic>
          <a:graphicData uri="http://schemas.openxmlformats.org/drawingml/2006/table">
            <a:tbl>
              <a:tblPr/>
              <a:tblGrid>
                <a:gridCol w="2048436">
                  <a:extLst>
                    <a:ext uri="{9D8B030D-6E8A-4147-A177-3AD203B41FA5}">
                      <a16:colId xmlns:a16="http://schemas.microsoft.com/office/drawing/2014/main" val="891217856"/>
                    </a:ext>
                  </a:extLst>
                </a:gridCol>
                <a:gridCol w="2048436">
                  <a:extLst>
                    <a:ext uri="{9D8B030D-6E8A-4147-A177-3AD203B41FA5}">
                      <a16:colId xmlns:a16="http://schemas.microsoft.com/office/drawing/2014/main" val="1772327911"/>
                    </a:ext>
                  </a:extLst>
                </a:gridCol>
              </a:tblGrid>
              <a:tr h="50770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Borough</a:t>
                      </a:r>
                    </a:p>
                  </a:txBody>
                  <a:tcPr marL="47625" marR="4762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County</a:t>
                      </a:r>
                    </a:p>
                  </a:txBody>
                  <a:tcPr marL="47625" marR="4762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29304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Bronx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Bronx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87688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Brooklyn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Kings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53883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Manhattan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New York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57357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Queens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Queens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25517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Staten Island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Richmond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I.	Specify Names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077CD-FCC6-4F7F-811B-0D1657F7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54" y="93269"/>
            <a:ext cx="9187891" cy="6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I.	Specify Names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BEF10-7FA8-4B49-B467-CD883203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54" y="93269"/>
            <a:ext cx="9187891" cy="6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20977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Among all the 331 occupations by "occ1990dd", PCS defined 310 jobs (93.9%).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PCS classification, 11.21% are defined as low-paid jobs, 60.30% are defined as mid-paid, and 18.48% are defined as high-paid jobs. (compared to 12.5%, 75%, 12.5%)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There are 110 out of 331 occupations that cannot be matched to the same category based on the two definitions (including 78 mismatched and 32 not defined). 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fractions of jobs that match L-L, M-M, H-H types between the two definitions are "Low-Low": 45.95%, "Mid-Mid": 85.92%, and "High-High": 52.46%. How I computed them: (matched # of low-paid) (/total # of PCS low-paid).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II.	Comparison Between PCS and “12.5 ranked” 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3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II.	Comparison Between PCS and “12.5 ranked” 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5827881-CDBB-4781-BCDA-74906510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36" y="1129553"/>
            <a:ext cx="9601200" cy="9502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Summary of mismatched occupations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1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702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12.5% Ranked Definition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III.	T-tests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13E3BD-F1C1-4D2A-90F7-8DBBD92F6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31735"/>
              </p:ext>
            </p:extLst>
          </p:nvPr>
        </p:nvGraphicFramePr>
        <p:xfrm>
          <a:off x="1901370" y="1817345"/>
          <a:ext cx="6981372" cy="3500514"/>
        </p:xfrm>
        <a:graphic>
          <a:graphicData uri="http://schemas.openxmlformats.org/drawingml/2006/table">
            <a:tbl>
              <a:tblPr/>
              <a:tblGrid>
                <a:gridCol w="1500669">
                  <a:extLst>
                    <a:ext uri="{9D8B030D-6E8A-4147-A177-3AD203B41FA5}">
                      <a16:colId xmlns:a16="http://schemas.microsoft.com/office/drawing/2014/main" val="824915673"/>
                    </a:ext>
                  </a:extLst>
                </a:gridCol>
                <a:gridCol w="1826901">
                  <a:extLst>
                    <a:ext uri="{9D8B030D-6E8A-4147-A177-3AD203B41FA5}">
                      <a16:colId xmlns:a16="http://schemas.microsoft.com/office/drawing/2014/main" val="2793990871"/>
                    </a:ext>
                  </a:extLst>
                </a:gridCol>
                <a:gridCol w="1826901">
                  <a:extLst>
                    <a:ext uri="{9D8B030D-6E8A-4147-A177-3AD203B41FA5}">
                      <a16:colId xmlns:a16="http://schemas.microsoft.com/office/drawing/2014/main" val="4227068403"/>
                    </a:ext>
                  </a:extLst>
                </a:gridCol>
                <a:gridCol w="1826901">
                  <a:extLst>
                    <a:ext uri="{9D8B030D-6E8A-4147-A177-3AD203B41FA5}">
                      <a16:colId xmlns:a16="http://schemas.microsoft.com/office/drawing/2014/main" val="2097871826"/>
                    </a:ext>
                  </a:extLst>
                </a:gridCol>
              </a:tblGrid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50970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change_high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change_mid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change_low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81964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D.BigCity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0.00589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-0.0148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0.00888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04347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(0.00384)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(0.00408)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(0.00324)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4236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88397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_cons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0.00930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-0.0298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0.0205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895162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(0.00215)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(0.00230)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(0.00246)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5276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93764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0.066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7862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401047-0A1B-4058-B06E-1246909F0CE6}"/>
              </a:ext>
            </a:extLst>
          </p:cNvPr>
          <p:cNvSpPr txBox="1"/>
          <p:nvPr/>
        </p:nvSpPr>
        <p:spPr>
          <a:xfrm>
            <a:off x="1901371" y="5317861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in parentheses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0.10,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0.05,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77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327</TotalTime>
  <Words>1171</Words>
  <Application>Microsoft Office PowerPoint</Application>
  <PresentationFormat>Widescreen</PresentationFormat>
  <Paragraphs>253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Roboto</vt:lpstr>
      <vt:lpstr>等线</vt:lpstr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剪切</vt:lpstr>
      <vt:lpstr>Empirical Investigation</vt:lpstr>
      <vt:lpstr>I. MSA-Level Analysis (Continued)</vt:lpstr>
      <vt:lpstr>I. Specify Names</vt:lpstr>
      <vt:lpstr>I. MSA-Level Analysis (Continued)</vt:lpstr>
      <vt:lpstr>I. Specify Names</vt:lpstr>
      <vt:lpstr>I. Specify Names</vt:lpstr>
      <vt:lpstr>II. Comparison Between PCS and “12.5 ranked” </vt:lpstr>
      <vt:lpstr>II. Comparison Between PCS and “12.5 ranked” </vt:lpstr>
      <vt:lpstr>III. T-tests</vt:lpstr>
      <vt:lpstr>III. T-tests</vt:lpstr>
      <vt:lpstr>III. T-tests</vt:lpstr>
      <vt:lpstr>III. T-tests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Investigation</dc:title>
  <dc:creator>Ang Geer</dc:creator>
  <cp:lastModifiedBy>Geer Ang</cp:lastModifiedBy>
  <cp:revision>44</cp:revision>
  <dcterms:created xsi:type="dcterms:W3CDTF">2020-11-11T01:28:13Z</dcterms:created>
  <dcterms:modified xsi:type="dcterms:W3CDTF">2021-01-02T17:33:05Z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