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handoutMasterIdLst>
    <p:handoutMasterId r:id="rId26"/>
  </p:handoutMasterIdLst>
  <p:sldIdLst>
    <p:sldId id="257" r:id="rId2"/>
    <p:sldId id="262" r:id="rId3"/>
    <p:sldId id="264" r:id="rId4"/>
    <p:sldId id="265" r:id="rId5"/>
    <p:sldId id="263" r:id="rId6"/>
    <p:sldId id="266" r:id="rId7"/>
    <p:sldId id="274" r:id="rId8"/>
    <p:sldId id="268" r:id="rId9"/>
    <p:sldId id="269" r:id="rId10"/>
    <p:sldId id="289" r:id="rId11"/>
    <p:sldId id="271" r:id="rId12"/>
    <p:sldId id="259" r:id="rId13"/>
    <p:sldId id="272" r:id="rId14"/>
    <p:sldId id="273" r:id="rId15"/>
    <p:sldId id="275" r:id="rId16"/>
    <p:sldId id="276" r:id="rId17"/>
    <p:sldId id="278" r:id="rId18"/>
    <p:sldId id="279" r:id="rId19"/>
    <p:sldId id="284" r:id="rId20"/>
    <p:sldId id="281" r:id="rId21"/>
    <p:sldId id="283" r:id="rId22"/>
    <p:sldId id="282"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0018" autoAdjust="0"/>
  </p:normalViewPr>
  <p:slideViewPr>
    <p:cSldViewPr snapToGrid="0">
      <p:cViewPr varScale="1">
        <p:scale>
          <a:sx n="65" d="100"/>
          <a:sy n="65" d="100"/>
        </p:scale>
        <p:origin x="894" y="66"/>
      </p:cViewPr>
      <p:guideLst/>
    </p:cSldViewPr>
  </p:slideViewPr>
  <p:notesTextViewPr>
    <p:cViewPr>
      <p:scale>
        <a:sx n="3" d="2"/>
        <a:sy n="3" d="2"/>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2020/9/17</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2020/9/17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r>
              <a:rPr lang="en-US" altLang="zh-CN" dirty="0"/>
              <a:t>We are specially interested in this figure from Autor (2019), where he plotted employment share against CZ density and Each panel represents different </a:t>
            </a:r>
            <a:r>
              <a:rPr lang="en-US" altLang="zh-CN" dirty="0" err="1"/>
              <a:t>occal</a:t>
            </a:r>
            <a:r>
              <a:rPr lang="en-US" altLang="zh-CN" dirty="0"/>
              <a:t> category</a:t>
            </a:r>
          </a:p>
          <a:p>
            <a:pPr marL="171450" indent="-171450">
              <a:buFontTx/>
              <a:buChar char="-"/>
            </a:pPr>
            <a:r>
              <a:rPr lang="en-US" altLang="zh-CN" dirty="0"/>
              <a:t>He argue that occupational structure should vary systematically with population density.</a:t>
            </a:r>
          </a:p>
          <a:p>
            <a:pPr marL="171450" indent="-171450">
              <a:buFontTx/>
              <a:buChar char="-"/>
            </a:pPr>
            <a:r>
              <a:rPr lang="en-US" altLang="zh-CN" dirty="0"/>
              <a:t>I will talk more about the results he found in the later part</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2</a:t>
            </a:fld>
            <a:endParaRPr lang="en-US"/>
          </a:p>
        </p:txBody>
      </p:sp>
    </p:spTree>
    <p:extLst>
      <p:ext uri="{BB962C8B-B14F-4D97-AF65-F5344CB8AC3E}">
        <p14:creationId xmlns:p14="http://schemas.microsoft.com/office/powerpoint/2010/main" val="4113090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only consider us-born workers</a:t>
            </a:r>
          </a:p>
          <a:p>
            <a:pPr marL="228600" indent="-228600">
              <a:buAutoNum type="arabicPeriod"/>
            </a:pPr>
            <a:r>
              <a:rPr lang="en-US" altLang="zh-CN" dirty="0"/>
              <a:t>Similar for mid-skill work, </a:t>
            </a:r>
          </a:p>
          <a:p>
            <a:pPr marL="228600" indent="-228600">
              <a:buAutoNum type="arabicPeriod"/>
            </a:pPr>
            <a:r>
              <a:rPr lang="en-US" altLang="zh-CN" dirty="0"/>
              <a:t>In highly populated cities like NY &amp; LA, the share of high-skill occ among us-born workers is pretty constant for the past 15 </a:t>
            </a:r>
            <a:r>
              <a:rPr lang="en-US" altLang="zh-CN" dirty="0" err="1"/>
              <a:t>yrs</a:t>
            </a:r>
            <a:r>
              <a:rPr lang="en-US" altLang="zh-CN" dirty="0"/>
              <a:t>; while the fraction of low-skill work increased by about 5% points.</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614777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All MSAs are less intensive in low-skill work, despite the slight increase in highly-populated areas</a:t>
            </a:r>
          </a:p>
          <a:p>
            <a:pPr marL="228600" indent="-228600">
              <a:buAutoNum type="arabicPeriod"/>
            </a:pPr>
            <a:r>
              <a:rPr lang="en-US" altLang="zh-CN" dirty="0"/>
              <a:t>All MSAs are less intensive in mid-skill work, highly-populated areas bear the most changes.</a:t>
            </a:r>
          </a:p>
          <a:p>
            <a:pPr marL="228600" indent="-228600">
              <a:buAutoNum type="arabicPeriod"/>
            </a:pPr>
            <a:r>
              <a:rPr lang="en-US" altLang="zh-CN" dirty="0"/>
              <a:t>All MSAs are more intensive in high-skill work, medium-size areas have the most increase in fractions.</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911049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Basically the same</a:t>
            </a:r>
          </a:p>
          <a:p>
            <a:pPr marL="228600" indent="-228600">
              <a:buAutoNum type="arabicPeriod"/>
            </a:pPr>
            <a:r>
              <a:rPr lang="en-US" altLang="zh-CN" dirty="0"/>
              <a:t>But for low-skill work, it does not change that much among MSAs and there are a slight increase in the share of low-skill occ in highly-populated areas.</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71373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focus on the difference between 1980 n 2015</a:t>
            </a:r>
          </a:p>
          <a:p>
            <a:pPr marL="228600" indent="-228600">
              <a:buAutoNum type="arabicPeriod"/>
            </a:pPr>
            <a:r>
              <a:rPr lang="en-US" altLang="zh-CN" dirty="0"/>
              <a:t>We have two major classifications here.</a:t>
            </a:r>
          </a:p>
          <a:p>
            <a:pPr marL="228600" indent="-228600">
              <a:buAutoNum type="arabicPeriod"/>
            </a:pPr>
            <a:r>
              <a:rPr lang="en-US" altLang="zh-CN" dirty="0"/>
              <a:t>For low-skill work, pcs has positive changes for both most n least populated areas; in contrast, based on </a:t>
            </a:r>
            <a:r>
              <a:rPr lang="en-US" altLang="zh-CN" dirty="0" err="1"/>
              <a:t>autor</a:t>
            </a:r>
            <a:r>
              <a:rPr lang="en-US" altLang="zh-CN" dirty="0"/>
              <a:t>, only positive changes in most populated areas.</a:t>
            </a:r>
          </a:p>
          <a:p>
            <a:pPr marL="228600" indent="-228600">
              <a:buAutoNum type="arabicPeriod"/>
            </a:pPr>
            <a:r>
              <a:rPr lang="en-US" altLang="zh-CN" dirty="0"/>
              <a:t>Both negative changes for mid-skill work among MSA. For most populated areas the change is smaller based on PCS.</a:t>
            </a:r>
          </a:p>
          <a:p>
            <a:pPr marL="228600" indent="-228600">
              <a:buAutoNum type="arabicPeriod"/>
            </a:pPr>
            <a:r>
              <a:rPr lang="en-US" altLang="zh-CN" dirty="0"/>
              <a:t>Both positive changes for high-skill occ among MSA. The level of changes based on Autor is higher.</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3603556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Consider different definitions for grouping, the shape of lines are similar</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158242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have the following standards for defining the city groups based on their sizes.</a:t>
            </a:r>
          </a:p>
          <a:p>
            <a:r>
              <a:rPr lang="en-US" altLang="zh-CN" dirty="0"/>
              <a:t>And replot</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184573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about the data source</a:t>
            </a:r>
          </a:p>
          <a:p>
            <a:r>
              <a:rPr lang="en-US" altLang="zh-CN" dirty="0"/>
              <a:t>- We follow </a:t>
            </a:r>
            <a:r>
              <a:rPr lang="en-US" altLang="zh-CN" dirty="0" err="1"/>
              <a:t>autor’s</a:t>
            </a:r>
            <a:r>
              <a:rPr lang="en-US" altLang="zh-CN" dirty="0"/>
              <a:t> data selection use the same but newer version of </a:t>
            </a:r>
            <a:r>
              <a:rPr lang="zh-CN" altLang="en-US" dirty="0"/>
              <a:t>诶噗木思</a:t>
            </a:r>
            <a:r>
              <a:rPr lang="en-US" altLang="zh-CN" dirty="0"/>
              <a:t> USA data</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70204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a similar graph but with a slightly-off line for 2015</a:t>
            </a:r>
          </a:p>
          <a:p>
            <a:pPr marL="171450" indent="-171450">
              <a:buFontTx/>
              <a:buChar char="-"/>
            </a:pPr>
            <a:r>
              <a:rPr lang="en-US" altLang="zh-CN" dirty="0"/>
              <a:t>We can have a more accurate line with the right cross-walk file for 2015 occ to </a:t>
            </a:r>
            <a:r>
              <a:rPr lang="en-US" altLang="zh-CN" dirty="0" err="1"/>
              <a:t>autor-dorn</a:t>
            </a:r>
            <a:r>
              <a:rPr lang="en-US" altLang="zh-CN" dirty="0"/>
              <a:t> definitions</a:t>
            </a:r>
          </a:p>
          <a:p>
            <a:pPr marL="171450" indent="-171450">
              <a:buFontTx/>
              <a:buChar char="-"/>
            </a:pPr>
            <a:r>
              <a:rPr lang="en-US" altLang="zh-CN" dirty="0"/>
              <a:t>Now we can only find the crosswalk files on Prof. D </a:t>
            </a:r>
            <a:r>
              <a:rPr lang="en-US" altLang="zh-CN" dirty="0" err="1"/>
              <a:t>Odrn’s</a:t>
            </a:r>
            <a:r>
              <a:rPr lang="en-US" altLang="zh-CN" dirty="0"/>
              <a:t> website for 1980-2005 census data.</a:t>
            </a:r>
          </a:p>
          <a:p>
            <a:pPr marL="171450" indent="-171450">
              <a:buFontTx/>
              <a:buChar char="-"/>
            </a:pPr>
            <a:r>
              <a:rPr lang="en-US" altLang="zh-CN" dirty="0"/>
              <a:t>Here I first match occ2015 to occ2005 and then apply the latest crosswalk files</a:t>
            </a:r>
          </a:p>
        </p:txBody>
      </p:sp>
      <p:sp>
        <p:nvSpPr>
          <p:cNvPr id="4" name="灯片编号占位符 3"/>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27453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Conclusion:</a:t>
            </a:r>
          </a:p>
          <a:p>
            <a:pPr marL="228600" indent="-228600">
              <a:buAutoNum type="arabicPeriod"/>
            </a:pPr>
            <a:r>
              <a:rPr lang="en-US" altLang="zh-CN" dirty="0"/>
              <a:t>Reinforces the conclusions that the decline of middle-skill employment is fully absorbed by a simultaneous rise in high-skill employment. There is No aggregate change in the share of workers employed in low-skill jobs.</a:t>
            </a:r>
          </a:p>
          <a:p>
            <a:pPr marL="228600" indent="-228600">
              <a:buAutoNum type="arabicPeriod"/>
            </a:pPr>
            <a:r>
              <a:rPr lang="en-US" altLang="zh-CN" dirty="0"/>
              <a:t>Three fresh insights:</a:t>
            </a:r>
          </a:p>
          <a:p>
            <a:pPr marL="171450" indent="-171450">
              <a:buFontTx/>
              <a:buChar char="-"/>
            </a:pPr>
            <a:r>
              <a:rPr lang="en-US" altLang="zh-CN" dirty="0"/>
              <a:t>The fraction of workers engaged in low-skill occupations has historically been smaller in high-density CZs, and this gradient has changed little over decades.</a:t>
            </a:r>
          </a:p>
          <a:p>
            <a:pPr marL="171450" indent="-171450">
              <a:buFontTx/>
              <a:buChar char="-"/>
            </a:pPr>
            <a:r>
              <a:rPr lang="en-US" altLang="zh-CN" dirty="0"/>
              <a:t>denser CZs have been more intensive in high-skill work, the level and slope of this density-skill-intensity relationship rose consistently.</a:t>
            </a:r>
          </a:p>
          <a:p>
            <a:pPr marL="171450" indent="-171450">
              <a:buFontTx/>
              <a:buChar char="-"/>
            </a:pPr>
            <a:r>
              <a:rPr lang="en-US" altLang="zh-CN" dirty="0"/>
              <a:t>denser CZs were exceptional in the 1970s in having more middle-skill work than suburban &amp; rural CZs. But this exceptional feature attenuated and subsequently reversed sign over the next four decades.</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241317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Then we apply PCS definitions grouping data into low- mid- high-paying jobs</a:t>
            </a:r>
          </a:p>
          <a:p>
            <a:pPr marL="228600" indent="-228600">
              <a:buAutoNum type="arabicPeriod"/>
            </a:pPr>
            <a:r>
              <a:rPr lang="en-US" altLang="zh-CN" dirty="0"/>
              <a:t>Changes not significant for low-paying occ over decades. Slightly more intensive in denser area</a:t>
            </a:r>
          </a:p>
          <a:p>
            <a:pPr marL="228600" indent="-228600">
              <a:buAutoNum type="arabicPeriod"/>
            </a:pPr>
            <a:r>
              <a:rPr lang="en-US" altLang="zh-CN" dirty="0"/>
              <a:t>Mid-paying work dose not have a positive gradient anymore for 1980. the gap between most vs least dense areas are getting bigger and bigger</a:t>
            </a:r>
          </a:p>
          <a:p>
            <a:pPr marL="228600" indent="-228600">
              <a:buAutoNum type="arabicPeriod"/>
            </a:pPr>
            <a:r>
              <a:rPr lang="en-US" altLang="zh-CN" dirty="0"/>
              <a:t>The fractions of low/middle/high paying work in the least dense areas haven’t changed much for the past 4 decades.</a:t>
            </a:r>
          </a:p>
          <a:p>
            <a:pPr marL="228600" indent="-228600">
              <a:buAutoNum type="arabicPeriod"/>
            </a:pPr>
            <a:r>
              <a:rPr lang="en-US" altLang="zh-CN" dirty="0"/>
              <a:t>Similar level but reversed sign changes for high-paying occ compared to mid-paying</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470694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fraction of workers in low-skill jobs has been smaller in high-populated areas, but the gap between most &amp; least populated areas are smaller.</a:t>
            </a:r>
          </a:p>
          <a:p>
            <a:pPr marL="228600" indent="-228600">
              <a:buAutoNum type="arabicPeriod"/>
            </a:pPr>
            <a:r>
              <a:rPr lang="en-US" altLang="zh-CN" dirty="0"/>
              <a:t>Do have a slightly positive gradient in 1980 and soon attenuated and reversed sign. </a:t>
            </a:r>
          </a:p>
          <a:p>
            <a:pPr marL="228600" indent="-228600">
              <a:buAutoNum type="arabicPeriod"/>
            </a:pPr>
            <a:r>
              <a:rPr lang="en-US" altLang="zh-CN" dirty="0"/>
              <a:t>All metropolitans become more intensive in high-skill occ. The level of the population-skill-intensity relation rose consistently but the slope same.</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785411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fraction of workers in low-pay jobs are more constant among MSAs</a:t>
            </a:r>
          </a:p>
          <a:p>
            <a:pPr marL="228600" indent="-228600">
              <a:buAutoNum type="arabicPeriod"/>
            </a:pPr>
            <a:r>
              <a:rPr lang="en-US" altLang="zh-CN" dirty="0" err="1"/>
              <a:t>Donot</a:t>
            </a:r>
            <a:r>
              <a:rPr lang="en-US" altLang="zh-CN" dirty="0"/>
              <a:t> have a positive gradient anymore. more populated areas are less intensive in mid-pay work. </a:t>
            </a:r>
          </a:p>
          <a:p>
            <a:pPr marL="228600" indent="-228600">
              <a:buAutoNum type="arabicPeriod"/>
            </a:pPr>
            <a:r>
              <a:rPr lang="en-US" altLang="zh-CN" dirty="0"/>
              <a:t>The level and the slope of the population-paying-intensity relation rose consistently. Especially medium level </a:t>
            </a:r>
            <a:r>
              <a:rPr lang="en-US" altLang="zh-CN" dirty="0" err="1"/>
              <a:t>msa</a:t>
            </a:r>
            <a:r>
              <a:rPr lang="en-US" altLang="zh-CN" dirty="0"/>
              <a:t> have larger fraction of high-pay occ.</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73629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a:t>Generally, the lines look parallel.</a:t>
            </a:r>
          </a:p>
          <a:p>
            <a:pPr marL="228600" indent="-228600">
              <a:buAutoNum type="arabicPeriod"/>
            </a:pPr>
            <a:r>
              <a:rPr lang="en-US" altLang="zh-CN" dirty="0"/>
              <a:t>For all the three occ categories, we can observe the changes in levels but not significant in slope. </a:t>
            </a:r>
          </a:p>
          <a:p>
            <a:pPr marL="228600" indent="-228600">
              <a:buAutoNum type="arabicPeriod"/>
            </a:pPr>
            <a:r>
              <a:rPr lang="en-US" altLang="zh-CN" dirty="0"/>
              <a:t>The gap between most vs least populated areas are pretty stable.</a:t>
            </a:r>
          </a:p>
          <a:p>
            <a:pPr marL="228600" indent="-228600">
              <a:buAutoNum type="arabicPeriod"/>
            </a:pPr>
            <a:r>
              <a:rPr lang="en-US" altLang="zh-CN" dirty="0"/>
              <a:t>For all MSAs, we have a increase in the fraction of low/high skill work and a decrease in the fraction of mid-skill work</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90742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165B189A-A3BE-4ECF-A249-11E8A2B6EA9D}" type="datetime1">
              <a:rPr lang="zh-CN" altLang="en-US" smtClean="0"/>
              <a:t>2020/9/17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A98EE3D-8CD1-4C3F-BD1C-C98C9596463C}"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420509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EEFCB426-BE2C-42A2-87C0-FD8C027B45CD}" type="datetime1">
              <a:rPr lang="zh-CN" altLang="en-US" smtClean="0"/>
              <a:t>2020/9/17</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2801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893C7F-AFDA-4941-8D3B-8405F91A0801}" type="datetime1">
              <a:rPr lang="zh-CN" altLang="en-US" smtClean="0"/>
              <a:t>2020/9/17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454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2C223FF0-3499-43BE-8B3B-8F37DBB5F40B}" type="datetime1">
              <a:rPr lang="zh-CN" altLang="en-US" smtClean="0"/>
              <a:t>2020/9/17</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81901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C8EC3B1-17CF-4886-A2E2-27F23184DC43}" type="datetime1">
              <a:rPr lang="zh-CN" altLang="en-US" smtClean="0"/>
              <a:t>2020/9/17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74496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rtl="0"/>
            <a:fld id="{4DBC076D-61A4-4453-ACAE-EFA203FF2D40}" type="datetime1">
              <a:rPr lang="zh-CN" altLang="en-US" smtClean="0"/>
              <a:t>2020/9/17</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245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rtl="0"/>
            <a:fld id="{E79AA12E-CC51-42CE-B04F-E786F196F829}" type="datetime1">
              <a:rPr lang="zh-CN" altLang="en-US" smtClean="0"/>
              <a:t>2020/9/17</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1986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rtl="0"/>
            <a:fld id="{65D38BF5-346E-45D9-9705-773016624599}" type="datetime1">
              <a:rPr lang="zh-CN" altLang="en-US" smtClean="0"/>
              <a:t>2020/9/17</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100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D592F86-D6FF-4C2A-888B-B27BAFBDC2DF}" type="datetime1">
              <a:rPr lang="zh-CN" altLang="en-US" smtClean="0"/>
              <a:t>2020/9/17</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5973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21E2249-8724-49BF-8846-ED83F9AB2019}" type="datetime1">
              <a:rPr lang="zh-CN" altLang="en-US" smtClean="0"/>
              <a:t>2020/9/17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3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CB9B52-320F-43C5-AB64-68150ED46972}" type="datetime1">
              <a:rPr lang="zh-CN" altLang="en-US" smtClean="0"/>
              <a:t>2020/9/17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11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D5F1005-0F7F-49A5-BB06-E61AFA3D1E51}" type="datetime1">
              <a:rPr lang="zh-CN" altLang="en-US" smtClean="0"/>
              <a:t>2020/9/17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5663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4496213" y="2739886"/>
            <a:ext cx="7752522" cy="946568"/>
          </a:xfrm>
        </p:spPr>
        <p:txBody>
          <a:bodyPr rtlCol="0">
            <a:normAutofit/>
          </a:bodyPr>
          <a:lstStyle/>
          <a:p>
            <a:pPr algn="ctr" rtl="0"/>
            <a:r>
              <a:rPr lang="en-US" altLang="zh-CN" sz="5400" b="1" cap="none" dirty="0">
                <a:latin typeface="Arial" panose="020B0604020202020204" pitchFamily="34" charset="0"/>
                <a:cs typeface="Arial" panose="020B0604020202020204" pitchFamily="34" charset="0"/>
              </a:rPr>
              <a:t>Empirical Investigation</a:t>
            </a:r>
            <a:endParaRPr lang="zh-cn" sz="5400" cap="none"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37801" y="3924397"/>
            <a:ext cx="6269347" cy="1021498"/>
          </a:xfrm>
        </p:spPr>
        <p:txBody>
          <a:bodyPr rtlCol="0">
            <a:normAutofit fontScale="92500"/>
          </a:bodyPr>
          <a:lstStyle/>
          <a:p>
            <a:pPr algn="ctr" rtl="0"/>
            <a:r>
              <a:rPr lang="en-US" altLang="zh-CN" sz="2400" cap="none" dirty="0">
                <a:latin typeface="Arial" panose="020B0604020202020204" pitchFamily="34" charset="0"/>
                <a:cs typeface="Arial" panose="020B0604020202020204" pitchFamily="34" charset="0"/>
              </a:rPr>
              <a:t>Occupational Employment Shares among Working-Age Adults by CZ density or MSA size</a:t>
            </a:r>
            <a:endParaRPr lang="zh-cn" sz="2400" cap="none"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439479" cy="6857999"/>
          </a:xfrm>
          <a:prstGeom prst="rect">
            <a:avLst/>
          </a:prstGeom>
        </p:spPr>
      </p:pic>
      <p:cxnSp>
        <p:nvCxnSpPr>
          <p:cNvPr id="6" name="直接连接符 5">
            <a:extLst>
              <a:ext uri="{FF2B5EF4-FFF2-40B4-BE49-F238E27FC236}">
                <a16:creationId xmlns:a16="http://schemas.microsoft.com/office/drawing/2014/main" id="{D0C5DB52-FA52-4782-A147-8050C6732903}"/>
              </a:ext>
            </a:extLst>
          </p:cNvPr>
          <p:cNvCxnSpPr/>
          <p:nvPr/>
        </p:nvCxnSpPr>
        <p:spPr>
          <a:xfrm>
            <a:off x="4772025" y="3765768"/>
            <a:ext cx="72009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02485FCB-843A-44E5-9A95-6054BB9CBEB2}"/>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180104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91D4A2E-DCEA-48B2-9DBF-097C7A7A5DB6}"/>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8" name="图片 7">
            <a:extLst>
              <a:ext uri="{FF2B5EF4-FFF2-40B4-BE49-F238E27FC236}">
                <a16:creationId xmlns:a16="http://schemas.microsoft.com/office/drawing/2014/main" id="{301D274C-D1D4-48EA-8A20-80BCE9C191F1}"/>
              </a:ext>
            </a:extLst>
          </p:cNvPr>
          <p:cNvPicPr>
            <a:picLocks noChangeAspect="1"/>
          </p:cNvPicPr>
          <p:nvPr/>
        </p:nvPicPr>
        <p:blipFill>
          <a:blip r:embed="rId3"/>
          <a:stretch>
            <a:fillRect/>
          </a:stretch>
        </p:blipFill>
        <p:spPr>
          <a:xfrm>
            <a:off x="1386789" y="0"/>
            <a:ext cx="9418421" cy="6858000"/>
          </a:xfrm>
          <a:prstGeom prst="rect">
            <a:avLst/>
          </a:prstGeom>
        </p:spPr>
      </p:pic>
      <p:sp>
        <p:nvSpPr>
          <p:cNvPr id="2" name="文本框 1">
            <a:extLst>
              <a:ext uri="{FF2B5EF4-FFF2-40B4-BE49-F238E27FC236}">
                <a16:creationId xmlns:a16="http://schemas.microsoft.com/office/drawing/2014/main" id="{B8BB386C-CDD4-437C-B2BA-AD9450BA8A87}"/>
              </a:ext>
            </a:extLst>
          </p:cNvPr>
          <p:cNvSpPr txBox="1"/>
          <p:nvPr/>
        </p:nvSpPr>
        <p:spPr>
          <a:xfrm>
            <a:off x="3015916" y="737937"/>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Low-Paying</a:t>
            </a:r>
            <a:endParaRPr lang="zh-CN" altLang="en-US" sz="16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39501ABE-4AAF-4E57-A1F6-85CFA9DD37DF}"/>
              </a:ext>
            </a:extLst>
          </p:cNvPr>
          <p:cNvSpPr txBox="1"/>
          <p:nvPr/>
        </p:nvSpPr>
        <p:spPr>
          <a:xfrm>
            <a:off x="5843337" y="778877"/>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Mid-Paying</a:t>
            </a:r>
            <a:endParaRPr lang="zh-CN" altLang="en-US" sz="16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3B73EF4F-42F6-43A4-A902-4FF9A2801776}"/>
              </a:ext>
            </a:extLst>
          </p:cNvPr>
          <p:cNvSpPr txBox="1"/>
          <p:nvPr/>
        </p:nvSpPr>
        <p:spPr>
          <a:xfrm>
            <a:off x="8670758" y="778877"/>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High-Paying</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82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Our Work</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7"/>
            <a:ext cx="10820400" cy="5869093"/>
          </a:xfrm>
        </p:spPr>
        <p:txBody>
          <a:bodyPr>
            <a:normAutofit/>
          </a:bodyPr>
          <a:lstStyle/>
          <a:p>
            <a:pPr marL="0" indent="0">
              <a:lnSpc>
                <a:spcPct val="100000"/>
              </a:lnSpc>
              <a:buNone/>
            </a:pPr>
            <a:r>
              <a:rPr lang="en-US" altLang="zh-CN" sz="2400" dirty="0">
                <a:latin typeface="Arial" panose="020B0604020202020204" pitchFamily="34" charset="0"/>
                <a:cs typeface="Arial" panose="020B0604020202020204" pitchFamily="34" charset="0"/>
              </a:rPr>
              <a:t>1.  Occupational Employment Shares by MSA population, 1980-2015.	</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pic>
        <p:nvPicPr>
          <p:cNvPr id="6" name="图片 5">
            <a:extLst>
              <a:ext uri="{FF2B5EF4-FFF2-40B4-BE49-F238E27FC236}">
                <a16:creationId xmlns:a16="http://schemas.microsoft.com/office/drawing/2014/main" id="{23AF2EEE-2742-4570-B694-9391157F7B1E}"/>
              </a:ext>
            </a:extLst>
          </p:cNvPr>
          <p:cNvPicPr>
            <a:picLocks noChangeAspect="1"/>
          </p:cNvPicPr>
          <p:nvPr/>
        </p:nvPicPr>
        <p:blipFill>
          <a:blip r:embed="rId3"/>
          <a:stretch>
            <a:fillRect/>
          </a:stretch>
        </p:blipFill>
        <p:spPr>
          <a:xfrm>
            <a:off x="1675726" y="0"/>
            <a:ext cx="9479954" cy="6858000"/>
          </a:xfrm>
          <a:prstGeom prst="rect">
            <a:avLst/>
          </a:prstGeom>
        </p:spPr>
      </p:pic>
    </p:spTree>
    <p:extLst>
      <p:ext uri="{BB962C8B-B14F-4D97-AF65-F5344CB8AC3E}">
        <p14:creationId xmlns:p14="http://schemas.microsoft.com/office/powerpoint/2010/main" val="213271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ED051E5-86DE-4277-8251-64B490209AFC}"/>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pic>
        <p:nvPicPr>
          <p:cNvPr id="7" name="图片 6">
            <a:extLst>
              <a:ext uri="{FF2B5EF4-FFF2-40B4-BE49-F238E27FC236}">
                <a16:creationId xmlns:a16="http://schemas.microsoft.com/office/drawing/2014/main" id="{C9B4983A-BFCF-405F-A4E6-6BDCA9FA8BAD}"/>
              </a:ext>
            </a:extLst>
          </p:cNvPr>
          <p:cNvPicPr>
            <a:picLocks noChangeAspect="1"/>
          </p:cNvPicPr>
          <p:nvPr/>
        </p:nvPicPr>
        <p:blipFill>
          <a:blip r:embed="rId3"/>
          <a:stretch>
            <a:fillRect/>
          </a:stretch>
        </p:blipFill>
        <p:spPr>
          <a:xfrm>
            <a:off x="1385835" y="0"/>
            <a:ext cx="9420330" cy="6858000"/>
          </a:xfrm>
          <a:prstGeom prst="rect">
            <a:avLst/>
          </a:prstGeom>
        </p:spPr>
      </p:pic>
      <p:sp>
        <p:nvSpPr>
          <p:cNvPr id="2" name="文本框 1">
            <a:extLst>
              <a:ext uri="{FF2B5EF4-FFF2-40B4-BE49-F238E27FC236}">
                <a16:creationId xmlns:a16="http://schemas.microsoft.com/office/drawing/2014/main" id="{157B942A-C59F-42E4-A837-9F64A309EA86}"/>
              </a:ext>
            </a:extLst>
          </p:cNvPr>
          <p:cNvSpPr txBox="1"/>
          <p:nvPr/>
        </p:nvSpPr>
        <p:spPr>
          <a:xfrm>
            <a:off x="1780674" y="818147"/>
            <a:ext cx="1138989" cy="307777"/>
          </a:xfrm>
          <a:prstGeom prst="rect">
            <a:avLst/>
          </a:prstGeom>
          <a:solidFill>
            <a:schemeClr val="bg1"/>
          </a:solidFill>
        </p:spPr>
        <p:txBody>
          <a:bodyPr wrap="square" rtlCol="0">
            <a:spAutoFit/>
          </a:bodyPr>
          <a:lstStyle/>
          <a:p>
            <a:r>
              <a:rPr lang="en-US" altLang="zh-CN" sz="1400" dirty="0">
                <a:latin typeface="Arial" panose="020B0604020202020204" pitchFamily="34" charset="0"/>
                <a:cs typeface="Arial" panose="020B0604020202020204" pitchFamily="34" charset="0"/>
              </a:rPr>
              <a:t>Low-Paying:</a:t>
            </a:r>
            <a:endParaRPr lang="zh-CN" altLang="en-US" sz="14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E0424403-754D-430D-9722-51F6B8A881BB}"/>
              </a:ext>
            </a:extLst>
          </p:cNvPr>
          <p:cNvSpPr txBox="1"/>
          <p:nvPr/>
        </p:nvSpPr>
        <p:spPr>
          <a:xfrm>
            <a:off x="5871411" y="786063"/>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Mid-Paying</a:t>
            </a:r>
            <a:endParaRPr lang="zh-CN" altLang="en-US" sz="16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A359858A-C872-4092-A8C1-9295791A3B8F}"/>
              </a:ext>
            </a:extLst>
          </p:cNvPr>
          <p:cNvSpPr txBox="1"/>
          <p:nvPr/>
        </p:nvSpPr>
        <p:spPr>
          <a:xfrm>
            <a:off x="8806988" y="764795"/>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High-Paying</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18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ED051E5-86DE-4277-8251-64B490209AFC}"/>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pic>
        <p:nvPicPr>
          <p:cNvPr id="9" name="图片 8">
            <a:extLst>
              <a:ext uri="{FF2B5EF4-FFF2-40B4-BE49-F238E27FC236}">
                <a16:creationId xmlns:a16="http://schemas.microsoft.com/office/drawing/2014/main" id="{8A9C07C6-9350-4E1B-9692-DDD7352D7670}"/>
              </a:ext>
            </a:extLst>
          </p:cNvPr>
          <p:cNvPicPr>
            <a:picLocks noChangeAspect="1"/>
          </p:cNvPicPr>
          <p:nvPr/>
        </p:nvPicPr>
        <p:blipFill>
          <a:blip r:embed="rId3"/>
          <a:stretch>
            <a:fillRect/>
          </a:stretch>
        </p:blipFill>
        <p:spPr>
          <a:xfrm>
            <a:off x="1394769" y="0"/>
            <a:ext cx="9402461" cy="6858000"/>
          </a:xfrm>
          <a:prstGeom prst="rect">
            <a:avLst/>
          </a:prstGeom>
        </p:spPr>
      </p:pic>
    </p:spTree>
    <p:extLst>
      <p:ext uri="{BB962C8B-B14F-4D97-AF65-F5344CB8AC3E}">
        <p14:creationId xmlns:p14="http://schemas.microsoft.com/office/powerpoint/2010/main" val="408569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858740" y="167333"/>
            <a:ext cx="12035625" cy="702305"/>
          </a:xfrm>
        </p:spPr>
        <p:txBody>
          <a:bodyPr>
            <a:noAutofit/>
          </a:bodyPr>
          <a:lstStyle/>
          <a:p>
            <a:r>
              <a:rPr lang="en-US" altLang="zh-CN" sz="3100" dirty="0">
                <a:latin typeface="Arial" panose="020B0604020202020204" pitchFamily="34" charset="0"/>
              </a:rPr>
              <a:t>2.  Occupational Employment Shares among US-born workers</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8" name="图片 7">
            <a:extLst>
              <a:ext uri="{FF2B5EF4-FFF2-40B4-BE49-F238E27FC236}">
                <a16:creationId xmlns:a16="http://schemas.microsoft.com/office/drawing/2014/main" id="{EB5D51B1-E6BB-4E9B-9922-460FF58D9D12}"/>
              </a:ext>
            </a:extLst>
          </p:cNvPr>
          <p:cNvPicPr>
            <a:picLocks noChangeAspect="1"/>
          </p:cNvPicPr>
          <p:nvPr/>
        </p:nvPicPr>
        <p:blipFill>
          <a:blip r:embed="rId3"/>
          <a:stretch>
            <a:fillRect/>
          </a:stretch>
        </p:blipFill>
        <p:spPr>
          <a:xfrm>
            <a:off x="1347861" y="-13312"/>
            <a:ext cx="9496277" cy="6858000"/>
          </a:xfrm>
          <a:prstGeom prst="rect">
            <a:avLst/>
          </a:prstGeom>
        </p:spPr>
      </p:pic>
    </p:spTree>
    <p:extLst>
      <p:ext uri="{BB962C8B-B14F-4D97-AF65-F5344CB8AC3E}">
        <p14:creationId xmlns:p14="http://schemas.microsoft.com/office/powerpoint/2010/main" val="15178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3. Relative to 1980 Levels within each MSA</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10" name="图片 9">
            <a:extLst>
              <a:ext uri="{FF2B5EF4-FFF2-40B4-BE49-F238E27FC236}">
                <a16:creationId xmlns:a16="http://schemas.microsoft.com/office/drawing/2014/main" id="{5CA9B73A-E8A5-47E7-9CA4-232F6FF557CF}"/>
              </a:ext>
            </a:extLst>
          </p:cNvPr>
          <p:cNvPicPr>
            <a:picLocks noChangeAspect="1"/>
          </p:cNvPicPr>
          <p:nvPr/>
        </p:nvPicPr>
        <p:blipFill>
          <a:blip r:embed="rId3"/>
          <a:stretch>
            <a:fillRect/>
          </a:stretch>
        </p:blipFill>
        <p:spPr>
          <a:xfrm>
            <a:off x="1248810" y="0"/>
            <a:ext cx="9454160" cy="6858000"/>
          </a:xfrm>
          <a:prstGeom prst="rect">
            <a:avLst/>
          </a:prstGeom>
        </p:spPr>
      </p:pic>
    </p:spTree>
    <p:extLst>
      <p:ext uri="{BB962C8B-B14F-4D97-AF65-F5344CB8AC3E}">
        <p14:creationId xmlns:p14="http://schemas.microsoft.com/office/powerpoint/2010/main" val="269187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3. Relative to 1980 Levels within each MSA</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8" name="图片 7">
            <a:extLst>
              <a:ext uri="{FF2B5EF4-FFF2-40B4-BE49-F238E27FC236}">
                <a16:creationId xmlns:a16="http://schemas.microsoft.com/office/drawing/2014/main" id="{E392A4B4-6BA1-4BC7-972A-63092B221A1E}"/>
              </a:ext>
            </a:extLst>
          </p:cNvPr>
          <p:cNvPicPr>
            <a:picLocks noChangeAspect="1"/>
          </p:cNvPicPr>
          <p:nvPr/>
        </p:nvPicPr>
        <p:blipFill>
          <a:blip r:embed="rId3"/>
          <a:stretch>
            <a:fillRect/>
          </a:stretch>
        </p:blipFill>
        <p:spPr>
          <a:xfrm>
            <a:off x="1376881" y="0"/>
            <a:ext cx="9438238" cy="6858000"/>
          </a:xfrm>
          <a:prstGeom prst="rect">
            <a:avLst/>
          </a:prstGeom>
        </p:spPr>
      </p:pic>
      <p:sp>
        <p:nvSpPr>
          <p:cNvPr id="3" name="文本框 2">
            <a:extLst>
              <a:ext uri="{FF2B5EF4-FFF2-40B4-BE49-F238E27FC236}">
                <a16:creationId xmlns:a16="http://schemas.microsoft.com/office/drawing/2014/main" id="{3175B3D1-C3AA-44DC-89B2-8AC5FBA3C79A}"/>
              </a:ext>
            </a:extLst>
          </p:cNvPr>
          <p:cNvSpPr txBox="1"/>
          <p:nvPr/>
        </p:nvSpPr>
        <p:spPr>
          <a:xfrm>
            <a:off x="1588169" y="819631"/>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Low-Paying:</a:t>
            </a:r>
            <a:endParaRPr lang="zh-CN" altLang="en-US" sz="16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081CADDF-1BC6-4AFA-9FD5-5E57394A66F5}"/>
              </a:ext>
            </a:extLst>
          </p:cNvPr>
          <p:cNvSpPr txBox="1"/>
          <p:nvPr/>
        </p:nvSpPr>
        <p:spPr>
          <a:xfrm>
            <a:off x="5951622" y="796579"/>
            <a:ext cx="1331495" cy="307777"/>
          </a:xfrm>
          <a:prstGeom prst="rect">
            <a:avLst/>
          </a:prstGeom>
          <a:solidFill>
            <a:schemeClr val="bg1"/>
          </a:solidFill>
        </p:spPr>
        <p:txBody>
          <a:bodyPr wrap="square" rtlCol="0">
            <a:spAutoFit/>
          </a:bodyPr>
          <a:lstStyle/>
          <a:p>
            <a:r>
              <a:rPr lang="en-US" altLang="zh-CN" sz="1400" dirty="0">
                <a:latin typeface="Arial" panose="020B0604020202020204" pitchFamily="34" charset="0"/>
                <a:cs typeface="Arial" panose="020B0604020202020204" pitchFamily="34" charset="0"/>
              </a:rPr>
              <a:t>Mid-Paying</a:t>
            </a:r>
            <a:endParaRPr lang="zh-CN" altLang="en-US" sz="1400"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6EB86CA6-A53B-45FD-AA77-E79E410A1E7A}"/>
              </a:ext>
            </a:extLst>
          </p:cNvPr>
          <p:cNvSpPr txBox="1"/>
          <p:nvPr/>
        </p:nvSpPr>
        <p:spPr>
          <a:xfrm>
            <a:off x="8806988" y="796578"/>
            <a:ext cx="1331495" cy="307777"/>
          </a:xfrm>
          <a:prstGeom prst="rect">
            <a:avLst/>
          </a:prstGeom>
          <a:solidFill>
            <a:schemeClr val="bg1"/>
          </a:solidFill>
        </p:spPr>
        <p:txBody>
          <a:bodyPr wrap="square" rtlCol="0">
            <a:spAutoFit/>
          </a:bodyPr>
          <a:lstStyle/>
          <a:p>
            <a:r>
              <a:rPr lang="en-US" altLang="zh-CN" sz="1400" dirty="0">
                <a:latin typeface="Arial" panose="020B0604020202020204" pitchFamily="34" charset="0"/>
                <a:cs typeface="Arial" panose="020B0604020202020204" pitchFamily="34" charset="0"/>
              </a:rPr>
              <a:t>High-Paying</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946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4. Employment shares relative to the levels in 1980 within each city bin</a:t>
            </a:r>
            <a:br>
              <a:rPr lang="en-US" altLang="zh-CN" sz="3200" dirty="0">
                <a:latin typeface="Arial" panose="020B0604020202020204" pitchFamily="34" charset="0"/>
              </a:rPr>
            </a:br>
            <a:endParaRPr lang="en-US" altLang="zh-CN" sz="32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79" y="1359861"/>
            <a:ext cx="9769503" cy="1631216"/>
          </a:xfrm>
          <a:prstGeom prst="rect">
            <a:avLst/>
          </a:prstGeom>
          <a:noFill/>
        </p:spPr>
        <p:txBody>
          <a:bodyPr wrap="square">
            <a:spAutoFit/>
          </a:bodyPr>
          <a:lstStyle/>
          <a:p>
            <a:pPr marL="873252" lvl="1" indent="-342900">
              <a:lnSpc>
                <a:spcPct val="10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We consider several city classes, and here each bin is pinned down on the x-axis using the average population within groups (calculated from data using 2015 baseline population). </a:t>
            </a:r>
          </a:p>
          <a:p>
            <a:pPr marL="873252" lvl="1" indent="-342900">
              <a:lnSpc>
                <a:spcPct val="10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data (for population less than 100k) are available for all years.</a:t>
            </a:r>
          </a:p>
          <a:p>
            <a:pPr marL="987552" lvl="1" indent="-457200">
              <a:lnSpc>
                <a:spcPct val="100000"/>
              </a:lnSpc>
              <a:buFont typeface="+mj-lt"/>
              <a:buAutoNum type="alphaLcParenR"/>
            </a:pPr>
            <a:r>
              <a:rPr lang="en-US" altLang="zh-CN" sz="2000" dirty="0">
                <a:latin typeface="Arial" panose="020B0604020202020204" pitchFamily="34" charset="0"/>
                <a:cs typeface="Arial" panose="020B0604020202020204" pitchFamily="34" charset="0"/>
              </a:rPr>
              <a:t>&lt;100k, 100-500k, 500k-1m, 1m-5m, 5m-10m, &gt;10m. (5 bins)</a:t>
            </a:r>
          </a:p>
        </p:txBody>
      </p:sp>
      <p:pic>
        <p:nvPicPr>
          <p:cNvPr id="8" name="图片 7">
            <a:extLst>
              <a:ext uri="{FF2B5EF4-FFF2-40B4-BE49-F238E27FC236}">
                <a16:creationId xmlns:a16="http://schemas.microsoft.com/office/drawing/2014/main" id="{4E8A2109-B1B2-48AF-AA01-4E46A0210CC5}"/>
              </a:ext>
            </a:extLst>
          </p:cNvPr>
          <p:cNvPicPr>
            <a:picLocks noChangeAspect="1"/>
          </p:cNvPicPr>
          <p:nvPr/>
        </p:nvPicPr>
        <p:blipFill>
          <a:blip r:embed="rId2"/>
          <a:stretch>
            <a:fillRect/>
          </a:stretch>
        </p:blipFill>
        <p:spPr>
          <a:xfrm>
            <a:off x="1365952" y="0"/>
            <a:ext cx="9460095" cy="6858000"/>
          </a:xfrm>
          <a:prstGeom prst="rect">
            <a:avLst/>
          </a:prstGeom>
        </p:spPr>
      </p:pic>
    </p:spTree>
    <p:extLst>
      <p:ext uri="{BB962C8B-B14F-4D97-AF65-F5344CB8AC3E}">
        <p14:creationId xmlns:p14="http://schemas.microsoft.com/office/powerpoint/2010/main" val="55284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en-US" altLang="zh-CN" sz="2000" dirty="0">
                <a:latin typeface="Arial" panose="020B0604020202020204" pitchFamily="34" charset="0"/>
                <a:cs typeface="Arial" panose="020B0604020202020204" pitchFamily="34" charset="0"/>
              </a:rPr>
              <a:t>&lt;100k, 100-500k, 500k-1m, 1m-5m, 5m-10m, &gt;10m. (5 bins)</a:t>
            </a:r>
          </a:p>
        </p:txBody>
      </p:sp>
      <p:pic>
        <p:nvPicPr>
          <p:cNvPr id="4" name="图片 3">
            <a:extLst>
              <a:ext uri="{FF2B5EF4-FFF2-40B4-BE49-F238E27FC236}">
                <a16:creationId xmlns:a16="http://schemas.microsoft.com/office/drawing/2014/main" id="{03672553-9ECB-4B2B-90A2-50F8F4B079EE}"/>
              </a:ext>
            </a:extLst>
          </p:cNvPr>
          <p:cNvPicPr>
            <a:picLocks noChangeAspect="1"/>
          </p:cNvPicPr>
          <p:nvPr/>
        </p:nvPicPr>
        <p:blipFill>
          <a:blip r:embed="rId3"/>
          <a:stretch>
            <a:fillRect/>
          </a:stretch>
        </p:blipFill>
        <p:spPr>
          <a:xfrm>
            <a:off x="1365039" y="0"/>
            <a:ext cx="9461921" cy="6858000"/>
          </a:xfrm>
          <a:prstGeom prst="rect">
            <a:avLst/>
          </a:prstGeom>
        </p:spPr>
      </p:pic>
    </p:spTree>
    <p:extLst>
      <p:ext uri="{BB962C8B-B14F-4D97-AF65-F5344CB8AC3E}">
        <p14:creationId xmlns:p14="http://schemas.microsoft.com/office/powerpoint/2010/main" val="151740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en-US" altLang="zh-CN" sz="2000" dirty="0">
                <a:latin typeface="Arial" panose="020B0604020202020204" pitchFamily="34" charset="0"/>
                <a:cs typeface="Arial" panose="020B0604020202020204" pitchFamily="34" charset="0"/>
              </a:rPr>
              <a:t>&lt;100k, 100-500k, 500k-1m, 1m-5m, 5m-10m, &gt;10m. (5 bins)</a:t>
            </a:r>
          </a:p>
        </p:txBody>
      </p:sp>
      <p:pic>
        <p:nvPicPr>
          <p:cNvPr id="4" name="图片 3">
            <a:extLst>
              <a:ext uri="{FF2B5EF4-FFF2-40B4-BE49-F238E27FC236}">
                <a16:creationId xmlns:a16="http://schemas.microsoft.com/office/drawing/2014/main" id="{1FC9EBAE-F7BD-4251-9331-BD9A6DC9E602}"/>
              </a:ext>
            </a:extLst>
          </p:cNvPr>
          <p:cNvPicPr>
            <a:picLocks noChangeAspect="1"/>
          </p:cNvPicPr>
          <p:nvPr/>
        </p:nvPicPr>
        <p:blipFill>
          <a:blip r:embed="rId2"/>
          <a:stretch>
            <a:fillRect/>
          </a:stretch>
        </p:blipFill>
        <p:spPr>
          <a:xfrm>
            <a:off x="1371684" y="0"/>
            <a:ext cx="9448632" cy="6858000"/>
          </a:xfrm>
          <a:prstGeom prst="rect">
            <a:avLst/>
          </a:prstGeom>
        </p:spPr>
      </p:pic>
    </p:spTree>
    <p:extLst>
      <p:ext uri="{BB962C8B-B14F-4D97-AF65-F5344CB8AC3E}">
        <p14:creationId xmlns:p14="http://schemas.microsoft.com/office/powerpoint/2010/main" val="43520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pic>
        <p:nvPicPr>
          <p:cNvPr id="6" name="内容占位符 5">
            <a:extLst>
              <a:ext uri="{FF2B5EF4-FFF2-40B4-BE49-F238E27FC236}">
                <a16:creationId xmlns:a16="http://schemas.microsoft.com/office/drawing/2014/main" id="{80D19233-AF1C-4DB2-90DE-5B797FD688C1}"/>
              </a:ext>
            </a:extLst>
          </p:cNvPr>
          <p:cNvPicPr>
            <a:picLocks noGrp="1" noChangeAspect="1"/>
          </p:cNvPicPr>
          <p:nvPr>
            <p:ph idx="1"/>
          </p:nvPr>
        </p:nvPicPr>
        <p:blipFill>
          <a:blip r:embed="rId3"/>
          <a:stretch>
            <a:fillRect/>
          </a:stretch>
        </p:blipFill>
        <p:spPr>
          <a:xfrm>
            <a:off x="2214848" y="922648"/>
            <a:ext cx="7762303" cy="5300861"/>
          </a:xfrm>
        </p:spPr>
      </p:pic>
      <p:sp>
        <p:nvSpPr>
          <p:cNvPr id="7" name="文本框 6">
            <a:extLst>
              <a:ext uri="{FF2B5EF4-FFF2-40B4-BE49-F238E27FC236}">
                <a16:creationId xmlns:a16="http://schemas.microsoft.com/office/drawing/2014/main" id="{6582069D-E04D-4900-A14F-E49F1921EFE4}"/>
              </a:ext>
            </a:extLst>
          </p:cNvPr>
          <p:cNvSpPr txBox="1"/>
          <p:nvPr/>
        </p:nvSpPr>
        <p:spPr>
          <a:xfrm>
            <a:off x="2214848" y="6284109"/>
            <a:ext cx="8690152" cy="338554"/>
          </a:xfrm>
          <a:prstGeom prst="rect">
            <a:avLst/>
          </a:prstGeom>
          <a:noFill/>
        </p:spPr>
        <p:txBody>
          <a:bodyPr wrap="square" rtlCol="0">
            <a:spAutoFit/>
          </a:bodyPr>
          <a:lstStyle/>
          <a:p>
            <a:r>
              <a:rPr lang="en-US" altLang="zh-CN" sz="1600" b="0" i="0" dirty="0">
                <a:solidFill>
                  <a:srgbClr val="222222"/>
                </a:solidFill>
                <a:effectLst/>
                <a:latin typeface="Arial" panose="020B0604020202020204" pitchFamily="34" charset="0"/>
              </a:rPr>
              <a:t>Autor, D., 2019. </a:t>
            </a:r>
            <a:r>
              <a:rPr lang="en-US" altLang="zh-CN" sz="1600" b="0" i="1" dirty="0">
                <a:solidFill>
                  <a:srgbClr val="222222"/>
                </a:solidFill>
                <a:effectLst/>
                <a:latin typeface="Arial" panose="020B0604020202020204" pitchFamily="34" charset="0"/>
              </a:rPr>
              <a:t>Work of the Past, Work of the Future</a:t>
            </a:r>
            <a:r>
              <a:rPr lang="en-US" altLang="zh-CN" sz="1600" b="0" i="0" dirty="0">
                <a:solidFill>
                  <a:srgbClr val="222222"/>
                </a:solidFill>
                <a:effectLst/>
                <a:latin typeface="Arial" panose="020B0604020202020204" pitchFamily="34" charset="0"/>
              </a:rPr>
              <a:t>. National Bureau of Economic Research.</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237902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5. Employment shares relative to the levels in 1980 within each city bin</a:t>
            </a:r>
            <a:br>
              <a:rPr lang="en-US" altLang="zh-CN" sz="3200" dirty="0">
                <a:latin typeface="Arial" panose="020B0604020202020204" pitchFamily="34" charset="0"/>
              </a:rPr>
            </a:br>
            <a:endParaRPr lang="en-US" altLang="zh-CN" sz="32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nn-NO" altLang="zh-CN" sz="2000" dirty="0">
                <a:latin typeface="Arial" panose="020B0604020202020204" pitchFamily="34" charset="0"/>
                <a:cs typeface="Arial" panose="020B0604020202020204" pitchFamily="34" charset="0"/>
              </a:rPr>
              <a:t>200-500k, 500k-1m, 1m-2m, 2-5m, 5m-10m, &gt;10m </a:t>
            </a:r>
            <a:r>
              <a:rPr lang="en-US" altLang="zh-CN" sz="2000" dirty="0">
                <a:latin typeface="Arial" panose="020B0604020202020204" pitchFamily="34" charset="0"/>
                <a:cs typeface="Arial" panose="020B0604020202020204" pitchFamily="34" charset="0"/>
              </a:rPr>
              <a:t>(6 bins)</a:t>
            </a:r>
          </a:p>
        </p:txBody>
      </p:sp>
      <p:pic>
        <p:nvPicPr>
          <p:cNvPr id="4" name="图片 3">
            <a:extLst>
              <a:ext uri="{FF2B5EF4-FFF2-40B4-BE49-F238E27FC236}">
                <a16:creationId xmlns:a16="http://schemas.microsoft.com/office/drawing/2014/main" id="{57C87E3D-6066-47F6-84E7-885B5AF48F21}"/>
              </a:ext>
            </a:extLst>
          </p:cNvPr>
          <p:cNvPicPr>
            <a:picLocks noChangeAspect="1"/>
          </p:cNvPicPr>
          <p:nvPr/>
        </p:nvPicPr>
        <p:blipFill>
          <a:blip r:embed="rId3"/>
          <a:stretch>
            <a:fillRect/>
          </a:stretch>
        </p:blipFill>
        <p:spPr>
          <a:xfrm>
            <a:off x="1374036" y="0"/>
            <a:ext cx="9443927" cy="6858000"/>
          </a:xfrm>
          <a:prstGeom prst="rect">
            <a:avLst/>
          </a:prstGeom>
        </p:spPr>
      </p:pic>
    </p:spTree>
    <p:extLst>
      <p:ext uri="{BB962C8B-B14F-4D97-AF65-F5344CB8AC3E}">
        <p14:creationId xmlns:p14="http://schemas.microsoft.com/office/powerpoint/2010/main" val="223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nn-NO" altLang="zh-CN" sz="2000" dirty="0">
                <a:latin typeface="Arial" panose="020B0604020202020204" pitchFamily="34" charset="0"/>
                <a:cs typeface="Arial" panose="020B0604020202020204" pitchFamily="34" charset="0"/>
              </a:rPr>
              <a:t>200-500k, 500k-1m, 1m-2m, 2-5m, 5m-10m, &gt;10m </a:t>
            </a:r>
            <a:r>
              <a:rPr lang="en-US" altLang="zh-CN" sz="2000" dirty="0">
                <a:latin typeface="Arial" panose="020B0604020202020204" pitchFamily="34" charset="0"/>
                <a:cs typeface="Arial" panose="020B0604020202020204" pitchFamily="34" charset="0"/>
              </a:rPr>
              <a:t>(6 bins)</a:t>
            </a:r>
          </a:p>
        </p:txBody>
      </p:sp>
      <p:pic>
        <p:nvPicPr>
          <p:cNvPr id="7" name="图片 6">
            <a:extLst>
              <a:ext uri="{FF2B5EF4-FFF2-40B4-BE49-F238E27FC236}">
                <a16:creationId xmlns:a16="http://schemas.microsoft.com/office/drawing/2014/main" id="{69003E44-A187-42FB-8E97-9364AF0B2A85}"/>
              </a:ext>
            </a:extLst>
          </p:cNvPr>
          <p:cNvPicPr>
            <a:picLocks noChangeAspect="1"/>
          </p:cNvPicPr>
          <p:nvPr/>
        </p:nvPicPr>
        <p:blipFill>
          <a:blip r:embed="rId2"/>
          <a:stretch>
            <a:fillRect/>
          </a:stretch>
        </p:blipFill>
        <p:spPr>
          <a:xfrm>
            <a:off x="1375460" y="0"/>
            <a:ext cx="9441079" cy="6858000"/>
          </a:xfrm>
          <a:prstGeom prst="rect">
            <a:avLst/>
          </a:prstGeom>
        </p:spPr>
      </p:pic>
    </p:spTree>
    <p:extLst>
      <p:ext uri="{BB962C8B-B14F-4D97-AF65-F5344CB8AC3E}">
        <p14:creationId xmlns:p14="http://schemas.microsoft.com/office/powerpoint/2010/main" val="3177009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nn-NO" altLang="zh-CN" sz="2000" dirty="0">
                <a:latin typeface="Arial" panose="020B0604020202020204" pitchFamily="34" charset="0"/>
                <a:cs typeface="Arial" panose="020B0604020202020204" pitchFamily="34" charset="0"/>
              </a:rPr>
              <a:t>200-500k, 500k-1m, 1m-2m, 2-5m, 5m-10m, &gt;10m </a:t>
            </a:r>
            <a:r>
              <a:rPr lang="en-US" altLang="zh-CN" sz="2000" dirty="0">
                <a:latin typeface="Arial" panose="020B0604020202020204" pitchFamily="34" charset="0"/>
                <a:cs typeface="Arial" panose="020B0604020202020204" pitchFamily="34" charset="0"/>
              </a:rPr>
              <a:t>(6 bins)</a:t>
            </a:r>
          </a:p>
        </p:txBody>
      </p:sp>
      <p:pic>
        <p:nvPicPr>
          <p:cNvPr id="7" name="图片 6">
            <a:extLst>
              <a:ext uri="{FF2B5EF4-FFF2-40B4-BE49-F238E27FC236}">
                <a16:creationId xmlns:a16="http://schemas.microsoft.com/office/drawing/2014/main" id="{133E34BA-E7B9-4D95-82D2-A5C75FA0F504}"/>
              </a:ext>
            </a:extLst>
          </p:cNvPr>
          <p:cNvPicPr>
            <a:picLocks noChangeAspect="1"/>
          </p:cNvPicPr>
          <p:nvPr/>
        </p:nvPicPr>
        <p:blipFill>
          <a:blip r:embed="rId2"/>
          <a:stretch>
            <a:fillRect/>
          </a:stretch>
        </p:blipFill>
        <p:spPr>
          <a:xfrm>
            <a:off x="1346986" y="0"/>
            <a:ext cx="9498027" cy="6858000"/>
          </a:xfrm>
          <a:prstGeom prst="rect">
            <a:avLst/>
          </a:prstGeom>
        </p:spPr>
      </p:pic>
    </p:spTree>
    <p:extLst>
      <p:ext uri="{BB962C8B-B14F-4D97-AF65-F5344CB8AC3E}">
        <p14:creationId xmlns:p14="http://schemas.microsoft.com/office/powerpoint/2010/main" val="1933237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
        <p:nvSpPr>
          <p:cNvPr id="2" name="文本框 1">
            <a:extLst>
              <a:ext uri="{FF2B5EF4-FFF2-40B4-BE49-F238E27FC236}">
                <a16:creationId xmlns:a16="http://schemas.microsoft.com/office/drawing/2014/main" id="{3B66693F-0129-4A00-9D4D-0B025C6D1611}"/>
              </a:ext>
            </a:extLst>
          </p:cNvPr>
          <p:cNvSpPr txBox="1"/>
          <p:nvPr/>
        </p:nvSpPr>
        <p:spPr>
          <a:xfrm>
            <a:off x="4720591" y="2460568"/>
            <a:ext cx="2750818" cy="707886"/>
          </a:xfrm>
          <a:prstGeom prst="rect">
            <a:avLst/>
          </a:prstGeom>
          <a:noFill/>
        </p:spPr>
        <p:txBody>
          <a:bodyPr wrap="none" rtlCol="0">
            <a:spAutoFit/>
          </a:bodyPr>
          <a:lstStyle/>
          <a:p>
            <a:r>
              <a:rPr lang="en-US" altLang="zh-CN" sz="4000" dirty="0">
                <a:latin typeface="Arial" panose="020B0604020202020204" pitchFamily="34" charset="0"/>
                <a:cs typeface="Arial" panose="020B0604020202020204" pitchFamily="34" charset="0"/>
              </a:rPr>
              <a:t>Thank You!</a:t>
            </a:r>
            <a:endParaRPr lang="zh-CN"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48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84851" y="989754"/>
            <a:ext cx="10058399" cy="5119498"/>
          </a:xfrm>
        </p:spPr>
        <p:txBody>
          <a:bodyPr>
            <a:normAutofit/>
          </a:bodyPr>
          <a:lstStyle/>
          <a:p>
            <a:pPr marL="0" indent="0">
              <a:lnSpc>
                <a:spcPct val="100000"/>
              </a:lnSpc>
              <a:buNone/>
            </a:pPr>
            <a:r>
              <a:rPr lang="en-US" altLang="zh-CN" sz="2400" dirty="0">
                <a:latin typeface="Arial" panose="020B0604020202020204" pitchFamily="34" charset="0"/>
                <a:cs typeface="Arial" panose="020B0604020202020204" pitchFamily="34" charset="0"/>
              </a:rPr>
              <a:t>We are interested in the following</a:t>
            </a:r>
          </a:p>
          <a:p>
            <a:pPr>
              <a:lnSpc>
                <a:spcPct val="100000"/>
              </a:lnSpc>
            </a:pPr>
            <a:r>
              <a:rPr lang="en-US" altLang="zh-CN" sz="2400" dirty="0">
                <a:latin typeface="Arial" panose="020B0604020202020204" pitchFamily="34" charset="0"/>
                <a:cs typeface="Arial" panose="020B0604020202020204" pitchFamily="34" charset="0"/>
              </a:rPr>
              <a:t>Occupational employment shares by MSA size (i.e. MSA population) instead of CZ density, 1980-2015.</a:t>
            </a:r>
          </a:p>
          <a:p>
            <a:pPr>
              <a:lnSpc>
                <a:spcPct val="100000"/>
              </a:lnSpc>
            </a:pPr>
            <a:r>
              <a:rPr lang="en-US" altLang="zh-CN" sz="2400" dirty="0">
                <a:latin typeface="Arial" panose="020B0604020202020204" pitchFamily="34" charset="0"/>
                <a:cs typeface="Arial" panose="020B0604020202020204" pitchFamily="34" charset="0"/>
              </a:rPr>
              <a:t>Pin down each MSA population at 2015 for plotting, while Autor chose 1970 population density as run variable.</a:t>
            </a:r>
          </a:p>
          <a:p>
            <a:pPr>
              <a:lnSpc>
                <a:spcPct val="100000"/>
              </a:lnSpc>
            </a:pPr>
            <a:r>
              <a:rPr lang="en-US" altLang="zh-CN" sz="2400" dirty="0">
                <a:latin typeface="Arial" panose="020B0604020202020204" pitchFamily="34" charset="0"/>
                <a:cs typeface="Arial" panose="020B0604020202020204" pitchFamily="34" charset="0"/>
              </a:rPr>
              <a:t>Follow Autor’s occupational classifications “occ1990dd” developed by Dorn (2009).</a:t>
            </a:r>
          </a:p>
          <a:p>
            <a:pPr>
              <a:lnSpc>
                <a:spcPct val="100000"/>
              </a:lnSpc>
            </a:pPr>
            <a:r>
              <a:rPr lang="en-US" altLang="zh-CN" sz="2400" dirty="0">
                <a:latin typeface="Arial" panose="020B0604020202020204" pitchFamily="34" charset="0"/>
                <a:cs typeface="Arial" panose="020B0604020202020204" pitchFamily="34" charset="0"/>
              </a:rPr>
              <a:t>Apply alternative occupational classifications to see the difference. PCS (the French classification) and the definition used in </a:t>
            </a:r>
            <a:r>
              <a:rPr lang="en-US" altLang="zh-CN" sz="2400" dirty="0" err="1">
                <a:latin typeface="Arial" panose="020B0604020202020204" pitchFamily="34" charset="0"/>
                <a:cs typeface="Arial" panose="020B0604020202020204" pitchFamily="34" charset="0"/>
              </a:rPr>
              <a:t>Cerina</a:t>
            </a:r>
            <a:r>
              <a:rPr lang="en-US" altLang="zh-CN" sz="2400" dirty="0">
                <a:latin typeface="Arial" panose="020B0604020202020204" pitchFamily="34" charset="0"/>
                <a:cs typeface="Arial" panose="020B0604020202020204" pitchFamily="34" charset="0"/>
              </a:rPr>
              <a:t> et al. (2019).</a:t>
            </a:r>
          </a:p>
          <a:p>
            <a:pPr>
              <a:lnSpc>
                <a:spcPct val="100000"/>
              </a:lnSpc>
            </a:pPr>
            <a:r>
              <a:rPr lang="en-US" altLang="zh-CN" sz="2400" dirty="0">
                <a:latin typeface="Arial" panose="020B0604020202020204" pitchFamily="34" charset="0"/>
                <a:cs typeface="Arial" panose="020B0604020202020204" pitchFamily="34" charset="0"/>
              </a:rPr>
              <a:t>Consider only US-born workers apart from all working-age adults</a:t>
            </a:r>
          </a:p>
        </p:txBody>
      </p:sp>
      <p:sp>
        <p:nvSpPr>
          <p:cNvPr id="5" name="灯片编号占位符 4">
            <a:extLst>
              <a:ext uri="{FF2B5EF4-FFF2-40B4-BE49-F238E27FC236}">
                <a16:creationId xmlns:a16="http://schemas.microsoft.com/office/drawing/2014/main" id="{C9B9AB6C-7BE4-4F93-87E3-B43AF1895267}"/>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6040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84851" y="989754"/>
            <a:ext cx="10058399" cy="5715846"/>
          </a:xfrm>
        </p:spPr>
        <p:txBody>
          <a:bodyPr>
            <a:normAutofit/>
          </a:bodyPr>
          <a:lstStyle/>
          <a:p>
            <a:pPr marL="0" indent="0">
              <a:lnSpc>
                <a:spcPct val="100000"/>
              </a:lnSpc>
              <a:buNone/>
            </a:pPr>
            <a:r>
              <a:rPr lang="en-US" altLang="zh-CN" sz="2400" dirty="0">
                <a:latin typeface="Arial" panose="020B0604020202020204" pitchFamily="34" charset="0"/>
                <a:cs typeface="Arial" panose="020B0604020202020204" pitchFamily="34" charset="0"/>
              </a:rPr>
              <a:t>We are interested in the following</a:t>
            </a:r>
          </a:p>
          <a:p>
            <a:pPr>
              <a:lnSpc>
                <a:spcPct val="100000"/>
              </a:lnSpc>
            </a:pPr>
            <a:r>
              <a:rPr lang="en-US" altLang="zh-CN" sz="2400" dirty="0">
                <a:latin typeface="Arial" panose="020B0604020202020204" pitchFamily="34" charset="0"/>
                <a:cs typeface="Arial" panose="020B0604020202020204" pitchFamily="34" charset="0"/>
              </a:rPr>
              <a:t>The difference in employment share between 1980 and 2015 &amp; between 1990 and 2015 with all MSAs and also their groups.</a:t>
            </a:r>
          </a:p>
          <a:p>
            <a:pPr>
              <a:lnSpc>
                <a:spcPct val="100000"/>
              </a:lnSpc>
            </a:pPr>
            <a:r>
              <a:rPr lang="en-US" altLang="zh-CN" sz="2400" dirty="0">
                <a:latin typeface="Arial" panose="020B0604020202020204" pitchFamily="34" charset="0"/>
                <a:cs typeface="Arial" panose="020B0604020202020204" pitchFamily="34" charset="0"/>
              </a:rPr>
              <a:t>Group the MSAs into 5 &amp; 6 bins and replot the employment shares as well as the changes:</a:t>
            </a:r>
          </a:p>
          <a:p>
            <a:pPr marL="987552" lvl="1" indent="-457200">
              <a:lnSpc>
                <a:spcPct val="100000"/>
              </a:lnSpc>
              <a:buFont typeface="+mj-lt"/>
              <a:buAutoNum type="alphaLcParenR"/>
            </a:pPr>
            <a:r>
              <a:rPr lang="en-US" altLang="zh-CN" sz="2400" dirty="0">
                <a:latin typeface="Arial" panose="020B0604020202020204" pitchFamily="34" charset="0"/>
                <a:cs typeface="Arial" panose="020B0604020202020204" pitchFamily="34" charset="0"/>
              </a:rPr>
              <a:t>&lt;100k, 100k-500k, 500k-1m, 1m-5m, 5m-10m, &gt;10m. (5 bins)</a:t>
            </a:r>
          </a:p>
          <a:p>
            <a:pPr marL="987552" lvl="1" indent="-457200">
              <a:lnSpc>
                <a:spcPct val="100000"/>
              </a:lnSpc>
              <a:buFont typeface="+mj-lt"/>
              <a:buAutoNum type="alphaLcParenR"/>
            </a:pPr>
            <a:r>
              <a:rPr lang="nn-NO" altLang="zh-CN" sz="2400" dirty="0">
                <a:latin typeface="Arial" panose="020B0604020202020204" pitchFamily="34" charset="0"/>
                <a:cs typeface="Arial" panose="020B0604020202020204" pitchFamily="34" charset="0"/>
              </a:rPr>
              <a:t>200k-500k, 500k-1m, 1m-2m, 2-5m, 5m-10m, &gt;10m</a:t>
            </a:r>
            <a:r>
              <a:rPr lang="en-US" altLang="zh-CN" sz="2400" dirty="0">
                <a:latin typeface="Arial" panose="020B0604020202020204" pitchFamily="34" charset="0"/>
                <a:cs typeface="Arial" panose="020B0604020202020204" pitchFamily="34" charset="0"/>
              </a:rPr>
              <a:t>. (6 bins)</a:t>
            </a:r>
          </a:p>
          <a:p>
            <a:pPr marL="987552" lvl="1" indent="-457200">
              <a:lnSpc>
                <a:spcPct val="100000"/>
              </a:lnSpc>
              <a:buFont typeface="+mj-lt"/>
              <a:buAutoNum type="alphaLcParenR"/>
            </a:pPr>
            <a:endParaRPr lang="en-US" altLang="zh-CN" sz="24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93263611-55A3-42BD-B370-DF4185BE98AB}"/>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263552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	Data Source</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8"/>
            <a:ext cx="9601200" cy="4878492"/>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Autor (2019): Figure is constructed using U.S. Census of Population data for 1970, 1980, 1990, and 2000, and pooled American Community Survey (ACS) data for years 2014 through 2016, sourced from IPUMS Ruggles et al. (2018).</a:t>
            </a:r>
          </a:p>
          <a:p>
            <a:pPr>
              <a:lnSpc>
                <a:spcPct val="100000"/>
              </a:lnSpc>
            </a:pPr>
            <a:r>
              <a:rPr lang="en-US" altLang="zh-CN" sz="2400" dirty="0">
                <a:latin typeface="Arial" panose="020B0604020202020204" pitchFamily="34" charset="0"/>
                <a:cs typeface="Arial" panose="020B0604020202020204" pitchFamily="34" charset="0"/>
              </a:rPr>
              <a:t>We use the same but newer version of IPUMS USA data Ruggles et al. (2020). </a:t>
            </a:r>
          </a:p>
          <a:p>
            <a:pPr>
              <a:lnSpc>
                <a:spcPct val="100000"/>
              </a:lnSpc>
            </a:pPr>
            <a:r>
              <a:rPr lang="en-US" altLang="zh-CN" sz="2400" dirty="0">
                <a:latin typeface="Arial" panose="020B0604020202020204" pitchFamily="34" charset="0"/>
                <a:cs typeface="Arial" panose="020B0604020202020204" pitchFamily="34" charset="0"/>
              </a:rPr>
              <a:t>For MSAs definition and population data, we collect it from the website of US Census Bureau.</a:t>
            </a:r>
          </a:p>
        </p:txBody>
      </p:sp>
      <p:sp>
        <p:nvSpPr>
          <p:cNvPr id="5" name="灯片编号占位符 4">
            <a:extLst>
              <a:ext uri="{FF2B5EF4-FFF2-40B4-BE49-F238E27FC236}">
                <a16:creationId xmlns:a16="http://schemas.microsoft.com/office/drawing/2014/main" id="{46B9E7D8-FB01-4AAA-ABE0-931434B0FB09}"/>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Tree>
    <p:extLst>
      <p:ext uri="{BB962C8B-B14F-4D97-AF65-F5344CB8AC3E}">
        <p14:creationId xmlns:p14="http://schemas.microsoft.com/office/powerpoint/2010/main" val="301688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Assumptions on Treating the Data</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7"/>
            <a:ext cx="9601200" cy="5869093"/>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Autor (2019): Employment share is defined as share in total work hours. Labor supply is measured as weeks worked times usual hours worked weekly.</a:t>
            </a:r>
          </a:p>
          <a:p>
            <a:pPr>
              <a:lnSpc>
                <a:spcPct val="100000"/>
              </a:lnSpc>
            </a:pPr>
            <a:r>
              <a:rPr lang="en-US" altLang="zh-CN" sz="2400" dirty="0">
                <a:latin typeface="Arial" panose="020B0604020202020204" pitchFamily="34" charset="0"/>
                <a:cs typeface="Arial" panose="020B0604020202020204" pitchFamily="34" charset="0"/>
              </a:rPr>
              <a:t>Each panel, he subtracts off the overall mean share of employment in the relevant occupational category in 1970, so plotted points correspond to the CZ's share of employment in the occupational cluster relative to the aggregate mean share in that cluster in 1970. (We follow this treatment as well).</a:t>
            </a:r>
          </a:p>
          <a:p>
            <a:pPr>
              <a:lnSpc>
                <a:spcPct val="100000"/>
              </a:lnSpc>
            </a:pPr>
            <a:r>
              <a:rPr lang="en-US" altLang="zh-CN" sz="2400" dirty="0">
                <a:latin typeface="Arial" panose="020B0604020202020204" pitchFamily="34" charset="0"/>
                <a:cs typeface="Arial" panose="020B0604020202020204" pitchFamily="34" charset="0"/>
              </a:rPr>
              <a:t>The replication data for Autor (2019) only includes the final panel dataset with respect to CZs, their occupational employment shares, population density, as well as do files for plotting.</a:t>
            </a:r>
          </a:p>
          <a:p>
            <a:pPr>
              <a:lnSpc>
                <a:spcPct val="100000"/>
              </a:lnSpc>
            </a:pPr>
            <a:endParaRPr lang="en-US" altLang="zh-CN" sz="24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169666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Assumptions on Treating the Data</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7"/>
            <a:ext cx="9601200" cy="5869093"/>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We need to impose some more assumptions on treating the micro-level census data,</a:t>
            </a:r>
          </a:p>
          <a:p>
            <a:pPr marL="457200" indent="-457200">
              <a:lnSpc>
                <a:spcPct val="100000"/>
              </a:lnSpc>
              <a:buFont typeface="+mj-lt"/>
              <a:buAutoNum type="alphaLcPeriod"/>
            </a:pPr>
            <a:r>
              <a:rPr lang="en-US" altLang="zh-CN" sz="2400" dirty="0">
                <a:latin typeface="Arial" panose="020B0604020202020204" pitchFamily="34" charset="0"/>
                <a:cs typeface="Arial" panose="020B0604020202020204" pitchFamily="34" charset="0"/>
              </a:rPr>
              <a:t>We first choose 2015 MSAs definitions because it changes over time.</a:t>
            </a:r>
          </a:p>
          <a:p>
            <a:pPr marL="457200" indent="-457200">
              <a:lnSpc>
                <a:spcPct val="100000"/>
              </a:lnSpc>
              <a:buFont typeface="+mj-lt"/>
              <a:buAutoNum type="alphaLcPeriod"/>
            </a:pPr>
            <a:r>
              <a:rPr lang="en-US" altLang="zh-CN" sz="2400" dirty="0">
                <a:latin typeface="Arial" panose="020B0604020202020204" pitchFamily="34" charset="0"/>
                <a:cs typeface="Arial" panose="020B0604020202020204" pitchFamily="34" charset="0"/>
              </a:rPr>
              <a:t>We use county groups to match 1980 MSAs and state &amp; county FIPS codes to match 1990-2015 MSAs. </a:t>
            </a:r>
          </a:p>
          <a:p>
            <a:pPr marL="457200" indent="-457200">
              <a:lnSpc>
                <a:spcPct val="100000"/>
              </a:lnSpc>
              <a:buFont typeface="+mj-lt"/>
              <a:buAutoNum type="alphaLcPeriod"/>
            </a:pPr>
            <a:r>
              <a:rPr lang="en-US" altLang="zh-CN" sz="2400" dirty="0">
                <a:latin typeface="Arial" panose="020B0604020202020204" pitchFamily="34" charset="0"/>
                <a:cs typeface="Arial" panose="020B0604020202020204" pitchFamily="34" charset="0"/>
              </a:rPr>
              <a:t>After imposing occupation classifications and matching workers to MSAs, employment share in each MSA is calculated by the ratio of total hours worked of certain occupation over the total hours worked among all workers.</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70036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Assumptions: </a:t>
            </a:r>
            <a:r>
              <a:rPr lang="en-US" altLang="zh-CN" sz="2400" dirty="0">
                <a:latin typeface="Arial" panose="020B0604020202020204" pitchFamily="34" charset="0"/>
                <a:cs typeface="Arial" panose="020B0604020202020204" pitchFamily="34" charset="0"/>
              </a:rPr>
              <a:t>Reproduce Autor (2019) Figure 7 </a:t>
            </a:r>
            <a:endParaRPr lang="zh-CN" altLang="en-US" sz="24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pic>
        <p:nvPicPr>
          <p:cNvPr id="6" name="图片 5">
            <a:extLst>
              <a:ext uri="{FF2B5EF4-FFF2-40B4-BE49-F238E27FC236}">
                <a16:creationId xmlns:a16="http://schemas.microsoft.com/office/drawing/2014/main" id="{DD900118-F271-47A2-9FC4-12FE22319846}"/>
              </a:ext>
            </a:extLst>
          </p:cNvPr>
          <p:cNvPicPr>
            <a:picLocks noChangeAspect="1"/>
          </p:cNvPicPr>
          <p:nvPr/>
        </p:nvPicPr>
        <p:blipFill>
          <a:blip r:embed="rId3"/>
          <a:stretch>
            <a:fillRect/>
          </a:stretch>
        </p:blipFill>
        <p:spPr>
          <a:xfrm>
            <a:off x="1387024" y="0"/>
            <a:ext cx="9417951" cy="6768918"/>
          </a:xfrm>
          <a:prstGeom prst="rect">
            <a:avLst/>
          </a:prstGeom>
        </p:spPr>
      </p:pic>
    </p:spTree>
    <p:extLst>
      <p:ext uri="{BB962C8B-B14F-4D97-AF65-F5344CB8AC3E}">
        <p14:creationId xmlns:p14="http://schemas.microsoft.com/office/powerpoint/2010/main" val="338302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
        <p:nvSpPr>
          <p:cNvPr id="4" name="标题 3">
            <a:extLst>
              <a:ext uri="{FF2B5EF4-FFF2-40B4-BE49-F238E27FC236}">
                <a16:creationId xmlns:a16="http://schemas.microsoft.com/office/drawing/2014/main" id="{79719A1D-0AA9-4B6E-91E2-905CF4297735}"/>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A65E6F65-E587-47F1-B295-244FBB6C2498}"/>
              </a:ext>
            </a:extLst>
          </p:cNvPr>
          <p:cNvPicPr>
            <a:picLocks noChangeAspect="1"/>
          </p:cNvPicPr>
          <p:nvPr/>
        </p:nvPicPr>
        <p:blipFill rotWithShape="1">
          <a:blip r:embed="rId3"/>
          <a:srcRect t="1353" b="-1"/>
          <a:stretch/>
        </p:blipFill>
        <p:spPr>
          <a:xfrm>
            <a:off x="1371600" y="46382"/>
            <a:ext cx="9435402" cy="6765235"/>
          </a:xfrm>
          <a:prstGeom prst="rect">
            <a:avLst/>
          </a:prstGeom>
        </p:spPr>
      </p:pic>
    </p:spTree>
    <p:extLst>
      <p:ext uri="{BB962C8B-B14F-4D97-AF65-F5344CB8AC3E}">
        <p14:creationId xmlns:p14="http://schemas.microsoft.com/office/powerpoint/2010/main" val="3757833742"/>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1183</TotalTime>
  <Words>1609</Words>
  <Application>Microsoft Office PowerPoint</Application>
  <PresentationFormat>宽屏</PresentationFormat>
  <Paragraphs>139</Paragraphs>
  <Slides>23</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Arial</vt:lpstr>
      <vt:lpstr>Calibri</vt:lpstr>
      <vt:lpstr>Franklin Gothic Book</vt:lpstr>
      <vt:lpstr>剪切</vt:lpstr>
      <vt:lpstr>Empirical Investigation</vt:lpstr>
      <vt:lpstr>I. Previous Work: Autor (2019)</vt:lpstr>
      <vt:lpstr>I. Previous Work: Autor (2019)</vt:lpstr>
      <vt:lpstr>I. Previous Work: Autor (2019)</vt:lpstr>
      <vt:lpstr>II. Data Source</vt:lpstr>
      <vt:lpstr>III. Assumptions on Treating the Data</vt:lpstr>
      <vt:lpstr>III. Assumptions on Treating the Data</vt:lpstr>
      <vt:lpstr>III. Assumptions: Reproduce Autor (2019) Figure 7 </vt:lpstr>
      <vt:lpstr>PowerPoint 演示文稿</vt:lpstr>
      <vt:lpstr>PowerPoint 演示文稿</vt:lpstr>
      <vt:lpstr>IV. Our Work</vt:lpstr>
      <vt:lpstr>PowerPoint 演示文稿</vt:lpstr>
      <vt:lpstr>PowerPoint 演示文稿</vt:lpstr>
      <vt:lpstr>2.  Occupational Employment Shares among US-born workers</vt:lpstr>
      <vt:lpstr>3. Relative to 1980 Levels within each MSA</vt:lpstr>
      <vt:lpstr>3. Relative to 1980 Levels within each MSA</vt:lpstr>
      <vt:lpstr>4. Employment shares relative to the levels in 1980 within each city bin </vt:lpstr>
      <vt:lpstr>PowerPoint 演示文稿</vt:lpstr>
      <vt:lpstr>PowerPoint 演示文稿</vt:lpstr>
      <vt:lpstr>5. Employment shares relative to the levels in 1980 within each city bin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Investigation Employment Share</dc:title>
  <dc:creator>Ang Geer</dc:creator>
  <cp:lastModifiedBy>Ang Geer</cp:lastModifiedBy>
  <cp:revision>94</cp:revision>
  <dcterms:created xsi:type="dcterms:W3CDTF">2020-09-15T13:49:44Z</dcterms:created>
  <dcterms:modified xsi:type="dcterms:W3CDTF">2020-09-17T14:30:49Z</dcterms:modified>
</cp:coreProperties>
</file>