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20"/>
  </p:notesMasterIdLst>
  <p:handoutMasterIdLst>
    <p:handoutMasterId r:id="rId21"/>
  </p:handoutMasterIdLst>
  <p:sldIdLst>
    <p:sldId id="257" r:id="rId2"/>
    <p:sldId id="262" r:id="rId3"/>
    <p:sldId id="263" r:id="rId4"/>
    <p:sldId id="268" r:id="rId5"/>
    <p:sldId id="290" r:id="rId6"/>
    <p:sldId id="291" r:id="rId7"/>
    <p:sldId id="293" r:id="rId8"/>
    <p:sldId id="294" r:id="rId9"/>
    <p:sldId id="304" r:id="rId10"/>
    <p:sldId id="295" r:id="rId11"/>
    <p:sldId id="296" r:id="rId12"/>
    <p:sldId id="299" r:id="rId13"/>
    <p:sldId id="301" r:id="rId14"/>
    <p:sldId id="297" r:id="rId15"/>
    <p:sldId id="298" r:id="rId16"/>
    <p:sldId id="302" r:id="rId17"/>
    <p:sldId id="303" r:id="rId18"/>
    <p:sldId id="28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89649" autoAdjust="0"/>
  </p:normalViewPr>
  <p:slideViewPr>
    <p:cSldViewPr snapToGrid="0">
      <p:cViewPr varScale="1">
        <p:scale>
          <a:sx n="65" d="100"/>
          <a:sy n="65" d="100"/>
        </p:scale>
        <p:origin x="894" y="60"/>
      </p:cViewPr>
      <p:guideLst/>
    </p:cSldViewPr>
  </p:slideViewPr>
  <p:notesTextViewPr>
    <p:cViewPr>
      <p:scale>
        <a:sx n="3" d="2"/>
        <a:sy n="3" d="2"/>
      </p:scale>
      <p:origin x="0" y="0"/>
    </p:cViewPr>
  </p:notesTextViewPr>
  <p:notesViewPr>
    <p:cSldViewPr snapToGrid="0">
      <p:cViewPr varScale="1">
        <p:scale>
          <a:sx n="100" d="100"/>
          <a:sy n="100" d="100"/>
        </p:scale>
        <p:origin x="35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23A8DBB9-FF4D-4FDA-AD34-27FA86519578}" type="datetime1">
              <a:rPr lang="zh-CN" altLang="en-US" smtClean="0"/>
              <a:t>2020/10/19</a:t>
            </a:fld>
            <a:endParaRPr 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E1CCE20-FD2F-40C5-ABE3-3369F20AA0E6}" type="datetime1">
              <a:rPr lang="zh-CN" altLang="en-US" smtClean="0"/>
              <a:t>2020/10/19</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t>单击此处编辑母版文本样式</a:t>
            </a:r>
            <a:endParaRPr lang="en-US"/>
          </a:p>
          <a:p>
            <a:pPr lvl="1" rtl="0"/>
            <a:r>
              <a:rPr lang="zh-cn"/>
              <a:t>第二级</a:t>
            </a:r>
          </a:p>
          <a:p>
            <a:pPr lvl="2" rtl="0"/>
            <a:r>
              <a:rPr lang="zh-cn"/>
              <a:t>第三级</a:t>
            </a:r>
          </a:p>
          <a:p>
            <a:pPr lvl="3" rtl="0"/>
            <a:r>
              <a:rPr lang="zh-cn"/>
              <a:t>第四级</a:t>
            </a:r>
          </a:p>
          <a:p>
            <a:pPr lvl="4" rtl="0"/>
            <a:r>
              <a:rPr lang="zh-cn"/>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Today I would like to present our investigation in aggregate-level employment polarization</a:t>
            </a:r>
          </a:p>
          <a:p>
            <a:r>
              <a:rPr lang="en-US" altLang="zh-CN" dirty="0"/>
              <a:t>Following our earlier analysis </a:t>
            </a:r>
            <a:endParaRPr lang="zh-CN" altLang="en-US" dirty="0"/>
          </a:p>
        </p:txBody>
      </p:sp>
      <p:sp>
        <p:nvSpPr>
          <p:cNvPr id="4" name="灯片编号占位符 3"/>
          <p:cNvSpPr>
            <a:spLocks noGrp="1"/>
          </p:cNvSpPr>
          <p:nvPr>
            <p:ph type="sldNum" sz="quarter" idx="5"/>
          </p:nvPr>
        </p:nvSpPr>
        <p:spPr/>
        <p:txBody>
          <a:bodyPr/>
          <a:lstStyle/>
          <a:p>
            <a:pPr rtl="0"/>
            <a:fld id="{9C2B151B-D7D1-48E5-8230-5AADBC794F88}" type="slidenum">
              <a:rPr lang="en-US" smtClean="0"/>
              <a:t>1</a:t>
            </a:fld>
            <a:endParaRPr lang="en-US"/>
          </a:p>
        </p:txBody>
      </p:sp>
    </p:spTree>
    <p:extLst>
      <p:ext uri="{BB962C8B-B14F-4D97-AF65-F5344CB8AC3E}">
        <p14:creationId xmlns:p14="http://schemas.microsoft.com/office/powerpoint/2010/main" val="25997149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zh-CN" sz="1050" dirty="0"/>
              <a:t>This is when we separate mid-paid jobs into two subgroups – lower and higher mid paid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zh-CN" sz="1050" dirty="0"/>
              <a:t>Then we have only negative changes for lower mid pay jobs and only positive changes </a:t>
            </a:r>
            <a:r>
              <a:rPr lang="en-US" altLang="zh-CN" sz="1050" dirty="0" err="1"/>
              <a:t>fo</a:t>
            </a:r>
            <a:r>
              <a:rPr lang="en-US" altLang="zh-CN" sz="1050" dirty="0"/>
              <a:t> higher mid pay jobs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zh-CN" sz="1050" dirty="0"/>
              <a:t>Since there is a negative change between 2000 and 2016 for high-pay jobs, we are curious about the detailed composition of that high-pay category.</a:t>
            </a:r>
            <a:endParaRPr lang="zh-CN" altLang="en-US" sz="1050" dirty="0"/>
          </a:p>
          <a:p>
            <a:pPr marL="171450" indent="-171450">
              <a:buFontTx/>
              <a:buChar char="-"/>
            </a:pPr>
            <a:endParaRPr lang="zh-CN" altLang="en-US" sz="1050" dirty="0"/>
          </a:p>
        </p:txBody>
      </p:sp>
      <p:sp>
        <p:nvSpPr>
          <p:cNvPr id="4" name="灯片编号占位符 3"/>
          <p:cNvSpPr>
            <a:spLocks noGrp="1"/>
          </p:cNvSpPr>
          <p:nvPr>
            <p:ph type="sldNum" sz="quarter" idx="5"/>
          </p:nvPr>
        </p:nvSpPr>
        <p:spPr/>
        <p:txBody>
          <a:bodyPr/>
          <a:lstStyle/>
          <a:p>
            <a:pPr rtl="0"/>
            <a:fld id="{9C2B151B-D7D1-48E5-8230-5AADBC794F88}" type="slidenum">
              <a:rPr lang="en-US" smtClean="0"/>
              <a:t>11</a:t>
            </a:fld>
            <a:endParaRPr lang="en-US"/>
          </a:p>
        </p:txBody>
      </p:sp>
    </p:spTree>
    <p:extLst>
      <p:ext uri="{BB962C8B-B14F-4D97-AF65-F5344CB8AC3E}">
        <p14:creationId xmlns:p14="http://schemas.microsoft.com/office/powerpoint/2010/main" val="32701401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rtl="0"/>
            <a:fld id="{9C2B151B-D7D1-48E5-8230-5AADBC794F88}" type="slidenum">
              <a:rPr lang="en-US" smtClean="0"/>
              <a:t>12</a:t>
            </a:fld>
            <a:endParaRPr lang="en-US"/>
          </a:p>
        </p:txBody>
      </p:sp>
    </p:spTree>
    <p:extLst>
      <p:ext uri="{BB962C8B-B14F-4D97-AF65-F5344CB8AC3E}">
        <p14:creationId xmlns:p14="http://schemas.microsoft.com/office/powerpoint/2010/main" val="18795990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rtl="0"/>
            <a:fld id="{9C2B151B-D7D1-48E5-8230-5AADBC794F88}" type="slidenum">
              <a:rPr lang="en-US" smtClean="0"/>
              <a:t>13</a:t>
            </a:fld>
            <a:endParaRPr lang="en-US"/>
          </a:p>
        </p:txBody>
      </p:sp>
    </p:spTree>
    <p:extLst>
      <p:ext uri="{BB962C8B-B14F-4D97-AF65-F5344CB8AC3E}">
        <p14:creationId xmlns:p14="http://schemas.microsoft.com/office/powerpoint/2010/main" val="27035801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Tx/>
              <a:buChar char="-"/>
            </a:pPr>
            <a:endParaRPr lang="zh-CN" altLang="en-US" sz="1050" dirty="0"/>
          </a:p>
        </p:txBody>
      </p:sp>
      <p:sp>
        <p:nvSpPr>
          <p:cNvPr id="4" name="灯片编号占位符 3"/>
          <p:cNvSpPr>
            <a:spLocks noGrp="1"/>
          </p:cNvSpPr>
          <p:nvPr>
            <p:ph type="sldNum" sz="quarter" idx="5"/>
          </p:nvPr>
        </p:nvSpPr>
        <p:spPr/>
        <p:txBody>
          <a:bodyPr/>
          <a:lstStyle/>
          <a:p>
            <a:pPr rtl="0"/>
            <a:fld id="{9C2B151B-D7D1-48E5-8230-5AADBC794F88}" type="slidenum">
              <a:rPr lang="en-US" smtClean="0"/>
              <a:t>14</a:t>
            </a:fld>
            <a:endParaRPr lang="en-US"/>
          </a:p>
        </p:txBody>
      </p:sp>
    </p:spTree>
    <p:extLst>
      <p:ext uri="{BB962C8B-B14F-4D97-AF65-F5344CB8AC3E}">
        <p14:creationId xmlns:p14="http://schemas.microsoft.com/office/powerpoint/2010/main" val="21572315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Tx/>
              <a:buChar char="-"/>
            </a:pPr>
            <a:endParaRPr lang="zh-CN" altLang="en-US" sz="1050" dirty="0"/>
          </a:p>
        </p:txBody>
      </p:sp>
      <p:sp>
        <p:nvSpPr>
          <p:cNvPr id="4" name="灯片编号占位符 3"/>
          <p:cNvSpPr>
            <a:spLocks noGrp="1"/>
          </p:cNvSpPr>
          <p:nvPr>
            <p:ph type="sldNum" sz="quarter" idx="5"/>
          </p:nvPr>
        </p:nvSpPr>
        <p:spPr/>
        <p:txBody>
          <a:bodyPr/>
          <a:lstStyle/>
          <a:p>
            <a:pPr rtl="0"/>
            <a:fld id="{9C2B151B-D7D1-48E5-8230-5AADBC794F88}" type="slidenum">
              <a:rPr lang="en-US" smtClean="0"/>
              <a:t>15</a:t>
            </a:fld>
            <a:endParaRPr lang="en-US"/>
          </a:p>
        </p:txBody>
      </p:sp>
    </p:spTree>
    <p:extLst>
      <p:ext uri="{BB962C8B-B14F-4D97-AF65-F5344CB8AC3E}">
        <p14:creationId xmlns:p14="http://schemas.microsoft.com/office/powerpoint/2010/main" val="9435122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Tx/>
              <a:buChar char="-"/>
            </a:pPr>
            <a:r>
              <a:rPr lang="en-US" altLang="zh-CN" sz="1050" dirty="0"/>
              <a:t>Here I used mean occupational wage in 1980 to rank and group the jobs</a:t>
            </a:r>
          </a:p>
          <a:p>
            <a:pPr marL="171450" indent="-171450">
              <a:buFontTx/>
              <a:buChar char="-"/>
            </a:pPr>
            <a:r>
              <a:rPr lang="en-US" altLang="zh-CN" sz="1050" dirty="0"/>
              <a:t>And I plot the Metropolitan – level employment share patterns according</a:t>
            </a:r>
            <a:endParaRPr lang="zh-CN" altLang="en-US" sz="1050" dirty="0"/>
          </a:p>
        </p:txBody>
      </p:sp>
      <p:sp>
        <p:nvSpPr>
          <p:cNvPr id="4" name="灯片编号占位符 3"/>
          <p:cNvSpPr>
            <a:spLocks noGrp="1"/>
          </p:cNvSpPr>
          <p:nvPr>
            <p:ph type="sldNum" sz="quarter" idx="5"/>
          </p:nvPr>
        </p:nvSpPr>
        <p:spPr/>
        <p:txBody>
          <a:bodyPr/>
          <a:lstStyle/>
          <a:p>
            <a:pPr rtl="0"/>
            <a:fld id="{9C2B151B-D7D1-48E5-8230-5AADBC794F88}" type="slidenum">
              <a:rPr lang="en-US" smtClean="0"/>
              <a:t>16</a:t>
            </a:fld>
            <a:endParaRPr lang="en-US"/>
          </a:p>
        </p:txBody>
      </p:sp>
    </p:spTree>
    <p:extLst>
      <p:ext uri="{BB962C8B-B14F-4D97-AF65-F5344CB8AC3E}">
        <p14:creationId xmlns:p14="http://schemas.microsoft.com/office/powerpoint/2010/main" val="4508729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Tx/>
              <a:buChar char="-"/>
            </a:pPr>
            <a:r>
              <a:rPr lang="en-US" altLang="zh-CN" sz="1050" dirty="0"/>
              <a:t>I also used mean occupational wage in 1990 to rank and group the jobs</a:t>
            </a:r>
            <a:endParaRPr lang="zh-CN" altLang="en-US" sz="1050" dirty="0"/>
          </a:p>
        </p:txBody>
      </p:sp>
      <p:sp>
        <p:nvSpPr>
          <p:cNvPr id="4" name="灯片编号占位符 3"/>
          <p:cNvSpPr>
            <a:spLocks noGrp="1"/>
          </p:cNvSpPr>
          <p:nvPr>
            <p:ph type="sldNum" sz="quarter" idx="5"/>
          </p:nvPr>
        </p:nvSpPr>
        <p:spPr/>
        <p:txBody>
          <a:bodyPr/>
          <a:lstStyle/>
          <a:p>
            <a:pPr rtl="0"/>
            <a:fld id="{9C2B151B-D7D1-48E5-8230-5AADBC794F88}" type="slidenum">
              <a:rPr lang="en-US" smtClean="0"/>
              <a:t>17</a:t>
            </a:fld>
            <a:endParaRPr lang="en-US"/>
          </a:p>
        </p:txBody>
      </p:sp>
    </p:spTree>
    <p:extLst>
      <p:ext uri="{BB962C8B-B14F-4D97-AF65-F5344CB8AC3E}">
        <p14:creationId xmlns:p14="http://schemas.microsoft.com/office/powerpoint/2010/main" val="872848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Tx/>
              <a:buChar char="-"/>
            </a:pPr>
            <a:r>
              <a:rPr lang="en-US" altLang="zh-CN" sz="1050" b="0" i="0" dirty="0">
                <a:solidFill>
                  <a:srgbClr val="222222"/>
                </a:solidFill>
                <a:effectLst/>
                <a:latin typeface="Arial" panose="020B0604020202020204" pitchFamily="34" charset="0"/>
              </a:rPr>
              <a:t>Fig 4 would imply that over 1980-2016 there was no labor market polarization, in contrast to Autor-Dorn’s work in 2013.</a:t>
            </a:r>
          </a:p>
          <a:p>
            <a:pPr marL="171450" indent="-171450">
              <a:buFontTx/>
              <a:buChar char="-"/>
            </a:pPr>
            <a:r>
              <a:rPr lang="en-US" altLang="zh-CN" sz="1050" b="0" i="0" dirty="0">
                <a:solidFill>
                  <a:srgbClr val="222222"/>
                </a:solidFill>
                <a:effectLst/>
                <a:latin typeface="Arial" panose="020B0604020202020204" pitchFamily="34" charset="0"/>
              </a:rPr>
              <a:t>To understand the aggregate changes, we reproduce this Fig 4 using our data and consider (</a:t>
            </a:r>
            <a:r>
              <a:rPr lang="en-US" altLang="zh-CN" sz="1050" b="0" i="0" dirty="0" err="1">
                <a:solidFill>
                  <a:srgbClr val="222222"/>
                </a:solidFill>
                <a:effectLst/>
                <a:latin typeface="Arial" panose="020B0604020202020204" pitchFamily="34" charset="0"/>
              </a:rPr>
              <a:t>i</a:t>
            </a:r>
            <a:r>
              <a:rPr lang="en-US" altLang="zh-CN" sz="1050" b="0" i="0" dirty="0">
                <a:solidFill>
                  <a:srgbClr val="222222"/>
                </a:solidFill>
                <a:effectLst/>
                <a:latin typeface="Arial" panose="020B0604020202020204" pitchFamily="34" charset="0"/>
              </a:rPr>
              <a:t>) Autor’s classification (ii) PCS definition (iii) the classification used in </a:t>
            </a:r>
            <a:r>
              <a:rPr lang="en-US" altLang="zh-CN" sz="1050" b="0" i="0" dirty="0" err="1">
                <a:solidFill>
                  <a:srgbClr val="222222"/>
                </a:solidFill>
                <a:effectLst/>
                <a:latin typeface="Arial" panose="020B0604020202020204" pitchFamily="34" charset="0"/>
              </a:rPr>
              <a:t>Cerina</a:t>
            </a:r>
            <a:r>
              <a:rPr lang="en-US" altLang="zh-CN" sz="1050" b="0" i="0" dirty="0">
                <a:solidFill>
                  <a:srgbClr val="222222"/>
                </a:solidFill>
                <a:effectLst/>
                <a:latin typeface="Arial" panose="020B0604020202020204" pitchFamily="34" charset="0"/>
              </a:rPr>
              <a:t> et al. 2019</a:t>
            </a:r>
          </a:p>
          <a:p>
            <a:pPr marL="171450" indent="-171450">
              <a:buFontTx/>
              <a:buChar char="-"/>
            </a:pPr>
            <a:endParaRPr lang="zh-CN" altLang="en-US" sz="1050" dirty="0"/>
          </a:p>
        </p:txBody>
      </p:sp>
      <p:sp>
        <p:nvSpPr>
          <p:cNvPr id="4" name="灯片编号占位符 3"/>
          <p:cNvSpPr>
            <a:spLocks noGrp="1"/>
          </p:cNvSpPr>
          <p:nvPr>
            <p:ph type="sldNum" sz="quarter" idx="5"/>
          </p:nvPr>
        </p:nvSpPr>
        <p:spPr/>
        <p:txBody>
          <a:bodyPr/>
          <a:lstStyle/>
          <a:p>
            <a:pPr rtl="0"/>
            <a:fld id="{9C2B151B-D7D1-48E5-8230-5AADBC794F88}" type="slidenum">
              <a:rPr lang="en-US" smtClean="0"/>
              <a:t>2</a:t>
            </a:fld>
            <a:endParaRPr lang="en-US"/>
          </a:p>
        </p:txBody>
      </p:sp>
    </p:spTree>
    <p:extLst>
      <p:ext uri="{BB962C8B-B14F-4D97-AF65-F5344CB8AC3E}">
        <p14:creationId xmlns:p14="http://schemas.microsoft.com/office/powerpoint/2010/main" val="4113090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So about the data source</a:t>
            </a:r>
          </a:p>
          <a:p>
            <a:r>
              <a:rPr lang="en-US" altLang="zh-CN" dirty="0"/>
              <a:t>- </a:t>
            </a:r>
            <a:r>
              <a:rPr lang="zh-CN" altLang="en-US" dirty="0"/>
              <a:t>诶噗木思</a:t>
            </a:r>
            <a:r>
              <a:rPr lang="en-US" altLang="zh-CN" dirty="0"/>
              <a:t> USA data</a:t>
            </a:r>
            <a:endParaRPr lang="zh-CN" altLang="en-US" dirty="0"/>
          </a:p>
        </p:txBody>
      </p:sp>
      <p:sp>
        <p:nvSpPr>
          <p:cNvPr id="4" name="灯片编号占位符 3"/>
          <p:cNvSpPr>
            <a:spLocks noGrp="1"/>
          </p:cNvSpPr>
          <p:nvPr>
            <p:ph type="sldNum" sz="quarter" idx="5"/>
          </p:nvPr>
        </p:nvSpPr>
        <p:spPr/>
        <p:txBody>
          <a:bodyPr/>
          <a:lstStyle/>
          <a:p>
            <a:pPr rtl="0"/>
            <a:fld id="{9C2B151B-D7D1-48E5-8230-5AADBC794F88}" type="slidenum">
              <a:rPr lang="en-US" smtClean="0"/>
              <a:t>3</a:t>
            </a:fld>
            <a:endParaRPr lang="en-US"/>
          </a:p>
        </p:txBody>
      </p:sp>
    </p:spTree>
    <p:extLst>
      <p:ext uri="{BB962C8B-B14F-4D97-AF65-F5344CB8AC3E}">
        <p14:creationId xmlns:p14="http://schemas.microsoft.com/office/powerpoint/2010/main" val="702042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 used the Autor (2019) classification to reproduce Figure 4.</a:t>
            </a:r>
          </a:p>
          <a:p>
            <a:r>
              <a:rPr lang="en-US" altLang="zh-CN" dirty="0"/>
              <a:t>- There is still no polarization between 1980 and 2016 especially for low-skill jobs</a:t>
            </a:r>
          </a:p>
        </p:txBody>
      </p:sp>
      <p:sp>
        <p:nvSpPr>
          <p:cNvPr id="4" name="灯片编号占位符 3"/>
          <p:cNvSpPr>
            <a:spLocks noGrp="1"/>
          </p:cNvSpPr>
          <p:nvPr>
            <p:ph type="sldNum" sz="quarter" idx="5"/>
          </p:nvPr>
        </p:nvSpPr>
        <p:spPr/>
        <p:txBody>
          <a:bodyPr/>
          <a:lstStyle/>
          <a:p>
            <a:pPr rtl="0"/>
            <a:fld id="{9C2B151B-D7D1-48E5-8230-5AADBC794F88}" type="slidenum">
              <a:rPr lang="en-US" smtClean="0"/>
              <a:t>4</a:t>
            </a:fld>
            <a:endParaRPr lang="en-US"/>
          </a:p>
        </p:txBody>
      </p:sp>
    </p:spTree>
    <p:extLst>
      <p:ext uri="{BB962C8B-B14F-4D97-AF65-F5344CB8AC3E}">
        <p14:creationId xmlns:p14="http://schemas.microsoft.com/office/powerpoint/2010/main" val="2745319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Then we considered the definition used in </a:t>
            </a:r>
            <a:r>
              <a:rPr lang="en-US" altLang="zh-CN" dirty="0" err="1"/>
              <a:t>cerina</a:t>
            </a:r>
            <a:r>
              <a:rPr lang="en-US" altLang="zh-CN" dirty="0"/>
              <a:t> </a:t>
            </a:r>
            <a:r>
              <a:rPr lang="en-US" altLang="zh-CN" dirty="0" err="1"/>
              <a:t>eetal</a:t>
            </a:r>
            <a:r>
              <a:rPr lang="en-US" altLang="zh-CN" dirty="0"/>
              <a:t> 2019, where they only treat services as low-skill jobs.</a:t>
            </a:r>
          </a:p>
          <a:p>
            <a:r>
              <a:rPr lang="en-US" altLang="zh-CN" dirty="0"/>
              <a:t>- There sure are positive changes for both low-skill n high-skill categories</a:t>
            </a:r>
          </a:p>
        </p:txBody>
      </p:sp>
      <p:sp>
        <p:nvSpPr>
          <p:cNvPr id="4" name="灯片编号占位符 3"/>
          <p:cNvSpPr>
            <a:spLocks noGrp="1"/>
          </p:cNvSpPr>
          <p:nvPr>
            <p:ph type="sldNum" sz="quarter" idx="5"/>
          </p:nvPr>
        </p:nvSpPr>
        <p:spPr/>
        <p:txBody>
          <a:bodyPr/>
          <a:lstStyle/>
          <a:p>
            <a:pPr rtl="0"/>
            <a:fld id="{9C2B151B-D7D1-48E5-8230-5AADBC794F88}" type="slidenum">
              <a:rPr lang="en-US" smtClean="0"/>
              <a:t>5</a:t>
            </a:fld>
            <a:endParaRPr lang="en-US"/>
          </a:p>
        </p:txBody>
      </p:sp>
    </p:spTree>
    <p:extLst>
      <p:ext uri="{BB962C8B-B14F-4D97-AF65-F5344CB8AC3E}">
        <p14:creationId xmlns:p14="http://schemas.microsoft.com/office/powerpoint/2010/main" val="4611679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Further we considered the PCS French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 There sure are employment polarization for the past 4 decades</a:t>
            </a:r>
          </a:p>
          <a:p>
            <a:endParaRPr lang="en-US" altLang="zh-CN" dirty="0"/>
          </a:p>
        </p:txBody>
      </p:sp>
      <p:sp>
        <p:nvSpPr>
          <p:cNvPr id="4" name="灯片编号占位符 3"/>
          <p:cNvSpPr>
            <a:spLocks noGrp="1"/>
          </p:cNvSpPr>
          <p:nvPr>
            <p:ph type="sldNum" sz="quarter" idx="5"/>
          </p:nvPr>
        </p:nvSpPr>
        <p:spPr/>
        <p:txBody>
          <a:bodyPr/>
          <a:lstStyle/>
          <a:p>
            <a:pPr rtl="0"/>
            <a:fld id="{9C2B151B-D7D1-48E5-8230-5AADBC794F88}" type="slidenum">
              <a:rPr lang="en-US" smtClean="0"/>
              <a:t>6</a:t>
            </a:fld>
            <a:endParaRPr lang="en-US"/>
          </a:p>
        </p:txBody>
      </p:sp>
    </p:spTree>
    <p:extLst>
      <p:ext uri="{BB962C8B-B14F-4D97-AF65-F5344CB8AC3E}">
        <p14:creationId xmlns:p14="http://schemas.microsoft.com/office/powerpoint/2010/main" val="1230960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Tx/>
              <a:buChar char="-"/>
            </a:pPr>
            <a:r>
              <a:rPr lang="en-US" altLang="zh-CN" sz="1400" b="0" i="0" dirty="0">
                <a:solidFill>
                  <a:srgbClr val="1F497D"/>
                </a:solidFill>
                <a:effectLst/>
                <a:latin typeface="Calibri" panose="020F0502020204030204" pitchFamily="34" charset="0"/>
              </a:rPr>
              <a:t>The previous analysis of Autor 2019 would suggest there is no increase in the share of low-paid jobs according to Autor’s classification. there would be no labor market polarization. This is at odds with earlier Autor’s influential writings, so we want to understand where the discrepancy is coming from.</a:t>
            </a:r>
          </a:p>
          <a:p>
            <a:pPr marL="171450" indent="-171450">
              <a:buFontTx/>
              <a:buChar char="-"/>
            </a:pPr>
            <a:r>
              <a:rPr lang="en-US" altLang="zh-CN" sz="1400" b="0" i="0" dirty="0">
                <a:solidFill>
                  <a:srgbClr val="1F497D"/>
                </a:solidFill>
                <a:effectLst/>
                <a:latin typeface="Calibri" panose="020F0502020204030204" pitchFamily="34" charset="0"/>
              </a:rPr>
              <a:t> e.g. Fig 2 &amp; 3 from Autor and Dorn 2013.</a:t>
            </a:r>
          </a:p>
          <a:p>
            <a:pPr marL="171450" indent="-171450">
              <a:buFontTx/>
              <a:buChar char="-"/>
            </a:pPr>
            <a:r>
              <a:rPr lang="en-US" altLang="zh-CN" sz="1800" b="0" i="0" u="none" strike="noStrike" baseline="0" dirty="0">
                <a:latin typeface="Code"/>
              </a:rPr>
              <a:t>Figure 2 highlights the contribution of service occupations to aggregate employment polarization.</a:t>
            </a:r>
          </a:p>
          <a:p>
            <a:pPr marL="171450" indent="-171450">
              <a:buFontTx/>
              <a:buChar char="-"/>
            </a:pPr>
            <a:r>
              <a:rPr lang="en-US" altLang="zh-CN" sz="1800" b="0" i="0" u="none" strike="noStrike" baseline="0" dirty="0">
                <a:latin typeface="Code"/>
              </a:rPr>
              <a:t>This panel shows that reweighting the distribution of employment in 2005 to hold the share of service occupations constant 1980 level substantially reduces the upward twist of the lower tail of the employment distribution during this twenty-five years</a:t>
            </a:r>
            <a:endParaRPr lang="zh-CN" altLang="en-US" sz="1050" dirty="0"/>
          </a:p>
        </p:txBody>
      </p:sp>
      <p:sp>
        <p:nvSpPr>
          <p:cNvPr id="4" name="灯片编号占位符 3"/>
          <p:cNvSpPr>
            <a:spLocks noGrp="1"/>
          </p:cNvSpPr>
          <p:nvPr>
            <p:ph type="sldNum" sz="quarter" idx="5"/>
          </p:nvPr>
        </p:nvSpPr>
        <p:spPr/>
        <p:txBody>
          <a:bodyPr/>
          <a:lstStyle/>
          <a:p>
            <a:pPr rtl="0"/>
            <a:fld id="{9C2B151B-D7D1-48E5-8230-5AADBC794F88}" type="slidenum">
              <a:rPr lang="en-US" smtClean="0"/>
              <a:t>7</a:t>
            </a:fld>
            <a:endParaRPr lang="en-US"/>
          </a:p>
        </p:txBody>
      </p:sp>
    </p:spTree>
    <p:extLst>
      <p:ext uri="{BB962C8B-B14F-4D97-AF65-F5344CB8AC3E}">
        <p14:creationId xmlns:p14="http://schemas.microsoft.com/office/powerpoint/2010/main" val="3915915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Tx/>
              <a:buChar char="-"/>
            </a:pPr>
            <a:r>
              <a:rPr lang="en-US" altLang="zh-CN" sz="1050" dirty="0"/>
              <a:t>Autor and Dorn (2013) simplify the discussion to either high-skill or low-skill jobs based on their skill percentiles. My understanding is that they rank the 330 occupations (given by Autor-Dorn classification) using mean occupational wage in 1980. Then, the lowest skill quantile indicates the low-skill category. </a:t>
            </a:r>
          </a:p>
          <a:p>
            <a:pPr marL="171450" indent="-171450">
              <a:buFontTx/>
              <a:buChar char="-"/>
            </a:pPr>
            <a:r>
              <a:rPr lang="en-US" altLang="zh-CN" sz="1050" dirty="0"/>
              <a:t>On the contrary, Autor (2019) first assigned six smaller occupational categories to low-/mid-/high-skill groups directly, i.e. low skill: services, transport construction &amp; laborers. without considering the mean wage of each occupation. </a:t>
            </a:r>
          </a:p>
        </p:txBody>
      </p:sp>
      <p:sp>
        <p:nvSpPr>
          <p:cNvPr id="4" name="灯片编号占位符 3"/>
          <p:cNvSpPr>
            <a:spLocks noGrp="1"/>
          </p:cNvSpPr>
          <p:nvPr>
            <p:ph type="sldNum" sz="quarter" idx="5"/>
          </p:nvPr>
        </p:nvSpPr>
        <p:spPr/>
        <p:txBody>
          <a:bodyPr/>
          <a:lstStyle/>
          <a:p>
            <a:pPr rtl="0"/>
            <a:fld id="{9C2B151B-D7D1-48E5-8230-5AADBC794F88}" type="slidenum">
              <a:rPr lang="en-US" smtClean="0"/>
              <a:t>8</a:t>
            </a:fld>
            <a:endParaRPr lang="en-US"/>
          </a:p>
        </p:txBody>
      </p:sp>
    </p:spTree>
    <p:extLst>
      <p:ext uri="{BB962C8B-B14F-4D97-AF65-F5344CB8AC3E}">
        <p14:creationId xmlns:p14="http://schemas.microsoft.com/office/powerpoint/2010/main" val="10208851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Tx/>
              <a:buNone/>
            </a:pPr>
            <a:r>
              <a:rPr lang="en-US" altLang="zh-CN" sz="1050" dirty="0"/>
              <a:t>Here we consider</a:t>
            </a:r>
          </a:p>
          <a:p>
            <a:pPr marL="171450" indent="-171450">
              <a:buFontTx/>
              <a:buChar char="-"/>
            </a:pPr>
            <a:r>
              <a:rPr lang="en-US" altLang="zh-CN" sz="1050" dirty="0"/>
              <a:t>Lowest 12.5% ranked in terms of average wages in 1980 as low-paid jobs</a:t>
            </a:r>
          </a:p>
          <a:p>
            <a:pPr marL="171450" indent="-171450">
              <a:buFontTx/>
              <a:buChar char="-"/>
            </a:pPr>
            <a:r>
              <a:rPr lang="en-US" altLang="zh-CN" sz="1050" dirty="0"/>
              <a:t>Highest 12.5% ranked as high-paid jobs</a:t>
            </a:r>
          </a:p>
          <a:p>
            <a:pPr marL="171450" indent="-171450">
              <a:buFontTx/>
              <a:buChar char="-"/>
            </a:pPr>
            <a:r>
              <a:rPr lang="en-US" altLang="zh-CN" sz="1050" dirty="0"/>
              <a:t>Middle-paid includes all in between</a:t>
            </a:r>
            <a:endParaRPr lang="zh-CN" altLang="en-US" sz="1050" dirty="0"/>
          </a:p>
        </p:txBody>
      </p:sp>
      <p:sp>
        <p:nvSpPr>
          <p:cNvPr id="4" name="灯片编号占位符 3"/>
          <p:cNvSpPr>
            <a:spLocks noGrp="1"/>
          </p:cNvSpPr>
          <p:nvPr>
            <p:ph type="sldNum" sz="quarter" idx="5"/>
          </p:nvPr>
        </p:nvSpPr>
        <p:spPr/>
        <p:txBody>
          <a:bodyPr/>
          <a:lstStyle/>
          <a:p>
            <a:pPr rtl="0"/>
            <a:fld id="{9C2B151B-D7D1-48E5-8230-5AADBC794F88}" type="slidenum">
              <a:rPr lang="en-US" smtClean="0"/>
              <a:t>10</a:t>
            </a:fld>
            <a:endParaRPr lang="en-US"/>
          </a:p>
        </p:txBody>
      </p:sp>
    </p:spTree>
    <p:extLst>
      <p:ext uri="{BB962C8B-B14F-4D97-AF65-F5344CB8AC3E}">
        <p14:creationId xmlns:p14="http://schemas.microsoft.com/office/powerpoint/2010/main" val="2843076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pPr rtl="0"/>
            <a:fld id="{165B189A-A3BE-4ECF-A249-11E8A2B6EA9D}" type="datetime1">
              <a:rPr lang="zh-CN" altLang="en-US" smtClean="0"/>
              <a:t>2020/10/19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pPr rtl="0"/>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pPr rtl="0"/>
            <a:fld id="{3A98EE3D-8CD1-4C3F-BD1C-C98C9596463C}" type="slidenum">
              <a:rPr lang="en-US" smtClean="0"/>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414205095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rtl="0"/>
            <a:fld id="{EEFCB426-BE2C-42A2-87C0-FD8C027B45CD}" type="datetime1">
              <a:rPr lang="zh-CN" altLang="en-US" smtClean="0"/>
              <a:t>2020/10/19</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28018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B893C7F-AFDA-4941-8D3B-8405F91A0801}" type="datetime1">
              <a:rPr lang="zh-CN" altLang="en-US" smtClean="0"/>
              <a:t>2020/10/19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84547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rtl="0"/>
            <a:fld id="{2C223FF0-3499-43BE-8B3B-8F37DBB5F40B}" type="datetime1">
              <a:rPr lang="zh-CN" altLang="en-US" smtClean="0"/>
              <a:t>2020/10/19</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819017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pPr rtl="0"/>
            <a:fld id="{EC8EC3B1-17CF-4886-A2E2-27F23184DC43}" type="datetime1">
              <a:rPr lang="zh-CN" altLang="en-US" smtClean="0"/>
              <a:t>2020/10/19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pPr rtl="0"/>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pPr rtl="0"/>
            <a:fld id="{3A98EE3D-8CD1-4C3F-BD1C-C98C9596463C}" type="slidenum">
              <a:rPr lang="en-US" smtClean="0"/>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04744968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pPr rtl="0"/>
            <a:fld id="{4DBC076D-61A4-4453-ACAE-EFA203FF2D40}" type="datetime1">
              <a:rPr lang="zh-CN" altLang="en-US" smtClean="0"/>
              <a:t>2020/10/19</a:t>
            </a:fld>
            <a:endParaRPr lang="en-US" dirty="0"/>
          </a:p>
        </p:txBody>
      </p:sp>
      <p:sp>
        <p:nvSpPr>
          <p:cNvPr id="6" name="Footer Placeholder 5"/>
          <p:cNvSpPr>
            <a:spLocks noGrp="1"/>
          </p:cNvSpPr>
          <p:nvPr>
            <p:ph type="ftr" sz="quarter" idx="11"/>
          </p:nvPr>
        </p:nvSpPr>
        <p:spPr/>
        <p:txBody>
          <a:bodyPr/>
          <a:lstStyle/>
          <a:p>
            <a:pPr rtl="0"/>
            <a:endParaRPr lang="en-US" dirty="0"/>
          </a:p>
        </p:txBody>
      </p:sp>
      <p:sp>
        <p:nvSpPr>
          <p:cNvPr id="7" name="Slide Number Placeholder 6"/>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024510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pPr rtl="0"/>
            <a:fld id="{E79AA12E-CC51-42CE-B04F-E786F196F829}" type="datetime1">
              <a:rPr lang="zh-CN" altLang="en-US" smtClean="0"/>
              <a:t>2020/10/19</a:t>
            </a:fld>
            <a:endParaRPr lang="en-US" dirty="0"/>
          </a:p>
        </p:txBody>
      </p:sp>
      <p:sp>
        <p:nvSpPr>
          <p:cNvPr id="8" name="Footer Placeholder 7"/>
          <p:cNvSpPr>
            <a:spLocks noGrp="1"/>
          </p:cNvSpPr>
          <p:nvPr>
            <p:ph type="ftr" sz="quarter" idx="11"/>
          </p:nvPr>
        </p:nvSpPr>
        <p:spPr/>
        <p:txBody>
          <a:bodyPr/>
          <a:lstStyle/>
          <a:p>
            <a:pPr rtl="0"/>
            <a:endParaRPr lang="en-US" dirty="0"/>
          </a:p>
        </p:txBody>
      </p:sp>
      <p:sp>
        <p:nvSpPr>
          <p:cNvPr id="9" name="Slide Number Placeholder 8"/>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719869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rtl="0"/>
            <a:fld id="{65D38BF5-346E-45D9-9705-773016624599}" type="datetime1">
              <a:rPr lang="zh-CN" altLang="en-US" smtClean="0"/>
              <a:t>2020/10/19</a:t>
            </a:fld>
            <a:endParaRPr lang="en-US" dirty="0"/>
          </a:p>
        </p:txBody>
      </p:sp>
      <p:sp>
        <p:nvSpPr>
          <p:cNvPr id="4" name="Footer Placeholder 3"/>
          <p:cNvSpPr>
            <a:spLocks noGrp="1"/>
          </p:cNvSpPr>
          <p:nvPr>
            <p:ph type="ftr" sz="quarter" idx="11"/>
          </p:nvPr>
        </p:nvSpPr>
        <p:spPr/>
        <p:txBody>
          <a:bodyPr/>
          <a:lstStyle/>
          <a:p>
            <a:pPr rtl="0"/>
            <a:endParaRPr lang="en-US" dirty="0"/>
          </a:p>
        </p:txBody>
      </p:sp>
      <p:sp>
        <p:nvSpPr>
          <p:cNvPr id="5" name="Slide Number Placeholder 4"/>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210047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fld id="{9D592F86-D6FF-4C2A-888B-B27BAFBDC2DF}" type="datetime1">
              <a:rPr lang="zh-CN" altLang="en-US" smtClean="0"/>
              <a:t>2020/10/19</a:t>
            </a:fld>
            <a:endParaRPr lang="en-US" dirty="0"/>
          </a:p>
        </p:txBody>
      </p:sp>
      <p:sp>
        <p:nvSpPr>
          <p:cNvPr id="3" name="Footer Placeholder 2"/>
          <p:cNvSpPr>
            <a:spLocks noGrp="1"/>
          </p:cNvSpPr>
          <p:nvPr>
            <p:ph type="ftr" sz="quarter" idx="11"/>
          </p:nvPr>
        </p:nvSpPr>
        <p:spPr/>
        <p:txBody>
          <a:bodyPr/>
          <a:lstStyle/>
          <a:p>
            <a:pPr rtl="0"/>
            <a:endParaRPr lang="en-US" dirty="0"/>
          </a:p>
        </p:txBody>
      </p:sp>
      <p:sp>
        <p:nvSpPr>
          <p:cNvPr id="4" name="Slide Number Placeholder 3"/>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059737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21E2249-8724-49BF-8846-ED83F9AB2019}" type="datetime1">
              <a:rPr lang="zh-CN" altLang="en-US" smtClean="0"/>
              <a:t>2020/10/19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A98EE3D-8CD1-4C3F-BD1C-C98C9596463C}"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33450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1CB9B52-320F-43C5-AB64-68150ED46972}" type="datetime1">
              <a:rPr lang="zh-CN" altLang="en-US" smtClean="0"/>
              <a:t>2020/10/19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A98EE3D-8CD1-4C3F-BD1C-C98C9596463C}"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16110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DD5F1005-0F7F-49A5-BB06-E61AFA3D1E51}" type="datetime1">
              <a:rPr lang="zh-CN" altLang="en-US" smtClean="0"/>
              <a:t>2020/10/19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3A98EE3D-8CD1-4C3F-BD1C-C98C9596463C}"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8566373"/>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FD68DA-43BA-4508-8DE2-BA9BB7B2FA5B}"/>
              </a:ext>
            </a:extLst>
          </p:cNvPr>
          <p:cNvSpPr>
            <a:spLocks noGrp="1"/>
          </p:cNvSpPr>
          <p:nvPr>
            <p:ph type="ctrTitle"/>
          </p:nvPr>
        </p:nvSpPr>
        <p:spPr>
          <a:xfrm>
            <a:off x="4496213" y="2739886"/>
            <a:ext cx="7752522" cy="946568"/>
          </a:xfrm>
        </p:spPr>
        <p:txBody>
          <a:bodyPr rtlCol="0">
            <a:normAutofit/>
          </a:bodyPr>
          <a:lstStyle/>
          <a:p>
            <a:pPr algn="ctr" rtl="0"/>
            <a:r>
              <a:rPr lang="en-US" altLang="zh-CN" sz="5400" b="1" cap="none" dirty="0">
                <a:latin typeface="Arial" panose="020B0604020202020204" pitchFamily="34" charset="0"/>
                <a:cs typeface="Arial" panose="020B0604020202020204" pitchFamily="34" charset="0"/>
              </a:rPr>
              <a:t>Empirical Investigation</a:t>
            </a:r>
            <a:endParaRPr lang="zh-cn" sz="5400" cap="none" dirty="0">
              <a:latin typeface="Arial" panose="020B0604020202020204" pitchFamily="34" charset="0"/>
              <a:cs typeface="Arial" panose="020B0604020202020204" pitchFamily="34" charset="0"/>
            </a:endParaRPr>
          </a:p>
        </p:txBody>
      </p:sp>
      <p:sp>
        <p:nvSpPr>
          <p:cNvPr id="3" name="副标题 2">
            <a:extLst>
              <a:ext uri="{FF2B5EF4-FFF2-40B4-BE49-F238E27FC236}">
                <a16:creationId xmlns:a16="http://schemas.microsoft.com/office/drawing/2014/main" id="{A8E9CFF2-3777-4FF4-A759-8491175B0B7C}"/>
              </a:ext>
            </a:extLst>
          </p:cNvPr>
          <p:cNvSpPr>
            <a:spLocks noGrp="1"/>
          </p:cNvSpPr>
          <p:nvPr>
            <p:ph type="subTitle" idx="1"/>
          </p:nvPr>
        </p:nvSpPr>
        <p:spPr>
          <a:xfrm>
            <a:off x="5237801" y="3924397"/>
            <a:ext cx="6269347" cy="1021498"/>
          </a:xfrm>
        </p:spPr>
        <p:txBody>
          <a:bodyPr rtlCol="0">
            <a:normAutofit/>
          </a:bodyPr>
          <a:lstStyle/>
          <a:p>
            <a:pPr algn="ctr" rtl="0"/>
            <a:r>
              <a:rPr lang="en-US" altLang="zh-CN" sz="2400" cap="none" dirty="0">
                <a:latin typeface="Arial" panose="020B0604020202020204" pitchFamily="34" charset="0"/>
                <a:cs typeface="Arial" panose="020B0604020202020204" pitchFamily="34" charset="0"/>
              </a:rPr>
              <a:t>MSA-Level Labor </a:t>
            </a:r>
            <a:r>
              <a:rPr lang="en-US" altLang="zh-CN" sz="2400" cap="none">
                <a:latin typeface="Arial" panose="020B0604020202020204" pitchFamily="34" charset="0"/>
                <a:cs typeface="Arial" panose="020B0604020202020204" pitchFamily="34" charset="0"/>
              </a:rPr>
              <a:t>Market Development</a:t>
            </a:r>
            <a:endParaRPr lang="zh-cn" sz="2400" cap="none" dirty="0">
              <a:solidFill>
                <a:schemeClr val="tx1">
                  <a:lumMod val="85000"/>
                  <a:lumOff val="15000"/>
                </a:schemeClr>
              </a:solidFill>
              <a:latin typeface="Arial" panose="020B0604020202020204" pitchFamily="34" charset="0"/>
              <a:cs typeface="Arial" panose="020B0604020202020204" pitchFamily="34" charset="0"/>
            </a:endParaRPr>
          </a:p>
        </p:txBody>
      </p:sp>
      <p:pic>
        <p:nvPicPr>
          <p:cNvPr id="5" name="图片 4" descr="一张显示了建筑物、坐姿、长凳和侧边的图片&#10;&#10;说明自动生成">
            <a:extLst>
              <a:ext uri="{FF2B5EF4-FFF2-40B4-BE49-F238E27FC236}">
                <a16:creationId xmlns:a16="http://schemas.microsoft.com/office/drawing/2014/main" id="{282CF6DD-7FE8-4063-9551-1B7BBCE92ABE}"/>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
            <a:ext cx="4439479" cy="6857999"/>
          </a:xfrm>
          <a:prstGeom prst="rect">
            <a:avLst/>
          </a:prstGeom>
        </p:spPr>
      </p:pic>
      <p:cxnSp>
        <p:nvCxnSpPr>
          <p:cNvPr id="6" name="直接连接符 5">
            <a:extLst>
              <a:ext uri="{FF2B5EF4-FFF2-40B4-BE49-F238E27FC236}">
                <a16:creationId xmlns:a16="http://schemas.microsoft.com/office/drawing/2014/main" id="{D0C5DB52-FA52-4782-A147-8050C6732903}"/>
              </a:ext>
            </a:extLst>
          </p:cNvPr>
          <p:cNvCxnSpPr/>
          <p:nvPr/>
        </p:nvCxnSpPr>
        <p:spPr>
          <a:xfrm>
            <a:off x="4772025" y="3765768"/>
            <a:ext cx="7200900"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02485FCB-843A-44E5-9A95-6054BB9CBEB2}"/>
              </a:ext>
            </a:extLst>
          </p:cNvPr>
          <p:cNvSpPr>
            <a:spLocks noGrp="1"/>
          </p:cNvSpPr>
          <p:nvPr>
            <p:ph type="sldNum" sz="quarter" idx="12"/>
          </p:nvPr>
        </p:nvSpPr>
        <p:spPr/>
        <p:txBody>
          <a:bodyPr/>
          <a:lstStyle/>
          <a:p>
            <a:pPr rtl="0"/>
            <a:fld id="{3A98EE3D-8CD1-4C3F-BD1C-C98C9596463C}" type="slidenum">
              <a:rPr lang="en-US" smtClean="0"/>
              <a:t>1</a:t>
            </a:fld>
            <a:endParaRPr lang="en-US" dirty="0"/>
          </a:p>
        </p:txBody>
      </p:sp>
    </p:spTree>
    <p:extLst>
      <p:ext uri="{BB962C8B-B14F-4D97-AF65-F5344CB8AC3E}">
        <p14:creationId xmlns:p14="http://schemas.microsoft.com/office/powerpoint/2010/main" val="18010465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5F18AB-1457-44C4-9A78-DD625C6064CB}"/>
              </a:ext>
            </a:extLst>
          </p:cNvPr>
          <p:cNvSpPr>
            <a:spLocks noGrp="1"/>
          </p:cNvSpPr>
          <p:nvPr>
            <p:ph type="title"/>
          </p:nvPr>
        </p:nvSpPr>
        <p:spPr>
          <a:xfrm>
            <a:off x="1097280" y="286603"/>
            <a:ext cx="10058400" cy="702305"/>
          </a:xfrm>
        </p:spPr>
        <p:txBody>
          <a:bodyPr>
            <a:normAutofit/>
          </a:bodyPr>
          <a:lstStyle/>
          <a:p>
            <a:r>
              <a:rPr lang="en-US" altLang="zh-CN" sz="4000" dirty="0">
                <a:latin typeface="Arial" panose="020B0604020202020204" pitchFamily="34" charset="0"/>
              </a:rPr>
              <a:t>IV.	Previous Work: Autor &amp; Dorn (2013)</a:t>
            </a:r>
            <a:endParaRPr lang="zh-CN" altLang="en-US" sz="4000" dirty="0">
              <a:latin typeface="Arial" panose="020B0604020202020204" pitchFamily="34" charset="0"/>
            </a:endParaRPr>
          </a:p>
        </p:txBody>
      </p:sp>
      <p:sp>
        <p:nvSpPr>
          <p:cNvPr id="8" name="灯片编号占位符 7">
            <a:extLst>
              <a:ext uri="{FF2B5EF4-FFF2-40B4-BE49-F238E27FC236}">
                <a16:creationId xmlns:a16="http://schemas.microsoft.com/office/drawing/2014/main" id="{A1003103-F5F1-428D-83F7-C62D89E017B1}"/>
              </a:ext>
            </a:extLst>
          </p:cNvPr>
          <p:cNvSpPr>
            <a:spLocks noGrp="1"/>
          </p:cNvSpPr>
          <p:nvPr>
            <p:ph type="sldNum" sz="quarter" idx="12"/>
          </p:nvPr>
        </p:nvSpPr>
        <p:spPr/>
        <p:txBody>
          <a:bodyPr/>
          <a:lstStyle/>
          <a:p>
            <a:pPr rtl="0"/>
            <a:fld id="{3A98EE3D-8CD1-4C3F-BD1C-C98C9596463C}" type="slidenum">
              <a:rPr lang="en-US" smtClean="0"/>
              <a:t>10</a:t>
            </a:fld>
            <a:endParaRPr lang="en-US" dirty="0"/>
          </a:p>
        </p:txBody>
      </p:sp>
      <p:pic>
        <p:nvPicPr>
          <p:cNvPr id="5" name="图片 4">
            <a:extLst>
              <a:ext uri="{FF2B5EF4-FFF2-40B4-BE49-F238E27FC236}">
                <a16:creationId xmlns:a16="http://schemas.microsoft.com/office/drawing/2014/main" id="{11E43B6D-10E1-4F05-9C24-C69289AA24CE}"/>
              </a:ext>
            </a:extLst>
          </p:cNvPr>
          <p:cNvPicPr>
            <a:picLocks noChangeAspect="1"/>
          </p:cNvPicPr>
          <p:nvPr/>
        </p:nvPicPr>
        <p:blipFill>
          <a:blip r:embed="rId3"/>
          <a:stretch>
            <a:fillRect/>
          </a:stretch>
        </p:blipFill>
        <p:spPr>
          <a:xfrm>
            <a:off x="1525252" y="0"/>
            <a:ext cx="9141496" cy="6858000"/>
          </a:xfrm>
          <a:prstGeom prst="rect">
            <a:avLst/>
          </a:prstGeom>
        </p:spPr>
      </p:pic>
    </p:spTree>
    <p:extLst>
      <p:ext uri="{BB962C8B-B14F-4D97-AF65-F5344CB8AC3E}">
        <p14:creationId xmlns:p14="http://schemas.microsoft.com/office/powerpoint/2010/main" val="2340880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5F18AB-1457-44C4-9A78-DD625C6064CB}"/>
              </a:ext>
            </a:extLst>
          </p:cNvPr>
          <p:cNvSpPr>
            <a:spLocks noGrp="1"/>
          </p:cNvSpPr>
          <p:nvPr>
            <p:ph type="title"/>
          </p:nvPr>
        </p:nvSpPr>
        <p:spPr>
          <a:xfrm>
            <a:off x="1097280" y="286603"/>
            <a:ext cx="10058400" cy="702305"/>
          </a:xfrm>
        </p:spPr>
        <p:txBody>
          <a:bodyPr>
            <a:normAutofit/>
          </a:bodyPr>
          <a:lstStyle/>
          <a:p>
            <a:r>
              <a:rPr lang="en-US" altLang="zh-CN" sz="4000" dirty="0">
                <a:latin typeface="Arial" panose="020B0604020202020204" pitchFamily="34" charset="0"/>
              </a:rPr>
              <a:t>IV.	Previous Work: Autor &amp; Dorn (2013)</a:t>
            </a:r>
            <a:endParaRPr lang="zh-CN" altLang="en-US" sz="4000" dirty="0">
              <a:latin typeface="Arial" panose="020B0604020202020204" pitchFamily="34" charset="0"/>
            </a:endParaRPr>
          </a:p>
        </p:txBody>
      </p:sp>
      <p:sp>
        <p:nvSpPr>
          <p:cNvPr id="8" name="灯片编号占位符 7">
            <a:extLst>
              <a:ext uri="{FF2B5EF4-FFF2-40B4-BE49-F238E27FC236}">
                <a16:creationId xmlns:a16="http://schemas.microsoft.com/office/drawing/2014/main" id="{A1003103-F5F1-428D-83F7-C62D89E017B1}"/>
              </a:ext>
            </a:extLst>
          </p:cNvPr>
          <p:cNvSpPr>
            <a:spLocks noGrp="1"/>
          </p:cNvSpPr>
          <p:nvPr>
            <p:ph type="sldNum" sz="quarter" idx="12"/>
          </p:nvPr>
        </p:nvSpPr>
        <p:spPr/>
        <p:txBody>
          <a:bodyPr/>
          <a:lstStyle/>
          <a:p>
            <a:pPr rtl="0"/>
            <a:fld id="{3A98EE3D-8CD1-4C3F-BD1C-C98C9596463C}" type="slidenum">
              <a:rPr lang="en-US" smtClean="0"/>
              <a:t>11</a:t>
            </a:fld>
            <a:endParaRPr lang="en-US" dirty="0"/>
          </a:p>
        </p:txBody>
      </p:sp>
      <p:pic>
        <p:nvPicPr>
          <p:cNvPr id="5" name="图片 4">
            <a:extLst>
              <a:ext uri="{FF2B5EF4-FFF2-40B4-BE49-F238E27FC236}">
                <a16:creationId xmlns:a16="http://schemas.microsoft.com/office/drawing/2014/main" id="{B6F90CA1-DE96-4FE1-8370-7B0FA034B0B7}"/>
              </a:ext>
            </a:extLst>
          </p:cNvPr>
          <p:cNvPicPr>
            <a:picLocks noChangeAspect="1"/>
          </p:cNvPicPr>
          <p:nvPr/>
        </p:nvPicPr>
        <p:blipFill>
          <a:blip r:embed="rId3"/>
          <a:stretch>
            <a:fillRect/>
          </a:stretch>
        </p:blipFill>
        <p:spPr>
          <a:xfrm>
            <a:off x="1633728" y="89611"/>
            <a:ext cx="8924544" cy="6678778"/>
          </a:xfrm>
          <a:prstGeom prst="rect">
            <a:avLst/>
          </a:prstGeom>
        </p:spPr>
      </p:pic>
    </p:spTree>
    <p:extLst>
      <p:ext uri="{BB962C8B-B14F-4D97-AF65-F5344CB8AC3E}">
        <p14:creationId xmlns:p14="http://schemas.microsoft.com/office/powerpoint/2010/main" val="2142456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DAA63C5-00C4-4A3C-8FD8-5908F5B83DC0}"/>
              </a:ext>
            </a:extLst>
          </p:cNvPr>
          <p:cNvSpPr>
            <a:spLocks noGrp="1"/>
          </p:cNvSpPr>
          <p:nvPr>
            <p:ph idx="1"/>
          </p:nvPr>
        </p:nvSpPr>
        <p:spPr>
          <a:xfrm>
            <a:off x="1371600" y="819806"/>
            <a:ext cx="9601200" cy="5047593"/>
          </a:xfrm>
        </p:spPr>
        <p:txBody>
          <a:bodyPr>
            <a:noAutofit/>
          </a:bodyPr>
          <a:lstStyle/>
          <a:p>
            <a:pPr marL="457200" indent="-457200">
              <a:lnSpc>
                <a:spcPct val="100000"/>
              </a:lnSpc>
              <a:buAutoNum type="arabicPeriod"/>
            </a:pPr>
            <a:r>
              <a:rPr lang="en-US" altLang="zh-CN" sz="2400" b="1" dirty="0">
                <a:latin typeface="Arial" panose="020B0604020202020204" pitchFamily="34" charset="0"/>
                <a:cs typeface="Arial" panose="020B0604020202020204" pitchFamily="34" charset="0"/>
              </a:rPr>
              <a:t>Negative Changes</a:t>
            </a:r>
          </a:p>
          <a:p>
            <a:pPr marL="457200" indent="-457200">
              <a:lnSpc>
                <a:spcPct val="100000"/>
              </a:lnSpc>
              <a:buAutoNum type="arabicParenBoth"/>
            </a:pPr>
            <a:r>
              <a:rPr lang="en-US" altLang="zh-CN" sz="2400" i="0" dirty="0">
                <a:latin typeface="Arial" panose="020B0604020202020204" pitchFamily="34" charset="0"/>
                <a:cs typeface="Arial" panose="020B0604020202020204" pitchFamily="34" charset="0"/>
              </a:rPr>
              <a:t>occ1990dd=64, experience the most negative changes (2000-2016) -0.1199 (-11.99%)</a:t>
            </a:r>
          </a:p>
          <a:p>
            <a:pPr>
              <a:lnSpc>
                <a:spcPct val="100000"/>
              </a:lnSpc>
              <a:buFont typeface="Arial" panose="020B0604020202020204" pitchFamily="34" charset="0"/>
              <a:buChar char="•"/>
            </a:pPr>
            <a:r>
              <a:rPr lang="en-US" altLang="zh-CN" sz="2400" i="0" dirty="0">
                <a:latin typeface="Arial" panose="020B0604020202020204" pitchFamily="34" charset="0"/>
                <a:cs typeface="Arial" panose="020B0604020202020204" pitchFamily="34" charset="0"/>
              </a:rPr>
              <a:t>A.3 Professional Specialty Occupations - Computer systems analysts and computer scientists</a:t>
            </a:r>
          </a:p>
          <a:p>
            <a:pPr marL="457200" indent="-457200">
              <a:lnSpc>
                <a:spcPct val="100000"/>
              </a:lnSpc>
              <a:buAutoNum type="arabicParenBoth" startAt="2"/>
            </a:pPr>
            <a:r>
              <a:rPr lang="en-US" altLang="zh-CN" sz="2400" i="0" dirty="0">
                <a:latin typeface="Arial" panose="020B0604020202020204" pitchFamily="34" charset="0"/>
                <a:cs typeface="Arial" panose="020B0604020202020204" pitchFamily="34" charset="0"/>
              </a:rPr>
              <a:t>occ1990dd=13, experience the second most negative changes (2000-2016) -0.0121 (-1.21%)</a:t>
            </a:r>
          </a:p>
          <a:p>
            <a:pPr>
              <a:lnSpc>
                <a:spcPct val="100000"/>
              </a:lnSpc>
              <a:buFont typeface="Arial" panose="020B0604020202020204" pitchFamily="34" charset="0"/>
              <a:buChar char="•"/>
            </a:pPr>
            <a:r>
              <a:rPr lang="en-US" altLang="zh-CN" sz="2400" i="0" dirty="0">
                <a:latin typeface="Arial" panose="020B0604020202020204" pitchFamily="34" charset="0"/>
                <a:cs typeface="Arial" panose="020B0604020202020204" pitchFamily="34" charset="0"/>
              </a:rPr>
              <a:t>A.1 Executive, Administrative, and Managerial Occupations - Managers and specialists in marketing, advert., PR</a:t>
            </a:r>
          </a:p>
          <a:p>
            <a:pPr marL="457200" indent="-457200">
              <a:lnSpc>
                <a:spcPct val="100000"/>
              </a:lnSpc>
              <a:buAutoNum type="arabicParenBoth" startAt="3"/>
            </a:pPr>
            <a:r>
              <a:rPr lang="en-US" altLang="zh-CN" sz="2400" i="0" dirty="0">
                <a:latin typeface="Arial" panose="020B0604020202020204" pitchFamily="34" charset="0"/>
                <a:cs typeface="Arial" panose="020B0604020202020204" pitchFamily="34" charset="0"/>
              </a:rPr>
              <a:t>occ1990dd=255, experience the third most negative changes (2000-2016) -0.0107 (-1.07%)</a:t>
            </a:r>
          </a:p>
          <a:p>
            <a:pPr>
              <a:lnSpc>
                <a:spcPct val="100000"/>
              </a:lnSpc>
              <a:buFont typeface="Arial" panose="020B0604020202020204" pitchFamily="34" charset="0"/>
              <a:buChar char="•"/>
            </a:pPr>
            <a:r>
              <a:rPr lang="en-US" altLang="zh-CN" sz="2400" i="0" dirty="0">
                <a:latin typeface="Arial" panose="020B0604020202020204" pitchFamily="34" charset="0"/>
                <a:cs typeface="Arial" panose="020B0604020202020204" pitchFamily="34" charset="0"/>
              </a:rPr>
              <a:t>B.2 Sales Occupations - Financial service sales occupations</a:t>
            </a:r>
          </a:p>
        </p:txBody>
      </p:sp>
      <p:sp>
        <p:nvSpPr>
          <p:cNvPr id="4" name="灯片编号占位符 3">
            <a:extLst>
              <a:ext uri="{FF2B5EF4-FFF2-40B4-BE49-F238E27FC236}">
                <a16:creationId xmlns:a16="http://schemas.microsoft.com/office/drawing/2014/main" id="{611CA5F8-681B-4FF6-A234-88B1472F48D7}"/>
              </a:ext>
            </a:extLst>
          </p:cNvPr>
          <p:cNvSpPr>
            <a:spLocks noGrp="1"/>
          </p:cNvSpPr>
          <p:nvPr>
            <p:ph type="sldNum" sz="quarter" idx="12"/>
          </p:nvPr>
        </p:nvSpPr>
        <p:spPr/>
        <p:txBody>
          <a:bodyPr/>
          <a:lstStyle/>
          <a:p>
            <a:pPr rtl="0"/>
            <a:fld id="{3A98EE3D-8CD1-4C3F-BD1C-C98C9596463C}" type="slidenum">
              <a:rPr lang="en-US" smtClean="0"/>
              <a:t>12</a:t>
            </a:fld>
            <a:endParaRPr lang="en-US" dirty="0"/>
          </a:p>
        </p:txBody>
      </p:sp>
    </p:spTree>
    <p:extLst>
      <p:ext uri="{BB962C8B-B14F-4D97-AF65-F5344CB8AC3E}">
        <p14:creationId xmlns:p14="http://schemas.microsoft.com/office/powerpoint/2010/main" val="2612750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DAA63C5-00C4-4A3C-8FD8-5908F5B83DC0}"/>
              </a:ext>
            </a:extLst>
          </p:cNvPr>
          <p:cNvSpPr>
            <a:spLocks noGrp="1"/>
          </p:cNvSpPr>
          <p:nvPr>
            <p:ph idx="1"/>
          </p:nvPr>
        </p:nvSpPr>
        <p:spPr>
          <a:xfrm>
            <a:off x="1371600" y="819806"/>
            <a:ext cx="9601200" cy="5047593"/>
          </a:xfrm>
        </p:spPr>
        <p:txBody>
          <a:bodyPr>
            <a:noAutofit/>
          </a:bodyPr>
          <a:lstStyle/>
          <a:p>
            <a:pPr marL="0" indent="0">
              <a:lnSpc>
                <a:spcPct val="100000"/>
              </a:lnSpc>
              <a:buNone/>
            </a:pPr>
            <a:r>
              <a:rPr lang="en-US" altLang="zh-CN" sz="2400" b="1" dirty="0">
                <a:latin typeface="Arial" panose="020B0604020202020204" pitchFamily="34" charset="0"/>
                <a:cs typeface="Arial" panose="020B0604020202020204" pitchFamily="34" charset="0"/>
              </a:rPr>
              <a:t>2.  Positive Changes </a:t>
            </a:r>
          </a:p>
          <a:p>
            <a:pPr marL="0" indent="0">
              <a:lnSpc>
                <a:spcPct val="100000"/>
              </a:lnSpc>
              <a:buNone/>
            </a:pPr>
            <a:r>
              <a:rPr lang="en-US" altLang="zh-CN" sz="2400" dirty="0">
                <a:latin typeface="Arial" panose="020B0604020202020204" pitchFamily="34" charset="0"/>
                <a:cs typeface="Arial" panose="020B0604020202020204" pitchFamily="34" charset="0"/>
              </a:rPr>
              <a:t>(1)  occ1990dd=154, experience the most positive changes (2000-2016) 0.0288 (2.88%)</a:t>
            </a:r>
          </a:p>
          <a:p>
            <a:pPr>
              <a:lnSpc>
                <a:spcPct val="100000"/>
              </a:lnSpc>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A.3 Professional Specialty Occupations - Subject instructors, college</a:t>
            </a:r>
          </a:p>
          <a:p>
            <a:pPr marL="0" indent="0">
              <a:lnSpc>
                <a:spcPct val="100000"/>
              </a:lnSpc>
              <a:buNone/>
            </a:pPr>
            <a:r>
              <a:rPr lang="en-US" altLang="zh-CN" sz="2400" dirty="0">
                <a:latin typeface="Arial" panose="020B0604020202020204" pitchFamily="34" charset="0"/>
                <a:cs typeface="Arial" panose="020B0604020202020204" pitchFamily="34" charset="0"/>
              </a:rPr>
              <a:t>(2)  occ1990dd=26, experience the second highest positive changes (2000-2016) 0.0225 (2.25%)</a:t>
            </a:r>
          </a:p>
          <a:p>
            <a:pPr>
              <a:lnSpc>
                <a:spcPct val="100000"/>
              </a:lnSpc>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A.2 Management Related Occupations - Management analysts</a:t>
            </a:r>
          </a:p>
          <a:p>
            <a:pPr marL="0" indent="0">
              <a:lnSpc>
                <a:spcPct val="100000"/>
              </a:lnSpc>
              <a:buNone/>
            </a:pPr>
            <a:r>
              <a:rPr lang="en-US" altLang="zh-CN" sz="2400" dirty="0">
                <a:latin typeface="Arial" panose="020B0604020202020204" pitchFamily="34" charset="0"/>
                <a:cs typeface="Arial" panose="020B0604020202020204" pitchFamily="34" charset="0"/>
              </a:rPr>
              <a:t>(3)  occ1990dd=7, experience the third highest positive changes (2000-2016) 0.0223 (2.23%)</a:t>
            </a:r>
          </a:p>
          <a:p>
            <a:pPr>
              <a:lnSpc>
                <a:spcPct val="100000"/>
              </a:lnSpc>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A.1 Executive, Administrative, and Managerial Occupations - Financial managers</a:t>
            </a:r>
            <a:endParaRPr lang="zh-CN" altLang="en-US" sz="2400" dirty="0">
              <a:latin typeface="Arial" panose="020B0604020202020204" pitchFamily="34" charset="0"/>
              <a:cs typeface="Arial" panose="020B0604020202020204" pitchFamily="34" charset="0"/>
            </a:endParaRPr>
          </a:p>
        </p:txBody>
      </p:sp>
      <p:sp>
        <p:nvSpPr>
          <p:cNvPr id="4" name="灯片编号占位符 3">
            <a:extLst>
              <a:ext uri="{FF2B5EF4-FFF2-40B4-BE49-F238E27FC236}">
                <a16:creationId xmlns:a16="http://schemas.microsoft.com/office/drawing/2014/main" id="{611CA5F8-681B-4FF6-A234-88B1472F48D7}"/>
              </a:ext>
            </a:extLst>
          </p:cNvPr>
          <p:cNvSpPr>
            <a:spLocks noGrp="1"/>
          </p:cNvSpPr>
          <p:nvPr>
            <p:ph type="sldNum" sz="quarter" idx="12"/>
          </p:nvPr>
        </p:nvSpPr>
        <p:spPr/>
        <p:txBody>
          <a:bodyPr/>
          <a:lstStyle/>
          <a:p>
            <a:pPr rtl="0"/>
            <a:fld id="{3A98EE3D-8CD1-4C3F-BD1C-C98C9596463C}" type="slidenum">
              <a:rPr lang="en-US" smtClean="0"/>
              <a:t>13</a:t>
            </a:fld>
            <a:endParaRPr lang="en-US" dirty="0"/>
          </a:p>
        </p:txBody>
      </p:sp>
    </p:spTree>
    <p:extLst>
      <p:ext uri="{BB962C8B-B14F-4D97-AF65-F5344CB8AC3E}">
        <p14:creationId xmlns:p14="http://schemas.microsoft.com/office/powerpoint/2010/main" val="1237431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5F18AB-1457-44C4-9A78-DD625C6064CB}"/>
              </a:ext>
            </a:extLst>
          </p:cNvPr>
          <p:cNvSpPr>
            <a:spLocks noGrp="1"/>
          </p:cNvSpPr>
          <p:nvPr>
            <p:ph type="title"/>
          </p:nvPr>
        </p:nvSpPr>
        <p:spPr>
          <a:xfrm>
            <a:off x="1097280" y="286603"/>
            <a:ext cx="10058400" cy="702305"/>
          </a:xfrm>
        </p:spPr>
        <p:txBody>
          <a:bodyPr>
            <a:normAutofit/>
          </a:bodyPr>
          <a:lstStyle/>
          <a:p>
            <a:r>
              <a:rPr lang="en-US" altLang="zh-CN" sz="4000" dirty="0">
                <a:latin typeface="Arial" panose="020B0604020202020204" pitchFamily="34" charset="0"/>
              </a:rPr>
              <a:t>IV.	Previous Work: Autor &amp; Dorn (2013)</a:t>
            </a:r>
            <a:endParaRPr lang="zh-CN" altLang="en-US" sz="4000" dirty="0">
              <a:latin typeface="Arial" panose="020B0604020202020204" pitchFamily="34" charset="0"/>
            </a:endParaRPr>
          </a:p>
        </p:txBody>
      </p:sp>
      <p:sp>
        <p:nvSpPr>
          <p:cNvPr id="8" name="灯片编号占位符 7">
            <a:extLst>
              <a:ext uri="{FF2B5EF4-FFF2-40B4-BE49-F238E27FC236}">
                <a16:creationId xmlns:a16="http://schemas.microsoft.com/office/drawing/2014/main" id="{A1003103-F5F1-428D-83F7-C62D89E017B1}"/>
              </a:ext>
            </a:extLst>
          </p:cNvPr>
          <p:cNvSpPr>
            <a:spLocks noGrp="1"/>
          </p:cNvSpPr>
          <p:nvPr>
            <p:ph type="sldNum" sz="quarter" idx="12"/>
          </p:nvPr>
        </p:nvSpPr>
        <p:spPr/>
        <p:txBody>
          <a:bodyPr/>
          <a:lstStyle/>
          <a:p>
            <a:pPr rtl="0"/>
            <a:fld id="{3A98EE3D-8CD1-4C3F-BD1C-C98C9596463C}" type="slidenum">
              <a:rPr lang="en-US" smtClean="0"/>
              <a:t>14</a:t>
            </a:fld>
            <a:endParaRPr lang="en-US" dirty="0"/>
          </a:p>
        </p:txBody>
      </p:sp>
      <p:pic>
        <p:nvPicPr>
          <p:cNvPr id="5" name="图片 4">
            <a:extLst>
              <a:ext uri="{FF2B5EF4-FFF2-40B4-BE49-F238E27FC236}">
                <a16:creationId xmlns:a16="http://schemas.microsoft.com/office/drawing/2014/main" id="{95908271-5E3C-4A46-A834-51D20A258733}"/>
              </a:ext>
            </a:extLst>
          </p:cNvPr>
          <p:cNvPicPr>
            <a:picLocks noChangeAspect="1"/>
          </p:cNvPicPr>
          <p:nvPr/>
        </p:nvPicPr>
        <p:blipFill>
          <a:blip r:embed="rId3"/>
          <a:stretch>
            <a:fillRect/>
          </a:stretch>
        </p:blipFill>
        <p:spPr>
          <a:xfrm>
            <a:off x="1633728" y="89611"/>
            <a:ext cx="8924544" cy="6678778"/>
          </a:xfrm>
          <a:prstGeom prst="rect">
            <a:avLst/>
          </a:prstGeom>
        </p:spPr>
      </p:pic>
    </p:spTree>
    <p:extLst>
      <p:ext uri="{BB962C8B-B14F-4D97-AF65-F5344CB8AC3E}">
        <p14:creationId xmlns:p14="http://schemas.microsoft.com/office/powerpoint/2010/main" val="810577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5F18AB-1457-44C4-9A78-DD625C6064CB}"/>
              </a:ext>
            </a:extLst>
          </p:cNvPr>
          <p:cNvSpPr>
            <a:spLocks noGrp="1"/>
          </p:cNvSpPr>
          <p:nvPr>
            <p:ph type="title"/>
          </p:nvPr>
        </p:nvSpPr>
        <p:spPr>
          <a:xfrm>
            <a:off x="1097280" y="286603"/>
            <a:ext cx="10058400" cy="702305"/>
          </a:xfrm>
        </p:spPr>
        <p:txBody>
          <a:bodyPr>
            <a:normAutofit/>
          </a:bodyPr>
          <a:lstStyle/>
          <a:p>
            <a:r>
              <a:rPr lang="en-US" altLang="zh-CN" sz="4000" dirty="0">
                <a:latin typeface="Arial" panose="020B0604020202020204" pitchFamily="34" charset="0"/>
              </a:rPr>
              <a:t>IV.	Previous Work: Autor &amp; Dorn (2013)</a:t>
            </a:r>
            <a:endParaRPr lang="zh-CN" altLang="en-US" sz="4000" dirty="0">
              <a:latin typeface="Arial" panose="020B0604020202020204" pitchFamily="34" charset="0"/>
            </a:endParaRPr>
          </a:p>
        </p:txBody>
      </p:sp>
      <p:sp>
        <p:nvSpPr>
          <p:cNvPr id="8" name="灯片编号占位符 7">
            <a:extLst>
              <a:ext uri="{FF2B5EF4-FFF2-40B4-BE49-F238E27FC236}">
                <a16:creationId xmlns:a16="http://schemas.microsoft.com/office/drawing/2014/main" id="{A1003103-F5F1-428D-83F7-C62D89E017B1}"/>
              </a:ext>
            </a:extLst>
          </p:cNvPr>
          <p:cNvSpPr>
            <a:spLocks noGrp="1"/>
          </p:cNvSpPr>
          <p:nvPr>
            <p:ph type="sldNum" sz="quarter" idx="12"/>
          </p:nvPr>
        </p:nvSpPr>
        <p:spPr/>
        <p:txBody>
          <a:bodyPr/>
          <a:lstStyle/>
          <a:p>
            <a:pPr rtl="0"/>
            <a:fld id="{3A98EE3D-8CD1-4C3F-BD1C-C98C9596463C}" type="slidenum">
              <a:rPr lang="en-US" smtClean="0"/>
              <a:t>15</a:t>
            </a:fld>
            <a:endParaRPr lang="en-US" dirty="0"/>
          </a:p>
        </p:txBody>
      </p:sp>
      <p:pic>
        <p:nvPicPr>
          <p:cNvPr id="4" name="图片 3">
            <a:extLst>
              <a:ext uri="{FF2B5EF4-FFF2-40B4-BE49-F238E27FC236}">
                <a16:creationId xmlns:a16="http://schemas.microsoft.com/office/drawing/2014/main" id="{EAC852E5-5261-4BDC-86B9-5EE111E81D47}"/>
              </a:ext>
            </a:extLst>
          </p:cNvPr>
          <p:cNvPicPr>
            <a:picLocks noChangeAspect="1"/>
          </p:cNvPicPr>
          <p:nvPr/>
        </p:nvPicPr>
        <p:blipFill>
          <a:blip r:embed="rId3"/>
          <a:stretch>
            <a:fillRect/>
          </a:stretch>
        </p:blipFill>
        <p:spPr>
          <a:xfrm>
            <a:off x="1633728" y="89611"/>
            <a:ext cx="8924544" cy="6678778"/>
          </a:xfrm>
          <a:prstGeom prst="rect">
            <a:avLst/>
          </a:prstGeom>
        </p:spPr>
      </p:pic>
    </p:spTree>
    <p:extLst>
      <p:ext uri="{BB962C8B-B14F-4D97-AF65-F5344CB8AC3E}">
        <p14:creationId xmlns:p14="http://schemas.microsoft.com/office/powerpoint/2010/main" val="346561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5F18AB-1457-44C4-9A78-DD625C6064CB}"/>
              </a:ext>
            </a:extLst>
          </p:cNvPr>
          <p:cNvSpPr>
            <a:spLocks noGrp="1"/>
          </p:cNvSpPr>
          <p:nvPr>
            <p:ph type="title"/>
          </p:nvPr>
        </p:nvSpPr>
        <p:spPr>
          <a:xfrm>
            <a:off x="1097280" y="286603"/>
            <a:ext cx="10058400" cy="702305"/>
          </a:xfrm>
        </p:spPr>
        <p:txBody>
          <a:bodyPr>
            <a:normAutofit/>
          </a:bodyPr>
          <a:lstStyle/>
          <a:p>
            <a:r>
              <a:rPr lang="en-US" altLang="zh-CN" sz="4000" dirty="0">
                <a:latin typeface="Arial" panose="020B0604020202020204" pitchFamily="34" charset="0"/>
              </a:rPr>
              <a:t>IV.	Previous Work: Autor &amp; Dorn (2013)</a:t>
            </a:r>
            <a:endParaRPr lang="zh-CN" altLang="en-US" sz="4000" dirty="0">
              <a:latin typeface="Arial" panose="020B0604020202020204" pitchFamily="34" charset="0"/>
            </a:endParaRPr>
          </a:p>
        </p:txBody>
      </p:sp>
      <p:sp>
        <p:nvSpPr>
          <p:cNvPr id="8" name="灯片编号占位符 7">
            <a:extLst>
              <a:ext uri="{FF2B5EF4-FFF2-40B4-BE49-F238E27FC236}">
                <a16:creationId xmlns:a16="http://schemas.microsoft.com/office/drawing/2014/main" id="{A1003103-F5F1-428D-83F7-C62D89E017B1}"/>
              </a:ext>
            </a:extLst>
          </p:cNvPr>
          <p:cNvSpPr>
            <a:spLocks noGrp="1"/>
          </p:cNvSpPr>
          <p:nvPr>
            <p:ph type="sldNum" sz="quarter" idx="12"/>
          </p:nvPr>
        </p:nvSpPr>
        <p:spPr/>
        <p:txBody>
          <a:bodyPr/>
          <a:lstStyle/>
          <a:p>
            <a:pPr rtl="0"/>
            <a:fld id="{3A98EE3D-8CD1-4C3F-BD1C-C98C9596463C}" type="slidenum">
              <a:rPr lang="en-US" smtClean="0"/>
              <a:t>16</a:t>
            </a:fld>
            <a:endParaRPr lang="en-US" dirty="0"/>
          </a:p>
        </p:txBody>
      </p:sp>
      <p:pic>
        <p:nvPicPr>
          <p:cNvPr id="5" name="图片 4">
            <a:extLst>
              <a:ext uri="{FF2B5EF4-FFF2-40B4-BE49-F238E27FC236}">
                <a16:creationId xmlns:a16="http://schemas.microsoft.com/office/drawing/2014/main" id="{55E4BD62-F9AA-47F6-9830-23E6821400AF}"/>
              </a:ext>
            </a:extLst>
          </p:cNvPr>
          <p:cNvPicPr>
            <a:picLocks noChangeAspect="1"/>
          </p:cNvPicPr>
          <p:nvPr/>
        </p:nvPicPr>
        <p:blipFill>
          <a:blip r:embed="rId3"/>
          <a:stretch>
            <a:fillRect/>
          </a:stretch>
        </p:blipFill>
        <p:spPr>
          <a:xfrm>
            <a:off x="1502054" y="89611"/>
            <a:ext cx="9187891" cy="6678778"/>
          </a:xfrm>
          <a:prstGeom prst="rect">
            <a:avLst/>
          </a:prstGeom>
        </p:spPr>
      </p:pic>
    </p:spTree>
    <p:extLst>
      <p:ext uri="{BB962C8B-B14F-4D97-AF65-F5344CB8AC3E}">
        <p14:creationId xmlns:p14="http://schemas.microsoft.com/office/powerpoint/2010/main" val="1475688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5F18AB-1457-44C4-9A78-DD625C6064CB}"/>
              </a:ext>
            </a:extLst>
          </p:cNvPr>
          <p:cNvSpPr>
            <a:spLocks noGrp="1"/>
          </p:cNvSpPr>
          <p:nvPr>
            <p:ph type="title"/>
          </p:nvPr>
        </p:nvSpPr>
        <p:spPr>
          <a:xfrm>
            <a:off x="1097280" y="286603"/>
            <a:ext cx="10058400" cy="702305"/>
          </a:xfrm>
        </p:spPr>
        <p:txBody>
          <a:bodyPr>
            <a:normAutofit/>
          </a:bodyPr>
          <a:lstStyle/>
          <a:p>
            <a:r>
              <a:rPr lang="en-US" altLang="zh-CN" sz="4000" dirty="0">
                <a:latin typeface="Arial" panose="020B0604020202020204" pitchFamily="34" charset="0"/>
              </a:rPr>
              <a:t>IV.	Previous Work: Autor &amp; Dorn (2013)</a:t>
            </a:r>
            <a:endParaRPr lang="zh-CN" altLang="en-US" sz="4000" dirty="0">
              <a:latin typeface="Arial" panose="020B0604020202020204" pitchFamily="34" charset="0"/>
            </a:endParaRPr>
          </a:p>
        </p:txBody>
      </p:sp>
      <p:sp>
        <p:nvSpPr>
          <p:cNvPr id="8" name="灯片编号占位符 7">
            <a:extLst>
              <a:ext uri="{FF2B5EF4-FFF2-40B4-BE49-F238E27FC236}">
                <a16:creationId xmlns:a16="http://schemas.microsoft.com/office/drawing/2014/main" id="{A1003103-F5F1-428D-83F7-C62D89E017B1}"/>
              </a:ext>
            </a:extLst>
          </p:cNvPr>
          <p:cNvSpPr>
            <a:spLocks noGrp="1"/>
          </p:cNvSpPr>
          <p:nvPr>
            <p:ph type="sldNum" sz="quarter" idx="12"/>
          </p:nvPr>
        </p:nvSpPr>
        <p:spPr/>
        <p:txBody>
          <a:bodyPr/>
          <a:lstStyle/>
          <a:p>
            <a:pPr rtl="0"/>
            <a:fld id="{3A98EE3D-8CD1-4C3F-BD1C-C98C9596463C}" type="slidenum">
              <a:rPr lang="en-US" smtClean="0"/>
              <a:t>17</a:t>
            </a:fld>
            <a:endParaRPr lang="en-US" dirty="0"/>
          </a:p>
        </p:txBody>
      </p:sp>
      <p:pic>
        <p:nvPicPr>
          <p:cNvPr id="4" name="图片 3">
            <a:extLst>
              <a:ext uri="{FF2B5EF4-FFF2-40B4-BE49-F238E27FC236}">
                <a16:creationId xmlns:a16="http://schemas.microsoft.com/office/drawing/2014/main" id="{95615D0E-824C-4F6B-82CC-A2FD65696EDB}"/>
              </a:ext>
            </a:extLst>
          </p:cNvPr>
          <p:cNvPicPr>
            <a:picLocks noChangeAspect="1"/>
          </p:cNvPicPr>
          <p:nvPr/>
        </p:nvPicPr>
        <p:blipFill>
          <a:blip r:embed="rId3"/>
          <a:stretch>
            <a:fillRect/>
          </a:stretch>
        </p:blipFill>
        <p:spPr>
          <a:xfrm>
            <a:off x="1502054" y="89611"/>
            <a:ext cx="9187891" cy="6678778"/>
          </a:xfrm>
          <a:prstGeom prst="rect">
            <a:avLst/>
          </a:prstGeom>
        </p:spPr>
      </p:pic>
    </p:spTree>
    <p:extLst>
      <p:ext uri="{BB962C8B-B14F-4D97-AF65-F5344CB8AC3E}">
        <p14:creationId xmlns:p14="http://schemas.microsoft.com/office/powerpoint/2010/main" val="882046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85618DD8-A95C-4945-A955-7C01D6BC36A0}"/>
              </a:ext>
            </a:extLst>
          </p:cNvPr>
          <p:cNvSpPr>
            <a:spLocks noGrp="1"/>
          </p:cNvSpPr>
          <p:nvPr>
            <p:ph type="sldNum" sz="quarter" idx="12"/>
          </p:nvPr>
        </p:nvSpPr>
        <p:spPr/>
        <p:txBody>
          <a:bodyPr/>
          <a:lstStyle/>
          <a:p>
            <a:pPr rtl="0"/>
            <a:fld id="{3A98EE3D-8CD1-4C3F-BD1C-C98C9596463C}" type="slidenum">
              <a:rPr lang="en-US" smtClean="0"/>
              <a:t>18</a:t>
            </a:fld>
            <a:endParaRPr lang="en-US" dirty="0"/>
          </a:p>
        </p:txBody>
      </p:sp>
      <p:sp>
        <p:nvSpPr>
          <p:cNvPr id="2" name="文本框 1">
            <a:extLst>
              <a:ext uri="{FF2B5EF4-FFF2-40B4-BE49-F238E27FC236}">
                <a16:creationId xmlns:a16="http://schemas.microsoft.com/office/drawing/2014/main" id="{3B66693F-0129-4A00-9D4D-0B025C6D1611}"/>
              </a:ext>
            </a:extLst>
          </p:cNvPr>
          <p:cNvSpPr txBox="1"/>
          <p:nvPr/>
        </p:nvSpPr>
        <p:spPr>
          <a:xfrm>
            <a:off x="4720591" y="2460568"/>
            <a:ext cx="2750818" cy="707886"/>
          </a:xfrm>
          <a:prstGeom prst="rect">
            <a:avLst/>
          </a:prstGeom>
          <a:noFill/>
        </p:spPr>
        <p:txBody>
          <a:bodyPr wrap="none" rtlCol="0">
            <a:spAutoFit/>
          </a:bodyPr>
          <a:lstStyle/>
          <a:p>
            <a:r>
              <a:rPr lang="en-US" altLang="zh-CN" sz="4000" dirty="0">
                <a:latin typeface="Arial" panose="020B0604020202020204" pitchFamily="34" charset="0"/>
                <a:cs typeface="Arial" panose="020B0604020202020204" pitchFamily="34" charset="0"/>
              </a:rPr>
              <a:t>Thank You!</a:t>
            </a:r>
            <a:endParaRPr lang="zh-CN" altLang="en-US" sz="4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64481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5F18AB-1457-44C4-9A78-DD625C6064CB}"/>
              </a:ext>
            </a:extLst>
          </p:cNvPr>
          <p:cNvSpPr>
            <a:spLocks noGrp="1"/>
          </p:cNvSpPr>
          <p:nvPr>
            <p:ph type="title"/>
          </p:nvPr>
        </p:nvSpPr>
        <p:spPr>
          <a:xfrm>
            <a:off x="1097280" y="286603"/>
            <a:ext cx="10058400" cy="702305"/>
          </a:xfrm>
        </p:spPr>
        <p:txBody>
          <a:bodyPr>
            <a:normAutofit/>
          </a:bodyPr>
          <a:lstStyle/>
          <a:p>
            <a:r>
              <a:rPr lang="en-US" altLang="zh-CN" sz="4000" dirty="0">
                <a:latin typeface="Arial" panose="020B0604020202020204" pitchFamily="34" charset="0"/>
              </a:rPr>
              <a:t>I.	Previous Work: Autor (2019)</a:t>
            </a:r>
            <a:endParaRPr lang="zh-CN" altLang="en-US" sz="4000" dirty="0">
              <a:latin typeface="Arial" panose="020B0604020202020204" pitchFamily="34" charset="0"/>
            </a:endParaRPr>
          </a:p>
        </p:txBody>
      </p:sp>
      <p:sp>
        <p:nvSpPr>
          <p:cNvPr id="7" name="文本框 6">
            <a:extLst>
              <a:ext uri="{FF2B5EF4-FFF2-40B4-BE49-F238E27FC236}">
                <a16:creationId xmlns:a16="http://schemas.microsoft.com/office/drawing/2014/main" id="{6582069D-E04D-4900-A14F-E49F1921EFE4}"/>
              </a:ext>
            </a:extLst>
          </p:cNvPr>
          <p:cNvSpPr txBox="1"/>
          <p:nvPr/>
        </p:nvSpPr>
        <p:spPr>
          <a:xfrm>
            <a:off x="2214848" y="6284109"/>
            <a:ext cx="8690152" cy="338554"/>
          </a:xfrm>
          <a:prstGeom prst="rect">
            <a:avLst/>
          </a:prstGeom>
          <a:noFill/>
        </p:spPr>
        <p:txBody>
          <a:bodyPr wrap="square" rtlCol="0">
            <a:spAutoFit/>
          </a:bodyPr>
          <a:lstStyle/>
          <a:p>
            <a:r>
              <a:rPr lang="en-US" altLang="zh-CN" sz="1600" b="0" i="0" dirty="0">
                <a:solidFill>
                  <a:srgbClr val="222222"/>
                </a:solidFill>
                <a:effectLst/>
                <a:latin typeface="Arial" panose="020B0604020202020204" pitchFamily="34" charset="0"/>
              </a:rPr>
              <a:t>Autor, D., 2019. </a:t>
            </a:r>
            <a:r>
              <a:rPr lang="en-US" altLang="zh-CN" sz="1600" b="0" i="1" dirty="0">
                <a:solidFill>
                  <a:srgbClr val="222222"/>
                </a:solidFill>
                <a:effectLst/>
                <a:latin typeface="Arial" panose="020B0604020202020204" pitchFamily="34" charset="0"/>
              </a:rPr>
              <a:t>Work of the Past, Work of the Future</a:t>
            </a:r>
            <a:r>
              <a:rPr lang="en-US" altLang="zh-CN" sz="1600" b="0" i="0" dirty="0">
                <a:solidFill>
                  <a:srgbClr val="222222"/>
                </a:solidFill>
                <a:effectLst/>
                <a:latin typeface="Arial" panose="020B0604020202020204" pitchFamily="34" charset="0"/>
              </a:rPr>
              <a:t>. National Bureau of Economic Research.</a:t>
            </a:r>
            <a:endParaRPr lang="zh-CN" altLang="en-US" sz="1600" dirty="0"/>
          </a:p>
        </p:txBody>
      </p:sp>
      <p:sp>
        <p:nvSpPr>
          <p:cNvPr id="8" name="灯片编号占位符 7">
            <a:extLst>
              <a:ext uri="{FF2B5EF4-FFF2-40B4-BE49-F238E27FC236}">
                <a16:creationId xmlns:a16="http://schemas.microsoft.com/office/drawing/2014/main" id="{A1003103-F5F1-428D-83F7-C62D89E017B1}"/>
              </a:ext>
            </a:extLst>
          </p:cNvPr>
          <p:cNvSpPr>
            <a:spLocks noGrp="1"/>
          </p:cNvSpPr>
          <p:nvPr>
            <p:ph type="sldNum" sz="quarter" idx="12"/>
          </p:nvPr>
        </p:nvSpPr>
        <p:spPr/>
        <p:txBody>
          <a:bodyPr/>
          <a:lstStyle/>
          <a:p>
            <a:pPr rtl="0"/>
            <a:fld id="{3A98EE3D-8CD1-4C3F-BD1C-C98C9596463C}" type="slidenum">
              <a:rPr lang="en-US" smtClean="0"/>
              <a:t>2</a:t>
            </a:fld>
            <a:endParaRPr lang="en-US" dirty="0"/>
          </a:p>
        </p:txBody>
      </p:sp>
      <p:pic>
        <p:nvPicPr>
          <p:cNvPr id="9" name="图片 8">
            <a:extLst>
              <a:ext uri="{FF2B5EF4-FFF2-40B4-BE49-F238E27FC236}">
                <a16:creationId xmlns:a16="http://schemas.microsoft.com/office/drawing/2014/main" id="{EC41D298-DDE7-40A3-B39B-5737BB54A10A}"/>
              </a:ext>
            </a:extLst>
          </p:cNvPr>
          <p:cNvPicPr>
            <a:picLocks noChangeAspect="1"/>
          </p:cNvPicPr>
          <p:nvPr/>
        </p:nvPicPr>
        <p:blipFill>
          <a:blip r:embed="rId3"/>
          <a:stretch>
            <a:fillRect/>
          </a:stretch>
        </p:blipFill>
        <p:spPr>
          <a:xfrm>
            <a:off x="1188404" y="0"/>
            <a:ext cx="9906316" cy="6165357"/>
          </a:xfrm>
          <a:prstGeom prst="rect">
            <a:avLst/>
          </a:prstGeom>
        </p:spPr>
      </p:pic>
    </p:spTree>
    <p:extLst>
      <p:ext uri="{BB962C8B-B14F-4D97-AF65-F5344CB8AC3E}">
        <p14:creationId xmlns:p14="http://schemas.microsoft.com/office/powerpoint/2010/main" val="2379022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5F18AB-1457-44C4-9A78-DD625C6064CB}"/>
              </a:ext>
            </a:extLst>
          </p:cNvPr>
          <p:cNvSpPr>
            <a:spLocks noGrp="1"/>
          </p:cNvSpPr>
          <p:nvPr>
            <p:ph type="title"/>
          </p:nvPr>
        </p:nvSpPr>
        <p:spPr>
          <a:xfrm>
            <a:off x="1097280" y="286603"/>
            <a:ext cx="10058400" cy="702305"/>
          </a:xfrm>
        </p:spPr>
        <p:txBody>
          <a:bodyPr>
            <a:normAutofit/>
          </a:bodyPr>
          <a:lstStyle/>
          <a:p>
            <a:r>
              <a:rPr lang="en-US" altLang="zh-CN" sz="4000" dirty="0">
                <a:latin typeface="Arial" panose="020B0604020202020204" pitchFamily="34" charset="0"/>
              </a:rPr>
              <a:t>II.	Data Source</a:t>
            </a:r>
            <a:endParaRPr lang="zh-CN" altLang="en-US" sz="4000" dirty="0">
              <a:latin typeface="Arial" panose="020B0604020202020204" pitchFamily="34" charset="0"/>
            </a:endParaRPr>
          </a:p>
        </p:txBody>
      </p:sp>
      <p:sp>
        <p:nvSpPr>
          <p:cNvPr id="3" name="内容占位符 2">
            <a:extLst>
              <a:ext uri="{FF2B5EF4-FFF2-40B4-BE49-F238E27FC236}">
                <a16:creationId xmlns:a16="http://schemas.microsoft.com/office/drawing/2014/main" id="{1D1833CA-4800-43FD-AB20-E0E60A66C27A}"/>
              </a:ext>
            </a:extLst>
          </p:cNvPr>
          <p:cNvSpPr>
            <a:spLocks noGrp="1"/>
          </p:cNvSpPr>
          <p:nvPr>
            <p:ph idx="1"/>
          </p:nvPr>
        </p:nvSpPr>
        <p:spPr>
          <a:xfrm>
            <a:off x="1371600" y="988908"/>
            <a:ext cx="9601200" cy="4878492"/>
          </a:xfrm>
        </p:spPr>
        <p:txBody>
          <a:bodyPr>
            <a:normAutofit/>
          </a:bodyPr>
          <a:lstStyle/>
          <a:p>
            <a:pPr>
              <a:lnSpc>
                <a:spcPct val="100000"/>
              </a:lnSpc>
            </a:pPr>
            <a:r>
              <a:rPr lang="en-US" altLang="zh-CN" sz="2400" dirty="0">
                <a:latin typeface="Arial" panose="020B0604020202020204" pitchFamily="34" charset="0"/>
                <a:cs typeface="Arial" panose="020B0604020202020204" pitchFamily="34" charset="0"/>
              </a:rPr>
              <a:t>Autor (2019): IPUMS-CPS to plot Figure 4 and IPUMS-USA to plot Figure 7 (we discussed before). </a:t>
            </a:r>
          </a:p>
          <a:p>
            <a:pPr>
              <a:lnSpc>
                <a:spcPct val="100000"/>
              </a:lnSpc>
            </a:pPr>
            <a:r>
              <a:rPr lang="en-US" altLang="zh-CN" sz="2400" dirty="0">
                <a:latin typeface="Arial" panose="020B0604020202020204" pitchFamily="34" charset="0"/>
                <a:cs typeface="Arial" panose="020B0604020202020204" pitchFamily="34" charset="0"/>
              </a:rPr>
              <a:t>IPUMS-CPS is an integrated set of data from 57 years (1962-present) of the March Current Population Survey (CPS), whereas IPUMS-USA contains (1970, 1980, 1990, and 2000) census data and 2001-2020 ACS data. </a:t>
            </a:r>
          </a:p>
          <a:p>
            <a:pPr>
              <a:lnSpc>
                <a:spcPct val="100000"/>
              </a:lnSpc>
            </a:pPr>
            <a:r>
              <a:rPr lang="en-US" altLang="zh-CN" sz="2400" dirty="0">
                <a:latin typeface="Arial" panose="020B0604020202020204" pitchFamily="34" charset="0"/>
                <a:cs typeface="Arial" panose="020B0604020202020204" pitchFamily="34" charset="0"/>
              </a:rPr>
              <a:t> I reproduced Figure 4 using our data (IPUMS-USA) since it only requires 1970, 1980, 1990, 2000, and 2016 data. </a:t>
            </a:r>
          </a:p>
        </p:txBody>
      </p:sp>
      <p:sp>
        <p:nvSpPr>
          <p:cNvPr id="5" name="灯片编号占位符 4">
            <a:extLst>
              <a:ext uri="{FF2B5EF4-FFF2-40B4-BE49-F238E27FC236}">
                <a16:creationId xmlns:a16="http://schemas.microsoft.com/office/drawing/2014/main" id="{46B9E7D8-FB01-4AAA-ABE0-931434B0FB09}"/>
              </a:ext>
            </a:extLst>
          </p:cNvPr>
          <p:cNvSpPr>
            <a:spLocks noGrp="1"/>
          </p:cNvSpPr>
          <p:nvPr>
            <p:ph type="sldNum" sz="quarter" idx="12"/>
          </p:nvPr>
        </p:nvSpPr>
        <p:spPr/>
        <p:txBody>
          <a:bodyPr/>
          <a:lstStyle/>
          <a:p>
            <a:pPr rtl="0"/>
            <a:fld id="{3A98EE3D-8CD1-4C3F-BD1C-C98C9596463C}" type="slidenum">
              <a:rPr lang="en-US" smtClean="0"/>
              <a:t>3</a:t>
            </a:fld>
            <a:endParaRPr lang="en-US" dirty="0"/>
          </a:p>
        </p:txBody>
      </p:sp>
    </p:spTree>
    <p:extLst>
      <p:ext uri="{BB962C8B-B14F-4D97-AF65-F5344CB8AC3E}">
        <p14:creationId xmlns:p14="http://schemas.microsoft.com/office/powerpoint/2010/main" val="3016883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5F18AB-1457-44C4-9A78-DD625C6064CB}"/>
              </a:ext>
            </a:extLst>
          </p:cNvPr>
          <p:cNvSpPr>
            <a:spLocks noGrp="1"/>
          </p:cNvSpPr>
          <p:nvPr>
            <p:ph type="title"/>
          </p:nvPr>
        </p:nvSpPr>
        <p:spPr>
          <a:xfrm>
            <a:off x="1097280" y="286603"/>
            <a:ext cx="10058400" cy="702305"/>
          </a:xfrm>
        </p:spPr>
        <p:txBody>
          <a:bodyPr>
            <a:normAutofit/>
          </a:bodyPr>
          <a:lstStyle/>
          <a:p>
            <a:r>
              <a:rPr lang="en-US" altLang="zh-CN" sz="4000" dirty="0">
                <a:latin typeface="Arial" panose="020B0604020202020204" pitchFamily="34" charset="0"/>
              </a:rPr>
              <a:t>III.  </a:t>
            </a:r>
            <a:r>
              <a:rPr lang="en-US" altLang="zh-CN" sz="4000" dirty="0">
                <a:latin typeface="Arial" panose="020B0604020202020204" pitchFamily="34" charset="0"/>
                <a:cs typeface="Arial" panose="020B0604020202020204" pitchFamily="34" charset="0"/>
              </a:rPr>
              <a:t>Reproduce Autor (2019) Figure 4:</a:t>
            </a:r>
            <a:endParaRPr lang="zh-CN" altLang="en-US" sz="4000" dirty="0">
              <a:latin typeface="Arial" panose="020B0604020202020204" pitchFamily="34" charset="0"/>
            </a:endParaRPr>
          </a:p>
        </p:txBody>
      </p:sp>
      <p:sp>
        <p:nvSpPr>
          <p:cNvPr id="5" name="灯片编号占位符 4">
            <a:extLst>
              <a:ext uri="{FF2B5EF4-FFF2-40B4-BE49-F238E27FC236}">
                <a16:creationId xmlns:a16="http://schemas.microsoft.com/office/drawing/2014/main" id="{85618DD8-A95C-4945-A955-7C01D6BC36A0}"/>
              </a:ext>
            </a:extLst>
          </p:cNvPr>
          <p:cNvSpPr>
            <a:spLocks noGrp="1"/>
          </p:cNvSpPr>
          <p:nvPr>
            <p:ph type="sldNum" sz="quarter" idx="12"/>
          </p:nvPr>
        </p:nvSpPr>
        <p:spPr/>
        <p:txBody>
          <a:bodyPr/>
          <a:lstStyle/>
          <a:p>
            <a:pPr rtl="0"/>
            <a:fld id="{3A98EE3D-8CD1-4C3F-BD1C-C98C9596463C}" type="slidenum">
              <a:rPr lang="en-US" smtClean="0"/>
              <a:t>4</a:t>
            </a:fld>
            <a:endParaRPr lang="en-US" dirty="0"/>
          </a:p>
        </p:txBody>
      </p:sp>
      <p:pic>
        <p:nvPicPr>
          <p:cNvPr id="4" name="图片 3">
            <a:extLst>
              <a:ext uri="{FF2B5EF4-FFF2-40B4-BE49-F238E27FC236}">
                <a16:creationId xmlns:a16="http://schemas.microsoft.com/office/drawing/2014/main" id="{47FED978-C9A5-4FF9-94ED-705D99EF081D}"/>
              </a:ext>
            </a:extLst>
          </p:cNvPr>
          <p:cNvPicPr>
            <a:picLocks noChangeAspect="1"/>
          </p:cNvPicPr>
          <p:nvPr/>
        </p:nvPicPr>
        <p:blipFill>
          <a:blip r:embed="rId3"/>
          <a:stretch>
            <a:fillRect/>
          </a:stretch>
        </p:blipFill>
        <p:spPr>
          <a:xfrm>
            <a:off x="1513985" y="0"/>
            <a:ext cx="9164030" cy="6858000"/>
          </a:xfrm>
          <a:prstGeom prst="rect">
            <a:avLst/>
          </a:prstGeom>
        </p:spPr>
      </p:pic>
    </p:spTree>
    <p:extLst>
      <p:ext uri="{BB962C8B-B14F-4D97-AF65-F5344CB8AC3E}">
        <p14:creationId xmlns:p14="http://schemas.microsoft.com/office/powerpoint/2010/main" val="3383023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5F18AB-1457-44C4-9A78-DD625C6064CB}"/>
              </a:ext>
            </a:extLst>
          </p:cNvPr>
          <p:cNvSpPr>
            <a:spLocks noGrp="1"/>
          </p:cNvSpPr>
          <p:nvPr>
            <p:ph type="title"/>
          </p:nvPr>
        </p:nvSpPr>
        <p:spPr>
          <a:xfrm>
            <a:off x="1097280" y="286603"/>
            <a:ext cx="10058400" cy="702305"/>
          </a:xfrm>
        </p:spPr>
        <p:txBody>
          <a:bodyPr>
            <a:normAutofit/>
          </a:bodyPr>
          <a:lstStyle/>
          <a:p>
            <a:r>
              <a:rPr lang="en-US" altLang="zh-CN" sz="4000" dirty="0">
                <a:latin typeface="Arial" panose="020B0604020202020204" pitchFamily="34" charset="0"/>
              </a:rPr>
              <a:t>III.  </a:t>
            </a:r>
            <a:r>
              <a:rPr lang="en-US" altLang="zh-CN" sz="4000" dirty="0">
                <a:latin typeface="Arial" panose="020B0604020202020204" pitchFamily="34" charset="0"/>
                <a:cs typeface="Arial" panose="020B0604020202020204" pitchFamily="34" charset="0"/>
              </a:rPr>
              <a:t>Reproduce Autor (2019) Figure 4 </a:t>
            </a:r>
            <a:endParaRPr lang="zh-CN" altLang="en-US" sz="4000" dirty="0">
              <a:latin typeface="Arial" panose="020B0604020202020204" pitchFamily="34" charset="0"/>
            </a:endParaRPr>
          </a:p>
        </p:txBody>
      </p:sp>
      <p:sp>
        <p:nvSpPr>
          <p:cNvPr id="5" name="灯片编号占位符 4">
            <a:extLst>
              <a:ext uri="{FF2B5EF4-FFF2-40B4-BE49-F238E27FC236}">
                <a16:creationId xmlns:a16="http://schemas.microsoft.com/office/drawing/2014/main" id="{85618DD8-A95C-4945-A955-7C01D6BC36A0}"/>
              </a:ext>
            </a:extLst>
          </p:cNvPr>
          <p:cNvSpPr>
            <a:spLocks noGrp="1"/>
          </p:cNvSpPr>
          <p:nvPr>
            <p:ph type="sldNum" sz="quarter" idx="12"/>
          </p:nvPr>
        </p:nvSpPr>
        <p:spPr/>
        <p:txBody>
          <a:bodyPr/>
          <a:lstStyle/>
          <a:p>
            <a:pPr rtl="0"/>
            <a:fld id="{3A98EE3D-8CD1-4C3F-BD1C-C98C9596463C}" type="slidenum">
              <a:rPr lang="en-US" smtClean="0"/>
              <a:t>5</a:t>
            </a:fld>
            <a:endParaRPr lang="en-US" dirty="0"/>
          </a:p>
        </p:txBody>
      </p:sp>
      <p:pic>
        <p:nvPicPr>
          <p:cNvPr id="6" name="图片 5">
            <a:extLst>
              <a:ext uri="{FF2B5EF4-FFF2-40B4-BE49-F238E27FC236}">
                <a16:creationId xmlns:a16="http://schemas.microsoft.com/office/drawing/2014/main" id="{37953F6C-EDC2-4AFB-96BC-DCB7118B01F2}"/>
              </a:ext>
            </a:extLst>
          </p:cNvPr>
          <p:cNvPicPr>
            <a:picLocks noChangeAspect="1"/>
          </p:cNvPicPr>
          <p:nvPr/>
        </p:nvPicPr>
        <p:blipFill>
          <a:blip r:embed="rId3"/>
          <a:stretch>
            <a:fillRect/>
          </a:stretch>
        </p:blipFill>
        <p:spPr>
          <a:xfrm>
            <a:off x="1633728" y="89611"/>
            <a:ext cx="8924544" cy="6678778"/>
          </a:xfrm>
          <a:prstGeom prst="rect">
            <a:avLst/>
          </a:prstGeom>
        </p:spPr>
      </p:pic>
    </p:spTree>
    <p:extLst>
      <p:ext uri="{BB962C8B-B14F-4D97-AF65-F5344CB8AC3E}">
        <p14:creationId xmlns:p14="http://schemas.microsoft.com/office/powerpoint/2010/main" val="1355106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5F18AB-1457-44C4-9A78-DD625C6064CB}"/>
              </a:ext>
            </a:extLst>
          </p:cNvPr>
          <p:cNvSpPr>
            <a:spLocks noGrp="1"/>
          </p:cNvSpPr>
          <p:nvPr>
            <p:ph type="title"/>
          </p:nvPr>
        </p:nvSpPr>
        <p:spPr>
          <a:xfrm>
            <a:off x="1097280" y="286603"/>
            <a:ext cx="10058400" cy="702305"/>
          </a:xfrm>
        </p:spPr>
        <p:txBody>
          <a:bodyPr>
            <a:normAutofit/>
          </a:bodyPr>
          <a:lstStyle/>
          <a:p>
            <a:r>
              <a:rPr lang="en-US" altLang="zh-CN" sz="4000" dirty="0">
                <a:latin typeface="Arial" panose="020B0604020202020204" pitchFamily="34" charset="0"/>
              </a:rPr>
              <a:t>III.  </a:t>
            </a:r>
            <a:r>
              <a:rPr lang="en-US" altLang="zh-CN" sz="4000" dirty="0">
                <a:latin typeface="Arial" panose="020B0604020202020204" pitchFamily="34" charset="0"/>
                <a:cs typeface="Arial" panose="020B0604020202020204" pitchFamily="34" charset="0"/>
              </a:rPr>
              <a:t>Reproduce Autor (2019) Figure 4 </a:t>
            </a:r>
            <a:endParaRPr lang="zh-CN" altLang="en-US" sz="4000" dirty="0">
              <a:latin typeface="Arial" panose="020B0604020202020204" pitchFamily="34" charset="0"/>
            </a:endParaRPr>
          </a:p>
        </p:txBody>
      </p:sp>
      <p:sp>
        <p:nvSpPr>
          <p:cNvPr id="5" name="灯片编号占位符 4">
            <a:extLst>
              <a:ext uri="{FF2B5EF4-FFF2-40B4-BE49-F238E27FC236}">
                <a16:creationId xmlns:a16="http://schemas.microsoft.com/office/drawing/2014/main" id="{85618DD8-A95C-4945-A955-7C01D6BC36A0}"/>
              </a:ext>
            </a:extLst>
          </p:cNvPr>
          <p:cNvSpPr>
            <a:spLocks noGrp="1"/>
          </p:cNvSpPr>
          <p:nvPr>
            <p:ph type="sldNum" sz="quarter" idx="12"/>
          </p:nvPr>
        </p:nvSpPr>
        <p:spPr/>
        <p:txBody>
          <a:bodyPr/>
          <a:lstStyle/>
          <a:p>
            <a:pPr rtl="0"/>
            <a:fld id="{3A98EE3D-8CD1-4C3F-BD1C-C98C9596463C}" type="slidenum">
              <a:rPr lang="en-US" smtClean="0"/>
              <a:t>6</a:t>
            </a:fld>
            <a:endParaRPr lang="en-US" dirty="0"/>
          </a:p>
        </p:txBody>
      </p:sp>
      <p:pic>
        <p:nvPicPr>
          <p:cNvPr id="4" name="图片 3">
            <a:extLst>
              <a:ext uri="{FF2B5EF4-FFF2-40B4-BE49-F238E27FC236}">
                <a16:creationId xmlns:a16="http://schemas.microsoft.com/office/drawing/2014/main" id="{0DE2BE85-AF13-4529-9E01-4F73498EB626}"/>
              </a:ext>
            </a:extLst>
          </p:cNvPr>
          <p:cNvPicPr>
            <a:picLocks noChangeAspect="1"/>
          </p:cNvPicPr>
          <p:nvPr/>
        </p:nvPicPr>
        <p:blipFill>
          <a:blip r:embed="rId3"/>
          <a:stretch>
            <a:fillRect/>
          </a:stretch>
        </p:blipFill>
        <p:spPr>
          <a:xfrm>
            <a:off x="1633728" y="89611"/>
            <a:ext cx="8924544" cy="6678778"/>
          </a:xfrm>
          <a:prstGeom prst="rect">
            <a:avLst/>
          </a:prstGeom>
        </p:spPr>
      </p:pic>
    </p:spTree>
    <p:extLst>
      <p:ext uri="{BB962C8B-B14F-4D97-AF65-F5344CB8AC3E}">
        <p14:creationId xmlns:p14="http://schemas.microsoft.com/office/powerpoint/2010/main" val="2055426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5F18AB-1457-44C4-9A78-DD625C6064CB}"/>
              </a:ext>
            </a:extLst>
          </p:cNvPr>
          <p:cNvSpPr>
            <a:spLocks noGrp="1"/>
          </p:cNvSpPr>
          <p:nvPr>
            <p:ph type="title"/>
          </p:nvPr>
        </p:nvSpPr>
        <p:spPr>
          <a:xfrm>
            <a:off x="1097280" y="286603"/>
            <a:ext cx="10058400" cy="702305"/>
          </a:xfrm>
        </p:spPr>
        <p:txBody>
          <a:bodyPr>
            <a:normAutofit/>
          </a:bodyPr>
          <a:lstStyle/>
          <a:p>
            <a:r>
              <a:rPr lang="en-US" altLang="zh-CN" sz="4000" dirty="0">
                <a:latin typeface="Arial" panose="020B0604020202020204" pitchFamily="34" charset="0"/>
              </a:rPr>
              <a:t>IV.	Previous Work: Autor &amp; Dorn (2013)</a:t>
            </a:r>
            <a:endParaRPr lang="zh-CN" altLang="en-US" sz="4000" dirty="0">
              <a:latin typeface="Arial" panose="020B0604020202020204" pitchFamily="34" charset="0"/>
            </a:endParaRPr>
          </a:p>
        </p:txBody>
      </p:sp>
      <p:sp>
        <p:nvSpPr>
          <p:cNvPr id="7" name="文本框 6">
            <a:extLst>
              <a:ext uri="{FF2B5EF4-FFF2-40B4-BE49-F238E27FC236}">
                <a16:creationId xmlns:a16="http://schemas.microsoft.com/office/drawing/2014/main" id="{6582069D-E04D-4900-A14F-E49F1921EFE4}"/>
              </a:ext>
            </a:extLst>
          </p:cNvPr>
          <p:cNvSpPr txBox="1"/>
          <p:nvPr/>
        </p:nvSpPr>
        <p:spPr>
          <a:xfrm>
            <a:off x="1781404" y="6251824"/>
            <a:ext cx="8690152" cy="584775"/>
          </a:xfrm>
          <a:prstGeom prst="rect">
            <a:avLst/>
          </a:prstGeom>
          <a:noFill/>
        </p:spPr>
        <p:txBody>
          <a:bodyPr wrap="square" rtlCol="0">
            <a:spAutoFit/>
          </a:bodyPr>
          <a:lstStyle/>
          <a:p>
            <a:r>
              <a:rPr lang="en-US" altLang="zh-CN" sz="1600" dirty="0">
                <a:solidFill>
                  <a:srgbClr val="222222"/>
                </a:solidFill>
                <a:latin typeface="Arial" panose="020B0604020202020204" pitchFamily="34" charset="0"/>
              </a:rPr>
              <a:t>Autor, D. and Dorn, D., 2013. The growth of low-skill service jobs and the polarization of the US labor market. American Economic Review, 103(5), pp.1553-97.</a:t>
            </a:r>
            <a:endParaRPr lang="zh-CN" altLang="en-US" sz="1600" dirty="0"/>
          </a:p>
        </p:txBody>
      </p:sp>
      <p:sp>
        <p:nvSpPr>
          <p:cNvPr id="8" name="灯片编号占位符 7">
            <a:extLst>
              <a:ext uri="{FF2B5EF4-FFF2-40B4-BE49-F238E27FC236}">
                <a16:creationId xmlns:a16="http://schemas.microsoft.com/office/drawing/2014/main" id="{A1003103-F5F1-428D-83F7-C62D89E017B1}"/>
              </a:ext>
            </a:extLst>
          </p:cNvPr>
          <p:cNvSpPr>
            <a:spLocks noGrp="1"/>
          </p:cNvSpPr>
          <p:nvPr>
            <p:ph type="sldNum" sz="quarter" idx="12"/>
          </p:nvPr>
        </p:nvSpPr>
        <p:spPr/>
        <p:txBody>
          <a:bodyPr/>
          <a:lstStyle/>
          <a:p>
            <a:pPr rtl="0"/>
            <a:fld id="{3A98EE3D-8CD1-4C3F-BD1C-C98C9596463C}" type="slidenum">
              <a:rPr lang="en-US" smtClean="0"/>
              <a:t>7</a:t>
            </a:fld>
            <a:endParaRPr lang="en-US" dirty="0"/>
          </a:p>
        </p:txBody>
      </p:sp>
      <p:pic>
        <p:nvPicPr>
          <p:cNvPr id="4" name="图片 3">
            <a:extLst>
              <a:ext uri="{FF2B5EF4-FFF2-40B4-BE49-F238E27FC236}">
                <a16:creationId xmlns:a16="http://schemas.microsoft.com/office/drawing/2014/main" id="{517CDEDA-D30C-4061-99C6-809C1D7F27DF}"/>
              </a:ext>
            </a:extLst>
          </p:cNvPr>
          <p:cNvPicPr>
            <a:picLocks noChangeAspect="1"/>
          </p:cNvPicPr>
          <p:nvPr/>
        </p:nvPicPr>
        <p:blipFill>
          <a:blip r:embed="rId3"/>
          <a:stretch>
            <a:fillRect/>
          </a:stretch>
        </p:blipFill>
        <p:spPr>
          <a:xfrm>
            <a:off x="1443037" y="-50016"/>
            <a:ext cx="9305925" cy="6334125"/>
          </a:xfrm>
          <a:prstGeom prst="rect">
            <a:avLst/>
          </a:prstGeom>
        </p:spPr>
      </p:pic>
    </p:spTree>
    <p:extLst>
      <p:ext uri="{BB962C8B-B14F-4D97-AF65-F5344CB8AC3E}">
        <p14:creationId xmlns:p14="http://schemas.microsoft.com/office/powerpoint/2010/main" val="2698289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5F18AB-1457-44C4-9A78-DD625C6064CB}"/>
              </a:ext>
            </a:extLst>
          </p:cNvPr>
          <p:cNvSpPr>
            <a:spLocks noGrp="1"/>
          </p:cNvSpPr>
          <p:nvPr>
            <p:ph type="title"/>
          </p:nvPr>
        </p:nvSpPr>
        <p:spPr>
          <a:xfrm>
            <a:off x="1097280" y="286603"/>
            <a:ext cx="10058400" cy="702305"/>
          </a:xfrm>
        </p:spPr>
        <p:txBody>
          <a:bodyPr>
            <a:normAutofit/>
          </a:bodyPr>
          <a:lstStyle/>
          <a:p>
            <a:r>
              <a:rPr lang="en-US" altLang="zh-CN" sz="4000" dirty="0">
                <a:latin typeface="Arial" panose="020B0604020202020204" pitchFamily="34" charset="0"/>
              </a:rPr>
              <a:t>IV.	Previous Work: Autor &amp; Dorn (2013)</a:t>
            </a:r>
            <a:endParaRPr lang="zh-CN" altLang="en-US" sz="4000" dirty="0">
              <a:latin typeface="Arial" panose="020B0604020202020204" pitchFamily="34" charset="0"/>
            </a:endParaRPr>
          </a:p>
        </p:txBody>
      </p:sp>
      <p:sp>
        <p:nvSpPr>
          <p:cNvPr id="7" name="文本框 6">
            <a:extLst>
              <a:ext uri="{FF2B5EF4-FFF2-40B4-BE49-F238E27FC236}">
                <a16:creationId xmlns:a16="http://schemas.microsoft.com/office/drawing/2014/main" id="{6582069D-E04D-4900-A14F-E49F1921EFE4}"/>
              </a:ext>
            </a:extLst>
          </p:cNvPr>
          <p:cNvSpPr txBox="1"/>
          <p:nvPr/>
        </p:nvSpPr>
        <p:spPr>
          <a:xfrm>
            <a:off x="1781404" y="6251824"/>
            <a:ext cx="8690152" cy="584775"/>
          </a:xfrm>
          <a:prstGeom prst="rect">
            <a:avLst/>
          </a:prstGeom>
          <a:noFill/>
        </p:spPr>
        <p:txBody>
          <a:bodyPr wrap="square" rtlCol="0">
            <a:spAutoFit/>
          </a:bodyPr>
          <a:lstStyle/>
          <a:p>
            <a:r>
              <a:rPr lang="en-US" altLang="zh-CN" sz="1600" dirty="0">
                <a:solidFill>
                  <a:srgbClr val="222222"/>
                </a:solidFill>
                <a:latin typeface="Arial" panose="020B0604020202020204" pitchFamily="34" charset="0"/>
              </a:rPr>
              <a:t>David, H. and Dorn, D., 2013. The growth of low-skill service jobs and the polarization of the US labor market. American Economic Review, 103(5), pp.1553-97.</a:t>
            </a:r>
            <a:endParaRPr lang="zh-CN" altLang="en-US" sz="1600" dirty="0"/>
          </a:p>
        </p:txBody>
      </p:sp>
      <p:sp>
        <p:nvSpPr>
          <p:cNvPr id="8" name="灯片编号占位符 7">
            <a:extLst>
              <a:ext uri="{FF2B5EF4-FFF2-40B4-BE49-F238E27FC236}">
                <a16:creationId xmlns:a16="http://schemas.microsoft.com/office/drawing/2014/main" id="{A1003103-F5F1-428D-83F7-C62D89E017B1}"/>
              </a:ext>
            </a:extLst>
          </p:cNvPr>
          <p:cNvSpPr>
            <a:spLocks noGrp="1"/>
          </p:cNvSpPr>
          <p:nvPr>
            <p:ph type="sldNum" sz="quarter" idx="12"/>
          </p:nvPr>
        </p:nvSpPr>
        <p:spPr/>
        <p:txBody>
          <a:bodyPr/>
          <a:lstStyle/>
          <a:p>
            <a:pPr rtl="0"/>
            <a:fld id="{3A98EE3D-8CD1-4C3F-BD1C-C98C9596463C}" type="slidenum">
              <a:rPr lang="en-US" smtClean="0"/>
              <a:t>8</a:t>
            </a:fld>
            <a:endParaRPr lang="en-US" dirty="0"/>
          </a:p>
        </p:txBody>
      </p:sp>
      <p:pic>
        <p:nvPicPr>
          <p:cNvPr id="5" name="图片 4">
            <a:extLst>
              <a:ext uri="{FF2B5EF4-FFF2-40B4-BE49-F238E27FC236}">
                <a16:creationId xmlns:a16="http://schemas.microsoft.com/office/drawing/2014/main" id="{9581611D-DB1A-4BCB-998E-2C29F0905473}"/>
              </a:ext>
            </a:extLst>
          </p:cNvPr>
          <p:cNvPicPr>
            <a:picLocks noChangeAspect="1"/>
          </p:cNvPicPr>
          <p:nvPr/>
        </p:nvPicPr>
        <p:blipFill>
          <a:blip r:embed="rId3"/>
          <a:stretch>
            <a:fillRect/>
          </a:stretch>
        </p:blipFill>
        <p:spPr>
          <a:xfrm>
            <a:off x="1542071" y="0"/>
            <a:ext cx="9107858" cy="6858000"/>
          </a:xfrm>
          <a:prstGeom prst="rect">
            <a:avLst/>
          </a:prstGeom>
        </p:spPr>
      </p:pic>
    </p:spTree>
    <p:extLst>
      <p:ext uri="{BB962C8B-B14F-4D97-AF65-F5344CB8AC3E}">
        <p14:creationId xmlns:p14="http://schemas.microsoft.com/office/powerpoint/2010/main" val="1865966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D82AD4F-90F3-4CAA-AFB2-7C8B9AC97795}"/>
              </a:ext>
            </a:extLst>
          </p:cNvPr>
          <p:cNvSpPr>
            <a:spLocks noGrp="1"/>
          </p:cNvSpPr>
          <p:nvPr>
            <p:ph idx="1"/>
          </p:nvPr>
        </p:nvSpPr>
        <p:spPr>
          <a:xfrm>
            <a:off x="1371600" y="1026942"/>
            <a:ext cx="9601200" cy="4840458"/>
          </a:xfrm>
        </p:spPr>
        <p:txBody>
          <a:bodyPr>
            <a:normAutofit/>
          </a:bodyPr>
          <a:lstStyle/>
          <a:p>
            <a:pPr>
              <a:lnSpc>
                <a:spcPct val="150000"/>
              </a:lnSpc>
            </a:pPr>
            <a:r>
              <a:rPr lang="en-US" altLang="zh-CN" sz="2800" dirty="0">
                <a:latin typeface="Arial" panose="020B0604020202020204" pitchFamily="34" charset="0"/>
                <a:cs typeface="Arial" panose="020B0604020202020204" pitchFamily="34" charset="0"/>
              </a:rPr>
              <a:t>According to Autor &amp; Dorn (2013), in 1980, 47 percent of employment in the lowest quintile was in service occupations and 92 percent of service occupation employment was in the lowest quintile. </a:t>
            </a:r>
          </a:p>
          <a:p>
            <a:pPr>
              <a:lnSpc>
                <a:spcPct val="150000"/>
              </a:lnSpc>
            </a:pPr>
            <a:r>
              <a:rPr lang="en-US" altLang="zh-CN" sz="2800" dirty="0">
                <a:latin typeface="Arial" panose="020B0604020202020204" pitchFamily="34" charset="0"/>
                <a:cs typeface="Arial" panose="020B0604020202020204" pitchFamily="34" charset="0"/>
              </a:rPr>
              <a:t>In 2005, 55 percent of employment in the lowest quintile was in service occupations and 89 percent of service occupation employment was in the lowest quintile. </a:t>
            </a:r>
            <a:endParaRPr lang="zh-CN" altLang="en-US" sz="2800" dirty="0">
              <a:latin typeface="Arial" panose="020B0604020202020204" pitchFamily="34" charset="0"/>
              <a:cs typeface="Arial" panose="020B0604020202020204" pitchFamily="34" charset="0"/>
            </a:endParaRPr>
          </a:p>
          <a:p>
            <a:endParaRPr lang="zh-CN" altLang="en-US" sz="2800" dirty="0">
              <a:latin typeface="Arial" panose="020B0604020202020204" pitchFamily="34" charset="0"/>
              <a:cs typeface="Arial" panose="020B0604020202020204" pitchFamily="34" charset="0"/>
            </a:endParaRPr>
          </a:p>
        </p:txBody>
      </p:sp>
      <p:sp>
        <p:nvSpPr>
          <p:cNvPr id="4" name="灯片编号占位符 3">
            <a:extLst>
              <a:ext uri="{FF2B5EF4-FFF2-40B4-BE49-F238E27FC236}">
                <a16:creationId xmlns:a16="http://schemas.microsoft.com/office/drawing/2014/main" id="{8D62204F-8B19-4084-8C64-BEDF8FDF1EC2}"/>
              </a:ext>
            </a:extLst>
          </p:cNvPr>
          <p:cNvSpPr>
            <a:spLocks noGrp="1"/>
          </p:cNvSpPr>
          <p:nvPr>
            <p:ph type="sldNum" sz="quarter" idx="12"/>
          </p:nvPr>
        </p:nvSpPr>
        <p:spPr/>
        <p:txBody>
          <a:bodyPr/>
          <a:lstStyle/>
          <a:p>
            <a:pPr rtl="0"/>
            <a:fld id="{3A98EE3D-8CD1-4C3F-BD1C-C98C9596463C}" type="slidenum">
              <a:rPr lang="en-US" smtClean="0"/>
              <a:t>9</a:t>
            </a:fld>
            <a:endParaRPr lang="en-US" dirty="0"/>
          </a:p>
        </p:txBody>
      </p:sp>
    </p:spTree>
    <p:extLst>
      <p:ext uri="{BB962C8B-B14F-4D97-AF65-F5344CB8AC3E}">
        <p14:creationId xmlns:p14="http://schemas.microsoft.com/office/powerpoint/2010/main" val="3628626604"/>
      </p:ext>
    </p:extLst>
  </p:cSld>
  <p:clrMapOvr>
    <a:masterClrMapping/>
  </p:clrMapOvr>
</p:sld>
</file>

<file path=ppt/theme/theme1.xml><?xml version="1.0" encoding="utf-8"?>
<a:theme xmlns:a="http://schemas.openxmlformats.org/drawingml/2006/main" name="剪切">
  <a:themeElements>
    <a:clrScheme name="剪切">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剪切">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剪切">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TM10001105[[fn=裁剪]]</Template>
  <TotalTime>1795</TotalTime>
  <Words>1136</Words>
  <Application>Microsoft Office PowerPoint</Application>
  <PresentationFormat>宽屏</PresentationFormat>
  <Paragraphs>100</Paragraphs>
  <Slides>18</Slides>
  <Notes>16</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18</vt:i4>
      </vt:variant>
    </vt:vector>
  </HeadingPairs>
  <TitlesOfParts>
    <vt:vector size="23" baseType="lpstr">
      <vt:lpstr>Code</vt:lpstr>
      <vt:lpstr>Arial</vt:lpstr>
      <vt:lpstr>Calibri</vt:lpstr>
      <vt:lpstr>Franklin Gothic Book</vt:lpstr>
      <vt:lpstr>剪切</vt:lpstr>
      <vt:lpstr>Empirical Investigation</vt:lpstr>
      <vt:lpstr>I. Previous Work: Autor (2019)</vt:lpstr>
      <vt:lpstr>II. Data Source</vt:lpstr>
      <vt:lpstr>III.  Reproduce Autor (2019) Figure 4:</vt:lpstr>
      <vt:lpstr>III.  Reproduce Autor (2019) Figure 4 </vt:lpstr>
      <vt:lpstr>III.  Reproduce Autor (2019) Figure 4 </vt:lpstr>
      <vt:lpstr>IV. Previous Work: Autor &amp; Dorn (2013)</vt:lpstr>
      <vt:lpstr>IV. Previous Work: Autor &amp; Dorn (2013)</vt:lpstr>
      <vt:lpstr>PowerPoint 演示文稿</vt:lpstr>
      <vt:lpstr>IV. Previous Work: Autor &amp; Dorn (2013)</vt:lpstr>
      <vt:lpstr>IV. Previous Work: Autor &amp; Dorn (2013)</vt:lpstr>
      <vt:lpstr>PowerPoint 演示文稿</vt:lpstr>
      <vt:lpstr>PowerPoint 演示文稿</vt:lpstr>
      <vt:lpstr>IV. Previous Work: Autor &amp; Dorn (2013)</vt:lpstr>
      <vt:lpstr>IV. Previous Work: Autor &amp; Dorn (2013)</vt:lpstr>
      <vt:lpstr>IV. Previous Work: Autor &amp; Dorn (2013)</vt:lpstr>
      <vt:lpstr>IV. Previous Work: Autor &amp; Dorn (2013)</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Empirical Investigation Employment Share</dc:title>
  <dc:creator>Ang Geer</dc:creator>
  <cp:lastModifiedBy>Ang Geer</cp:lastModifiedBy>
  <cp:revision>125</cp:revision>
  <dcterms:created xsi:type="dcterms:W3CDTF">2020-09-15T13:49:44Z</dcterms:created>
  <dcterms:modified xsi:type="dcterms:W3CDTF">2020-10-19T14:30:35Z</dcterms:modified>
</cp:coreProperties>
</file>