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0" r:id="rId5"/>
  </p:sldMasterIdLst>
  <p:notesMasterIdLst>
    <p:notesMasterId r:id="rId19"/>
  </p:notesMasterIdLst>
  <p:sldIdLst>
    <p:sldId id="268" r:id="rId6"/>
    <p:sldId id="313" r:id="rId7"/>
    <p:sldId id="314" r:id="rId8"/>
    <p:sldId id="318" r:id="rId9"/>
    <p:sldId id="316" r:id="rId10"/>
    <p:sldId id="317" r:id="rId11"/>
    <p:sldId id="319" r:id="rId12"/>
    <p:sldId id="315" r:id="rId13"/>
    <p:sldId id="320" r:id="rId14"/>
    <p:sldId id="321" r:id="rId15"/>
    <p:sldId id="322" r:id="rId16"/>
    <p:sldId id="323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057" autoAdjust="0"/>
  </p:normalViewPr>
  <p:slideViewPr>
    <p:cSldViewPr snapToGrid="0">
      <p:cViewPr varScale="1">
        <p:scale>
          <a:sx n="60" d="100"/>
          <a:sy n="60" d="100"/>
        </p:scale>
        <p:origin x="114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AB29D-E936-46BD-B0AD-2A7578DEF786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B26C7-057A-4361-95C0-B94DECDBFC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194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Today </a:t>
            </a:r>
            <a:r>
              <a:rPr lang="en-US" altLang="zh-CN" dirty="0" err="1"/>
              <a:t>i</a:t>
            </a:r>
            <a:r>
              <a:rPr lang="en-US" altLang="zh-CN" dirty="0"/>
              <a:t> would like to present our </a:t>
            </a:r>
            <a:r>
              <a:rPr lang="en-US" altLang="zh-CN" dirty="0" err="1"/>
              <a:t>preogress</a:t>
            </a:r>
            <a:r>
              <a:rPr lang="en-US" altLang="zh-CN" dirty="0"/>
              <a:t> which is mainly on </a:t>
            </a:r>
            <a:r>
              <a:rPr lang="en-US" altLang="zh-CN" dirty="0" err="1"/>
              <a:t>msa</a:t>
            </a:r>
            <a:r>
              <a:rPr lang="en-US" altLang="zh-CN" dirty="0"/>
              <a:t> evolution and relevant t tests, as well as the comparison between two </a:t>
            </a:r>
            <a:r>
              <a:rPr lang="en-US" altLang="zh-CN" dirty="0" err="1"/>
              <a:t>defs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B26C7-057A-4361-95C0-B94DECDBFC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25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050" dirty="0"/>
              <a:t>Then the coefficient turn out to be significant at 10% level</a:t>
            </a:r>
            <a:endParaRPr lang="zh-CN" altLang="en-US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B151B-D7D1-48E5-8230-5AADBC794F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085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050" dirty="0"/>
              <a:t>Using pcs def, all regressions have significant estimated coefficient on the dummy.</a:t>
            </a:r>
            <a:endParaRPr lang="zh-CN" altLang="en-US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B151B-D7D1-48E5-8230-5AADBC794F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26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050" dirty="0"/>
              <a:t>For comparison, I excluded NY n LA as well. But the last regression turned out to be </a:t>
            </a:r>
            <a:r>
              <a:rPr lang="en-US" altLang="zh-CN" sz="1050"/>
              <a:t>not significant in 10% level.</a:t>
            </a:r>
            <a:endParaRPr lang="zh-CN" altLang="en-US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B151B-D7D1-48E5-8230-5AADBC794F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196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 put in some names for the larger MSAs in the graphs.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However, I tried to only name cities with population larger than 6 million, but the names ended up clustered together, it is very difficult to read.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So I put names for all metro population that are larger than 7 million, and selected metro </a:t>
            </a:r>
            <a:r>
              <a:rPr lang="en-US" altLang="zh-CN" sz="1400" dirty="0" err="1"/>
              <a:t>ares</a:t>
            </a:r>
            <a:r>
              <a:rPr lang="en-US" altLang="zh-CN" sz="1400" dirty="0"/>
              <a:t> that are larger than 2 million + with special features.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And the feature are like Boston, SF have( relatively highest high-paid job changes). </a:t>
            </a:r>
          </a:p>
          <a:p>
            <a:r>
              <a:rPr lang="en-US" altLang="zh-CN" sz="1400" dirty="0"/>
              <a:t>name</a:t>
            </a:r>
          </a:p>
          <a:p>
            <a:r>
              <a:rPr lang="en-US" altLang="zh-CN" sz="1400" dirty="0"/>
              <a:t>Dallas-Fort Worth-Arlington, TX</a:t>
            </a:r>
          </a:p>
          <a:p>
            <a:r>
              <a:rPr lang="en-US" altLang="zh-CN" sz="1400" dirty="0"/>
              <a:t>Chicago-Naperville-Elgin, IL-IN-WI</a:t>
            </a:r>
          </a:p>
          <a:p>
            <a:r>
              <a:rPr lang="en-US" altLang="zh-CN" sz="1400" dirty="0"/>
              <a:t>Los Angeles-Long Beach-Anaheim, CA</a:t>
            </a:r>
          </a:p>
          <a:p>
            <a:r>
              <a:rPr lang="en-US" altLang="zh-CN" sz="1400" dirty="0"/>
              <a:t>New York-Newark-Jersey City, NY-NJ-PA</a:t>
            </a:r>
          </a:p>
          <a:p>
            <a:endParaRPr lang="en-US" altLang="zh-CN" sz="1400" dirty="0"/>
          </a:p>
          <a:p>
            <a:br>
              <a:rPr lang="en-US" altLang="zh-CN" sz="1400" dirty="0"/>
            </a:br>
            <a:endParaRPr lang="zh-CN" altLang="en-US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B151B-D7D1-48E5-8230-5AADBC794F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09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zh-CN" sz="1050" dirty="0"/>
              <a:t>This is using 12.5 ranked definition </a:t>
            </a:r>
          </a:p>
          <a:p>
            <a:pPr marL="171450" indent="-171450">
              <a:buFontTx/>
              <a:buChar char="-"/>
            </a:pPr>
            <a:r>
              <a:rPr lang="en-US" altLang="zh-CN" sz="1050" dirty="0"/>
              <a:t>We can see that with pcs definition, most larger metro areas are </a:t>
            </a:r>
            <a:r>
              <a:rPr lang="en-US" altLang="zh-CN" sz="1050" dirty="0" err="1"/>
              <a:t>expericing</a:t>
            </a:r>
            <a:r>
              <a:rPr lang="en-US" altLang="zh-CN" sz="1050" dirty="0"/>
              <a:t> higher growth of high-paid jobs</a:t>
            </a:r>
            <a:endParaRPr lang="zh-CN" altLang="en-US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B151B-D7D1-48E5-8230-5AADBC794F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022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50" dirty="0"/>
              <a:t> Then we look into NY and LA metro areas more closely. I separated NYC and LA out of the metropolitan statistical areas by specifying their state and county 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50" dirty="0"/>
              <a:t> NYC includes the following counties,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 only includes Los Angeles county.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 we replot the previous figure to see the difference.</a:t>
            </a:r>
            <a:endParaRPr lang="zh-CN" altLang="en-US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B151B-D7D1-48E5-8230-5AADBC794F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740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zh-CN" sz="1050" dirty="0"/>
              <a:t>with PCS definition, both cities have similar high-paid and low-paid job growth, NYC loses more middle-paid jobs</a:t>
            </a:r>
            <a:endParaRPr lang="zh-CN" altLang="en-US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B151B-D7D1-48E5-8230-5AADBC794F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13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zh-CN" sz="1050" dirty="0"/>
              <a:t>With "12.5 ranked" definition, both cities still have greater low-paid job growth which is similar when considering larger MSA areas. </a:t>
            </a:r>
          </a:p>
          <a:p>
            <a:pPr marL="171450" indent="-171450">
              <a:buFontTx/>
              <a:buChar char="-"/>
            </a:pPr>
            <a:r>
              <a:rPr lang="en-US" altLang="zh-CN" sz="1050" dirty="0"/>
              <a:t>It is also surprising that LA </a:t>
            </a:r>
            <a:r>
              <a:rPr lang="en-US" altLang="zh-CN" sz="1050" dirty="0" err="1"/>
              <a:t>stillexperiences</a:t>
            </a:r>
            <a:r>
              <a:rPr lang="en-US" altLang="zh-CN" sz="1050" dirty="0"/>
              <a:t> a very small positive change for high-paid jobs using "12.5 ranked" definition. </a:t>
            </a:r>
            <a:endParaRPr lang="zh-CN" altLang="en-US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B151B-D7D1-48E5-8230-5AADBC794F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619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Then we followed the questions from last discussion, and </a:t>
            </a:r>
            <a:r>
              <a:rPr lang="en-US" altLang="zh-CN" sz="1050" dirty="0" err="1">
                <a:latin typeface="Arial" panose="020B0604020202020204" pitchFamily="34" charset="0"/>
                <a:cs typeface="Arial" panose="020B0604020202020204" pitchFamily="34" charset="0"/>
              </a:rPr>
              <a:t>digged</a:t>
            </a:r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 into the two definitions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I haven't observed any big differences, for example, matched from low to high, or matched from high to low. The difference is match low-mid or match high-low or mid-low or mid-high. I attached the matched dataset "</a:t>
            </a:r>
            <a:r>
              <a:rPr lang="en-US" altLang="zh-CN" sz="1050" dirty="0" err="1">
                <a:latin typeface="Arial" panose="020B0604020202020204" pitchFamily="34" charset="0"/>
                <a:cs typeface="Arial" panose="020B0604020202020204" pitchFamily="34" charset="0"/>
              </a:rPr>
              <a:t>final_match_pcs_ad</a:t>
            </a:r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," which contains dummies indicating each category under two definitions for all "occ1990dd" jobs for further inspections. I can have a closer look at the difference soon.</a:t>
            </a:r>
            <a:endParaRPr lang="en-US" altLang="zh-CN" sz="105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50" dirty="0"/>
              <a:t>So I summarized the details of mismatched occupations in the excel file further inspections</a:t>
            </a:r>
            <a:endParaRPr lang="zh-CN" altLang="en-US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B151B-D7D1-48E5-8230-5AADBC794F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795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zh-CN" altLang="en-US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B151B-D7D1-48E5-8230-5AADBC794F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4691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I conduct simple t-stat tests of the evolution of jobs H, M and L jobs between 1990-2015 using both classifications comparing “large” and “small” cities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I get 58.2% of population of the sample are defined as larger groups. From the bottom, 12.9% are defined as smaller group.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Instead of a t-test precisely I run a regression of a dummy for large city on the change in job category.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So we can observe that the first regression of changes in high-paid occ, the coefficient of the dummy is not significant at 10% level, so I tried to excludes the two largest metro NYC LA and see.</a:t>
            </a:r>
            <a:endParaRPr lang="zh-CN" altLang="en-US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B151B-D7D1-48E5-8230-5AADBC794F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709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65B189A-A3BE-4ECF-A249-11E8A2B6EA9D}" type="datetime1">
              <a:rPr lang="zh-CN" altLang="en-US" smtClean="0"/>
              <a:t>2020/11/12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62112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223FF0-3499-43BE-8B3B-8F37DBB5F40B}" type="datetime1">
              <a:rPr lang="zh-CN" altLang="en-US" smtClean="0"/>
              <a:t>2020/11/12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74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C8EC3B1-17CF-4886-A2E2-27F23184DC43}" type="datetime1">
              <a:rPr lang="zh-CN" altLang="en-US" smtClean="0"/>
              <a:t>2020/11/12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7135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DBC076D-61A4-4453-ACAE-EFA203FF2D40}" type="datetime1">
              <a:rPr lang="zh-CN" altLang="en-US" smtClean="0"/>
              <a:t>2020/11/12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33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79AA12E-CC51-42CE-B04F-E786F196F829}" type="datetime1">
              <a:rPr lang="zh-CN" altLang="en-US" smtClean="0"/>
              <a:t>2020/11/12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718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D38BF5-346E-45D9-9705-773016624599}" type="datetime1">
              <a:rPr lang="zh-CN" altLang="en-US" smtClean="0"/>
              <a:t>2020/11/12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43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D592F86-D6FF-4C2A-888B-B27BAFBDC2DF}" type="datetime1">
              <a:rPr lang="zh-CN" altLang="en-US" smtClean="0"/>
              <a:t>2020/11/12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81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1E2249-8724-49BF-8846-ED83F9AB2019}" type="datetime1">
              <a:rPr lang="zh-CN" altLang="en-US" smtClean="0"/>
              <a:t>2020/11/12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3423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CB9B52-320F-43C5-AB64-68150ED46972}" type="datetime1">
              <a:rPr lang="zh-CN" altLang="en-US" smtClean="0"/>
              <a:t>2020/11/12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7122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EFCB426-BE2C-42A2-87C0-FD8C027B45CD}" type="datetime1">
              <a:rPr lang="zh-CN" altLang="en-US" smtClean="0"/>
              <a:t>2020/11/12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7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3C7F-AFDA-4941-8D3B-8405F91A0801}" type="datetime1">
              <a:rPr lang="zh-CN" altLang="en-US" smtClean="0"/>
              <a:t>2020/11/12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2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D5F1005-0F7F-49A5-BB06-E61AFA3D1E51}" type="datetime1">
              <a:rPr lang="zh-CN" altLang="en-US" smtClean="0"/>
              <a:t>2020/11/12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424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ismatched_occ_mark.doc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Empirical Investigation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53536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MSA-LEVEL EVOLUTION &amp; T-TESTS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1003103-F5F1-428D-83F7-C62D89E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B327710-D6ED-4D3C-B1EB-2D1EEB15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29553"/>
            <a:ext cx="9601200" cy="7023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12.5% Ranked Definition (excludes NY &amp; LA)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5B3CF23-8227-4FC1-A9D1-748BE410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82344" cy="70230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</a:rPr>
              <a:t>III.	T-tests</a:t>
            </a:r>
            <a:endParaRPr lang="zh-CN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401047-0A1B-4058-B06E-1246909F0CE6}"/>
              </a:ext>
            </a:extLst>
          </p:cNvPr>
          <p:cNvSpPr txBox="1"/>
          <p:nvPr/>
        </p:nvSpPr>
        <p:spPr>
          <a:xfrm>
            <a:off x="1901371" y="5317861"/>
            <a:ext cx="3344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Standard errors in parentheses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0" baseline="3000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&lt; 0.10, </a:t>
            </a:r>
            <a:r>
              <a:rPr lang="en-US" altLang="zh-CN" sz="1800" kern="0" baseline="3000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&lt; 0.05, </a:t>
            </a:r>
            <a:r>
              <a:rPr lang="en-US" altLang="zh-CN" sz="1800" kern="0" baseline="3000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&lt; 0.01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374AD5-DEF3-4DE6-BC13-DD1E5C027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478179"/>
              </p:ext>
            </p:extLst>
          </p:nvPr>
        </p:nvGraphicFramePr>
        <p:xfrm>
          <a:off x="1901371" y="1831858"/>
          <a:ext cx="6865258" cy="3486006"/>
        </p:xfrm>
        <a:graphic>
          <a:graphicData uri="http://schemas.openxmlformats.org/drawingml/2006/table">
            <a:tbl>
              <a:tblPr/>
              <a:tblGrid>
                <a:gridCol w="1475710">
                  <a:extLst>
                    <a:ext uri="{9D8B030D-6E8A-4147-A177-3AD203B41FA5}">
                      <a16:colId xmlns:a16="http://schemas.microsoft.com/office/drawing/2014/main" val="3033932977"/>
                    </a:ext>
                  </a:extLst>
                </a:gridCol>
                <a:gridCol w="1796516">
                  <a:extLst>
                    <a:ext uri="{9D8B030D-6E8A-4147-A177-3AD203B41FA5}">
                      <a16:colId xmlns:a16="http://schemas.microsoft.com/office/drawing/2014/main" val="3785747999"/>
                    </a:ext>
                  </a:extLst>
                </a:gridCol>
                <a:gridCol w="1796516">
                  <a:extLst>
                    <a:ext uri="{9D8B030D-6E8A-4147-A177-3AD203B41FA5}">
                      <a16:colId xmlns:a16="http://schemas.microsoft.com/office/drawing/2014/main" val="306836292"/>
                    </a:ext>
                  </a:extLst>
                </a:gridCol>
                <a:gridCol w="1796516">
                  <a:extLst>
                    <a:ext uri="{9D8B030D-6E8A-4147-A177-3AD203B41FA5}">
                      <a16:colId xmlns:a16="http://schemas.microsoft.com/office/drawing/2014/main" val="3836540340"/>
                    </a:ext>
                  </a:extLst>
                </a:gridCol>
              </a:tblGrid>
              <a:tr h="3873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(1)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(2)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(3)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087313"/>
                  </a:ext>
                </a:extLst>
              </a:tr>
              <a:tr h="3873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change_high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change_mid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change_low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519380"/>
                  </a:ext>
                </a:extLst>
              </a:tr>
              <a:tr h="387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0" dirty="0" err="1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D.BigCity</a:t>
                      </a:r>
                      <a:endParaRPr lang="zh-CN" alt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0.00842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-0.0147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0.00625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6491"/>
                  </a:ext>
                </a:extLst>
              </a:tr>
              <a:tr h="3873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(0.00442)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(0.00500)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(0.00318)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494876"/>
                  </a:ext>
                </a:extLst>
              </a:tr>
              <a:tr h="3873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647442"/>
                  </a:ext>
                </a:extLst>
              </a:tr>
              <a:tr h="3873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_cons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0.00930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-0.0298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0.0205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353848"/>
                  </a:ext>
                </a:extLst>
              </a:tr>
              <a:tr h="3873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(0.00215)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(0.00230)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(0.00246)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662887"/>
                  </a:ext>
                </a:extLst>
              </a:tr>
              <a:tr h="3873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817416"/>
                  </a:ext>
                </a:extLst>
              </a:tr>
              <a:tr h="3873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0.034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0.078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0.035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225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07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1003103-F5F1-428D-83F7-C62D89E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B327710-D6ED-4D3C-B1EB-2D1EEB15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29553"/>
            <a:ext cx="9601200" cy="7023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PCS Definition 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5B3CF23-8227-4FC1-A9D1-748BE410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82344" cy="70230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</a:rPr>
              <a:t>III.	T-tests</a:t>
            </a:r>
            <a:endParaRPr lang="zh-CN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401047-0A1B-4058-B06E-1246909F0CE6}"/>
              </a:ext>
            </a:extLst>
          </p:cNvPr>
          <p:cNvSpPr txBox="1"/>
          <p:nvPr/>
        </p:nvSpPr>
        <p:spPr>
          <a:xfrm>
            <a:off x="1901371" y="5317861"/>
            <a:ext cx="3344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Standard errors in parentheses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0" baseline="3000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&lt; 0.10, </a:t>
            </a:r>
            <a:r>
              <a:rPr lang="en-US" altLang="zh-CN" sz="1800" kern="0" baseline="3000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&lt; 0.05, </a:t>
            </a:r>
            <a:r>
              <a:rPr lang="en-US" altLang="zh-CN" sz="1800" kern="0" baseline="3000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&lt; 0.01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0756FC-D5DE-4C97-A8CF-3F698FE9E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593096"/>
              </p:ext>
            </p:extLst>
          </p:nvPr>
        </p:nvGraphicFramePr>
        <p:xfrm>
          <a:off x="1901371" y="1673741"/>
          <a:ext cx="7053944" cy="3644118"/>
        </p:xfrm>
        <a:graphic>
          <a:graphicData uri="http://schemas.openxmlformats.org/drawingml/2006/table">
            <a:tbl>
              <a:tblPr/>
              <a:tblGrid>
                <a:gridCol w="1516268">
                  <a:extLst>
                    <a:ext uri="{9D8B030D-6E8A-4147-A177-3AD203B41FA5}">
                      <a16:colId xmlns:a16="http://schemas.microsoft.com/office/drawing/2014/main" val="2600959844"/>
                    </a:ext>
                  </a:extLst>
                </a:gridCol>
                <a:gridCol w="1845892">
                  <a:extLst>
                    <a:ext uri="{9D8B030D-6E8A-4147-A177-3AD203B41FA5}">
                      <a16:colId xmlns:a16="http://schemas.microsoft.com/office/drawing/2014/main" val="2758478986"/>
                    </a:ext>
                  </a:extLst>
                </a:gridCol>
                <a:gridCol w="1845892">
                  <a:extLst>
                    <a:ext uri="{9D8B030D-6E8A-4147-A177-3AD203B41FA5}">
                      <a16:colId xmlns:a16="http://schemas.microsoft.com/office/drawing/2014/main" val="3225432303"/>
                    </a:ext>
                  </a:extLst>
                </a:gridCol>
                <a:gridCol w="1845892">
                  <a:extLst>
                    <a:ext uri="{9D8B030D-6E8A-4147-A177-3AD203B41FA5}">
                      <a16:colId xmlns:a16="http://schemas.microsoft.com/office/drawing/2014/main" val="471987622"/>
                    </a:ext>
                  </a:extLst>
                </a:gridCol>
              </a:tblGrid>
              <a:tr h="40490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(1)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(2)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(3)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546164"/>
                  </a:ext>
                </a:extLst>
              </a:tr>
              <a:tr h="40490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change_high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change_mid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change_low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03941"/>
                  </a:ext>
                </a:extLst>
              </a:tr>
              <a:tr h="40490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D.BigCity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0.0237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-0.0276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0.00646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525849"/>
                  </a:ext>
                </a:extLst>
              </a:tr>
              <a:tr h="40490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(0.00622)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(0.00625)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(0.00381)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81392"/>
                  </a:ext>
                </a:extLst>
              </a:tr>
              <a:tr h="40490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948660"/>
                  </a:ext>
                </a:extLst>
              </a:tr>
              <a:tr h="40490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_cons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0.0134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-0.0366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0.0270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883519"/>
                  </a:ext>
                </a:extLst>
              </a:tr>
              <a:tr h="40490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(0.00299)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(0.00256)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(0.00207)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572605"/>
                  </a:ext>
                </a:extLst>
              </a:tr>
              <a:tr h="40490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130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130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130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584940"/>
                  </a:ext>
                </a:extLst>
              </a:tr>
              <a:tr h="40490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0.089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0.122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0.030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957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95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1003103-F5F1-428D-83F7-C62D89E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B327710-D6ED-4D3C-B1EB-2D1EEB15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29553"/>
            <a:ext cx="9601200" cy="7023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PCS Definition (excludes NY &amp; LA)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5B3CF23-8227-4FC1-A9D1-748BE410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82344" cy="70230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</a:rPr>
              <a:t>III.	T-tests</a:t>
            </a:r>
            <a:endParaRPr lang="zh-CN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401047-0A1B-4058-B06E-1246909F0CE6}"/>
              </a:ext>
            </a:extLst>
          </p:cNvPr>
          <p:cNvSpPr txBox="1"/>
          <p:nvPr/>
        </p:nvSpPr>
        <p:spPr>
          <a:xfrm>
            <a:off x="1901371" y="5317861"/>
            <a:ext cx="3344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Standard errors in parentheses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0" baseline="3000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&lt; 0.10, </a:t>
            </a:r>
            <a:r>
              <a:rPr lang="en-US" altLang="zh-CN" sz="1800" kern="0" baseline="3000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&lt; 0.05, </a:t>
            </a:r>
            <a:r>
              <a:rPr lang="en-US" altLang="zh-CN" sz="1800" kern="0" baseline="3000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&lt; 0.01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144B008-8567-4DD1-9473-7A74D2B3D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86487"/>
              </p:ext>
            </p:extLst>
          </p:nvPr>
        </p:nvGraphicFramePr>
        <p:xfrm>
          <a:off x="1901371" y="1783079"/>
          <a:ext cx="6923316" cy="3534786"/>
        </p:xfrm>
        <a:graphic>
          <a:graphicData uri="http://schemas.openxmlformats.org/drawingml/2006/table">
            <a:tbl>
              <a:tblPr/>
              <a:tblGrid>
                <a:gridCol w="1488189">
                  <a:extLst>
                    <a:ext uri="{9D8B030D-6E8A-4147-A177-3AD203B41FA5}">
                      <a16:colId xmlns:a16="http://schemas.microsoft.com/office/drawing/2014/main" val="487777825"/>
                    </a:ext>
                  </a:extLst>
                </a:gridCol>
                <a:gridCol w="1811709">
                  <a:extLst>
                    <a:ext uri="{9D8B030D-6E8A-4147-A177-3AD203B41FA5}">
                      <a16:colId xmlns:a16="http://schemas.microsoft.com/office/drawing/2014/main" val="412606131"/>
                    </a:ext>
                  </a:extLst>
                </a:gridCol>
                <a:gridCol w="1811709">
                  <a:extLst>
                    <a:ext uri="{9D8B030D-6E8A-4147-A177-3AD203B41FA5}">
                      <a16:colId xmlns:a16="http://schemas.microsoft.com/office/drawing/2014/main" val="2982504289"/>
                    </a:ext>
                  </a:extLst>
                </a:gridCol>
                <a:gridCol w="1811709">
                  <a:extLst>
                    <a:ext uri="{9D8B030D-6E8A-4147-A177-3AD203B41FA5}">
                      <a16:colId xmlns:a16="http://schemas.microsoft.com/office/drawing/2014/main" val="3755457609"/>
                    </a:ext>
                  </a:extLst>
                </a:gridCol>
              </a:tblGrid>
              <a:tr h="39275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(1)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(2)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(3)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558183"/>
                  </a:ext>
                </a:extLst>
              </a:tr>
              <a:tr h="39275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change_high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change_mid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change_low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570180"/>
                  </a:ext>
                </a:extLst>
              </a:tr>
              <a:tr h="39275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0" dirty="0" err="1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D.BigCity</a:t>
                      </a:r>
                      <a:endParaRPr lang="zh-CN" alt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0.0262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-0.0266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0.00243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506496"/>
                  </a:ext>
                </a:extLst>
              </a:tr>
              <a:tr h="39275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(0.00767)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(0.00765)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(0.00322)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116838"/>
                  </a:ext>
                </a:extLst>
              </a:tr>
              <a:tr h="39275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268206"/>
                  </a:ext>
                </a:extLst>
              </a:tr>
              <a:tr h="39275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_cons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0.0134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-0.0366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0.0270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549478"/>
                  </a:ext>
                </a:extLst>
              </a:tr>
              <a:tr h="39275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(0.00299)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(0.00256)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(0.00207)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900521"/>
                  </a:ext>
                </a:extLst>
              </a:tr>
              <a:tr h="39275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128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128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128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066996"/>
                  </a:ext>
                </a:extLst>
              </a:tr>
              <a:tr h="39275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0.103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0.111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0.005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24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863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618DD8-A95C-4945-A955-7C01D6BC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66693F-0129-4A00-9D4D-0B025C6D1611}"/>
              </a:ext>
            </a:extLst>
          </p:cNvPr>
          <p:cNvSpPr txBox="1"/>
          <p:nvPr/>
        </p:nvSpPr>
        <p:spPr>
          <a:xfrm>
            <a:off x="4720591" y="2460568"/>
            <a:ext cx="2750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48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F18AB-1457-44C4-9A78-DD625C60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</a:rPr>
              <a:t>I.	MSA-Level Analysis (Continued)</a:t>
            </a:r>
            <a:endParaRPr lang="zh-CN" altLang="en-US" sz="360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1003103-F5F1-428D-83F7-C62D89E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B327710-D6ED-4D3C-B1EB-2D1EEB15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29553"/>
            <a:ext cx="9601200" cy="20977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MSA Names Selection: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400" i="0" dirty="0">
                <a:latin typeface="Arial" panose="020B0604020202020204" pitchFamily="34" charset="0"/>
                <a:cs typeface="Arial" panose="020B0604020202020204" pitchFamily="34" charset="0"/>
              </a:rPr>
              <a:t>“All MSAs &gt; 7M”;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400" i="0" dirty="0">
                <a:latin typeface="Arial" panose="020B0604020202020204" pitchFamily="34" charset="0"/>
                <a:cs typeface="Arial" panose="020B0604020202020204" pitchFamily="34" charset="0"/>
              </a:rPr>
              <a:t> “Selected MSAs &gt; 2M + special features”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E8B59-A534-4CB1-97FE-7D8E2D337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254" y="186538"/>
            <a:ext cx="9187891" cy="667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8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F18AB-1457-44C4-9A78-DD625C60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</a:rPr>
              <a:t>I.	Specify Names</a:t>
            </a:r>
            <a:endParaRPr lang="zh-CN" altLang="en-US" sz="400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1003103-F5F1-428D-83F7-C62D89E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FEDD9-8120-47E6-88A7-329B5968A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054" y="93269"/>
            <a:ext cx="9187891" cy="667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F18AB-1457-44C4-9A78-DD625C60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</a:rPr>
              <a:t>I.	MSA-Level Analysis (Continued)</a:t>
            </a:r>
            <a:endParaRPr lang="zh-CN" altLang="en-US" sz="360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1003103-F5F1-428D-83F7-C62D89E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B327710-D6ED-4D3C-B1EB-2D1EEB15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29553"/>
            <a:ext cx="9601200" cy="209774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Closer Inspection – New York City and Los Angeles </a:t>
            </a:r>
          </a:p>
          <a:p>
            <a:pPr>
              <a:lnSpc>
                <a:spcPct val="10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The population of LA is 10,112,255 and of NYC is 8,516,502</a:t>
            </a:r>
          </a:p>
          <a:p>
            <a:pPr>
              <a:lnSpc>
                <a:spcPct val="100000"/>
              </a:lnSpc>
            </a:pPr>
            <a:endParaRPr lang="en-US" altLang="zh-CN" sz="24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24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2990E0-1D84-4FA6-B0FB-1A8EAB99A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012950"/>
              </p:ext>
            </p:extLst>
          </p:nvPr>
        </p:nvGraphicFramePr>
        <p:xfrm>
          <a:off x="2680446" y="1901708"/>
          <a:ext cx="4096872" cy="3046206"/>
        </p:xfrm>
        <a:graphic>
          <a:graphicData uri="http://schemas.openxmlformats.org/drawingml/2006/table">
            <a:tbl>
              <a:tblPr/>
              <a:tblGrid>
                <a:gridCol w="2048436">
                  <a:extLst>
                    <a:ext uri="{9D8B030D-6E8A-4147-A177-3AD203B41FA5}">
                      <a16:colId xmlns:a16="http://schemas.microsoft.com/office/drawing/2014/main" val="891217856"/>
                    </a:ext>
                  </a:extLst>
                </a:gridCol>
                <a:gridCol w="2048436">
                  <a:extLst>
                    <a:ext uri="{9D8B030D-6E8A-4147-A177-3AD203B41FA5}">
                      <a16:colId xmlns:a16="http://schemas.microsoft.com/office/drawing/2014/main" val="1772327911"/>
                    </a:ext>
                  </a:extLst>
                </a:gridCol>
              </a:tblGrid>
              <a:tr h="507701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Borough</a:t>
                      </a:r>
                    </a:p>
                  </a:txBody>
                  <a:tcPr marL="47625" marR="4762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County</a:t>
                      </a:r>
                    </a:p>
                  </a:txBody>
                  <a:tcPr marL="47625" marR="4762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429304"/>
                  </a:ext>
                </a:extLst>
              </a:tr>
              <a:tr h="507701">
                <a:tc>
                  <a:txBody>
                    <a:bodyPr/>
                    <a:lstStyle/>
                    <a:p>
                      <a:pPr algn="ctr" latinLnBrk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Bronx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Bronx County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287688"/>
                  </a:ext>
                </a:extLst>
              </a:tr>
              <a:tr h="507701">
                <a:tc>
                  <a:txBody>
                    <a:bodyPr/>
                    <a:lstStyle/>
                    <a:p>
                      <a:pPr algn="ctr" latinLnBrk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Brooklyn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Kings County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853883"/>
                  </a:ext>
                </a:extLst>
              </a:tr>
              <a:tr h="507701">
                <a:tc>
                  <a:txBody>
                    <a:bodyPr/>
                    <a:lstStyle/>
                    <a:p>
                      <a:pPr algn="ctr" latinLnBrk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Manhattan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New York County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157357"/>
                  </a:ext>
                </a:extLst>
              </a:tr>
              <a:tr h="507701">
                <a:tc>
                  <a:txBody>
                    <a:bodyPr/>
                    <a:lstStyle/>
                    <a:p>
                      <a:pPr algn="ctr" latinLnBrk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Queens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Queens County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225517"/>
                  </a:ext>
                </a:extLst>
              </a:tr>
              <a:tr h="507701"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Staten Island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Richmond County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65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6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F18AB-1457-44C4-9A78-DD625C60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</a:rPr>
              <a:t>I.	Specify Names</a:t>
            </a:r>
            <a:endParaRPr lang="zh-CN" altLang="en-US" sz="400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1003103-F5F1-428D-83F7-C62D89E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077CD-FCC6-4F7F-811B-0D1657F76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054" y="93269"/>
            <a:ext cx="9187891" cy="667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8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F18AB-1457-44C4-9A78-DD625C60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</a:rPr>
              <a:t>I.	Specify Names</a:t>
            </a:r>
            <a:endParaRPr lang="zh-CN" altLang="en-US" sz="400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1003103-F5F1-428D-83F7-C62D89E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BEF10-7FA8-4B49-B467-CD883203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054" y="93269"/>
            <a:ext cx="9187891" cy="667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6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1003103-F5F1-428D-83F7-C62D89E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B327710-D6ED-4D3C-B1EB-2D1EEB15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29553"/>
            <a:ext cx="9601200" cy="209774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Among all the 331 occupations by "occ1990dd", PCS defined 310 jobs (93.9%).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With PCS classification, 11.21% are defined as low-paid jobs, 60.30% are defined as mid-paid, and 18.48% are defined as high-paid jobs. (compared to 12.5%, 75%, 12.5%)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There are 110 out of 331 occupations that cannot be matched to the same category based on the two definitions (including 78 mismatched and 32 not defined). 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fractions of jobs that match L-L, M-M, H-H types between the two definitions are "Low-Low": 45.95%, "Mid-Mid": 85.92%, and "High-High": 52.46%. How I computed them: (matched # of low-paid) (/total # of PCS low-paid).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5B3CF23-8227-4FC1-A9D1-748BE410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82344" cy="702305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Arial" panose="020B0604020202020204" pitchFamily="34" charset="0"/>
              </a:rPr>
              <a:t>II.	Comparison Between PCS and “12.5 ranked” </a:t>
            </a:r>
            <a:endParaRPr lang="zh-CN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63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F18AB-1457-44C4-9A78-DD625C60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82344" cy="702305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Arial" panose="020B0604020202020204" pitchFamily="34" charset="0"/>
              </a:rPr>
              <a:t>II.	Comparison Between PCS and “12.5 ranked” </a:t>
            </a:r>
            <a:endParaRPr lang="zh-CN" altLang="en-US" sz="400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1003103-F5F1-428D-83F7-C62D89E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5827881-CDBB-4781-BCDA-74906510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636" y="1129553"/>
            <a:ext cx="9601200" cy="9502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  <a:hlinkClick r:id="rId3" action="ppaction://hlinkfile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  <a:hlinkClick r:id="rId3" action="ppaction://hlinkfile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Summary of mismatched occupations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21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1003103-F5F1-428D-83F7-C62D89E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B327710-D6ED-4D3C-B1EB-2D1EEB15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29553"/>
            <a:ext cx="9601200" cy="7023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12.5% Ranked Definition 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5B3CF23-8227-4FC1-A9D1-748BE410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82344" cy="70230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</a:rPr>
              <a:t>III.	T-tests</a:t>
            </a:r>
            <a:endParaRPr lang="zh-CN" altLang="en-US" sz="4000" dirty="0"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113E3BD-F1C1-4D2A-90F7-8DBBD92F6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31735"/>
              </p:ext>
            </p:extLst>
          </p:nvPr>
        </p:nvGraphicFramePr>
        <p:xfrm>
          <a:off x="1901370" y="1817345"/>
          <a:ext cx="6981372" cy="3500514"/>
        </p:xfrm>
        <a:graphic>
          <a:graphicData uri="http://schemas.openxmlformats.org/drawingml/2006/table">
            <a:tbl>
              <a:tblPr/>
              <a:tblGrid>
                <a:gridCol w="1500669">
                  <a:extLst>
                    <a:ext uri="{9D8B030D-6E8A-4147-A177-3AD203B41FA5}">
                      <a16:colId xmlns:a16="http://schemas.microsoft.com/office/drawing/2014/main" val="824915673"/>
                    </a:ext>
                  </a:extLst>
                </a:gridCol>
                <a:gridCol w="1826901">
                  <a:extLst>
                    <a:ext uri="{9D8B030D-6E8A-4147-A177-3AD203B41FA5}">
                      <a16:colId xmlns:a16="http://schemas.microsoft.com/office/drawing/2014/main" val="2793990871"/>
                    </a:ext>
                  </a:extLst>
                </a:gridCol>
                <a:gridCol w="1826901">
                  <a:extLst>
                    <a:ext uri="{9D8B030D-6E8A-4147-A177-3AD203B41FA5}">
                      <a16:colId xmlns:a16="http://schemas.microsoft.com/office/drawing/2014/main" val="4227068403"/>
                    </a:ext>
                  </a:extLst>
                </a:gridCol>
                <a:gridCol w="1826901">
                  <a:extLst>
                    <a:ext uri="{9D8B030D-6E8A-4147-A177-3AD203B41FA5}">
                      <a16:colId xmlns:a16="http://schemas.microsoft.com/office/drawing/2014/main" val="2097871826"/>
                    </a:ext>
                  </a:extLst>
                </a:gridCol>
              </a:tblGrid>
              <a:tr h="38894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(1)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(2)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(3)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050970"/>
                  </a:ext>
                </a:extLst>
              </a:tr>
              <a:tr h="38894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change_high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change_mid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change_low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819648"/>
                  </a:ext>
                </a:extLst>
              </a:tr>
              <a:tr h="38894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0" dirty="0" err="1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D.BigCity</a:t>
                      </a:r>
                      <a:endParaRPr lang="zh-CN" alt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0.00589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-0.0148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0.00888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04347"/>
                  </a:ext>
                </a:extLst>
              </a:tr>
              <a:tr h="38894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(0.00384)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(0.00408)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(0.00324)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942368"/>
                  </a:ext>
                </a:extLst>
              </a:tr>
              <a:tr h="38894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288397"/>
                  </a:ext>
                </a:extLst>
              </a:tr>
              <a:tr h="38894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_cons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0.00930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-0.0298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0.0205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***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895162"/>
                  </a:ext>
                </a:extLst>
              </a:tr>
              <a:tr h="38894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(0.00215)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(0.00230)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(0.00246)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45276"/>
                  </a:ext>
                </a:extLst>
              </a:tr>
              <a:tr h="38894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93764"/>
                  </a:ext>
                </a:extLst>
              </a:tr>
              <a:tr h="38894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000" kern="0" baseline="3000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0.017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0.083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0.066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7862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6401047-0A1B-4058-B06E-1246909F0CE6}"/>
              </a:ext>
            </a:extLst>
          </p:cNvPr>
          <p:cNvSpPr txBox="1"/>
          <p:nvPr/>
        </p:nvSpPr>
        <p:spPr>
          <a:xfrm>
            <a:off x="1901371" y="5317861"/>
            <a:ext cx="3344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Standard errors in parentheses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0" baseline="3000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&lt; 0.10, </a:t>
            </a:r>
            <a:r>
              <a:rPr lang="en-US" altLang="zh-CN" sz="1800" kern="0" baseline="3000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&lt; 0.05, </a:t>
            </a:r>
            <a:r>
              <a:rPr lang="en-US" altLang="zh-CN" sz="1800" kern="0" baseline="3000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&lt; 0.01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5773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325</TotalTime>
  <Words>1241</Words>
  <Application>Microsoft Office PowerPoint</Application>
  <PresentationFormat>Widescreen</PresentationFormat>
  <Paragraphs>258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Roboto</vt:lpstr>
      <vt:lpstr>等线</vt:lpstr>
      <vt:lpstr>Arial</vt:lpstr>
      <vt:lpstr>Bookman Old Style</vt:lpstr>
      <vt:lpstr>Calibri</vt:lpstr>
      <vt:lpstr>Franklin Gothic Book</vt:lpstr>
      <vt:lpstr>Times New Roman</vt:lpstr>
      <vt:lpstr>Wingdings</vt:lpstr>
      <vt:lpstr>1_RetrospectVTI</vt:lpstr>
      <vt:lpstr>剪切</vt:lpstr>
      <vt:lpstr>Empirical Investigation</vt:lpstr>
      <vt:lpstr>I. MSA-Level Analysis (Continued)</vt:lpstr>
      <vt:lpstr>I. Specify Names</vt:lpstr>
      <vt:lpstr>I. MSA-Level Analysis (Continued)</vt:lpstr>
      <vt:lpstr>I. Specify Names</vt:lpstr>
      <vt:lpstr>I. Specify Names</vt:lpstr>
      <vt:lpstr>II. Comparison Between PCS and “12.5 ranked” </vt:lpstr>
      <vt:lpstr>II. Comparison Between PCS and “12.5 ranked” </vt:lpstr>
      <vt:lpstr>III. T-tests</vt:lpstr>
      <vt:lpstr>III. T-tests</vt:lpstr>
      <vt:lpstr>III. T-tests</vt:lpstr>
      <vt:lpstr>III. T-tests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Investigation</dc:title>
  <dc:creator>Ang Geer</dc:creator>
  <cp:lastModifiedBy>Ang Geer</cp:lastModifiedBy>
  <cp:revision>41</cp:revision>
  <dcterms:created xsi:type="dcterms:W3CDTF">2020-11-11T01:28:13Z</dcterms:created>
  <dcterms:modified xsi:type="dcterms:W3CDTF">2020-11-12T19:08:52Z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