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29"/>
  </p:notesMasterIdLst>
  <p:sldIdLst>
    <p:sldId id="256" r:id="rId2"/>
    <p:sldId id="257" r:id="rId3"/>
    <p:sldId id="268" r:id="rId4"/>
    <p:sldId id="272" r:id="rId5"/>
    <p:sldId id="269" r:id="rId6"/>
    <p:sldId id="270" r:id="rId7"/>
    <p:sldId id="267" r:id="rId8"/>
    <p:sldId id="263" r:id="rId9"/>
    <p:sldId id="282" r:id="rId10"/>
    <p:sldId id="266" r:id="rId11"/>
    <p:sldId id="277" r:id="rId12"/>
    <p:sldId id="278" r:id="rId13"/>
    <p:sldId id="281" r:id="rId14"/>
    <p:sldId id="273" r:id="rId15"/>
    <p:sldId id="279" r:id="rId16"/>
    <p:sldId id="274" r:id="rId17"/>
    <p:sldId id="275" r:id="rId18"/>
    <p:sldId id="284" r:id="rId19"/>
    <p:sldId id="283" r:id="rId20"/>
    <p:sldId id="285" r:id="rId21"/>
    <p:sldId id="260" r:id="rId22"/>
    <p:sldId id="276" r:id="rId23"/>
    <p:sldId id="271" r:id="rId24"/>
    <p:sldId id="280" r:id="rId25"/>
    <p:sldId id="261" r:id="rId26"/>
    <p:sldId id="286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7"/>
    <p:restoredTop sz="94694"/>
  </p:normalViewPr>
  <p:slideViewPr>
    <p:cSldViewPr snapToGrid="0">
      <p:cViewPr>
        <p:scale>
          <a:sx n="105" d="100"/>
          <a:sy n="105" d="100"/>
        </p:scale>
        <p:origin x="9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ACF75-430D-4B50-BF3C-7DA82808586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A1F8A8-9061-4D12-95E0-94CFA04742B9}">
      <dgm:prSet/>
      <dgm:spPr/>
      <dgm:t>
        <a:bodyPr/>
        <a:lstStyle/>
        <a:p>
          <a:pPr>
            <a:defRPr cap="all"/>
          </a:pPr>
          <a:r>
            <a:rPr lang="en-US"/>
            <a:t>Mean returns down</a:t>
          </a:r>
        </a:p>
      </dgm:t>
    </dgm:pt>
    <dgm:pt modelId="{661490E9-ED16-40E4-9E3B-056FF2C630A6}" type="parTrans" cxnId="{3F545F88-D3F7-4A93-B7CA-10F22591C4E1}">
      <dgm:prSet/>
      <dgm:spPr/>
      <dgm:t>
        <a:bodyPr/>
        <a:lstStyle/>
        <a:p>
          <a:endParaRPr lang="en-US"/>
        </a:p>
      </dgm:t>
    </dgm:pt>
    <dgm:pt modelId="{01912085-B186-4CCA-B084-5C0B95558CA9}" type="sibTrans" cxnId="{3F545F88-D3F7-4A93-B7CA-10F22591C4E1}">
      <dgm:prSet/>
      <dgm:spPr/>
      <dgm:t>
        <a:bodyPr/>
        <a:lstStyle/>
        <a:p>
          <a:endParaRPr lang="en-US"/>
        </a:p>
      </dgm:t>
    </dgm:pt>
    <dgm:pt modelId="{90948213-C907-4BC3-93D3-F800DF38630F}">
      <dgm:prSet/>
      <dgm:spPr/>
      <dgm:t>
        <a:bodyPr/>
        <a:lstStyle/>
        <a:p>
          <a:pPr>
            <a:defRPr cap="all"/>
          </a:pPr>
          <a:r>
            <a:rPr lang="en-US"/>
            <a:t>Volatility up</a:t>
          </a:r>
        </a:p>
      </dgm:t>
    </dgm:pt>
    <dgm:pt modelId="{E4E5EF07-77E7-4DFC-9B55-0D0E65FB815E}" type="parTrans" cxnId="{5A3A5B59-AFE1-439A-9B61-BB88E6F286A6}">
      <dgm:prSet/>
      <dgm:spPr/>
      <dgm:t>
        <a:bodyPr/>
        <a:lstStyle/>
        <a:p>
          <a:endParaRPr lang="en-US"/>
        </a:p>
      </dgm:t>
    </dgm:pt>
    <dgm:pt modelId="{5E473333-B785-4A75-B8DE-D8486C2DF043}" type="sibTrans" cxnId="{5A3A5B59-AFE1-439A-9B61-BB88E6F286A6}">
      <dgm:prSet/>
      <dgm:spPr/>
      <dgm:t>
        <a:bodyPr/>
        <a:lstStyle/>
        <a:p>
          <a:endParaRPr lang="en-US"/>
        </a:p>
      </dgm:t>
    </dgm:pt>
    <dgm:pt modelId="{5FA53D4C-67CE-4C39-999F-2D4A58A1EDDD}" type="pres">
      <dgm:prSet presAssocID="{4E7ACF75-430D-4B50-BF3C-7DA828085869}" presName="root" presStyleCnt="0">
        <dgm:presLayoutVars>
          <dgm:dir/>
          <dgm:resizeHandles val="exact"/>
        </dgm:presLayoutVars>
      </dgm:prSet>
      <dgm:spPr/>
    </dgm:pt>
    <dgm:pt modelId="{3C9B145A-1AFE-477F-9F9E-6A4E83FF7FF2}" type="pres">
      <dgm:prSet presAssocID="{ADA1F8A8-9061-4D12-95E0-94CFA04742B9}" presName="compNode" presStyleCnt="0"/>
      <dgm:spPr/>
    </dgm:pt>
    <dgm:pt modelId="{DFE501EA-B9E1-4EA6-BA96-CE0AA6ACFD73}" type="pres">
      <dgm:prSet presAssocID="{ADA1F8A8-9061-4D12-95E0-94CFA04742B9}" presName="iconBgRect" presStyleLbl="bgShp" presStyleIdx="0" presStyleCnt="2"/>
      <dgm:spPr/>
    </dgm:pt>
    <dgm:pt modelId="{8C3FB04F-F370-4FC1-BA85-139DFC0A958F}" type="pres">
      <dgm:prSet presAssocID="{ADA1F8A8-9061-4D12-95E0-94CFA04742B9}" presName="iconRect" presStyleLbl="node1" presStyleIdx="0" presStyleCnt="2" custLinFactX="-100000" custLinFactNeighborX="-175104" custLinFactNeighborY="-50158"/>
      <dgm:spPr>
        <a:ln>
          <a:noFill/>
        </a:ln>
      </dgm:spPr>
    </dgm:pt>
    <dgm:pt modelId="{8F557EA1-340A-40B1-886D-AB73472B1786}" type="pres">
      <dgm:prSet presAssocID="{ADA1F8A8-9061-4D12-95E0-94CFA04742B9}" presName="spaceRect" presStyleCnt="0"/>
      <dgm:spPr/>
    </dgm:pt>
    <dgm:pt modelId="{B579DFA4-83AF-428B-894C-676FC4C178AF}" type="pres">
      <dgm:prSet presAssocID="{ADA1F8A8-9061-4D12-95E0-94CFA04742B9}" presName="textRect" presStyleLbl="revTx" presStyleIdx="0" presStyleCnt="2">
        <dgm:presLayoutVars>
          <dgm:chMax val="1"/>
          <dgm:chPref val="1"/>
        </dgm:presLayoutVars>
      </dgm:prSet>
      <dgm:spPr/>
    </dgm:pt>
    <dgm:pt modelId="{9A602965-CED0-4FAF-8AF0-EB9CEE016E8F}" type="pres">
      <dgm:prSet presAssocID="{01912085-B186-4CCA-B084-5C0B95558CA9}" presName="sibTrans" presStyleCnt="0"/>
      <dgm:spPr/>
    </dgm:pt>
    <dgm:pt modelId="{099A23AE-09AF-47DA-9F2F-9F4CD99A4B3B}" type="pres">
      <dgm:prSet presAssocID="{90948213-C907-4BC3-93D3-F800DF38630F}" presName="compNode" presStyleCnt="0"/>
      <dgm:spPr/>
    </dgm:pt>
    <dgm:pt modelId="{9B82BCF6-91EE-4700-B6D1-2DF1A39DFF62}" type="pres">
      <dgm:prSet presAssocID="{90948213-C907-4BC3-93D3-F800DF38630F}" presName="iconBgRect" presStyleLbl="bgShp" presStyleIdx="1" presStyleCnt="2"/>
      <dgm:spPr/>
    </dgm:pt>
    <dgm:pt modelId="{1848CD88-9964-4A68-8EE3-954657967EE9}" type="pres">
      <dgm:prSet presAssocID="{90948213-C907-4BC3-93D3-F800DF38630F}" presName="iconRect" presStyleLbl="node1" presStyleIdx="1" presStyleCnt="2" custFlipVert="1" custFlipHor="1" custScaleX="52047" custScaleY="31055" custLinFactX="52773" custLinFactNeighborX="100000" custLinFactNeighborY="-70954"/>
      <dgm:spPr>
        <a:ln>
          <a:noFill/>
        </a:ln>
      </dgm:spPr>
    </dgm:pt>
    <dgm:pt modelId="{A5369CFD-8CEB-4DC3-8732-BF744D354804}" type="pres">
      <dgm:prSet presAssocID="{90948213-C907-4BC3-93D3-F800DF38630F}" presName="spaceRect" presStyleCnt="0"/>
      <dgm:spPr/>
    </dgm:pt>
    <dgm:pt modelId="{4EBA406E-BDC4-4244-93B3-1E5DA37777E2}" type="pres">
      <dgm:prSet presAssocID="{90948213-C907-4BC3-93D3-F800DF3863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9E1F11-CDB3-41CD-B912-9F4C296C2883}" type="presOf" srcId="{90948213-C907-4BC3-93D3-F800DF38630F}" destId="{4EBA406E-BDC4-4244-93B3-1E5DA37777E2}" srcOrd="0" destOrd="0" presId="urn:microsoft.com/office/officeart/2018/5/layout/IconCircleLabelList"/>
    <dgm:cxn modelId="{C7CA2A19-E34E-4419-8A2C-96BF272BAB61}" type="presOf" srcId="{ADA1F8A8-9061-4D12-95E0-94CFA04742B9}" destId="{B579DFA4-83AF-428B-894C-676FC4C178AF}" srcOrd="0" destOrd="0" presId="urn:microsoft.com/office/officeart/2018/5/layout/IconCircleLabelList"/>
    <dgm:cxn modelId="{5A3A5B59-AFE1-439A-9B61-BB88E6F286A6}" srcId="{4E7ACF75-430D-4B50-BF3C-7DA828085869}" destId="{90948213-C907-4BC3-93D3-F800DF38630F}" srcOrd="1" destOrd="0" parTransId="{E4E5EF07-77E7-4DFC-9B55-0D0E65FB815E}" sibTransId="{5E473333-B785-4A75-B8DE-D8486C2DF043}"/>
    <dgm:cxn modelId="{3F545F88-D3F7-4A93-B7CA-10F22591C4E1}" srcId="{4E7ACF75-430D-4B50-BF3C-7DA828085869}" destId="{ADA1F8A8-9061-4D12-95E0-94CFA04742B9}" srcOrd="0" destOrd="0" parTransId="{661490E9-ED16-40E4-9E3B-056FF2C630A6}" sibTransId="{01912085-B186-4CCA-B084-5C0B95558CA9}"/>
    <dgm:cxn modelId="{3F7171EA-6BD3-4006-A000-2BBE33404B86}" type="presOf" srcId="{4E7ACF75-430D-4B50-BF3C-7DA828085869}" destId="{5FA53D4C-67CE-4C39-999F-2D4A58A1EDDD}" srcOrd="0" destOrd="0" presId="urn:microsoft.com/office/officeart/2018/5/layout/IconCircleLabelList"/>
    <dgm:cxn modelId="{586297B2-C39A-4FCA-8AAD-89F5198D3486}" type="presParOf" srcId="{5FA53D4C-67CE-4C39-999F-2D4A58A1EDDD}" destId="{3C9B145A-1AFE-477F-9F9E-6A4E83FF7FF2}" srcOrd="0" destOrd="0" presId="urn:microsoft.com/office/officeart/2018/5/layout/IconCircleLabelList"/>
    <dgm:cxn modelId="{4FC1E8CE-1E0E-40FD-9FF7-BF3179377D7B}" type="presParOf" srcId="{3C9B145A-1AFE-477F-9F9E-6A4E83FF7FF2}" destId="{DFE501EA-B9E1-4EA6-BA96-CE0AA6ACFD73}" srcOrd="0" destOrd="0" presId="urn:microsoft.com/office/officeart/2018/5/layout/IconCircleLabelList"/>
    <dgm:cxn modelId="{C955E9B8-0DA6-4560-931C-ABFD26DA93EA}" type="presParOf" srcId="{3C9B145A-1AFE-477F-9F9E-6A4E83FF7FF2}" destId="{8C3FB04F-F370-4FC1-BA85-139DFC0A958F}" srcOrd="1" destOrd="0" presId="urn:microsoft.com/office/officeart/2018/5/layout/IconCircleLabelList"/>
    <dgm:cxn modelId="{99AC69AE-540C-42DB-A4DC-F553831353D7}" type="presParOf" srcId="{3C9B145A-1AFE-477F-9F9E-6A4E83FF7FF2}" destId="{8F557EA1-340A-40B1-886D-AB73472B1786}" srcOrd="2" destOrd="0" presId="urn:microsoft.com/office/officeart/2018/5/layout/IconCircleLabelList"/>
    <dgm:cxn modelId="{C7636ADE-9623-4C20-8BA4-BE36791B6DCE}" type="presParOf" srcId="{3C9B145A-1AFE-477F-9F9E-6A4E83FF7FF2}" destId="{B579DFA4-83AF-428B-894C-676FC4C178AF}" srcOrd="3" destOrd="0" presId="urn:microsoft.com/office/officeart/2018/5/layout/IconCircleLabelList"/>
    <dgm:cxn modelId="{8EBE26AA-B217-4409-B8A0-6F7F8722E33C}" type="presParOf" srcId="{5FA53D4C-67CE-4C39-999F-2D4A58A1EDDD}" destId="{9A602965-CED0-4FAF-8AF0-EB9CEE016E8F}" srcOrd="1" destOrd="0" presId="urn:microsoft.com/office/officeart/2018/5/layout/IconCircleLabelList"/>
    <dgm:cxn modelId="{5A20C35C-E78D-439A-A1C7-3063CE2E5261}" type="presParOf" srcId="{5FA53D4C-67CE-4C39-999F-2D4A58A1EDDD}" destId="{099A23AE-09AF-47DA-9F2F-9F4CD99A4B3B}" srcOrd="2" destOrd="0" presId="urn:microsoft.com/office/officeart/2018/5/layout/IconCircleLabelList"/>
    <dgm:cxn modelId="{286A4371-A182-410B-8D56-9025C8B82E47}" type="presParOf" srcId="{099A23AE-09AF-47DA-9F2F-9F4CD99A4B3B}" destId="{9B82BCF6-91EE-4700-B6D1-2DF1A39DFF62}" srcOrd="0" destOrd="0" presId="urn:microsoft.com/office/officeart/2018/5/layout/IconCircleLabelList"/>
    <dgm:cxn modelId="{01B7014F-B62F-4A25-83D5-3A64BD6B1DD9}" type="presParOf" srcId="{099A23AE-09AF-47DA-9F2F-9F4CD99A4B3B}" destId="{1848CD88-9964-4A68-8EE3-954657967EE9}" srcOrd="1" destOrd="0" presId="urn:microsoft.com/office/officeart/2018/5/layout/IconCircleLabelList"/>
    <dgm:cxn modelId="{EC4DE10D-E242-4CF0-A1B1-EBCCEED337DD}" type="presParOf" srcId="{099A23AE-09AF-47DA-9F2F-9F4CD99A4B3B}" destId="{A5369CFD-8CEB-4DC3-8732-BF744D354804}" srcOrd="2" destOrd="0" presId="urn:microsoft.com/office/officeart/2018/5/layout/IconCircleLabelList"/>
    <dgm:cxn modelId="{FBD88811-931D-4C00-B6DC-F42591AA7C3A}" type="presParOf" srcId="{099A23AE-09AF-47DA-9F2F-9F4CD99A4B3B}" destId="{4EBA406E-BDC4-4244-93B3-1E5DA37777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501EA-B9E1-4EA6-BA96-CE0AA6ACFD73}">
      <dsp:nvSpPr>
        <dsp:cNvPr id="0" name=""/>
        <dsp:cNvSpPr/>
      </dsp:nvSpPr>
      <dsp:spPr>
        <a:xfrm>
          <a:off x="2365474" y="835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FB04F-F370-4FC1-BA85-139DFC0A958F}">
      <dsp:nvSpPr>
        <dsp:cNvPr id="0" name=""/>
        <dsp:cNvSpPr/>
      </dsp:nvSpPr>
      <dsp:spPr>
        <a:xfrm>
          <a:off x="0" y="0"/>
          <a:ext cx="1260000" cy="126000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9DFA4-83AF-428B-894C-676FC4C178AF}">
      <dsp:nvSpPr>
        <dsp:cNvPr id="0" name=""/>
        <dsp:cNvSpPr/>
      </dsp:nvSpPr>
      <dsp:spPr>
        <a:xfrm>
          <a:off x="1663474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Mean returns down</a:t>
          </a:r>
        </a:p>
      </dsp:txBody>
      <dsp:txXfrm>
        <a:off x="1663474" y="2963569"/>
        <a:ext cx="3600000" cy="720000"/>
      </dsp:txXfrm>
    </dsp:sp>
    <dsp:sp modelId="{9B82BCF6-91EE-4700-B6D1-2DF1A39DFF62}">
      <dsp:nvSpPr>
        <dsp:cNvPr id="0" name=""/>
        <dsp:cNvSpPr/>
      </dsp:nvSpPr>
      <dsp:spPr>
        <a:xfrm>
          <a:off x="6595475" y="835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8CD88-9964-4A68-8EE3-954657967EE9}">
      <dsp:nvSpPr>
        <dsp:cNvPr id="0" name=""/>
        <dsp:cNvSpPr/>
      </dsp:nvSpPr>
      <dsp:spPr>
        <a:xfrm flipH="1" flipV="1">
          <a:off x="9290518" y="91902"/>
          <a:ext cx="655792" cy="39129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A406E-BDC4-4244-93B3-1E5DA37777E2}">
      <dsp:nvSpPr>
        <dsp:cNvPr id="0" name=""/>
        <dsp:cNvSpPr/>
      </dsp:nvSpPr>
      <dsp:spPr>
        <a:xfrm>
          <a:off x="5893475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Volatility up</a:t>
          </a:r>
        </a:p>
      </dsp:txBody>
      <dsp:txXfrm>
        <a:off x="5893475" y="29635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52D92-F75B-E44E-A4FE-FF11D4DE2B4C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D1B77-2887-5F4F-BDFB-91C496209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80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469F6-CF82-C242-E7D7-1674A77E8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1587C-F377-A4C7-7F92-B2CFA1C705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9E399-249B-3508-5584-FC278971E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do that? Let me set up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A8D2-01FA-2A04-FFAE-92DA7D8F0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8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46C3-E2B9-4AE7-B249-C5BA89FD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3A219-4BA1-04D5-A84C-1B32F38ED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0D3A2-ACFE-4505-E3E8-E2283166A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do that? Let me set up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1CD8-C447-CB42-5D3B-FC6AE7ADA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6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73C2F-9006-1F86-F94F-371A2A7F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4A0E0-B08A-CE87-2C73-695A9F1D4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D7E61-459E-6431-AA73-48E440C67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do that? Let me set up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D9EF9-728F-429D-43BB-87EE53C22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C0A7B-DB9D-F80E-F996-87B0E38A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F6327-3FCB-A9AA-6B62-F802E479C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D6B7B-0363-4F4C-AF37-414BF06E3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Why it boosts </a:t>
            </a:r>
            <a:r>
              <a:rPr lang="el-GR" b="1" dirty="0"/>
              <a:t>σ-</a:t>
            </a:r>
            <a:r>
              <a:rPr lang="en-GB" b="1" dirty="0"/>
              <a:t>detection in practice (even though </a:t>
            </a:r>
            <a:r>
              <a:rPr lang="el-GR" b="1" dirty="0"/>
              <a:t>σ </a:t>
            </a:r>
            <a:r>
              <a:rPr lang="en-GB" b="1" dirty="0"/>
              <a:t>is rescaled to 1)</a:t>
            </a:r>
          </a:p>
          <a:p>
            <a:pPr>
              <a:buNone/>
            </a:pPr>
            <a:r>
              <a:rPr lang="en-GB" dirty="0"/>
              <a:t>Your synthetic generator makes </a:t>
            </a:r>
            <a:r>
              <a:rPr lang="en-GB" b="1" dirty="0"/>
              <a:t>abrupt</a:t>
            </a:r>
            <a:r>
              <a:rPr lang="en-GB" dirty="0"/>
              <a:t> variance jumps. After a jump, the</a:t>
            </a:r>
            <a:br>
              <a:rPr lang="en-GB" dirty="0"/>
            </a:br>
            <a:r>
              <a:rPr lang="en-GB" dirty="0"/>
              <a:t>GARCH recursion still relies on pre-jump parameters for a few steps, so the first</a:t>
            </a:r>
            <a:br>
              <a:rPr lang="en-GB" dirty="0"/>
            </a:br>
            <a:r>
              <a:rPr lang="en-GB" dirty="0"/>
              <a:t>post-jump residuals are </a:t>
            </a:r>
            <a:r>
              <a:rPr lang="en-GB" b="1" dirty="0"/>
              <a:t>under-scaled</a:t>
            </a:r>
            <a:r>
              <a:rPr lang="en-GB" dirty="0"/>
              <a:t>:</a:t>
            </a:r>
            <a:br>
              <a:rPr lang="en-GB" dirty="0"/>
            </a:br>
            <a:r>
              <a:rPr lang="el-GR" dirty="0"/>
              <a:t>ε</a:t>
            </a:r>
            <a:r>
              <a:rPr lang="en-GB" dirty="0"/>
              <a:t>t=(</a:t>
            </a:r>
            <a:r>
              <a:rPr lang="en-GB" dirty="0" err="1"/>
              <a:t>Xt</a:t>
            </a:r>
            <a:r>
              <a:rPr lang="en-GB" dirty="0"/>
              <a:t>−</a:t>
            </a:r>
            <a:r>
              <a:rPr lang="el-GR" dirty="0"/>
              <a:t>μ^</a:t>
            </a:r>
            <a:r>
              <a:rPr lang="en-GB" dirty="0"/>
              <a:t>t)/</a:t>
            </a:r>
            <a:r>
              <a:rPr lang="el-GR" dirty="0"/>
              <a:t>σ^</a:t>
            </a:r>
            <a:r>
              <a:rPr lang="en-GB" dirty="0"/>
              <a:t>t≈( N(0, </a:t>
            </a:r>
            <a:r>
              <a:rPr lang="el-GR" dirty="0"/>
              <a:t>σ12) )/σ0ε_</a:t>
            </a:r>
            <a:r>
              <a:rPr lang="en-GB" dirty="0"/>
              <a:t>t = (</a:t>
            </a:r>
            <a:r>
              <a:rPr lang="en-GB" dirty="0" err="1"/>
              <a:t>X_t</a:t>
            </a:r>
            <a:r>
              <a:rPr lang="en-GB" dirty="0"/>
              <a:t>-\hat\</a:t>
            </a:r>
            <a:r>
              <a:rPr lang="en-GB" dirty="0" err="1"/>
              <a:t>mu_t</a:t>
            </a:r>
            <a:r>
              <a:rPr lang="en-GB" dirty="0"/>
              <a:t>)/\hat\</a:t>
            </a:r>
            <a:r>
              <a:rPr lang="en-GB" dirty="0" err="1"/>
              <a:t>sigma_t</a:t>
            </a:r>
            <a:r>
              <a:rPr lang="en-GB" dirty="0"/>
              <a:t> ≈ (\,\</a:t>
            </a:r>
            <a:r>
              <a:rPr lang="en-GB" dirty="0" err="1"/>
              <a:t>mathcal</a:t>
            </a:r>
            <a:r>
              <a:rPr lang="en-GB" dirty="0"/>
              <a:t> N(0,\,\sigma_1^2)\,)/\sigma_0</a:t>
            </a:r>
            <a:r>
              <a:rPr lang="el-GR" dirty="0"/>
              <a:t>ε</a:t>
            </a:r>
            <a:r>
              <a:rPr lang="en-GB" dirty="0"/>
              <a:t>t​=(</a:t>
            </a:r>
            <a:r>
              <a:rPr lang="en-GB" dirty="0" err="1"/>
              <a:t>Xt</a:t>
            </a:r>
            <a:r>
              <a:rPr lang="en-GB" dirty="0"/>
              <a:t>​−</a:t>
            </a:r>
            <a:r>
              <a:rPr lang="el-GR" dirty="0"/>
              <a:t>μ^​</a:t>
            </a:r>
            <a:r>
              <a:rPr lang="en-GB" dirty="0"/>
              <a:t>t​)/</a:t>
            </a:r>
            <a:r>
              <a:rPr lang="el-GR" dirty="0"/>
              <a:t>σ^</a:t>
            </a:r>
            <a:r>
              <a:rPr lang="en-GB" dirty="0"/>
              <a:t>t​≈(N(0,</a:t>
            </a:r>
            <a:r>
              <a:rPr lang="el-GR" dirty="0"/>
              <a:t>σ12​))/σ0​.</a:t>
            </a:r>
          </a:p>
          <a:p>
            <a:pPr>
              <a:buNone/>
            </a:pPr>
            <a:r>
              <a:rPr lang="en-GB" dirty="0"/>
              <a:t>Those </a:t>
            </a:r>
            <a:r>
              <a:rPr lang="el-GR" dirty="0"/>
              <a:t>ε</a:t>
            </a:r>
            <a:r>
              <a:rPr lang="en-GB" dirty="0"/>
              <a:t>ₜ spikes (kurtosis) are exactly what a </a:t>
            </a:r>
            <a:r>
              <a:rPr lang="el-GR" dirty="0"/>
              <a:t>σ-</a:t>
            </a:r>
            <a:r>
              <a:rPr lang="en-GB" dirty="0"/>
              <a:t>CUSUM counts, so you get faster</a:t>
            </a:r>
            <a:br>
              <a:rPr lang="en-GB" dirty="0"/>
            </a:br>
            <a:r>
              <a:rPr lang="en-GB" dirty="0"/>
              <a:t>hits </a:t>
            </a:r>
            <a:r>
              <a:rPr lang="en-GB" i="1" dirty="0"/>
              <a:t>and</a:t>
            </a:r>
            <a:r>
              <a:rPr lang="en-GB" dirty="0"/>
              <a:t> fewer false alarms from routine volatility clustering.</a:t>
            </a:r>
          </a:p>
          <a:p>
            <a:r>
              <a:rPr lang="en-GB" dirty="0"/>
              <a:t>Real data often show the same pattern: an earnings-day jump or a glucose</a:t>
            </a:r>
            <a:br>
              <a:rPr lang="en-GB" dirty="0"/>
            </a:br>
            <a:r>
              <a:rPr lang="en-GB" dirty="0"/>
              <a:t>shock produces residual outliers before the GARCH filter adapts, and those</a:t>
            </a:r>
            <a:br>
              <a:rPr lang="en-GB" dirty="0"/>
            </a:br>
            <a:r>
              <a:rPr lang="en-GB" dirty="0"/>
              <a:t>outliers trip the </a:t>
            </a:r>
            <a:r>
              <a:rPr lang="el-GR" dirty="0"/>
              <a:t>σ </a:t>
            </a:r>
            <a:r>
              <a:rPr lang="en-GB" dirty="0"/>
              <a:t>branch cleanly.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ABF28-FFB7-27BF-0BC8-1A78B4994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19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🚀 Low-hanging improvements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Risk-weighted momentum</a:t>
            </a:r>
            <a:r>
              <a:rPr lang="en-GB" dirty="0"/>
              <a:t> – weight the winners by inverse 20-day vol to dampen single-stock blow-ups.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Dual CUSUM</a:t>
            </a:r>
            <a:r>
              <a:rPr lang="en-GB" dirty="0"/>
              <a:t> – combine </a:t>
            </a:r>
            <a:r>
              <a:rPr lang="el-GR" dirty="0"/>
              <a:t>μ↓ </a:t>
            </a:r>
            <a:r>
              <a:rPr lang="en-GB" i="1" dirty="0"/>
              <a:t>and</a:t>
            </a:r>
            <a:r>
              <a:rPr lang="en-GB" dirty="0"/>
              <a:t> </a:t>
            </a:r>
            <a:r>
              <a:rPr lang="el-GR" dirty="0"/>
              <a:t>σ↑ </a:t>
            </a:r>
            <a:r>
              <a:rPr lang="en-GB" dirty="0"/>
              <a:t>alarms: derisk on either, but only </a:t>
            </a:r>
            <a:r>
              <a:rPr lang="en-GB" dirty="0" err="1"/>
              <a:t>rerisk</a:t>
            </a:r>
            <a:r>
              <a:rPr lang="en-GB" dirty="0"/>
              <a:t> when </a:t>
            </a:r>
            <a:r>
              <a:rPr lang="en-GB" i="1" dirty="0"/>
              <a:t>both</a:t>
            </a:r>
            <a:r>
              <a:rPr lang="en-GB" dirty="0"/>
              <a:t> drift back to baseline.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Adaptive threshold</a:t>
            </a:r>
            <a:r>
              <a:rPr lang="en-GB" dirty="0"/>
              <a:t> – tie </a:t>
            </a:r>
            <a:r>
              <a:rPr lang="en-GB" i="1" dirty="0"/>
              <a:t>h</a:t>
            </a:r>
            <a:r>
              <a:rPr lang="en-GB" dirty="0"/>
              <a:t> to rolling realized vol so the detector isn’t too jumpy in quiet markets or too sluggish in turbulent ones.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Execution layer</a:t>
            </a:r>
            <a:r>
              <a:rPr lang="en-GB" dirty="0"/>
              <a:t> – plug in a simple spread + fixed fee model; see how the strategy degrades at 5 bps vs 20 bps.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Walk-forward validation</a:t>
            </a:r>
            <a:r>
              <a:rPr lang="en-GB" dirty="0"/>
              <a:t> – optimise parameters on 2014-19, apply unchanged to 2020-24, then rotate. Shows whether the edge persists.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the </a:t>
            </a:r>
            <a:r>
              <a:rPr lang="en-GB" b="1" dirty="0"/>
              <a:t>Simulation tab</a:t>
            </a:r>
            <a:r>
              <a:rPr lang="en-GB" dirty="0"/>
              <a:t> to visualise detector trade-offs first, then push promising parameter sets into the </a:t>
            </a:r>
            <a:r>
              <a:rPr lang="en-GB" b="1" dirty="0"/>
              <a:t>Portfolio tab</a:t>
            </a:r>
            <a:r>
              <a:rPr lang="en-GB" dirty="0"/>
              <a:t> for a full cost-aware back-test.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remove intel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Restrict 2018-2020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7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Stocks were just an easy example, but this framework can be useful for many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79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do that? Let me set up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8F1D7-6644-1F67-7608-EDB88B0F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7CD02E-4B98-1F65-37DF-A361E8059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33EA1-0B41-35E3-7123-FF857616D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framework. </a:t>
            </a:r>
            <a:r>
              <a:rPr lang="en-US" dirty="0" err="1"/>
              <a:t>Y_bar</a:t>
            </a:r>
            <a:r>
              <a:rPr lang="en-US" dirty="0"/>
              <a:t> is the problem that prevents this from being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5BE64-23FE-8D49-C779-E370A5A44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01347-8963-B2B1-9040-E8E4F158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35B9A-C0AA-1FA6-455F-6DD74570F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012FF-8360-2E46-48A1-8D04DFD55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with offline, we need to choose </a:t>
            </a:r>
            <a:r>
              <a:rPr lang="en-US" dirty="0" err="1"/>
              <a:t>h_mu</a:t>
            </a:r>
            <a:r>
              <a:rPr lang="en-US" dirty="0"/>
              <a:t>. </a:t>
            </a:r>
            <a:r>
              <a:rPr lang="en-GB" dirty="0"/>
              <a:t>Lucas &amp; Crosier 1982 created a table of optimal </a:t>
            </a:r>
            <a:r>
              <a:rPr lang="en-GB" dirty="0" err="1"/>
              <a:t>h_mu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7DFC0-9B69-197B-D651-82E9E79AF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0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• </a:t>
            </a:r>
            <a:r>
              <a:rPr lang="en-GB" i="1" dirty="0"/>
              <a:t>“Each increment ≈ log-likelihood ratio under ‘shifted’ vs ‘in-control’. When the real drift is –0.30 the walk hits h=−5h=-5h=−5 in 25 steps; with –0.05 drift it may never cross.”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7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F8011-0B18-CB05-2BC7-B8B35F354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635EB-0342-C830-79C1-357DCFE25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60F53-64B6-FAFD-6C9D-1A34903BB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can we do that? Let me set up the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F7432-DCB2-6CDA-FD01-E48E8C1FF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D1B77-2887-5F4F-BDFB-91C496209E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7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7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0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2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4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6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5" name="Picture 14" descr="A colorful dots in a white background&#10;&#10;AI-generated content may be incorrect.">
            <a:extLst>
              <a:ext uri="{FF2B5EF4-FFF2-40B4-BE49-F238E27FC236}">
                <a16:creationId xmlns:a16="http://schemas.microsoft.com/office/drawing/2014/main" id="{AF4D268A-FA93-1E28-07B4-903785563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54" r="665" b="1134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FF292-24B1-CB42-E718-D2CCD6BF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5600" dirty="0">
                <a:solidFill>
                  <a:schemeClr val="bg1"/>
                </a:solidFill>
              </a:rPr>
              <a:t>Live Changepoint Detection &amp; Portfolio Rebalancing</a:t>
            </a:r>
            <a:endParaRPr lang="en-US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66A73-6205-48A6-E19E-8DA72783F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Angela Zhao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Presentation for Probability Theory 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80FF2-8A14-FB6A-1BC5-F1FD28F1BE46}"/>
              </a:ext>
            </a:extLst>
          </p:cNvPr>
          <p:cNvSpPr/>
          <p:nvPr/>
        </p:nvSpPr>
        <p:spPr>
          <a:xfrm>
            <a:off x="517868" y="508090"/>
            <a:ext cx="4716861" cy="149279"/>
          </a:xfrm>
          <a:prstGeom prst="rect">
            <a:avLst/>
          </a:prstGeom>
          <a:solidFill>
            <a:schemeClr val="dk1">
              <a:alpha val="49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39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F69D-0B08-04CD-DF18-AA9B190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DFFE-475C-E252-A153-ED6CA145F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12" y="5117413"/>
            <a:ext cx="1115568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simulations,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~ Geometric(p).</a:t>
            </a:r>
          </a:p>
        </p:txBody>
      </p:sp>
      <p:pic>
        <p:nvPicPr>
          <p:cNvPr id="6" name="Picture 5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A20E6C68-4383-9CAD-FACE-2B0B22BB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" y="2250179"/>
            <a:ext cx="9418544" cy="235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4C9F5-B569-9905-5639-2716AB372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218" r="5530"/>
          <a:stretch/>
        </p:blipFill>
        <p:spPr>
          <a:xfrm>
            <a:off x="461068" y="444553"/>
            <a:ext cx="11263256" cy="5613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1F31C-02BB-1011-2D8D-3D4D35E514C1}"/>
              </a:ext>
            </a:extLst>
          </p:cNvPr>
          <p:cNvSpPr txBox="1"/>
          <p:nvPr/>
        </p:nvSpPr>
        <p:spPr>
          <a:xfrm>
            <a:off x="9243650" y="519857"/>
            <a:ext cx="268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Downwards mean shifts</a:t>
            </a:r>
          </a:p>
        </p:txBody>
      </p:sp>
    </p:spTree>
    <p:extLst>
      <p:ext uri="{BB962C8B-B14F-4D97-AF65-F5344CB8AC3E}">
        <p14:creationId xmlns:p14="http://schemas.microsoft.com/office/powerpoint/2010/main" val="2950835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DFAC4-08FE-E082-319A-F2265705C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CE0F8-4B88-848B-4BB2-3D0330E20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432" r="6069"/>
          <a:stretch>
            <a:fillRect/>
          </a:stretch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11B17-8878-E7B3-B572-54E02D700B44}"/>
              </a:ext>
            </a:extLst>
          </p:cNvPr>
          <p:cNvSpPr txBox="1"/>
          <p:nvPr/>
        </p:nvSpPr>
        <p:spPr>
          <a:xfrm>
            <a:off x="9502588" y="350580"/>
            <a:ext cx="26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Downwards mean shifts</a:t>
            </a:r>
          </a:p>
          <a:p>
            <a:r>
              <a:rPr lang="en-US" sz="1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All variance shifts</a:t>
            </a:r>
          </a:p>
        </p:txBody>
      </p:sp>
    </p:spTree>
    <p:extLst>
      <p:ext uri="{BB962C8B-B14F-4D97-AF65-F5344CB8AC3E}">
        <p14:creationId xmlns:p14="http://schemas.microsoft.com/office/powerpoint/2010/main" val="80766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EBC01-0AD9-3F25-D489-7C652E63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7DA2-4EBD-17B2-D72B-D8F6BBC1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CUSUM Statistic – offline detection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16A793-0BE1-34CE-7AD4-A5D9414CFE10}"/>
              </a:ext>
            </a:extLst>
          </p:cNvPr>
          <p:cNvSpPr txBox="1">
            <a:spLocks/>
          </p:cNvSpPr>
          <p:nvPr/>
        </p:nvSpPr>
        <p:spPr>
          <a:xfrm>
            <a:off x="596512" y="1549100"/>
            <a:ext cx="11155680" cy="498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Ewan Stafford Page (1954) – “Continuous Inspection Schemes,”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Biometrika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41:100-115.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you observe a time series 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𝑡 = 1 , 2 , . . . , T :       𝑦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𝜇 + 𝑢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constant mean under the null hypothesis (no structural break),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𝑢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stationary, mean-zero error process.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Residuals: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CUSUM to critical value from Brownian bridge.</a:t>
            </a:r>
          </a:p>
        </p:txBody>
      </p:sp>
      <p:pic>
        <p:nvPicPr>
          <p:cNvPr id="12" name="Picture 11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0CF3B113-6988-0498-A250-EB8A988902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61"/>
          <a:stretch/>
        </p:blipFill>
        <p:spPr>
          <a:xfrm>
            <a:off x="1840110" y="4197482"/>
            <a:ext cx="1318022" cy="350162"/>
          </a:xfrm>
          <a:prstGeom prst="rect">
            <a:avLst/>
          </a:prstGeom>
        </p:spPr>
      </p:pic>
      <p:pic>
        <p:nvPicPr>
          <p:cNvPr id="14" name="Picture 13" descr="A math equation with numbers&#10;&#10;AI-generated content may be incorrect.">
            <a:extLst>
              <a:ext uri="{FF2B5EF4-FFF2-40B4-BE49-F238E27FC236}">
                <a16:creationId xmlns:a16="http://schemas.microsoft.com/office/drawing/2014/main" id="{7A69364A-973B-2AE2-9605-273AA09D3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" y="4570158"/>
            <a:ext cx="4231789" cy="109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6EA2-987F-47F8-6FC7-E434782B2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4E1A-05D6-F1BB-7995-755FEF49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2636161"/>
          </a:xfrm>
        </p:spPr>
        <p:txBody>
          <a:bodyPr/>
          <a:lstStyle/>
          <a:p>
            <a:r>
              <a:rPr lang="en-US" dirty="0"/>
              <a:t>CUSUM Statistic – online detection</a:t>
            </a:r>
            <a:br>
              <a:rPr lang="en-US" dirty="0"/>
            </a:br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(1954) – “Continuous Inspection Schemes,” </a:t>
            </a:r>
            <a:r>
              <a:rPr lang="en-GB" sz="16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Biometrika</a:t>
            </a:r>
            <a:r>
              <a:rPr lang="en-GB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41:100-115</a:t>
            </a:r>
            <a:r>
              <a:rPr lang="en-GB" sz="1600" i="1" dirty="0"/>
              <a:t>.</a:t>
            </a:r>
            <a:endParaRPr lang="en-US" sz="1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808E-A454-A067-40AB-0D8D43A27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85" y="5022828"/>
            <a:ext cx="1115568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Log-likelihood ratio increment:</a:t>
            </a:r>
          </a:p>
        </p:txBody>
      </p:sp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8E25C6A0-65AE-692B-5364-A7AAC548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453"/>
          <a:stretch/>
        </p:blipFill>
        <p:spPr>
          <a:xfrm>
            <a:off x="515112" y="2147948"/>
            <a:ext cx="10280201" cy="619636"/>
          </a:xfrm>
          <a:prstGeom prst="rect">
            <a:avLst/>
          </a:prstGeom>
        </p:spPr>
      </p:pic>
      <p:pic>
        <p:nvPicPr>
          <p:cNvPr id="10" name="Picture 9" descr="A group of black letters&#10;&#10;AI-generated content may be incorrect.">
            <a:extLst>
              <a:ext uri="{FF2B5EF4-FFF2-40B4-BE49-F238E27FC236}">
                <a16:creationId xmlns:a16="http://schemas.microsoft.com/office/drawing/2014/main" id="{0D262E87-6D30-8D94-FEEF-170DC68E3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67" y="5022828"/>
            <a:ext cx="3855466" cy="1205408"/>
          </a:xfrm>
          <a:prstGeom prst="rect">
            <a:avLst/>
          </a:prstGeom>
        </p:spPr>
      </p:pic>
      <p:pic>
        <p:nvPicPr>
          <p:cNvPr id="11" name="Picture 10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5CEDB7B6-BE7A-0FF0-8678-029468F0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540" b="595"/>
          <a:stretch/>
        </p:blipFill>
        <p:spPr>
          <a:xfrm>
            <a:off x="618027" y="2767584"/>
            <a:ext cx="10280201" cy="22552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276C07-05E7-9B24-CE52-292AB79FC306}"/>
              </a:ext>
            </a:extLst>
          </p:cNvPr>
          <p:cNvSpPr txBox="1"/>
          <p:nvPr/>
        </p:nvSpPr>
        <p:spPr>
          <a:xfrm>
            <a:off x="6505509" y="6061756"/>
            <a:ext cx="47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 µ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7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8DA8D-7835-45EF-F59A-3B695F02FEF8}"/>
              </a:ext>
            </a:extLst>
          </p:cNvPr>
          <p:cNvSpPr txBox="1"/>
          <p:nvPr/>
        </p:nvSpPr>
        <p:spPr>
          <a:xfrm>
            <a:off x="623943" y="474537"/>
            <a:ext cx="9477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 Drifted random walk accumulations trigger the alarm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4724AC-C689-AB0B-4782-371AE246B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5" y="1065046"/>
            <a:ext cx="7772400" cy="49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5DC9A-DEA3-BE96-5292-694AA610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8466-1098-2835-670E-EB258C64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CUSUM Statistic</a:t>
            </a:r>
          </a:p>
        </p:txBody>
      </p:sp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87EFD50D-CB60-D082-9F10-78AE38204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5252"/>
          <a:stretch/>
        </p:blipFill>
        <p:spPr>
          <a:xfrm>
            <a:off x="590416" y="1846699"/>
            <a:ext cx="9904964" cy="594749"/>
          </a:xfrm>
          <a:prstGeom prst="rect">
            <a:avLst/>
          </a:prstGeom>
        </p:spPr>
      </p:pic>
      <p:pic>
        <p:nvPicPr>
          <p:cNvPr id="7" name="Picture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748EBF1C-AD5E-3939-2747-2DE91092A0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294" b="486"/>
          <a:stretch/>
        </p:blipFill>
        <p:spPr>
          <a:xfrm>
            <a:off x="966933" y="2441448"/>
            <a:ext cx="9904964" cy="2388197"/>
          </a:xfrm>
          <a:prstGeom prst="rect">
            <a:avLst/>
          </a:prstGeom>
        </p:spPr>
      </p:pic>
      <p:pic>
        <p:nvPicPr>
          <p:cNvPr id="13" name="Picture 12" descr="A close-up of a number&#10;&#10;AI-generated content may be incorrect.">
            <a:extLst>
              <a:ext uri="{FF2B5EF4-FFF2-40B4-BE49-F238E27FC236}">
                <a16:creationId xmlns:a16="http://schemas.microsoft.com/office/drawing/2014/main" id="{5AC14953-5C88-8FD6-90E5-CF2EF370C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326" y="4861674"/>
            <a:ext cx="3141317" cy="10179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D96941-CD67-3F35-DE80-F02CB724958C}"/>
              </a:ext>
            </a:extLst>
          </p:cNvPr>
          <p:cNvSpPr txBox="1"/>
          <p:nvPr/>
        </p:nvSpPr>
        <p:spPr>
          <a:xfrm>
            <a:off x="966932" y="4946073"/>
            <a:ext cx="4727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Log-likelihood ratio increment: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612BFB-DDEB-76EF-629E-38B1B048FB2F}"/>
              </a:ext>
            </a:extLst>
          </p:cNvPr>
          <p:cNvSpPr txBox="1"/>
          <p:nvPr/>
        </p:nvSpPr>
        <p:spPr>
          <a:xfrm>
            <a:off x="6789288" y="5879592"/>
            <a:ext cx="472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 σ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08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7D6CF-A3C1-7022-5A95-16C5F5F23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F182-607E-D7BB-4E7D-B18CBB270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Resettable CUSUM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35AA-C740-30D6-D423-1419AA62E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generating process</a:t>
            </a:r>
          </a:p>
        </p:txBody>
      </p:sp>
      <p:pic>
        <p:nvPicPr>
          <p:cNvPr id="6" name="Picture 5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EFDBD41A-BBA5-BC2A-BC8F-4DBC915F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" y="1956769"/>
            <a:ext cx="8187824" cy="34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54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DDA3-0E95-7C52-9845-79648D83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C4D2-AC42-BEC2-C327-EB583C34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47" y="4206154"/>
            <a:ext cx="11146536" cy="15794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200" dirty="0"/>
              <a:t>Optimal h</a:t>
            </a:r>
            <a:r>
              <a:rPr lang="en-US" sz="6200" baseline="-25000" dirty="0"/>
              <a:t>µ</a:t>
            </a:r>
            <a:r>
              <a:rPr lang="en-US" sz="6200" dirty="0"/>
              <a:t>?</a:t>
            </a:r>
            <a:br>
              <a:rPr lang="en-US" sz="6000" dirty="0"/>
            </a:br>
            <a:r>
              <a:rPr lang="en-US" sz="1800" dirty="0"/>
              <a:t> </a:t>
            </a:r>
            <a:br>
              <a:rPr lang="en-US" sz="1800" dirty="0"/>
            </a:br>
            <a:r>
              <a:rPr lang="en-GB" sz="1800" dirty="0"/>
              <a:t>Lucas &amp; Crosier 1982 created a Monte-Carlo table of optimal h</a:t>
            </a:r>
            <a:r>
              <a:rPr lang="en-GB" sz="1800" baseline="-25000" dirty="0"/>
              <a:t>µ</a:t>
            </a:r>
            <a:r>
              <a:rPr lang="en-GB" sz="1800" dirty="0"/>
              <a:t>. Ultimately it depends on what you care about: (</a:t>
            </a:r>
            <a:r>
              <a:rPr lang="en-GB" sz="1800" dirty="0" err="1"/>
              <a:t>i</a:t>
            </a:r>
            <a:r>
              <a:rPr lang="en-GB" sz="1800" dirty="0"/>
              <a:t>) shift, (ii) tolerable false alarm rate, etc.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91D0BA-1AE5-6F6F-2A78-ED9CEE8E5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1335664"/>
            <a:ext cx="3547872" cy="23859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15E32-C76A-114B-DC2B-DD8DFF9C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201" y="1353404"/>
            <a:ext cx="3547872" cy="2368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59C9B2-8626-E2BE-3A0A-73E06BBEA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11" y="1371142"/>
            <a:ext cx="3547872" cy="23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1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49FAE-F3E9-AE9E-E907-20CF8CFC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3993601"/>
            <a:ext cx="11146536" cy="12238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Optimal W?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D1DB441-80D8-0170-11D5-2475154A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115F9C-53EA-57CD-F0A1-EFA735E6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379" y="1315097"/>
            <a:ext cx="3547872" cy="2403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9F5F18-E0BB-BBD6-D272-690C27C31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47" y="1341705"/>
            <a:ext cx="3547872" cy="23859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BCACB1-01AF-41A6-1AA3-9728FE663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11" y="1397752"/>
            <a:ext cx="3547872" cy="2323856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A832FDF-0EA3-4BAE-8A94-ECDB8F35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300216"/>
            <a:ext cx="111556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E426-DB7D-0E60-D250-F862FEE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“Time in the market beats timing the market”</a:t>
            </a:r>
            <a:br>
              <a:rPr lang="en-US" dirty="0"/>
            </a:br>
            <a:r>
              <a:rPr lang="en-US" sz="4000" dirty="0"/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It’s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submartingale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!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</a:br>
            <a:endParaRPr lang="en-US" sz="40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14D8B9B-5071-9E36-5D10-EDCC2C35E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9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BEF06-380F-BA95-02AB-4C574AC8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273B9-9553-CF6E-3B8C-C86B7F38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9" y="5070264"/>
            <a:ext cx="11451369" cy="10620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Simulations to find optimal parameters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C5CA4132-16C5-48A6-D3AA-97AC53D884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54" t="1" r="66662" b="3"/>
          <a:stretch/>
        </p:blipFill>
        <p:spPr>
          <a:xfrm>
            <a:off x="5361841" y="1023889"/>
            <a:ext cx="1410086" cy="3643001"/>
          </a:xfrm>
          <a:prstGeom prst="rect">
            <a:avLst/>
          </a:prstGeom>
        </p:spPr>
      </p:pic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B805359-C008-B778-1E4D-8D7A67EF05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1285"/>
          <a:stretch>
            <a:fillRect/>
          </a:stretch>
        </p:blipFill>
        <p:spPr>
          <a:xfrm>
            <a:off x="8476881" y="795805"/>
            <a:ext cx="3547872" cy="4096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17A132-D713-DD5B-FADB-93A90D88F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8" y="952535"/>
            <a:ext cx="5449360" cy="3861938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AE86B5AA-C29D-8EE2-BBE3-2DB74A6F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58" t="526" r="926" b="-522"/>
          <a:stretch/>
        </p:blipFill>
        <p:spPr>
          <a:xfrm>
            <a:off x="6771926" y="1062004"/>
            <a:ext cx="1704955" cy="36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7430-E7D2-5067-FF42-E35C4F958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Non-monotonic power for mean shifts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167A-F4ED-22AD-4F16-43D455C8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930509"/>
            <a:ext cx="11155680" cy="4581682"/>
          </a:xfrm>
        </p:spPr>
        <p:txBody>
          <a:bodyPr/>
          <a:lstStyle/>
          <a:p>
            <a:pPr marL="0" indent="0">
              <a:buNone/>
            </a:pPr>
            <a:r>
              <a:rPr lang="en-US" sz="1600" i="1" dirty="0"/>
              <a:t>Ciprian M. </a:t>
            </a:r>
            <a:r>
              <a:rPr lang="en-US" sz="1600" i="1" dirty="0" err="1"/>
              <a:t>Crainiceanu</a:t>
            </a:r>
            <a:r>
              <a:rPr lang="en-US" sz="1600" i="1" dirty="0"/>
              <a:t> &amp; Timothy J. Vogelsang (2007) Nonmonotonic power for tests of a mean shift in a time series , Journal of Statistical Computation and Simulation, 77:6, 457-476, DOI: 10.1080/10629360600569394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</a:t>
            </a:r>
            <a:r>
              <a:rPr lang="el-GR" dirty="0"/>
              <a:t>δ </a:t>
            </a:r>
            <a:r>
              <a:rPr lang="en-US" dirty="0"/>
              <a:t>= µ</a:t>
            </a:r>
            <a:r>
              <a:rPr lang="en-US" baseline="-25000" dirty="0"/>
              <a:t>1</a:t>
            </a:r>
            <a:r>
              <a:rPr lang="en-US" dirty="0"/>
              <a:t>-µ</a:t>
            </a:r>
            <a:r>
              <a:rPr lang="en-US" baseline="-25000" dirty="0"/>
              <a:t>0</a:t>
            </a:r>
            <a:r>
              <a:rPr lang="en-US" dirty="0"/>
              <a:t>increases above a threshold, we start to lose power.</a:t>
            </a:r>
          </a:p>
          <a:p>
            <a:r>
              <a:rPr lang="en-GB" dirty="0"/>
              <a:t>The variance estimator inflates as </a:t>
            </a:r>
            <a:r>
              <a:rPr lang="el-GR" dirty="0"/>
              <a:t>δ→∞, </a:t>
            </a:r>
            <a:r>
              <a:rPr lang="en-GB" dirty="0"/>
              <a:t>driving test statistics down.</a:t>
            </a:r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app settings: µ</a:t>
            </a:r>
            <a:r>
              <a:rPr lang="en-US" baseline="-25000" dirty="0"/>
              <a:t>1</a:t>
            </a:r>
            <a:r>
              <a:rPr lang="en-US" dirty="0"/>
              <a:t> = (-1,-2,-10,-100,-1000)</a:t>
            </a:r>
          </a:p>
        </p:txBody>
      </p:sp>
    </p:spTree>
    <p:extLst>
      <p:ext uri="{BB962C8B-B14F-4D97-AF65-F5344CB8AC3E}">
        <p14:creationId xmlns:p14="http://schemas.microsoft.com/office/powerpoint/2010/main" val="250365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843674-ABA0-C944-8CAB-9FFB9AB19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AF8C-7383-D91D-0589-67DE1BC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Resettable Sequential Detector Summary</a:t>
            </a:r>
          </a:p>
        </p:txBody>
      </p:sp>
      <p:pic>
        <p:nvPicPr>
          <p:cNvPr id="5" name="Picture 4" descr="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8F5F25D2-3DB5-F2BB-54A9-EFB872EF0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7" y="1983496"/>
            <a:ext cx="7954957" cy="2433057"/>
          </a:xfrm>
          <a:prstGeom prst="rect">
            <a:avLst/>
          </a:prstGeom>
        </p:spPr>
      </p:pic>
      <p:pic>
        <p:nvPicPr>
          <p:cNvPr id="8" name="Picture 7" descr="Black text on a white background&#10;&#10;AI-generated content may be incorrect.">
            <a:extLst>
              <a:ext uri="{FF2B5EF4-FFF2-40B4-BE49-F238E27FC236}">
                <a16:creationId xmlns:a16="http://schemas.microsoft.com/office/drawing/2014/main" id="{A2A3DE78-CA0E-9CFC-F894-E55CF59F4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4573182"/>
            <a:ext cx="3043213" cy="1035987"/>
          </a:xfrm>
          <a:prstGeom prst="rect">
            <a:avLst/>
          </a:prstGeom>
        </p:spPr>
      </p:pic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1EA582E-105A-2185-68DD-4A35CE439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24" y="5263966"/>
            <a:ext cx="3563695" cy="123125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B92E24-F951-A097-32AD-0BDA3FD7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2336" y="1760221"/>
            <a:ext cx="4169664" cy="5312664"/>
          </a:xfrm>
        </p:spPr>
        <p:txBody>
          <a:bodyPr>
            <a:normAutofit/>
          </a:bodyPr>
          <a:lstStyle/>
          <a:p>
            <a:r>
              <a:rPr lang="en-US" dirty="0"/>
              <a:t>Data generating process</a:t>
            </a:r>
          </a:p>
          <a:p>
            <a:endParaRPr lang="en-US" dirty="0"/>
          </a:p>
          <a:p>
            <a:r>
              <a:rPr lang="en-US" dirty="0"/>
              <a:t>Ciprian paper</a:t>
            </a:r>
          </a:p>
          <a:p>
            <a:r>
              <a:rPr lang="en-US" dirty="0"/>
              <a:t>Show dashboard</a:t>
            </a:r>
          </a:p>
          <a:p>
            <a:r>
              <a:rPr lang="en-US" dirty="0" err="1"/>
              <a:t>Conclusins</a:t>
            </a:r>
            <a:r>
              <a:rPr lang="en-US" dirty="0"/>
              <a:t> from dashboard experiments</a:t>
            </a:r>
          </a:p>
          <a:p>
            <a:r>
              <a:rPr lang="en-US" dirty="0" err="1"/>
              <a:t>Garch</a:t>
            </a:r>
            <a:r>
              <a:rPr lang="en-US" dirty="0"/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198094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188D1F-3E22-4228-3A73-5E68D34D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6115C-58FF-1BDF-0E23-AFF8F9D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Autocorrelated data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23AB4237-8A5C-0D0B-28AF-39A67FC1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0" r="1" b="184"/>
          <a:stretch>
            <a:fillRect/>
          </a:stretch>
        </p:blipFill>
        <p:spPr>
          <a:xfrm>
            <a:off x="4337595" y="1192857"/>
            <a:ext cx="7333488" cy="4571870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A779A-5F9A-0E60-6371-994091DB0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60BF6-2A37-F24A-EF2C-E6D40503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>
            <a:normAutofit/>
          </a:bodyPr>
          <a:lstStyle/>
          <a:p>
            <a:r>
              <a:rPr lang="en-US" dirty="0"/>
              <a:t>Pre-whitening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D93F-DEA0-6C67-8111-F333F13B4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25" y="1874018"/>
            <a:ext cx="6300216" cy="3767328"/>
          </a:xfrm>
        </p:spPr>
        <p:txBody>
          <a:bodyPr>
            <a:normAutofit/>
          </a:bodyPr>
          <a:lstStyle/>
          <a:p>
            <a:r>
              <a:rPr lang="en-US" dirty="0"/>
              <a:t>A key assumption is that the data is </a:t>
            </a:r>
            <a:r>
              <a:rPr lang="en-US" dirty="0" err="1"/>
              <a:t>iid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rarely true in practice  pre-whiten with AR(1), GARCH(1,1), student-t, etc.</a:t>
            </a:r>
          </a:p>
          <a:p>
            <a:r>
              <a:rPr lang="en-US" dirty="0">
                <a:sym typeface="Wingdings" pitchFamily="2" charset="2"/>
              </a:rPr>
              <a:t>GARCH pre-whitening increases alarm sensitivity in every case</a:t>
            </a:r>
          </a:p>
          <a:p>
            <a:pPr lvl="1"/>
            <a:r>
              <a:rPr lang="en-US" dirty="0">
                <a:sym typeface="Wingdings" pitchFamily="2" charset="2"/>
              </a:rPr>
              <a:t>For shifts in mean</a:t>
            </a:r>
          </a:p>
          <a:p>
            <a:pPr lvl="1"/>
            <a:r>
              <a:rPr lang="en-US" dirty="0">
                <a:sym typeface="Wingdings" pitchFamily="2" charset="2"/>
              </a:rPr>
              <a:t>For shifts in variance</a:t>
            </a:r>
          </a:p>
          <a:p>
            <a:pPr lvl="1"/>
            <a:r>
              <a:rPr lang="en-US" dirty="0">
                <a:sym typeface="Wingdings" pitchFamily="2" charset="2"/>
              </a:rPr>
              <a:t>When the data is truly heteroskedastic</a:t>
            </a:r>
          </a:p>
          <a:p>
            <a:pPr lvl="1"/>
            <a:r>
              <a:rPr lang="en-US" dirty="0">
                <a:sym typeface="Wingdings" pitchFamily="2" charset="2"/>
              </a:rPr>
              <a:t>Also when GARCH is mis-specified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  <a:sym typeface="Wingdings" pitchFamily="2" charset="2"/>
              </a:rPr>
              <a:t>Caveats: false alarms. </a:t>
            </a:r>
            <a:r>
              <a:rPr lang="en-US" dirty="0">
                <a:solidFill>
                  <a:srgbClr val="000000"/>
                </a:solidFill>
                <a:latin typeface="Bierstadt"/>
                <a:sym typeface="Wingdings" pitchFamily="2" charset="2"/>
              </a:rPr>
              <a:t>Sometimes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  <a:sym typeface="Wingdings" pitchFamily="2" charset="2"/>
              </a:rPr>
              <a:t>OK in practice?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</p:txBody>
      </p:sp>
      <p:pic>
        <p:nvPicPr>
          <p:cNvPr id="5" name="Picture 4" descr="A graph with different colored dots&#10;&#10;AI-generated content may be incorrect.">
            <a:extLst>
              <a:ext uri="{FF2B5EF4-FFF2-40B4-BE49-F238E27FC236}">
                <a16:creationId xmlns:a16="http://schemas.microsoft.com/office/drawing/2014/main" id="{A18A0F37-5439-6005-B0E1-309C539E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797" y="3052526"/>
            <a:ext cx="5216383" cy="3690593"/>
          </a:xfrm>
          <a:prstGeom prst="rect">
            <a:avLst/>
          </a:prstGeom>
        </p:spPr>
      </p:pic>
      <p:pic>
        <p:nvPicPr>
          <p:cNvPr id="6" name="Picture 5" descr="A graph of a graph with green and blue lines&#10;&#10;AI-generated content may be incorrect.">
            <a:extLst>
              <a:ext uri="{FF2B5EF4-FFF2-40B4-BE49-F238E27FC236}">
                <a16:creationId xmlns:a16="http://schemas.microsoft.com/office/drawing/2014/main" id="{E0D4613C-17D2-B1B4-520D-351C53A34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610" y="9992"/>
            <a:ext cx="4609901" cy="30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64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5B50-2910-F1F8-25E6-8441BD46C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with stock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0F466-3866-64C5-FFAF-D0E11EFFD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73045"/>
            <a:ext cx="11155680" cy="4172891"/>
          </a:xfrm>
        </p:spPr>
        <p:txBody>
          <a:bodyPr/>
          <a:lstStyle/>
          <a:p>
            <a:r>
              <a:rPr lang="en-US" dirty="0"/>
              <a:t>No holding cash</a:t>
            </a:r>
          </a:p>
          <a:p>
            <a:r>
              <a:rPr lang="en-US" dirty="0"/>
              <a:t>Parameter fragility (large swings in hit-rate and </a:t>
            </a:r>
            <a:r>
              <a:rPr lang="en-US" dirty="0" err="1"/>
              <a:t>PnL</a:t>
            </a:r>
            <a:r>
              <a:rPr lang="en-US" dirty="0"/>
              <a:t> when we modify parameters)</a:t>
            </a:r>
          </a:p>
          <a:p>
            <a:r>
              <a:rPr lang="en-US" dirty="0"/>
              <a:t>Works in a bull market but doesn’t work in bear market (e.g. after Covid (2023), phone stocks went down then industrials followed. If we detected the downward trend from )</a:t>
            </a:r>
          </a:p>
          <a:p>
            <a:r>
              <a:rPr lang="en-US" dirty="0"/>
              <a:t>Cost model = linear, no slippage / bid-ask (real execution has spread-crossing, delay, and market impact)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78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02F6-2C39-795F-E7CA-2A0F447D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in this field?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625CB-0DC1-458F-5FDF-084AB4C3C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warmup W*: derive closed-form (or asymptotic) </a:t>
            </a:r>
            <a:r>
              <a:rPr lang="en-US" dirty="0" err="1"/>
              <a:t>minimiser</a:t>
            </a:r>
            <a:r>
              <a:rPr lang="en-US" dirty="0"/>
              <a:t> of long-run risk Risk ( 𝑊 ) = LADD ( 𝑊 ) + 𝜆 TAFAR ( 𝑊 )</a:t>
            </a:r>
          </a:p>
          <a:p>
            <a:r>
              <a:rPr lang="en-US" dirty="0"/>
              <a:t>Formalize </a:t>
            </a:r>
            <a:r>
              <a:rPr lang="en-US" dirty="0" err="1"/>
              <a:t>misspecified</a:t>
            </a:r>
            <a:r>
              <a:rPr lang="en-US" dirty="0"/>
              <a:t>-GARCH’s effect on power</a:t>
            </a:r>
          </a:p>
          <a:p>
            <a:r>
              <a:rPr lang="en-US" dirty="0"/>
              <a:t>Multivariate returns</a:t>
            </a:r>
          </a:p>
          <a:p>
            <a:r>
              <a:rPr lang="en-US" dirty="0"/>
              <a:t>Score-GLR detector with time-varying volatility. Replace ad-hoc </a:t>
            </a:r>
            <a:r>
              <a:rPr lang="el-GR" dirty="0"/>
              <a:t>μ/σ </a:t>
            </a:r>
            <a:r>
              <a:rPr lang="en-US" dirty="0"/>
              <a:t>CUSUM by one statistic</a:t>
            </a:r>
          </a:p>
          <a:p>
            <a:pPr lvl="1"/>
            <a:r>
              <a:rPr lang="en-GB" dirty="0"/>
              <a:t>Extends Hörmann &amp; McTaggart (2024) from “one break” to restart setting</a:t>
            </a:r>
          </a:p>
        </p:txBody>
      </p:sp>
    </p:spTree>
    <p:extLst>
      <p:ext uri="{BB962C8B-B14F-4D97-AF65-F5344CB8AC3E}">
        <p14:creationId xmlns:p14="http://schemas.microsoft.com/office/powerpoint/2010/main" val="778930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94440-A71C-EE6F-04E4-67B7DC61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DAE94-D6EC-4640-DD68-D2A231FEB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3137941"/>
          </a:xfrm>
        </p:spPr>
        <p:txBody>
          <a:bodyPr anchor="t">
            <a:normAutofit/>
          </a:bodyPr>
          <a:lstStyle/>
          <a:p>
            <a:r>
              <a:rPr lang="en-GB" sz="6000"/>
              <a:t>Thank you for listening!</a:t>
            </a:r>
            <a:endParaRPr lang="en-US" sz="60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E4502A4-A219-C672-5AF0-0CC1842E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344" y="4469641"/>
            <a:ext cx="4358503" cy="1376976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pic>
        <p:nvPicPr>
          <p:cNvPr id="15" name="Picture 14" descr="A colorful dots in a white background&#10;&#10;AI-generated content may be incorrect.">
            <a:extLst>
              <a:ext uri="{FF2B5EF4-FFF2-40B4-BE49-F238E27FC236}">
                <a16:creationId xmlns:a16="http://schemas.microsoft.com/office/drawing/2014/main" id="{F2E92C78-CE57-2655-6D0C-D627D094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50" r="-1" b="-1"/>
          <a:stretch>
            <a:fillRect/>
          </a:stretch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33" name="Freeform: Shape 28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8E4B4-F67B-C847-34B3-D4E04B536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F77A-7386-827B-E515-7FDD4F36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11155680" cy="1678731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“Time in the market beats timing the market”</a:t>
            </a:r>
            <a:br>
              <a:rPr lang="en-US" sz="4000" dirty="0"/>
            </a:br>
            <a:r>
              <a:rPr lang="en-US" sz="4000" dirty="0"/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It’s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submartingale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  <a:t>!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</a:br>
            <a:endParaRPr lang="en-US" sz="4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F909F73-2A5C-560C-8543-A4AADDC8F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8538"/>
          <a:stretch/>
        </p:blipFill>
        <p:spPr>
          <a:xfrm>
            <a:off x="3293164" y="2148302"/>
            <a:ext cx="7434317" cy="4269657"/>
          </a:xfrm>
        </p:spPr>
      </p:pic>
    </p:spTree>
    <p:extLst>
      <p:ext uri="{BB962C8B-B14F-4D97-AF65-F5344CB8AC3E}">
        <p14:creationId xmlns:p14="http://schemas.microsoft.com/office/powerpoint/2010/main" val="315227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1AB92-678D-75F9-210D-269A9AAC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3">
            <a:extLst>
              <a:ext uri="{FF2B5EF4-FFF2-40B4-BE49-F238E27FC236}">
                <a16:creationId xmlns:a16="http://schemas.microsoft.com/office/drawing/2014/main" id="{8328018A-7275-CEF1-CDD5-B156BA78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38"/>
          <a:stretch/>
        </p:blipFill>
        <p:spPr>
          <a:xfrm>
            <a:off x="3293164" y="2148302"/>
            <a:ext cx="7434317" cy="4269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2E90A8-8B0C-878E-20B9-5BE4B871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“Time in the market beats timing the market”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ierstadt"/>
                <a:ea typeface="+mn-ea"/>
                <a:cs typeface="+mn-cs"/>
              </a:rPr>
            </a:br>
            <a:endParaRPr lang="en-US" sz="4000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0D86C5B-D51F-F3AD-21A2-235784231D7B}"/>
              </a:ext>
            </a:extLst>
          </p:cNvPr>
          <p:cNvSpPr/>
          <p:nvPr/>
        </p:nvSpPr>
        <p:spPr>
          <a:xfrm rot="2668280">
            <a:off x="8503048" y="3794981"/>
            <a:ext cx="1671513" cy="1662096"/>
          </a:xfrm>
          <a:prstGeom prst="plus">
            <a:avLst>
              <a:gd name="adj" fmla="val 46361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2A5F2-F919-DAF4-405F-D950A2698B08}"/>
              </a:ext>
            </a:extLst>
          </p:cNvPr>
          <p:cNvSpPr txBox="1"/>
          <p:nvPr/>
        </p:nvSpPr>
        <p:spPr>
          <a:xfrm>
            <a:off x="696951" y="2103860"/>
            <a:ext cx="2596213" cy="1381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Not true!</a:t>
            </a:r>
            <a:br>
              <a:rPr lang="en-US" sz="1400" b="1" dirty="0"/>
            </a:br>
            <a:endParaRPr lang="en-US" sz="100" b="1" dirty="0"/>
          </a:p>
          <a:p>
            <a:pPr>
              <a:lnSpc>
                <a:spcPct val="150000"/>
              </a:lnSpc>
            </a:pPr>
            <a:r>
              <a:rPr lang="en-US" sz="1400" dirty="0"/>
              <a:t>The best days follow the worst days. If you miss the 10 worst days, you will be up 70% .</a:t>
            </a:r>
          </a:p>
        </p:txBody>
      </p:sp>
    </p:spTree>
    <p:extLst>
      <p:ext uri="{BB962C8B-B14F-4D97-AF65-F5344CB8AC3E}">
        <p14:creationId xmlns:p14="http://schemas.microsoft.com/office/powerpoint/2010/main" val="245419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1DE8A-43D7-90C3-66BD-C2B8BF417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15" descr="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6E7F72D8-F342-54A4-2778-8413F677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46"/>
          <a:stretch>
            <a:fillRect/>
          </a:stretch>
        </p:blipFill>
        <p:spPr>
          <a:xfrm>
            <a:off x="4136609" y="1200276"/>
            <a:ext cx="7212709" cy="514572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73B68B94-E715-F659-0824-51101656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“Time in the market beats timing the market”</a:t>
            </a:r>
          </a:p>
        </p:txBody>
      </p:sp>
    </p:spTree>
    <p:extLst>
      <p:ext uri="{BB962C8B-B14F-4D97-AF65-F5344CB8AC3E}">
        <p14:creationId xmlns:p14="http://schemas.microsoft.com/office/powerpoint/2010/main" val="33197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03DFC5-B35D-A6A7-14FB-8B171E89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When should we readjust?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F63977-7454-1FA2-47AC-EB43B22D9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20287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phic 7" descr="Caret Up with solid fill">
            <a:extLst>
              <a:ext uri="{FF2B5EF4-FFF2-40B4-BE49-F238E27FC236}">
                <a16:creationId xmlns:a16="http://schemas.microsoft.com/office/drawing/2014/main" id="{5BB774CA-1EB7-5DDC-8F01-536BF00C3F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6692" y="3095463"/>
            <a:ext cx="1266716" cy="1266716"/>
          </a:xfrm>
          <a:prstGeom prst="rect">
            <a:avLst/>
          </a:prstGeom>
        </p:spPr>
      </p:pic>
      <p:pic>
        <p:nvPicPr>
          <p:cNvPr id="10" name="Graphic 9" descr="Caret Up with solid fill">
            <a:extLst>
              <a:ext uri="{FF2B5EF4-FFF2-40B4-BE49-F238E27FC236}">
                <a16:creationId xmlns:a16="http://schemas.microsoft.com/office/drawing/2014/main" id="{E96C8D9C-4DD0-485E-DF27-604BC4F5F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05892" y="4129990"/>
            <a:ext cx="1266716" cy="1266716"/>
          </a:xfrm>
          <a:prstGeom prst="rect">
            <a:avLst/>
          </a:prstGeom>
        </p:spPr>
      </p:pic>
      <p:pic>
        <p:nvPicPr>
          <p:cNvPr id="12" name="Graphic 11" descr="Caret Up with solid fill">
            <a:extLst>
              <a:ext uri="{FF2B5EF4-FFF2-40B4-BE49-F238E27FC236}">
                <a16:creationId xmlns:a16="http://schemas.microsoft.com/office/drawing/2014/main" id="{0753C3E6-42F2-73E2-D22B-828FCE8DD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328593" y="3124324"/>
            <a:ext cx="1266716" cy="126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5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937BB-6A69-B798-3B36-C2B75469F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graph of a graph with numbers and a chart&#10;&#10;AI-generated content may be incorrect.">
            <a:extLst>
              <a:ext uri="{FF2B5EF4-FFF2-40B4-BE49-F238E27FC236}">
                <a16:creationId xmlns:a16="http://schemas.microsoft.com/office/drawing/2014/main" id="{656E86CF-69AC-988A-454F-7B6429DBD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8861" y="1101318"/>
            <a:ext cx="7551931" cy="52485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1CC003B-B571-4FB1-0F8C-98B5A7C1B362}"/>
              </a:ext>
            </a:extLst>
          </p:cNvPr>
          <p:cNvSpPr txBox="1">
            <a:spLocks/>
          </p:cNvSpPr>
          <p:nvPr/>
        </p:nvSpPr>
        <p:spPr>
          <a:xfrm>
            <a:off x="521208" y="978408"/>
            <a:ext cx="3397649" cy="3303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“Time in the market beats timing the market?”</a:t>
            </a:r>
          </a:p>
        </p:txBody>
      </p:sp>
    </p:spTree>
    <p:extLst>
      <p:ext uri="{BB962C8B-B14F-4D97-AF65-F5344CB8AC3E}">
        <p14:creationId xmlns:p14="http://schemas.microsoft.com/office/powerpoint/2010/main" val="74430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997697-7CAF-B617-8995-20762770B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7" name="Content Placeholder 16" descr="A graph of a graph of a stock market&#10;&#10;AI-generated content may be incorrect.">
            <a:extLst>
              <a:ext uri="{FF2B5EF4-FFF2-40B4-BE49-F238E27FC236}">
                <a16:creationId xmlns:a16="http://schemas.microsoft.com/office/drawing/2014/main" id="{81F1AB71-BF3C-C29C-F987-9B27EBA7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254"/>
          <a:stretch>
            <a:fillRect/>
          </a:stretch>
        </p:blipFill>
        <p:spPr>
          <a:xfrm>
            <a:off x="4136609" y="1070144"/>
            <a:ext cx="7534183" cy="537507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D0C1D428-C90A-80E0-B355-3E58E548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“Time in the market beats timing the market?”</a:t>
            </a:r>
          </a:p>
        </p:txBody>
      </p:sp>
    </p:spTree>
    <p:extLst>
      <p:ext uri="{BB962C8B-B14F-4D97-AF65-F5344CB8AC3E}">
        <p14:creationId xmlns:p14="http://schemas.microsoft.com/office/powerpoint/2010/main" val="49561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FD29-25F0-F477-CB83-45D1B58C0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0AD8-588F-7E08-8DC9-FE4F546D3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monitoring of patient vitals and blood glucose</a:t>
            </a:r>
          </a:p>
          <a:p>
            <a:r>
              <a:rPr lang="en-US" dirty="0"/>
              <a:t>Manufacturing and quality control</a:t>
            </a:r>
          </a:p>
          <a:p>
            <a:r>
              <a:rPr lang="en-US" dirty="0"/>
              <a:t>Chemical processes</a:t>
            </a:r>
          </a:p>
          <a:p>
            <a:r>
              <a:rPr lang="en-US" dirty="0"/>
              <a:t>Network performance (traffic and latency)</a:t>
            </a:r>
          </a:p>
        </p:txBody>
      </p:sp>
    </p:spTree>
    <p:extLst>
      <p:ext uri="{BB962C8B-B14F-4D97-AF65-F5344CB8AC3E}">
        <p14:creationId xmlns:p14="http://schemas.microsoft.com/office/powerpoint/2010/main" val="35238493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1208</Words>
  <Application>Microsoft Macintosh PowerPoint</Application>
  <PresentationFormat>Widescreen</PresentationFormat>
  <Paragraphs>117</Paragraphs>
  <Slides>27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Bierstadt</vt:lpstr>
      <vt:lpstr>Neue Haas Grotesk Text Pro</vt:lpstr>
      <vt:lpstr>Times New Roman</vt:lpstr>
      <vt:lpstr>Wingdings</vt:lpstr>
      <vt:lpstr>GestaltVTI</vt:lpstr>
      <vt:lpstr>Live Changepoint Detection &amp; Portfolio Rebalancing</vt:lpstr>
      <vt:lpstr>“Time in the market beats timing the market”   It’s a submartingale! </vt:lpstr>
      <vt:lpstr>“Time in the market beats timing the market”   It’s a submartingale! </vt:lpstr>
      <vt:lpstr>“Time in the market beats timing the market” </vt:lpstr>
      <vt:lpstr>“Time in the market beats timing the market”</vt:lpstr>
      <vt:lpstr>When should we readjust?</vt:lpstr>
      <vt:lpstr>PowerPoint Presentation</vt:lpstr>
      <vt:lpstr>“Time in the market beats timing the market?”</vt:lpstr>
      <vt:lpstr>Many applications</vt:lpstr>
      <vt:lpstr>Data Generating Mechanism</vt:lpstr>
      <vt:lpstr>PowerPoint Presentation</vt:lpstr>
      <vt:lpstr>PowerPoint Presentation</vt:lpstr>
      <vt:lpstr>CUSUM Statistic – offline detection</vt:lpstr>
      <vt:lpstr>CUSUM Statistic – online detection Page (1954) – “Continuous Inspection Schemes,” Biometrika 41:100-115.</vt:lpstr>
      <vt:lpstr>PowerPoint Presentation</vt:lpstr>
      <vt:lpstr>CUSUM Statistic</vt:lpstr>
      <vt:lpstr>Resettable CUSUM Statistic</vt:lpstr>
      <vt:lpstr>Optimal hµ?   Lucas &amp; Crosier 1982 created a Monte-Carlo table of optimal hµ. Ultimately it depends on what you care about: (i) shift, (ii) tolerable false alarm rate, etc.</vt:lpstr>
      <vt:lpstr>Optimal W?</vt:lpstr>
      <vt:lpstr>Simulations to find optimal parameters</vt:lpstr>
      <vt:lpstr>Non-monotonic power for mean shifts</vt:lpstr>
      <vt:lpstr>Resettable Sequential Detector Summary</vt:lpstr>
      <vt:lpstr>Autocorrelated data</vt:lpstr>
      <vt:lpstr>Pre-whitening</vt:lpstr>
      <vt:lpstr>Caveats with stock model</vt:lpstr>
      <vt:lpstr>Open questions in this field?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Zhao</dc:creator>
  <cp:lastModifiedBy>Angela Zhao</cp:lastModifiedBy>
  <cp:revision>38</cp:revision>
  <dcterms:created xsi:type="dcterms:W3CDTF">2025-05-13T21:56:38Z</dcterms:created>
  <dcterms:modified xsi:type="dcterms:W3CDTF">2025-05-14T06:59:11Z</dcterms:modified>
</cp:coreProperties>
</file>