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9" r:id="rId3"/>
    <p:sldId id="270" r:id="rId4"/>
    <p:sldId id="265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8"/>
    <p:restoredTop sz="92081" autoAdjust="0"/>
  </p:normalViewPr>
  <p:slideViewPr>
    <p:cSldViewPr snapToGrid="0" snapToObjects="1">
      <p:cViewPr>
        <p:scale>
          <a:sx n="90" d="100"/>
          <a:sy n="90" d="100"/>
        </p:scale>
        <p:origin x="66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812AA-9ECF-495F-9356-34841E5F68C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89863-49E3-4B46-A200-E885DC8D4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69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89863-49E3-4B46-A200-E885DC8D43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6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9D3C-10DE-C84C-9EAE-DAA7BEC96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C2233-8A62-C14D-9B7E-1624A0D63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CEFD0-E02E-DB47-9DDC-299A0FD3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7A319-3BAC-F747-99FA-E47DCF2E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For AWS Hackathon for Good use only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8A2D3-71C5-9C49-B2EA-612A1A94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7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F75E-BD0A-F241-8723-38E8547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DAAD7-6B73-B141-81B1-0F03E7FE4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4A690-5B1A-B14C-8CA1-94F80852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1A98F-DB87-6142-BB7A-BAD8E9D4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53418-6936-7C4B-8FBA-2F351DAE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BD160-204B-4148-A180-01B788725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AB669-E668-6749-93A5-9B5B4BE1C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1B301-2017-AC49-B60B-3036931F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F220-562F-AE47-AD61-CC652956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DF144-031A-D44B-84F8-01769F53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5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43BBD-3BCA-6644-AFA8-21FA7305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45002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8A1B0-94AE-C642-A1A2-F101C93FD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B76F5-9686-364C-AFB5-33FD244B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E012C-3A6F-3742-9FBF-0B5174FF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{Meta}Hackathon use only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9AF4E-07DF-9647-B16D-3B00BB7D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130D-702D-374E-A568-5F58DAE2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3BB4-DC04-874B-AE7F-4C0B53278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6CAEA-C654-7F47-A4CC-32AEE2D5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C3C4B-2487-9240-95E7-5FF261F8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2EE2B-D6C6-614E-A6B4-E28656C0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9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7B14-E686-4441-ABCB-1AA0B323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CB27A-A355-384A-9F70-E488BEC93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16D82-6285-CA49-B9DD-7E569BFD9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BB912-D60E-814C-A616-7B2561D5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55A7A-5CC4-5541-AC69-1D1DD0E8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924EC-D917-7942-AAC5-EDD1E173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2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5076-0213-524D-90D6-172D635F0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41790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161F3-EE7C-CC4A-8279-161909896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7FE7F-88EC-8248-A5EB-0647C886C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95AAB8-3002-294C-BA6D-B67A315BF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8A48A-916B-244C-A989-DD75B31E5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45574-CC23-C04D-94B0-3C9BAB9D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9B4CB-11B3-3040-8C12-07C44474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3B69A-D77F-6142-BEE2-749FC3A1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7C73-1612-4149-9998-27BAC69B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E7B09-969F-334B-97DB-E4D21B92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4C153-EE76-C349-A867-C24B8309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FF5A9-E982-6344-B9E0-BBE8512C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9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1C086-425A-5E47-9875-289D8B85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EA739-9398-B84D-9C89-75391419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45D88-B98B-374F-AB3E-94D1E805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1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0F4E-D576-0D42-A4A7-B21C660DC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E23AA-86B3-1043-AA6B-7B594CAFE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E78F6-19F7-DC46-82F5-22C39AF25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5986A-4A04-4145-9C9F-42AD81EF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BFB01-1A14-A041-B73D-23065CBC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DE8EB-F945-184A-9AE0-C975D0C0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D05D-A67D-1840-8292-BCD15B98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DE430-CD51-B940-9837-C0E48886C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58B84-9492-7A40-94FD-FD2789684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C7331-0DC9-5E46-B4B7-6415CAF6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957D3-008C-A848-93AC-CFB11C2F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AWS Hackathon for Good use only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FC0ED-36EF-1E43-B4EB-19756E37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C863B8-595E-FE4A-BFE9-26840067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450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83705-D2D7-0449-B025-3296E1052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4459-7BAF-C046-9E9D-CCFA2BDE1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5AC05-292F-0543-83C1-7243B0F6F19E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F1035-ABAF-1F4F-A0D3-FA2898428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For AWS Hackathon for Good use only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4CC15-E106-CF47-9856-667EDAA9C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7A2ED-D542-8446-AB38-24BEACA6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2906-5AEE-A141-B085-15C939FD8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8818605" cy="190976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THE MOVE BUTTON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90F15-142F-AA49-92CD-C611753B6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5: Girish, Angela, Dale,  Eric, Karthik </a:t>
            </a:r>
          </a:p>
          <a:p>
            <a:r>
              <a:rPr lang="en-US" b="1" dirty="0"/>
              <a:t>Behavior Change Support for Health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912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606D-ED28-644A-A612-2EDDE64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40DD6-A5BA-694A-BA24-31963658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22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People are hurting at work  -- High Cost</a:t>
            </a:r>
          </a:p>
          <a:p>
            <a:pPr lvl="1"/>
            <a:r>
              <a:rPr lang="en-US" dirty="0"/>
              <a:t>1.3 billion a year in business services for repetitive motion injuries (2019) </a:t>
            </a:r>
            <a:r>
              <a:rPr lang="en-US" baseline="30000" dirty="0"/>
              <a:t>1</a:t>
            </a:r>
          </a:p>
          <a:p>
            <a:r>
              <a:rPr lang="en-US" dirty="0"/>
              <a:t>What do we know?</a:t>
            </a:r>
          </a:p>
          <a:p>
            <a:pPr lvl="1"/>
            <a:r>
              <a:rPr lang="en-US" dirty="0"/>
              <a:t>Breaks are important and beneficial</a:t>
            </a:r>
          </a:p>
          <a:p>
            <a:pPr lvl="1"/>
            <a:r>
              <a:rPr lang="en-US" dirty="0"/>
              <a:t>Sitting too long is negative on your health </a:t>
            </a:r>
          </a:p>
          <a:p>
            <a:pPr lvl="1"/>
            <a:r>
              <a:rPr lang="en-US" dirty="0"/>
              <a:t>Good ergonomics helps other KPI’s: business process efficiency, higher sense of community, overall wellness, corporate climate 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Training alone is not effective without regular reinforcement 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Existing support tools such as sit-stand desks, stretching programs, break timing software and so on are not fully utilized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sz="4000" b="1" dirty="0"/>
              <a:t>Behavior change is hard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37F5C3-E2D5-431E-8187-12FDCE29C6A4}"/>
              </a:ext>
            </a:extLst>
          </p:cNvPr>
          <p:cNvSpPr/>
          <p:nvPr/>
        </p:nvSpPr>
        <p:spPr>
          <a:xfrm>
            <a:off x="657447" y="6157419"/>
            <a:ext cx="110639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1 Liberty Mutual Workplace Safety Index. https://viewpoint.libertymutualgroup.com/article/top-10-causes-disabling-injuries-at-work-2019/ Accessed 02/22/2020</a:t>
            </a:r>
          </a:p>
          <a:p>
            <a:r>
              <a:rPr lang="en-US" sz="1000" dirty="0"/>
              <a:t>2 Robertson, m. m.et al. (2008). Flexible workspace design and ergonomics training: Impacts on the psychosocial work environment, musculoskeletal health, and work effectiveness among knowledge workers. </a:t>
            </a:r>
            <a:r>
              <a:rPr lang="en-US" sz="1000" i="1" dirty="0"/>
              <a:t>Applied Ergonomics</a:t>
            </a:r>
            <a:r>
              <a:rPr lang="en-US" sz="1000" dirty="0"/>
              <a:t>, 39(4): 482–494.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54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1648-17DA-480F-A777-56F00428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The Move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4D70F-5D0F-4B05-82D9-70DD0968F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751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Tool to support and maintain behavioral change forming healthy habits  </a:t>
            </a:r>
          </a:p>
          <a:p>
            <a:r>
              <a:rPr lang="en-US" sz="3400" dirty="0"/>
              <a:t>Positive reinforcement through reminders</a:t>
            </a:r>
          </a:p>
          <a:p>
            <a:pPr lvl="1"/>
            <a:r>
              <a:rPr lang="en-US" sz="3400" dirty="0"/>
              <a:t>More visible than email </a:t>
            </a:r>
          </a:p>
          <a:p>
            <a:pPr lvl="1"/>
            <a:r>
              <a:rPr lang="en-US" sz="3400" dirty="0"/>
              <a:t>Encourages engagement – simple interface</a:t>
            </a:r>
          </a:p>
          <a:p>
            <a:r>
              <a:rPr lang="en-US" sz="3400" dirty="0"/>
              <a:t>Lower cost than other types of training</a:t>
            </a:r>
          </a:p>
          <a:p>
            <a:r>
              <a:rPr lang="en-US" sz="3400" dirty="0"/>
              <a:t>Personalized to way person works (activities, schedule)</a:t>
            </a:r>
          </a:p>
          <a:p>
            <a:r>
              <a:rPr lang="en-US" sz="3400" dirty="0"/>
              <a:t>Versatile on both mobile and desktop</a:t>
            </a:r>
          </a:p>
          <a:p>
            <a:r>
              <a:rPr lang="en-US" sz="3400" dirty="0"/>
              <a:t>Scalable </a:t>
            </a:r>
          </a:p>
          <a:p>
            <a:r>
              <a:rPr lang="en-US" sz="3400" dirty="0"/>
              <a:t>Unique tools that uses social support </a:t>
            </a:r>
          </a:p>
          <a:p>
            <a:pPr lvl="1"/>
            <a:r>
              <a:rPr lang="en-US" sz="3400" dirty="0"/>
              <a:t>Social support is important for behavioral change </a:t>
            </a:r>
            <a:r>
              <a:rPr lang="en-US" sz="3400" baseline="30000" dirty="0"/>
              <a:t>1 </a:t>
            </a:r>
          </a:p>
          <a:p>
            <a:pPr lvl="1"/>
            <a:r>
              <a:rPr lang="en-US" sz="3400" dirty="0"/>
              <a:t>Peer-support to do activities together</a:t>
            </a:r>
          </a:p>
          <a:p>
            <a:pPr lvl="1"/>
            <a:r>
              <a:rPr lang="en-US" sz="3400" dirty="0"/>
              <a:t>Future state</a:t>
            </a:r>
          </a:p>
          <a:p>
            <a:endParaRPr lang="en-US" sz="33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DA69F7-B6AF-43B3-9671-AD3C0318C400}"/>
              </a:ext>
            </a:extLst>
          </p:cNvPr>
          <p:cNvSpPr/>
          <p:nvPr/>
        </p:nvSpPr>
        <p:spPr>
          <a:xfrm>
            <a:off x="304799" y="6492875"/>
            <a:ext cx="8445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1 </a:t>
            </a:r>
            <a:r>
              <a:rPr lang="en-US" sz="1000" dirty="0" err="1"/>
              <a:t>Ajzen</a:t>
            </a:r>
            <a:r>
              <a:rPr lang="en-US" sz="1000" dirty="0"/>
              <a:t>, </a:t>
            </a:r>
            <a:r>
              <a:rPr lang="en-US" sz="1000" dirty="0" err="1"/>
              <a:t>Icek</a:t>
            </a:r>
            <a:r>
              <a:rPr lang="en-US" sz="1000" dirty="0"/>
              <a:t> (1991). "The theory of planned behavior". </a:t>
            </a:r>
            <a:r>
              <a:rPr lang="en-US" sz="1000" i="1" dirty="0"/>
              <a:t>Organizational Behavior and Human Decision Processes</a:t>
            </a:r>
            <a:r>
              <a:rPr lang="en-US" sz="1000" dirty="0"/>
              <a:t>. </a:t>
            </a:r>
            <a:r>
              <a:rPr lang="en-US" sz="1000" b="1" dirty="0"/>
              <a:t>50</a:t>
            </a:r>
            <a:r>
              <a:rPr lang="en-US" sz="1000" dirty="0"/>
              <a:t> (2): 179–211.</a:t>
            </a:r>
          </a:p>
        </p:txBody>
      </p:sp>
    </p:spTree>
    <p:extLst>
      <p:ext uri="{BB962C8B-B14F-4D97-AF65-F5344CB8AC3E}">
        <p14:creationId xmlns:p14="http://schemas.microsoft.com/office/powerpoint/2010/main" val="228769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E39B-1344-4541-BB35-C454434D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EF835-1B15-3741-BF17-4F1E58C43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690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B2B </a:t>
            </a:r>
          </a:p>
          <a:p>
            <a:pPr lvl="1"/>
            <a:r>
              <a:rPr lang="en-US" sz="2900" dirty="0"/>
              <a:t>Direct to companies (decision makers: Health/safety, HR)</a:t>
            </a:r>
          </a:p>
          <a:p>
            <a:pPr lvl="1"/>
            <a:r>
              <a:rPr lang="en-US" sz="2900" dirty="0"/>
              <a:t>License to insurers to brand as product for clients  (similar to current telematics apps)</a:t>
            </a:r>
          </a:p>
          <a:p>
            <a:r>
              <a:rPr lang="en-US" dirty="0"/>
              <a:t>Subscription based model  </a:t>
            </a:r>
          </a:p>
          <a:p>
            <a:r>
              <a:rPr lang="en-US" dirty="0"/>
              <a:t>As third party we protect employee privacy to increase adoption</a:t>
            </a:r>
          </a:p>
          <a:p>
            <a:r>
              <a:rPr lang="en-US" dirty="0"/>
              <a:t>Incentivize group participation </a:t>
            </a:r>
          </a:p>
          <a:p>
            <a:r>
              <a:rPr lang="en-US" dirty="0"/>
              <a:t>Provide group level data </a:t>
            </a:r>
          </a:p>
          <a:p>
            <a:pPr lvl="1"/>
            <a:r>
              <a:rPr lang="en-US" sz="2900" dirty="0"/>
              <a:t>Company can model with other KPI’s (employee engagement, lost days)</a:t>
            </a:r>
          </a:p>
          <a:p>
            <a:pPr lvl="1"/>
            <a:r>
              <a:rPr lang="en-US" sz="2900" dirty="0"/>
              <a:t>Track behavioral changes over time (unique)</a:t>
            </a:r>
          </a:p>
          <a:p>
            <a:r>
              <a:rPr lang="en-US" dirty="0"/>
              <a:t>Lower costs than current training and consulting options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6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606D-ED28-644A-A612-2EDDE64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C3EC11-47FB-4EF7-9C73-54221561B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5922" y="1877218"/>
            <a:ext cx="5934075" cy="21240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F61C40-95DF-4F9D-A31D-1FAAFDCC0F1C}"/>
              </a:ext>
            </a:extLst>
          </p:cNvPr>
          <p:cNvSpPr txBox="1"/>
          <p:nvPr/>
        </p:nvSpPr>
        <p:spPr>
          <a:xfrm>
            <a:off x="8477093" y="1707208"/>
            <a:ext cx="274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AWS Services: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API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Lambda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Dynamo DB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9ED6F3-E957-4342-A1A9-47D1C4CD22B1}"/>
              </a:ext>
            </a:extLst>
          </p:cNvPr>
          <p:cNvSpPr/>
          <p:nvPr/>
        </p:nvSpPr>
        <p:spPr>
          <a:xfrm>
            <a:off x="838200" y="4710805"/>
            <a:ext cx="1010447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Low infrastructure with high margin: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Assuming 40,000 users (8 events a day)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$40/month cost for all Amazon services</a:t>
            </a:r>
          </a:p>
        </p:txBody>
      </p:sp>
    </p:spTree>
    <p:extLst>
      <p:ext uri="{BB962C8B-B14F-4D97-AF65-F5344CB8AC3E}">
        <p14:creationId xmlns:p14="http://schemas.microsoft.com/office/powerpoint/2010/main" val="72894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8094</TotalTime>
  <Words>401</Words>
  <Application>Microsoft Office PowerPoint</Application>
  <PresentationFormat>Widescreen</PresentationFormat>
  <Paragraphs>52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 MOVE BUTTON</vt:lpstr>
      <vt:lpstr>The Why?</vt:lpstr>
      <vt:lpstr>The Solution: The Move Button</vt:lpstr>
      <vt:lpstr>Strategy</vt:lpstr>
      <vt:lpstr>INFRASTRUCTURE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YOUR TITLE HERE</dc:title>
  <dc:creator>Microsoft Office User</dc:creator>
  <cp:lastModifiedBy>Fujitsu</cp:lastModifiedBy>
  <cp:revision>55</cp:revision>
  <dcterms:created xsi:type="dcterms:W3CDTF">2019-10-29T19:47:53Z</dcterms:created>
  <dcterms:modified xsi:type="dcterms:W3CDTF">2020-02-23T01:36:55Z</dcterms:modified>
</cp:coreProperties>
</file>