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8" r:id="rId12"/>
    <p:sldId id="266" r:id="rId13"/>
    <p:sldId id="268" r:id="rId14"/>
    <p:sldId id="270" r:id="rId15"/>
    <p:sldId id="271" r:id="rId16"/>
    <p:sldId id="276" r:id="rId17"/>
    <p:sldId id="272" r:id="rId18"/>
    <p:sldId id="267" r:id="rId19"/>
    <p:sldId id="275" r:id="rId20"/>
    <p:sldId id="277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7" d="100"/>
          <a:sy n="87" d="100"/>
        </p:scale>
        <p:origin x="-1253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78EDF-8A71-4A12-BCFA-5F5A4EF26965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3A34D68D-F6A9-4463-AECC-135DE95A18E5}">
      <dgm:prSet/>
      <dgm:spPr/>
      <dgm:t>
        <a:bodyPr/>
        <a:lstStyle/>
        <a:p>
          <a:pPr rtl="0"/>
          <a:r>
            <a:rPr lang="es-ES" dirty="0" smtClean="0"/>
            <a:t>Identificación temprana de crisis epilépticas</a:t>
          </a:r>
          <a:br>
            <a:rPr lang="es-ES" dirty="0" smtClean="0"/>
          </a:br>
          <a:r>
            <a:rPr lang="es-ES" dirty="0" smtClean="0"/>
            <a:t>utilizando técnicas de aprendizaje automático</a:t>
          </a:r>
          <a:endParaRPr lang="es-ES" dirty="0"/>
        </a:p>
      </dgm:t>
    </dgm:pt>
    <dgm:pt modelId="{75A07F51-B7AA-4FD5-AE5F-F5983E106B88}" type="parTrans" cxnId="{372BD01D-FA19-40E2-B248-3799A799688B}">
      <dgm:prSet/>
      <dgm:spPr/>
      <dgm:t>
        <a:bodyPr/>
        <a:lstStyle/>
        <a:p>
          <a:endParaRPr lang="es-ES"/>
        </a:p>
      </dgm:t>
    </dgm:pt>
    <dgm:pt modelId="{83009E3D-C94B-4D74-AAF7-884C34FCDB12}" type="sibTrans" cxnId="{372BD01D-FA19-40E2-B248-3799A799688B}">
      <dgm:prSet/>
      <dgm:spPr/>
      <dgm:t>
        <a:bodyPr/>
        <a:lstStyle/>
        <a:p>
          <a:endParaRPr lang="es-ES"/>
        </a:p>
      </dgm:t>
    </dgm:pt>
    <dgm:pt modelId="{9F753F6D-F0C3-436D-A3DC-354EF1DDEE81}" type="pres">
      <dgm:prSet presAssocID="{55E78EDF-8A71-4A12-BCFA-5F5A4EF2696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3EC5F16-B140-4ED6-A79B-4BF7ABA2DCF4}" type="pres">
      <dgm:prSet presAssocID="{3A34D68D-F6A9-4463-AECC-135DE95A18E5}" presName="horFlow" presStyleCnt="0"/>
      <dgm:spPr/>
    </dgm:pt>
    <dgm:pt modelId="{AFBDA9E9-91C2-4D58-B253-AD4D7B8DE4EB}" type="pres">
      <dgm:prSet presAssocID="{3A34D68D-F6A9-4463-AECC-135DE95A18E5}" presName="bigChev" presStyleLbl="node1" presStyleIdx="0" presStyleCnt="1"/>
      <dgm:spPr/>
      <dgm:t>
        <a:bodyPr/>
        <a:lstStyle/>
        <a:p>
          <a:endParaRPr lang="es-ES"/>
        </a:p>
      </dgm:t>
    </dgm:pt>
  </dgm:ptLst>
  <dgm:cxnLst>
    <dgm:cxn modelId="{DD012BC8-A4B0-47FA-BCBA-766350381549}" type="presOf" srcId="{55E78EDF-8A71-4A12-BCFA-5F5A4EF26965}" destId="{9F753F6D-F0C3-436D-A3DC-354EF1DDEE81}" srcOrd="0" destOrd="0" presId="urn:microsoft.com/office/officeart/2005/8/layout/lProcess3"/>
    <dgm:cxn modelId="{372BD01D-FA19-40E2-B248-3799A799688B}" srcId="{55E78EDF-8A71-4A12-BCFA-5F5A4EF26965}" destId="{3A34D68D-F6A9-4463-AECC-135DE95A18E5}" srcOrd="0" destOrd="0" parTransId="{75A07F51-B7AA-4FD5-AE5F-F5983E106B88}" sibTransId="{83009E3D-C94B-4D74-AAF7-884C34FCDB12}"/>
    <dgm:cxn modelId="{355C47D8-3368-41C3-A8D0-FEF2E2973AAB}" type="presOf" srcId="{3A34D68D-F6A9-4463-AECC-135DE95A18E5}" destId="{AFBDA9E9-91C2-4D58-B253-AD4D7B8DE4EB}" srcOrd="0" destOrd="0" presId="urn:microsoft.com/office/officeart/2005/8/layout/lProcess3"/>
    <dgm:cxn modelId="{1DDCC8ED-657E-45FF-86F3-3B1673E325E6}" type="presParOf" srcId="{9F753F6D-F0C3-436D-A3DC-354EF1DDEE81}" destId="{D3EC5F16-B140-4ED6-A79B-4BF7ABA2DCF4}" srcOrd="0" destOrd="0" presId="urn:microsoft.com/office/officeart/2005/8/layout/lProcess3"/>
    <dgm:cxn modelId="{D5573E57-2CDE-46CD-932D-F81ECF4FA951}" type="presParOf" srcId="{D3EC5F16-B140-4ED6-A79B-4BF7ABA2DCF4}" destId="{AFBDA9E9-91C2-4D58-B253-AD4D7B8DE4E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EC20CD-36BF-49DE-8DEB-AD1FCFAC68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AF6C6B74-B880-4A30-8BA5-BABE262A3534}">
      <dgm:prSet/>
      <dgm:spPr/>
      <dgm:t>
        <a:bodyPr/>
        <a:lstStyle/>
        <a:p>
          <a:pPr rtl="0"/>
          <a:r>
            <a:rPr lang="es-ES" smtClean="0"/>
            <a:t>Selección de características </a:t>
          </a:r>
          <a:endParaRPr lang="es-ES"/>
        </a:p>
      </dgm:t>
    </dgm:pt>
    <dgm:pt modelId="{4D982C09-6D90-4499-B445-6D3899952F86}" type="parTrans" cxnId="{94603641-B52D-483F-BC1D-AE3FB7222C92}">
      <dgm:prSet/>
      <dgm:spPr/>
      <dgm:t>
        <a:bodyPr/>
        <a:lstStyle/>
        <a:p>
          <a:endParaRPr lang="es-ES"/>
        </a:p>
      </dgm:t>
    </dgm:pt>
    <dgm:pt modelId="{EDFC1992-6127-4CF4-A7AE-E533CE98D7A7}" type="sibTrans" cxnId="{94603641-B52D-483F-BC1D-AE3FB7222C92}">
      <dgm:prSet/>
      <dgm:spPr/>
      <dgm:t>
        <a:bodyPr/>
        <a:lstStyle/>
        <a:p>
          <a:endParaRPr lang="es-ES"/>
        </a:p>
      </dgm:t>
    </dgm:pt>
    <dgm:pt modelId="{DE703A20-9B91-438F-81F4-D1197D5D5858}" type="pres">
      <dgm:prSet presAssocID="{4AEC20CD-36BF-49DE-8DEB-AD1FCFAC68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63EA5A-0F24-44E5-BD0C-9A98B8C8B7F5}" type="pres">
      <dgm:prSet presAssocID="{AF6C6B74-B880-4A30-8BA5-BABE262A353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0D8C8D9-454E-46E5-ADD6-779C2E75AD75}" type="presOf" srcId="{4AEC20CD-36BF-49DE-8DEB-AD1FCFAC6873}" destId="{DE703A20-9B91-438F-81F4-D1197D5D5858}" srcOrd="0" destOrd="0" presId="urn:microsoft.com/office/officeart/2005/8/layout/vList2"/>
    <dgm:cxn modelId="{C3CE147F-D677-4A71-9823-218AA174A942}" type="presOf" srcId="{AF6C6B74-B880-4A30-8BA5-BABE262A3534}" destId="{5C63EA5A-0F24-44E5-BD0C-9A98B8C8B7F5}" srcOrd="0" destOrd="0" presId="urn:microsoft.com/office/officeart/2005/8/layout/vList2"/>
    <dgm:cxn modelId="{94603641-B52D-483F-BC1D-AE3FB7222C92}" srcId="{4AEC20CD-36BF-49DE-8DEB-AD1FCFAC6873}" destId="{AF6C6B74-B880-4A30-8BA5-BABE262A3534}" srcOrd="0" destOrd="0" parTransId="{4D982C09-6D90-4499-B445-6D3899952F86}" sibTransId="{EDFC1992-6127-4CF4-A7AE-E533CE98D7A7}"/>
    <dgm:cxn modelId="{16B292F2-6391-4476-B5C4-989932FE6C51}" type="presParOf" srcId="{DE703A20-9B91-438F-81F4-D1197D5D5858}" destId="{5C63EA5A-0F24-44E5-BD0C-9A98B8C8B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438570-D40C-4523-B8A4-817A96552E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B569548-DE26-440F-B751-1A44E88BB602}">
      <dgm:prSet/>
      <dgm:spPr/>
      <dgm:t>
        <a:bodyPr/>
        <a:lstStyle/>
        <a:p>
          <a:pPr rtl="0"/>
          <a:r>
            <a:rPr lang="es-ES" dirty="0" smtClean="0"/>
            <a:t>Máquina de soporte vectorial</a:t>
          </a:r>
          <a:endParaRPr lang="es-ES" dirty="0"/>
        </a:p>
      </dgm:t>
    </dgm:pt>
    <dgm:pt modelId="{5C2FF8B8-10BA-40EE-8C9C-CBFA99D5BDED}" type="parTrans" cxnId="{5FA81A01-2178-4976-9B2F-AFAF569B0888}">
      <dgm:prSet/>
      <dgm:spPr/>
      <dgm:t>
        <a:bodyPr/>
        <a:lstStyle/>
        <a:p>
          <a:endParaRPr lang="es-ES"/>
        </a:p>
      </dgm:t>
    </dgm:pt>
    <dgm:pt modelId="{F8224836-B919-48F7-B45F-FB9AA88E31F2}" type="sibTrans" cxnId="{5FA81A01-2178-4976-9B2F-AFAF569B0888}">
      <dgm:prSet/>
      <dgm:spPr/>
      <dgm:t>
        <a:bodyPr/>
        <a:lstStyle/>
        <a:p>
          <a:endParaRPr lang="es-ES"/>
        </a:p>
      </dgm:t>
    </dgm:pt>
    <dgm:pt modelId="{502553D9-0462-41A6-908C-980097AA4679}" type="pres">
      <dgm:prSet presAssocID="{3B438570-D40C-4523-B8A4-817A96552E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152DA03-B459-4659-BB63-918A0BAACE01}" type="pres">
      <dgm:prSet presAssocID="{FB569548-DE26-440F-B751-1A44E88BB60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7320798-148F-40A6-AD35-C0539B91F7DE}" type="presOf" srcId="{FB569548-DE26-440F-B751-1A44E88BB602}" destId="{C152DA03-B459-4659-BB63-918A0BAACE01}" srcOrd="0" destOrd="0" presId="urn:microsoft.com/office/officeart/2005/8/layout/vList2"/>
    <dgm:cxn modelId="{E0027D17-AAA5-46F4-AE7B-D165780D696E}" type="presOf" srcId="{3B438570-D40C-4523-B8A4-817A96552E6C}" destId="{502553D9-0462-41A6-908C-980097AA4679}" srcOrd="0" destOrd="0" presId="urn:microsoft.com/office/officeart/2005/8/layout/vList2"/>
    <dgm:cxn modelId="{5FA81A01-2178-4976-9B2F-AFAF569B0888}" srcId="{3B438570-D40C-4523-B8A4-817A96552E6C}" destId="{FB569548-DE26-440F-B751-1A44E88BB602}" srcOrd="0" destOrd="0" parTransId="{5C2FF8B8-10BA-40EE-8C9C-CBFA99D5BDED}" sibTransId="{F8224836-B919-48F7-B45F-FB9AA88E31F2}"/>
    <dgm:cxn modelId="{3B17BD8D-C1B2-4A2B-BC25-F4EBD38B3F3A}" type="presParOf" srcId="{502553D9-0462-41A6-908C-980097AA4679}" destId="{C152DA03-B459-4659-BB63-918A0BAACE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682BDD-926D-4EAF-9062-FFF7D252F5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CF501603-83C4-44B3-8FB5-4BB3B84FC908}">
      <dgm:prSet/>
      <dgm:spPr/>
      <dgm:t>
        <a:bodyPr/>
        <a:lstStyle/>
        <a:p>
          <a:pPr rtl="0"/>
          <a:r>
            <a:rPr lang="es-ES" smtClean="0"/>
            <a:t>Ejemplo MSV</a:t>
          </a:r>
          <a:endParaRPr lang="es-ES"/>
        </a:p>
      </dgm:t>
    </dgm:pt>
    <dgm:pt modelId="{E72ADDED-55F1-49B0-824B-D288767D85F3}" type="parTrans" cxnId="{6AF09ED1-72AA-4251-9ECE-3746D71B1F07}">
      <dgm:prSet/>
      <dgm:spPr/>
      <dgm:t>
        <a:bodyPr/>
        <a:lstStyle/>
        <a:p>
          <a:endParaRPr lang="es-ES"/>
        </a:p>
      </dgm:t>
    </dgm:pt>
    <dgm:pt modelId="{4CF11549-EBB1-4B19-996B-E37CFC556D62}" type="sibTrans" cxnId="{6AF09ED1-72AA-4251-9ECE-3746D71B1F07}">
      <dgm:prSet/>
      <dgm:spPr/>
      <dgm:t>
        <a:bodyPr/>
        <a:lstStyle/>
        <a:p>
          <a:endParaRPr lang="es-ES"/>
        </a:p>
      </dgm:t>
    </dgm:pt>
    <dgm:pt modelId="{AC0B869F-58D9-4560-97FE-1BC9EE5FF208}" type="pres">
      <dgm:prSet presAssocID="{72682BDD-926D-4EAF-9062-FFF7D252F5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19A019F-DE0F-470B-B440-CF2D9299EF34}" type="pres">
      <dgm:prSet presAssocID="{CF501603-83C4-44B3-8FB5-4BB3B84FC90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A69CA3C-080E-4CA9-8803-0B34188452AC}" type="presOf" srcId="{72682BDD-926D-4EAF-9062-FFF7D252F528}" destId="{AC0B869F-58D9-4560-97FE-1BC9EE5FF208}" srcOrd="0" destOrd="0" presId="urn:microsoft.com/office/officeart/2005/8/layout/vList2"/>
    <dgm:cxn modelId="{6AF09ED1-72AA-4251-9ECE-3746D71B1F07}" srcId="{72682BDD-926D-4EAF-9062-FFF7D252F528}" destId="{CF501603-83C4-44B3-8FB5-4BB3B84FC908}" srcOrd="0" destOrd="0" parTransId="{E72ADDED-55F1-49B0-824B-D288767D85F3}" sibTransId="{4CF11549-EBB1-4B19-996B-E37CFC556D62}"/>
    <dgm:cxn modelId="{D9C1C1FF-4E78-48AA-9651-F4C890BC2234}" type="presOf" srcId="{CF501603-83C4-44B3-8FB5-4BB3B84FC908}" destId="{D19A019F-DE0F-470B-B440-CF2D9299EF34}" srcOrd="0" destOrd="0" presId="urn:microsoft.com/office/officeart/2005/8/layout/vList2"/>
    <dgm:cxn modelId="{D4136D85-352E-49D5-B75A-39F484BE7405}" type="presParOf" srcId="{AC0B869F-58D9-4560-97FE-1BC9EE5FF208}" destId="{D19A019F-DE0F-470B-B440-CF2D9299EF3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E5B2C4-B805-4BF6-8DEA-107E5E1AAF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78B579F-81F6-4691-920E-3B364A44F596}">
      <dgm:prSet/>
      <dgm:spPr/>
      <dgm:t>
        <a:bodyPr/>
        <a:lstStyle/>
        <a:p>
          <a:pPr rtl="0"/>
          <a:r>
            <a:rPr lang="es-ES" dirty="0" smtClean="0"/>
            <a:t>Pruebas</a:t>
          </a:r>
          <a:endParaRPr lang="es-ES" dirty="0"/>
        </a:p>
      </dgm:t>
    </dgm:pt>
    <dgm:pt modelId="{A0F7CCDE-1E84-42D9-A14B-11AD53DC730B}" type="parTrans" cxnId="{857D3883-CED1-4F44-8D61-32DD8720471B}">
      <dgm:prSet/>
      <dgm:spPr/>
      <dgm:t>
        <a:bodyPr/>
        <a:lstStyle/>
        <a:p>
          <a:endParaRPr lang="es-ES"/>
        </a:p>
      </dgm:t>
    </dgm:pt>
    <dgm:pt modelId="{0BABECA8-9507-4AAF-B14C-EFDD2DE5D81A}" type="sibTrans" cxnId="{857D3883-CED1-4F44-8D61-32DD8720471B}">
      <dgm:prSet/>
      <dgm:spPr/>
      <dgm:t>
        <a:bodyPr/>
        <a:lstStyle/>
        <a:p>
          <a:endParaRPr lang="es-ES"/>
        </a:p>
      </dgm:t>
    </dgm:pt>
    <dgm:pt modelId="{9AB93467-AB36-4D62-B362-865D3075ED1B}" type="pres">
      <dgm:prSet presAssocID="{7CE5B2C4-B805-4BF6-8DEA-107E5E1AAF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9DB970B-81F1-4903-9BF2-B8773CE3E364}" type="pres">
      <dgm:prSet presAssocID="{078B579F-81F6-4691-920E-3B364A44F5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57D3883-CED1-4F44-8D61-32DD8720471B}" srcId="{7CE5B2C4-B805-4BF6-8DEA-107E5E1AAF67}" destId="{078B579F-81F6-4691-920E-3B364A44F596}" srcOrd="0" destOrd="0" parTransId="{A0F7CCDE-1E84-42D9-A14B-11AD53DC730B}" sibTransId="{0BABECA8-9507-4AAF-B14C-EFDD2DE5D81A}"/>
    <dgm:cxn modelId="{F875B054-CDC4-4D52-B9DC-E3D4484770EC}" type="presOf" srcId="{078B579F-81F6-4691-920E-3B364A44F596}" destId="{99DB970B-81F1-4903-9BF2-B8773CE3E364}" srcOrd="0" destOrd="0" presId="urn:microsoft.com/office/officeart/2005/8/layout/vList2"/>
    <dgm:cxn modelId="{E7922F3F-8326-4372-AB34-E052EBA7D3EF}" type="presOf" srcId="{7CE5B2C4-B805-4BF6-8DEA-107E5E1AAF67}" destId="{9AB93467-AB36-4D62-B362-865D3075ED1B}" srcOrd="0" destOrd="0" presId="urn:microsoft.com/office/officeart/2005/8/layout/vList2"/>
    <dgm:cxn modelId="{F805B0ED-95CD-4D91-AD43-33921DA3B005}" type="presParOf" srcId="{9AB93467-AB36-4D62-B362-865D3075ED1B}" destId="{99DB970B-81F1-4903-9BF2-B8773CE3E3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4F3F8E6-112F-4FDA-9706-ADCB911435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43471A7-1CCA-4F05-BC88-890AC35A9153}">
      <dgm:prSet/>
      <dgm:spPr/>
      <dgm:t>
        <a:bodyPr/>
        <a:lstStyle/>
        <a:p>
          <a:pPr rtl="0"/>
          <a:r>
            <a:rPr lang="en-GB" dirty="0" smtClean="0"/>
            <a:t>MSV´s</a:t>
          </a:r>
          <a:endParaRPr lang="es-ES" dirty="0"/>
        </a:p>
      </dgm:t>
    </dgm:pt>
    <dgm:pt modelId="{A1212D0B-1C4B-4DBD-B749-D609E81E1CB1}" type="parTrans" cxnId="{DF217450-F7B7-4A2A-AADD-3AAEFCE42031}">
      <dgm:prSet/>
      <dgm:spPr/>
      <dgm:t>
        <a:bodyPr/>
        <a:lstStyle/>
        <a:p>
          <a:endParaRPr lang="es-ES"/>
        </a:p>
      </dgm:t>
    </dgm:pt>
    <dgm:pt modelId="{A4C86D20-95FC-4F84-BD54-E4771BCC708F}" type="sibTrans" cxnId="{DF217450-F7B7-4A2A-AADD-3AAEFCE42031}">
      <dgm:prSet/>
      <dgm:spPr/>
      <dgm:t>
        <a:bodyPr/>
        <a:lstStyle/>
        <a:p>
          <a:endParaRPr lang="es-ES"/>
        </a:p>
      </dgm:t>
    </dgm:pt>
    <dgm:pt modelId="{9FC0314E-5CA8-45AC-BC01-0697DBEC1D94}" type="pres">
      <dgm:prSet presAssocID="{34F3F8E6-112F-4FDA-9706-ADCB911435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A733D5B-AD88-4277-B6F3-D85E5DF6EB99}" type="pres">
      <dgm:prSet presAssocID="{543471A7-1CCA-4F05-BC88-890AC35A915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F217450-F7B7-4A2A-AADD-3AAEFCE42031}" srcId="{34F3F8E6-112F-4FDA-9706-ADCB91143544}" destId="{543471A7-1CCA-4F05-BC88-890AC35A9153}" srcOrd="0" destOrd="0" parTransId="{A1212D0B-1C4B-4DBD-B749-D609E81E1CB1}" sibTransId="{A4C86D20-95FC-4F84-BD54-E4771BCC708F}"/>
    <dgm:cxn modelId="{D7C4CE6D-805A-4885-99C0-5A3D67919DAA}" type="presOf" srcId="{543471A7-1CCA-4F05-BC88-890AC35A9153}" destId="{3A733D5B-AD88-4277-B6F3-D85E5DF6EB99}" srcOrd="0" destOrd="0" presId="urn:microsoft.com/office/officeart/2005/8/layout/vList2"/>
    <dgm:cxn modelId="{39420FA6-9068-47D2-955F-345DCC774225}" type="presOf" srcId="{34F3F8E6-112F-4FDA-9706-ADCB91143544}" destId="{9FC0314E-5CA8-45AC-BC01-0697DBEC1D94}" srcOrd="0" destOrd="0" presId="urn:microsoft.com/office/officeart/2005/8/layout/vList2"/>
    <dgm:cxn modelId="{FF97FB94-3A14-4E67-A562-B5A8E8B4E6D5}" type="presParOf" srcId="{9FC0314E-5CA8-45AC-BC01-0697DBEC1D94}" destId="{3A733D5B-AD88-4277-B6F3-D85E5DF6EB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6B3E43-6685-4A08-8D23-791F3FF959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7ECA8DF-A5BF-488A-AED3-6DD066884AE5}">
      <dgm:prSet/>
      <dgm:spPr/>
      <dgm:t>
        <a:bodyPr/>
        <a:lstStyle/>
        <a:p>
          <a:pPr rtl="0"/>
          <a:r>
            <a:rPr lang="en-GB" dirty="0" smtClean="0"/>
            <a:t>No crisis</a:t>
          </a:r>
          <a:endParaRPr lang="es-ES" dirty="0"/>
        </a:p>
      </dgm:t>
    </dgm:pt>
    <dgm:pt modelId="{860AB607-EDFE-46E5-B6B0-4607F1119E85}" type="parTrans" cxnId="{D2BACBEA-F0C9-4F6A-BDD8-BA67497B006D}">
      <dgm:prSet/>
      <dgm:spPr/>
      <dgm:t>
        <a:bodyPr/>
        <a:lstStyle/>
        <a:p>
          <a:endParaRPr lang="es-ES"/>
        </a:p>
      </dgm:t>
    </dgm:pt>
    <dgm:pt modelId="{608780DD-14CD-4DF6-A879-3FCA58214507}" type="sibTrans" cxnId="{D2BACBEA-F0C9-4F6A-BDD8-BA67497B006D}">
      <dgm:prSet/>
      <dgm:spPr/>
      <dgm:t>
        <a:bodyPr/>
        <a:lstStyle/>
        <a:p>
          <a:endParaRPr lang="es-ES"/>
        </a:p>
      </dgm:t>
    </dgm:pt>
    <dgm:pt modelId="{FD503B88-0EB7-4318-9E20-871665783290}" type="pres">
      <dgm:prSet presAssocID="{466B3E43-6685-4A08-8D23-791F3FF959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BE45E02-2C82-4404-A2FE-BB282386CAB9}" type="pres">
      <dgm:prSet presAssocID="{57ECA8DF-A5BF-488A-AED3-6DD066884A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F5FE502-3236-4890-8164-9303C4A40D81}" type="presOf" srcId="{466B3E43-6685-4A08-8D23-791F3FF95939}" destId="{FD503B88-0EB7-4318-9E20-871665783290}" srcOrd="0" destOrd="0" presId="urn:microsoft.com/office/officeart/2005/8/layout/vList2"/>
    <dgm:cxn modelId="{D2BACBEA-F0C9-4F6A-BDD8-BA67497B006D}" srcId="{466B3E43-6685-4A08-8D23-791F3FF95939}" destId="{57ECA8DF-A5BF-488A-AED3-6DD066884AE5}" srcOrd="0" destOrd="0" parTransId="{860AB607-EDFE-46E5-B6B0-4607F1119E85}" sibTransId="{608780DD-14CD-4DF6-A879-3FCA58214507}"/>
    <dgm:cxn modelId="{69D5581F-3562-42B8-AB73-580A1AC15177}" type="presOf" srcId="{57ECA8DF-A5BF-488A-AED3-6DD066884AE5}" destId="{ABE45E02-2C82-4404-A2FE-BB282386CAB9}" srcOrd="0" destOrd="0" presId="urn:microsoft.com/office/officeart/2005/8/layout/vList2"/>
    <dgm:cxn modelId="{4C99F9BC-16D2-4284-B34B-B893E5C62261}" type="presParOf" srcId="{FD503B88-0EB7-4318-9E20-871665783290}" destId="{ABE45E02-2C82-4404-A2FE-BB282386CA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BD3B23B-D0FF-48DA-B601-F8F4651E22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F7EAFE-6445-4286-B431-A18F1787D18B}">
      <dgm:prSet/>
      <dgm:spPr/>
      <dgm:t>
        <a:bodyPr/>
        <a:lstStyle/>
        <a:p>
          <a:pPr rtl="0"/>
          <a:r>
            <a:rPr lang="en-GB" dirty="0" smtClean="0"/>
            <a:t>Crisis </a:t>
          </a:r>
          <a:r>
            <a:rPr lang="en-GB" dirty="0" err="1" smtClean="0"/>
            <a:t>temprana</a:t>
          </a:r>
          <a:r>
            <a:rPr lang="en-GB" dirty="0" smtClean="0"/>
            <a:t> (</a:t>
          </a:r>
          <a:r>
            <a:rPr lang="en-GB" dirty="0" err="1" smtClean="0"/>
            <a:t>t_crisis</a:t>
          </a:r>
          <a:r>
            <a:rPr lang="en-GB" dirty="0" smtClean="0"/>
            <a:t>&lt;1000s)</a:t>
          </a:r>
          <a:endParaRPr lang="es-ES" dirty="0"/>
        </a:p>
      </dgm:t>
    </dgm:pt>
    <dgm:pt modelId="{FDE07EF8-408D-469A-AEDF-39653E6E911B}" type="parTrans" cxnId="{16D84BD2-6DCE-4A73-A1D9-3288767B01EB}">
      <dgm:prSet/>
      <dgm:spPr/>
      <dgm:t>
        <a:bodyPr/>
        <a:lstStyle/>
        <a:p>
          <a:endParaRPr lang="es-ES"/>
        </a:p>
      </dgm:t>
    </dgm:pt>
    <dgm:pt modelId="{2A12E51A-B7FF-4DD6-8F0F-5343337F93B5}" type="sibTrans" cxnId="{16D84BD2-6DCE-4A73-A1D9-3288767B01EB}">
      <dgm:prSet/>
      <dgm:spPr/>
      <dgm:t>
        <a:bodyPr/>
        <a:lstStyle/>
        <a:p>
          <a:endParaRPr lang="es-ES"/>
        </a:p>
      </dgm:t>
    </dgm:pt>
    <dgm:pt modelId="{A0937C4C-72C9-4616-B9D5-45885AC3E1AD}" type="pres">
      <dgm:prSet presAssocID="{CBD3B23B-D0FF-48DA-B601-F8F4651E22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C464E42-EA7B-4161-9BBD-F7DFB5B55B1D}" type="pres">
      <dgm:prSet presAssocID="{26F7EAFE-6445-4286-B431-A18F1787D1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F05C008-4E70-40EE-9429-F9B34AF37C13}" type="presOf" srcId="{26F7EAFE-6445-4286-B431-A18F1787D18B}" destId="{0C464E42-EA7B-4161-9BBD-F7DFB5B55B1D}" srcOrd="0" destOrd="0" presId="urn:microsoft.com/office/officeart/2005/8/layout/vList2"/>
    <dgm:cxn modelId="{5E6B30C3-30AA-4006-839C-94C014662E2E}" type="presOf" srcId="{CBD3B23B-D0FF-48DA-B601-F8F4651E2268}" destId="{A0937C4C-72C9-4616-B9D5-45885AC3E1AD}" srcOrd="0" destOrd="0" presId="urn:microsoft.com/office/officeart/2005/8/layout/vList2"/>
    <dgm:cxn modelId="{16D84BD2-6DCE-4A73-A1D9-3288767B01EB}" srcId="{CBD3B23B-D0FF-48DA-B601-F8F4651E2268}" destId="{26F7EAFE-6445-4286-B431-A18F1787D18B}" srcOrd="0" destOrd="0" parTransId="{FDE07EF8-408D-469A-AEDF-39653E6E911B}" sibTransId="{2A12E51A-B7FF-4DD6-8F0F-5343337F93B5}"/>
    <dgm:cxn modelId="{88A6BB02-6264-42E3-8414-226EFFC20A14}" type="presParOf" srcId="{A0937C4C-72C9-4616-B9D5-45885AC3E1AD}" destId="{0C464E42-EA7B-4161-9BBD-F7DFB5B55B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90FAA19-F36B-4758-B4F5-3C787FF450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D81D6405-4E54-40E1-A284-A244A9D350E8}">
      <dgm:prSet/>
      <dgm:spPr/>
      <dgm:t>
        <a:bodyPr/>
        <a:lstStyle/>
        <a:p>
          <a:pPr rtl="0"/>
          <a:r>
            <a:rPr lang="es-ES" smtClean="0"/>
            <a:t>Crisis temprana (t_crisis~=1700)</a:t>
          </a:r>
          <a:endParaRPr lang="es-ES"/>
        </a:p>
      </dgm:t>
    </dgm:pt>
    <dgm:pt modelId="{BFBE64A9-AAA0-4E90-BA00-7F7C4C521ACC}" type="parTrans" cxnId="{99843964-74CB-41C8-8656-C9047FC31F76}">
      <dgm:prSet/>
      <dgm:spPr/>
      <dgm:t>
        <a:bodyPr/>
        <a:lstStyle/>
        <a:p>
          <a:endParaRPr lang="es-ES"/>
        </a:p>
      </dgm:t>
    </dgm:pt>
    <dgm:pt modelId="{663BEFEE-F604-46D0-843A-A171B8438280}" type="sibTrans" cxnId="{99843964-74CB-41C8-8656-C9047FC31F76}">
      <dgm:prSet/>
      <dgm:spPr/>
      <dgm:t>
        <a:bodyPr/>
        <a:lstStyle/>
        <a:p>
          <a:endParaRPr lang="es-ES"/>
        </a:p>
      </dgm:t>
    </dgm:pt>
    <dgm:pt modelId="{D3EB24D0-6020-47B6-A34D-898569863DA9}" type="pres">
      <dgm:prSet presAssocID="{490FAA19-F36B-4758-B4F5-3C787FF450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CD0CB28-0392-46E6-B452-0CFA495E9DAB}" type="pres">
      <dgm:prSet presAssocID="{D81D6405-4E54-40E1-A284-A244A9D350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9843964-74CB-41C8-8656-C9047FC31F76}" srcId="{490FAA19-F36B-4758-B4F5-3C787FF450FA}" destId="{D81D6405-4E54-40E1-A284-A244A9D350E8}" srcOrd="0" destOrd="0" parTransId="{BFBE64A9-AAA0-4E90-BA00-7F7C4C521ACC}" sibTransId="{663BEFEE-F604-46D0-843A-A171B8438280}"/>
    <dgm:cxn modelId="{4B7AA106-DAF2-47E9-9603-CBB6BB2C714A}" type="presOf" srcId="{490FAA19-F36B-4758-B4F5-3C787FF450FA}" destId="{D3EB24D0-6020-47B6-A34D-898569863DA9}" srcOrd="0" destOrd="0" presId="urn:microsoft.com/office/officeart/2005/8/layout/vList2"/>
    <dgm:cxn modelId="{99947BCB-A547-454C-85EE-0B0969387853}" type="presOf" srcId="{D81D6405-4E54-40E1-A284-A244A9D350E8}" destId="{ECD0CB28-0392-46E6-B452-0CFA495E9DAB}" srcOrd="0" destOrd="0" presId="urn:microsoft.com/office/officeart/2005/8/layout/vList2"/>
    <dgm:cxn modelId="{8C3CBCD3-8FAE-40F2-BAD1-B76407EB93FF}" type="presParOf" srcId="{D3EB24D0-6020-47B6-A34D-898569863DA9}" destId="{ECD0CB28-0392-46E6-B452-0CFA495E9D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0592CBF-AE11-41DE-910F-791160330C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B6FDFA3-35D1-4B05-B112-4E9E4DE36269}">
      <dgm:prSet/>
      <dgm:spPr/>
      <dgm:t>
        <a:bodyPr/>
        <a:lstStyle/>
        <a:p>
          <a:pPr rtl="0"/>
          <a:r>
            <a:rPr lang="en-GB" dirty="0" smtClean="0"/>
            <a:t>Crisis</a:t>
          </a:r>
          <a:endParaRPr lang="es-ES" dirty="0"/>
        </a:p>
      </dgm:t>
    </dgm:pt>
    <dgm:pt modelId="{D6F922BA-9CFF-49F5-82C5-DBE0A3F99799}" type="parTrans" cxnId="{A1A293F0-C1F3-4963-BA66-49B3ED854399}">
      <dgm:prSet/>
      <dgm:spPr/>
      <dgm:t>
        <a:bodyPr/>
        <a:lstStyle/>
        <a:p>
          <a:endParaRPr lang="es-ES"/>
        </a:p>
      </dgm:t>
    </dgm:pt>
    <dgm:pt modelId="{D88C52CD-1069-479A-BF90-9FE6D4260E13}" type="sibTrans" cxnId="{A1A293F0-C1F3-4963-BA66-49B3ED854399}">
      <dgm:prSet/>
      <dgm:spPr/>
      <dgm:t>
        <a:bodyPr/>
        <a:lstStyle/>
        <a:p>
          <a:endParaRPr lang="es-ES"/>
        </a:p>
      </dgm:t>
    </dgm:pt>
    <dgm:pt modelId="{13F7A161-F5B1-4352-992F-1A575C3E03D3}" type="pres">
      <dgm:prSet presAssocID="{20592CBF-AE11-41DE-910F-791160330C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0BE3E17-98C8-4795-872D-E947A399E890}" type="pres">
      <dgm:prSet presAssocID="{4B6FDFA3-35D1-4B05-B112-4E9E4DE3626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8442D8A-B797-4E33-B3B4-754644E70A83}" type="presOf" srcId="{4B6FDFA3-35D1-4B05-B112-4E9E4DE36269}" destId="{C0BE3E17-98C8-4795-872D-E947A399E890}" srcOrd="0" destOrd="0" presId="urn:microsoft.com/office/officeart/2005/8/layout/vList2"/>
    <dgm:cxn modelId="{A1A293F0-C1F3-4963-BA66-49B3ED854399}" srcId="{20592CBF-AE11-41DE-910F-791160330CDF}" destId="{4B6FDFA3-35D1-4B05-B112-4E9E4DE36269}" srcOrd="0" destOrd="0" parTransId="{D6F922BA-9CFF-49F5-82C5-DBE0A3F99799}" sibTransId="{D88C52CD-1069-479A-BF90-9FE6D4260E13}"/>
    <dgm:cxn modelId="{90D79DBE-06A5-4DFD-9A76-4BFFF03F55B9}" type="presOf" srcId="{20592CBF-AE11-41DE-910F-791160330CDF}" destId="{13F7A161-F5B1-4352-992F-1A575C3E03D3}" srcOrd="0" destOrd="0" presId="urn:microsoft.com/office/officeart/2005/8/layout/vList2"/>
    <dgm:cxn modelId="{E2F46739-6DDA-4621-8330-4A4E5CCFE878}" type="presParOf" srcId="{13F7A161-F5B1-4352-992F-1A575C3E03D3}" destId="{C0BE3E17-98C8-4795-872D-E947A399E8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CB1882F-A0C9-489C-AB3F-18130F13F8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85AEA5A0-BB6C-4A02-97ED-D56E2CFB7912}">
      <dgm:prSet/>
      <dgm:spPr/>
      <dgm:t>
        <a:bodyPr/>
        <a:lstStyle/>
        <a:p>
          <a:pPr rtl="0"/>
          <a:r>
            <a:rPr lang="es-ES" smtClean="0"/>
            <a:t>Conclusiones</a:t>
          </a:r>
          <a:endParaRPr lang="es-ES"/>
        </a:p>
      </dgm:t>
    </dgm:pt>
    <dgm:pt modelId="{20EAF80B-C47D-4417-B9AD-D258976CC7A2}" type="parTrans" cxnId="{40D14CD1-902A-42BF-95FC-2D0E6E1C58FD}">
      <dgm:prSet/>
      <dgm:spPr/>
      <dgm:t>
        <a:bodyPr/>
        <a:lstStyle/>
        <a:p>
          <a:endParaRPr lang="es-ES"/>
        </a:p>
      </dgm:t>
    </dgm:pt>
    <dgm:pt modelId="{C4FEBE85-A133-457B-AD60-D754DDE685A5}" type="sibTrans" cxnId="{40D14CD1-902A-42BF-95FC-2D0E6E1C58FD}">
      <dgm:prSet/>
      <dgm:spPr/>
      <dgm:t>
        <a:bodyPr/>
        <a:lstStyle/>
        <a:p>
          <a:endParaRPr lang="es-ES"/>
        </a:p>
      </dgm:t>
    </dgm:pt>
    <dgm:pt modelId="{167F9FDB-1181-487D-84D1-4E8442EC3A4E}" type="pres">
      <dgm:prSet presAssocID="{FCB1882F-A0C9-489C-AB3F-18130F13F8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EBDBE16-1ACA-409B-AEFA-99AB25F805F9}" type="pres">
      <dgm:prSet presAssocID="{85AEA5A0-BB6C-4A02-97ED-D56E2CFB791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0D14CD1-902A-42BF-95FC-2D0E6E1C58FD}" srcId="{FCB1882F-A0C9-489C-AB3F-18130F13F80F}" destId="{85AEA5A0-BB6C-4A02-97ED-D56E2CFB7912}" srcOrd="0" destOrd="0" parTransId="{20EAF80B-C47D-4417-B9AD-D258976CC7A2}" sibTransId="{C4FEBE85-A133-457B-AD60-D754DDE685A5}"/>
    <dgm:cxn modelId="{73891DDA-A6C1-4191-97C3-E766E425BBCD}" type="presOf" srcId="{FCB1882F-A0C9-489C-AB3F-18130F13F80F}" destId="{167F9FDB-1181-487D-84D1-4E8442EC3A4E}" srcOrd="0" destOrd="0" presId="urn:microsoft.com/office/officeart/2005/8/layout/vList2"/>
    <dgm:cxn modelId="{C561A83D-E172-43CC-8350-26E09234A95C}" type="presOf" srcId="{85AEA5A0-BB6C-4A02-97ED-D56E2CFB7912}" destId="{BEBDBE16-1ACA-409B-AEFA-99AB25F805F9}" srcOrd="0" destOrd="0" presId="urn:microsoft.com/office/officeart/2005/8/layout/vList2"/>
    <dgm:cxn modelId="{997C1ED8-9B6D-4AEF-9BA7-AA33012035C0}" type="presParOf" srcId="{167F9FDB-1181-487D-84D1-4E8442EC3A4E}" destId="{BEBDBE16-1ACA-409B-AEFA-99AB25F805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1752F-288B-447E-9C7C-312C4D11FC6D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2D38D48A-541C-4D70-A733-10D84A3502E7}">
      <dgm:prSet/>
      <dgm:spPr/>
      <dgm:t>
        <a:bodyPr/>
        <a:lstStyle/>
        <a:p>
          <a:pPr rtl="0"/>
          <a:r>
            <a:rPr lang="es-ES" smtClean="0"/>
            <a:t>Proyecto Fin de Máster</a:t>
          </a:r>
          <a:endParaRPr lang="es-ES"/>
        </a:p>
      </dgm:t>
    </dgm:pt>
    <dgm:pt modelId="{5B37D080-9015-455D-8298-E28F6F56491F}" type="parTrans" cxnId="{0E2CAB0A-7800-4D05-8798-75AA41B5C9FA}">
      <dgm:prSet/>
      <dgm:spPr/>
      <dgm:t>
        <a:bodyPr/>
        <a:lstStyle/>
        <a:p>
          <a:endParaRPr lang="es-ES"/>
        </a:p>
      </dgm:t>
    </dgm:pt>
    <dgm:pt modelId="{C1B3AF14-2B2B-4ABC-B9F6-12CD5F62D038}" type="sibTrans" cxnId="{0E2CAB0A-7800-4D05-8798-75AA41B5C9FA}">
      <dgm:prSet/>
      <dgm:spPr/>
      <dgm:t>
        <a:bodyPr/>
        <a:lstStyle/>
        <a:p>
          <a:endParaRPr lang="es-ES"/>
        </a:p>
      </dgm:t>
    </dgm:pt>
    <dgm:pt modelId="{900108A6-D5B8-46CA-8BF1-963983A374B3}">
      <dgm:prSet/>
      <dgm:spPr/>
      <dgm:t>
        <a:bodyPr/>
        <a:lstStyle/>
        <a:p>
          <a:pPr rtl="0"/>
          <a:r>
            <a:rPr lang="es-ES" smtClean="0"/>
            <a:t>Máster en Ingeniería de Telecomunicación</a:t>
          </a:r>
          <a:endParaRPr lang="es-ES"/>
        </a:p>
      </dgm:t>
    </dgm:pt>
    <dgm:pt modelId="{2B97946A-A63C-49E0-8221-508228518702}" type="parTrans" cxnId="{EB2F418E-D994-4072-9C30-158AA4A692C4}">
      <dgm:prSet/>
      <dgm:spPr/>
      <dgm:t>
        <a:bodyPr/>
        <a:lstStyle/>
        <a:p>
          <a:endParaRPr lang="es-ES"/>
        </a:p>
      </dgm:t>
    </dgm:pt>
    <dgm:pt modelId="{1CC8F8C8-4FAF-491B-A130-008C8D6C1471}" type="sibTrans" cxnId="{EB2F418E-D994-4072-9C30-158AA4A692C4}">
      <dgm:prSet/>
      <dgm:spPr/>
      <dgm:t>
        <a:bodyPr/>
        <a:lstStyle/>
        <a:p>
          <a:endParaRPr lang="es-ES"/>
        </a:p>
      </dgm:t>
    </dgm:pt>
    <dgm:pt modelId="{676D8F1D-A6A6-4F26-8521-19F44EF9BAC1}">
      <dgm:prSet/>
      <dgm:spPr/>
      <dgm:t>
        <a:bodyPr/>
        <a:lstStyle/>
        <a:p>
          <a:pPr rtl="0"/>
          <a:r>
            <a:rPr lang="es-ES" smtClean="0"/>
            <a:t>Autor: Andrés García-Baquero León</a:t>
          </a:r>
          <a:endParaRPr lang="es-ES"/>
        </a:p>
      </dgm:t>
    </dgm:pt>
    <dgm:pt modelId="{E7DFAE6B-FF59-483D-A315-8AA97E5A515C}" type="parTrans" cxnId="{237FA9F4-3ED7-4AB9-A478-71BBB97C15EC}">
      <dgm:prSet/>
      <dgm:spPr/>
      <dgm:t>
        <a:bodyPr/>
        <a:lstStyle/>
        <a:p>
          <a:endParaRPr lang="es-ES"/>
        </a:p>
      </dgm:t>
    </dgm:pt>
    <dgm:pt modelId="{6B2A0CD1-4986-4BD7-86AC-DE49F7F88D9B}" type="sibTrans" cxnId="{237FA9F4-3ED7-4AB9-A478-71BBB97C15EC}">
      <dgm:prSet/>
      <dgm:spPr/>
      <dgm:t>
        <a:bodyPr/>
        <a:lstStyle/>
        <a:p>
          <a:endParaRPr lang="es-ES"/>
        </a:p>
      </dgm:t>
    </dgm:pt>
    <dgm:pt modelId="{54E0C7BB-46A6-4A6D-8C08-A9375319B182}">
      <dgm:prSet/>
      <dgm:spPr/>
      <dgm:t>
        <a:bodyPr/>
        <a:lstStyle/>
        <a:p>
          <a:pPr rtl="0"/>
          <a:r>
            <a:rPr lang="es-ES" smtClean="0"/>
            <a:t>Tutor: Rubén Martín Clemente</a:t>
          </a:r>
          <a:endParaRPr lang="es-ES"/>
        </a:p>
      </dgm:t>
    </dgm:pt>
    <dgm:pt modelId="{92F085B4-CF46-4502-8E82-56A1CAE7F440}" type="parTrans" cxnId="{12F1AB46-1797-464B-8618-FCDBED5010EB}">
      <dgm:prSet/>
      <dgm:spPr/>
      <dgm:t>
        <a:bodyPr/>
        <a:lstStyle/>
        <a:p>
          <a:endParaRPr lang="es-ES"/>
        </a:p>
      </dgm:t>
    </dgm:pt>
    <dgm:pt modelId="{984C2A61-18F7-457D-AD98-5AD1A4719A02}" type="sibTrans" cxnId="{12F1AB46-1797-464B-8618-FCDBED5010EB}">
      <dgm:prSet/>
      <dgm:spPr/>
      <dgm:t>
        <a:bodyPr/>
        <a:lstStyle/>
        <a:p>
          <a:endParaRPr lang="es-ES"/>
        </a:p>
      </dgm:t>
    </dgm:pt>
    <dgm:pt modelId="{061A77F4-BE46-4187-BC0B-58501B0F1449}" type="pres">
      <dgm:prSet presAssocID="{B531752F-288B-447E-9C7C-312C4D11FC6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EB0AEB-71B8-499A-9F1E-286A430B25AC}" type="pres">
      <dgm:prSet presAssocID="{2D38D48A-541C-4D70-A733-10D84A3502E7}" presName="circle1" presStyleLbl="node1" presStyleIdx="0" presStyleCnt="4"/>
      <dgm:spPr/>
    </dgm:pt>
    <dgm:pt modelId="{9C14411A-FD09-4469-90DE-93952963301F}" type="pres">
      <dgm:prSet presAssocID="{2D38D48A-541C-4D70-A733-10D84A3502E7}" presName="space" presStyleCnt="0"/>
      <dgm:spPr/>
    </dgm:pt>
    <dgm:pt modelId="{C6C65F0A-7E67-4806-BA18-3A39606B7D2E}" type="pres">
      <dgm:prSet presAssocID="{2D38D48A-541C-4D70-A733-10D84A3502E7}" presName="rect1" presStyleLbl="alignAcc1" presStyleIdx="0" presStyleCnt="4"/>
      <dgm:spPr/>
      <dgm:t>
        <a:bodyPr/>
        <a:lstStyle/>
        <a:p>
          <a:endParaRPr lang="es-ES"/>
        </a:p>
      </dgm:t>
    </dgm:pt>
    <dgm:pt modelId="{147180F5-8639-4C64-A81A-DCE609283C1A}" type="pres">
      <dgm:prSet presAssocID="{900108A6-D5B8-46CA-8BF1-963983A374B3}" presName="vertSpace2" presStyleLbl="node1" presStyleIdx="0" presStyleCnt="4"/>
      <dgm:spPr/>
    </dgm:pt>
    <dgm:pt modelId="{F83691CE-0340-469A-A2CC-3D03F9A84AF5}" type="pres">
      <dgm:prSet presAssocID="{900108A6-D5B8-46CA-8BF1-963983A374B3}" presName="circle2" presStyleLbl="node1" presStyleIdx="1" presStyleCnt="4"/>
      <dgm:spPr/>
    </dgm:pt>
    <dgm:pt modelId="{8CD6C60A-05A4-4A14-85C8-295C24EB7600}" type="pres">
      <dgm:prSet presAssocID="{900108A6-D5B8-46CA-8BF1-963983A374B3}" presName="rect2" presStyleLbl="alignAcc1" presStyleIdx="1" presStyleCnt="4"/>
      <dgm:spPr/>
      <dgm:t>
        <a:bodyPr/>
        <a:lstStyle/>
        <a:p>
          <a:endParaRPr lang="es-ES"/>
        </a:p>
      </dgm:t>
    </dgm:pt>
    <dgm:pt modelId="{5117C8E7-0DF0-46BA-B91A-A87C5ADCE47D}" type="pres">
      <dgm:prSet presAssocID="{676D8F1D-A6A6-4F26-8521-19F44EF9BAC1}" presName="vertSpace3" presStyleLbl="node1" presStyleIdx="1" presStyleCnt="4"/>
      <dgm:spPr/>
    </dgm:pt>
    <dgm:pt modelId="{592196B3-2266-49D6-AA55-FC9BB9C9AA2A}" type="pres">
      <dgm:prSet presAssocID="{676D8F1D-A6A6-4F26-8521-19F44EF9BAC1}" presName="circle3" presStyleLbl="node1" presStyleIdx="2" presStyleCnt="4"/>
      <dgm:spPr/>
    </dgm:pt>
    <dgm:pt modelId="{CC66F1FA-72C4-461A-956E-0BCF8ED17042}" type="pres">
      <dgm:prSet presAssocID="{676D8F1D-A6A6-4F26-8521-19F44EF9BAC1}" presName="rect3" presStyleLbl="alignAcc1" presStyleIdx="2" presStyleCnt="4"/>
      <dgm:spPr/>
      <dgm:t>
        <a:bodyPr/>
        <a:lstStyle/>
        <a:p>
          <a:endParaRPr lang="es-ES"/>
        </a:p>
      </dgm:t>
    </dgm:pt>
    <dgm:pt modelId="{14BCF85E-90BC-46A4-810B-7B474616C287}" type="pres">
      <dgm:prSet presAssocID="{54E0C7BB-46A6-4A6D-8C08-A9375319B182}" presName="vertSpace4" presStyleLbl="node1" presStyleIdx="2" presStyleCnt="4"/>
      <dgm:spPr/>
    </dgm:pt>
    <dgm:pt modelId="{38E05E98-266D-4E7B-BC84-545CD1104C33}" type="pres">
      <dgm:prSet presAssocID="{54E0C7BB-46A6-4A6D-8C08-A9375319B182}" presName="circle4" presStyleLbl="node1" presStyleIdx="3" presStyleCnt="4"/>
      <dgm:spPr/>
    </dgm:pt>
    <dgm:pt modelId="{5B266548-A860-4422-A664-6203C0A445FD}" type="pres">
      <dgm:prSet presAssocID="{54E0C7BB-46A6-4A6D-8C08-A9375319B182}" presName="rect4" presStyleLbl="alignAcc1" presStyleIdx="3" presStyleCnt="4"/>
      <dgm:spPr/>
      <dgm:t>
        <a:bodyPr/>
        <a:lstStyle/>
        <a:p>
          <a:endParaRPr lang="es-ES"/>
        </a:p>
      </dgm:t>
    </dgm:pt>
    <dgm:pt modelId="{33EB6EA8-5F49-407F-80C1-1739131F1EF0}" type="pres">
      <dgm:prSet presAssocID="{2D38D48A-541C-4D70-A733-10D84A3502E7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E945FC-7909-402B-B073-523FE2A2A59C}" type="pres">
      <dgm:prSet presAssocID="{900108A6-D5B8-46CA-8BF1-963983A374B3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AB6124-91A6-42AE-B336-F6494EA6FF2A}" type="pres">
      <dgm:prSet presAssocID="{676D8F1D-A6A6-4F26-8521-19F44EF9BAC1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1648A2-C210-4621-85CC-491104435C5F}" type="pres">
      <dgm:prSet presAssocID="{54E0C7BB-46A6-4A6D-8C08-A9375319B182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0868CD-5A38-4624-B639-6DE08F8AA943}" type="presOf" srcId="{B531752F-288B-447E-9C7C-312C4D11FC6D}" destId="{061A77F4-BE46-4187-BC0B-58501B0F1449}" srcOrd="0" destOrd="0" presId="urn:microsoft.com/office/officeart/2005/8/layout/target3"/>
    <dgm:cxn modelId="{237FA9F4-3ED7-4AB9-A478-71BBB97C15EC}" srcId="{B531752F-288B-447E-9C7C-312C4D11FC6D}" destId="{676D8F1D-A6A6-4F26-8521-19F44EF9BAC1}" srcOrd="2" destOrd="0" parTransId="{E7DFAE6B-FF59-483D-A315-8AA97E5A515C}" sibTransId="{6B2A0CD1-4986-4BD7-86AC-DE49F7F88D9B}"/>
    <dgm:cxn modelId="{4664E33D-10D8-44FC-9640-6E3EACDB53EE}" type="presOf" srcId="{900108A6-D5B8-46CA-8BF1-963983A374B3}" destId="{E3E945FC-7909-402B-B073-523FE2A2A59C}" srcOrd="1" destOrd="0" presId="urn:microsoft.com/office/officeart/2005/8/layout/target3"/>
    <dgm:cxn modelId="{6A725F48-63CA-43FE-8E57-0AD5F9DFEB5F}" type="presOf" srcId="{900108A6-D5B8-46CA-8BF1-963983A374B3}" destId="{8CD6C60A-05A4-4A14-85C8-295C24EB7600}" srcOrd="0" destOrd="0" presId="urn:microsoft.com/office/officeart/2005/8/layout/target3"/>
    <dgm:cxn modelId="{85619146-591D-47E5-B137-2327208E62E4}" type="presOf" srcId="{54E0C7BB-46A6-4A6D-8C08-A9375319B182}" destId="{BA1648A2-C210-4621-85CC-491104435C5F}" srcOrd="1" destOrd="0" presId="urn:microsoft.com/office/officeart/2005/8/layout/target3"/>
    <dgm:cxn modelId="{E39FC327-9BB0-47CA-BB11-7C9F111368FB}" type="presOf" srcId="{2D38D48A-541C-4D70-A733-10D84A3502E7}" destId="{C6C65F0A-7E67-4806-BA18-3A39606B7D2E}" srcOrd="0" destOrd="0" presId="urn:microsoft.com/office/officeart/2005/8/layout/target3"/>
    <dgm:cxn modelId="{10DA3A7B-5B46-4A78-95EA-F7AB18DC0FFF}" type="presOf" srcId="{676D8F1D-A6A6-4F26-8521-19F44EF9BAC1}" destId="{7AAB6124-91A6-42AE-B336-F6494EA6FF2A}" srcOrd="1" destOrd="0" presId="urn:microsoft.com/office/officeart/2005/8/layout/target3"/>
    <dgm:cxn modelId="{E304A936-EAB1-463A-B2CC-EE5AB10D0739}" type="presOf" srcId="{676D8F1D-A6A6-4F26-8521-19F44EF9BAC1}" destId="{CC66F1FA-72C4-461A-956E-0BCF8ED17042}" srcOrd="0" destOrd="0" presId="urn:microsoft.com/office/officeart/2005/8/layout/target3"/>
    <dgm:cxn modelId="{211110FD-1A9C-4C80-A5CE-5863085270DD}" type="presOf" srcId="{2D38D48A-541C-4D70-A733-10D84A3502E7}" destId="{33EB6EA8-5F49-407F-80C1-1739131F1EF0}" srcOrd="1" destOrd="0" presId="urn:microsoft.com/office/officeart/2005/8/layout/target3"/>
    <dgm:cxn modelId="{12F1AB46-1797-464B-8618-FCDBED5010EB}" srcId="{B531752F-288B-447E-9C7C-312C4D11FC6D}" destId="{54E0C7BB-46A6-4A6D-8C08-A9375319B182}" srcOrd="3" destOrd="0" parTransId="{92F085B4-CF46-4502-8E82-56A1CAE7F440}" sibTransId="{984C2A61-18F7-457D-AD98-5AD1A4719A02}"/>
    <dgm:cxn modelId="{0E2CAB0A-7800-4D05-8798-75AA41B5C9FA}" srcId="{B531752F-288B-447E-9C7C-312C4D11FC6D}" destId="{2D38D48A-541C-4D70-A733-10D84A3502E7}" srcOrd="0" destOrd="0" parTransId="{5B37D080-9015-455D-8298-E28F6F56491F}" sibTransId="{C1B3AF14-2B2B-4ABC-B9F6-12CD5F62D038}"/>
    <dgm:cxn modelId="{EB2F418E-D994-4072-9C30-158AA4A692C4}" srcId="{B531752F-288B-447E-9C7C-312C4D11FC6D}" destId="{900108A6-D5B8-46CA-8BF1-963983A374B3}" srcOrd="1" destOrd="0" parTransId="{2B97946A-A63C-49E0-8221-508228518702}" sibTransId="{1CC8F8C8-4FAF-491B-A130-008C8D6C1471}"/>
    <dgm:cxn modelId="{C926F636-9FC2-4203-9D47-1461FF7CE30A}" type="presOf" srcId="{54E0C7BB-46A6-4A6D-8C08-A9375319B182}" destId="{5B266548-A860-4422-A664-6203C0A445FD}" srcOrd="0" destOrd="0" presId="urn:microsoft.com/office/officeart/2005/8/layout/target3"/>
    <dgm:cxn modelId="{44F0E46D-1CF0-4C38-856C-18B17A4199BD}" type="presParOf" srcId="{061A77F4-BE46-4187-BC0B-58501B0F1449}" destId="{01EB0AEB-71B8-499A-9F1E-286A430B25AC}" srcOrd="0" destOrd="0" presId="urn:microsoft.com/office/officeart/2005/8/layout/target3"/>
    <dgm:cxn modelId="{9654531A-4180-4D64-AA12-B03BDF37A394}" type="presParOf" srcId="{061A77F4-BE46-4187-BC0B-58501B0F1449}" destId="{9C14411A-FD09-4469-90DE-93952963301F}" srcOrd="1" destOrd="0" presId="urn:microsoft.com/office/officeart/2005/8/layout/target3"/>
    <dgm:cxn modelId="{2D65FD10-918D-4559-8BB8-6D253719F0A7}" type="presParOf" srcId="{061A77F4-BE46-4187-BC0B-58501B0F1449}" destId="{C6C65F0A-7E67-4806-BA18-3A39606B7D2E}" srcOrd="2" destOrd="0" presId="urn:microsoft.com/office/officeart/2005/8/layout/target3"/>
    <dgm:cxn modelId="{223377D0-5133-4736-A060-A856A2423A4A}" type="presParOf" srcId="{061A77F4-BE46-4187-BC0B-58501B0F1449}" destId="{147180F5-8639-4C64-A81A-DCE609283C1A}" srcOrd="3" destOrd="0" presId="urn:microsoft.com/office/officeart/2005/8/layout/target3"/>
    <dgm:cxn modelId="{749FA236-364C-4A15-9761-8AB2137D21BD}" type="presParOf" srcId="{061A77F4-BE46-4187-BC0B-58501B0F1449}" destId="{F83691CE-0340-469A-A2CC-3D03F9A84AF5}" srcOrd="4" destOrd="0" presId="urn:microsoft.com/office/officeart/2005/8/layout/target3"/>
    <dgm:cxn modelId="{47C5D177-0AB9-4831-BCCF-EC22D8137C6E}" type="presParOf" srcId="{061A77F4-BE46-4187-BC0B-58501B0F1449}" destId="{8CD6C60A-05A4-4A14-85C8-295C24EB7600}" srcOrd="5" destOrd="0" presId="urn:microsoft.com/office/officeart/2005/8/layout/target3"/>
    <dgm:cxn modelId="{9C2CB611-F948-42CB-8E03-4D3F7A6ED78C}" type="presParOf" srcId="{061A77F4-BE46-4187-BC0B-58501B0F1449}" destId="{5117C8E7-0DF0-46BA-B91A-A87C5ADCE47D}" srcOrd="6" destOrd="0" presId="urn:microsoft.com/office/officeart/2005/8/layout/target3"/>
    <dgm:cxn modelId="{E823CB91-3D1D-4A84-99CB-97694D906C3A}" type="presParOf" srcId="{061A77F4-BE46-4187-BC0B-58501B0F1449}" destId="{592196B3-2266-49D6-AA55-FC9BB9C9AA2A}" srcOrd="7" destOrd="0" presId="urn:microsoft.com/office/officeart/2005/8/layout/target3"/>
    <dgm:cxn modelId="{67E3F3DE-8509-4A72-AE1A-D1765D4283C6}" type="presParOf" srcId="{061A77F4-BE46-4187-BC0B-58501B0F1449}" destId="{CC66F1FA-72C4-461A-956E-0BCF8ED17042}" srcOrd="8" destOrd="0" presId="urn:microsoft.com/office/officeart/2005/8/layout/target3"/>
    <dgm:cxn modelId="{EFEA332B-7F33-4D20-A99E-B9450521F562}" type="presParOf" srcId="{061A77F4-BE46-4187-BC0B-58501B0F1449}" destId="{14BCF85E-90BC-46A4-810B-7B474616C287}" srcOrd="9" destOrd="0" presId="urn:microsoft.com/office/officeart/2005/8/layout/target3"/>
    <dgm:cxn modelId="{88CE54D4-0097-4716-A53E-A317A3B296D0}" type="presParOf" srcId="{061A77F4-BE46-4187-BC0B-58501B0F1449}" destId="{38E05E98-266D-4E7B-BC84-545CD1104C33}" srcOrd="10" destOrd="0" presId="urn:microsoft.com/office/officeart/2005/8/layout/target3"/>
    <dgm:cxn modelId="{2E6CFD1A-3FD5-4F42-A77E-31C53308911C}" type="presParOf" srcId="{061A77F4-BE46-4187-BC0B-58501B0F1449}" destId="{5B266548-A860-4422-A664-6203C0A445FD}" srcOrd="11" destOrd="0" presId="urn:microsoft.com/office/officeart/2005/8/layout/target3"/>
    <dgm:cxn modelId="{B1753037-A60F-4291-9E7D-EAE5D155E07C}" type="presParOf" srcId="{061A77F4-BE46-4187-BC0B-58501B0F1449}" destId="{33EB6EA8-5F49-407F-80C1-1739131F1EF0}" srcOrd="12" destOrd="0" presId="urn:microsoft.com/office/officeart/2005/8/layout/target3"/>
    <dgm:cxn modelId="{66B7933C-87C9-457F-89B3-08AED0CF9E93}" type="presParOf" srcId="{061A77F4-BE46-4187-BC0B-58501B0F1449}" destId="{E3E945FC-7909-402B-B073-523FE2A2A59C}" srcOrd="13" destOrd="0" presId="urn:microsoft.com/office/officeart/2005/8/layout/target3"/>
    <dgm:cxn modelId="{240F4D81-49F5-48D8-B37F-1AC2F7FCA477}" type="presParOf" srcId="{061A77F4-BE46-4187-BC0B-58501B0F1449}" destId="{7AAB6124-91A6-42AE-B336-F6494EA6FF2A}" srcOrd="14" destOrd="0" presId="urn:microsoft.com/office/officeart/2005/8/layout/target3"/>
    <dgm:cxn modelId="{D1EA32B3-1B53-4153-A4FA-426AAD11D75D}" type="presParOf" srcId="{061A77F4-BE46-4187-BC0B-58501B0F1449}" destId="{BA1648A2-C210-4621-85CC-491104435C5F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601CA75-9A6C-49BB-ACDB-CF774F3024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BFF7F4-19C4-44AE-812F-0D6327CDD962}">
      <dgm:prSet/>
      <dgm:spPr/>
      <dgm:t>
        <a:bodyPr/>
        <a:lstStyle/>
        <a:p>
          <a:pPr rtl="0"/>
          <a:r>
            <a:rPr lang="es-ES" dirty="0" smtClean="0"/>
            <a:t>Líneas futuras</a:t>
          </a:r>
          <a:endParaRPr lang="es-ES" dirty="0"/>
        </a:p>
      </dgm:t>
    </dgm:pt>
    <dgm:pt modelId="{5CE1C0AA-75B8-4A50-846C-0E3FBDF5BE3A}" type="parTrans" cxnId="{676267F2-054E-44CF-A91C-037336C7A1F6}">
      <dgm:prSet/>
      <dgm:spPr/>
      <dgm:t>
        <a:bodyPr/>
        <a:lstStyle/>
        <a:p>
          <a:endParaRPr lang="es-ES"/>
        </a:p>
      </dgm:t>
    </dgm:pt>
    <dgm:pt modelId="{6384AA76-86AB-45E4-AB7F-A16C7A0C40EF}" type="sibTrans" cxnId="{676267F2-054E-44CF-A91C-037336C7A1F6}">
      <dgm:prSet/>
      <dgm:spPr/>
      <dgm:t>
        <a:bodyPr/>
        <a:lstStyle/>
        <a:p>
          <a:endParaRPr lang="es-ES"/>
        </a:p>
      </dgm:t>
    </dgm:pt>
    <dgm:pt modelId="{CD3497E1-5CC8-4157-A3FB-EA25B04FBE9A}" type="pres">
      <dgm:prSet presAssocID="{4601CA75-9A6C-49BB-ACDB-CF774F3024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D1A0D25-4EDB-4830-B4A5-94D6D6FC82DE}" type="pres">
      <dgm:prSet presAssocID="{1ABFF7F4-19C4-44AE-812F-0D6327CDD9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76267F2-054E-44CF-A91C-037336C7A1F6}" srcId="{4601CA75-9A6C-49BB-ACDB-CF774F302481}" destId="{1ABFF7F4-19C4-44AE-812F-0D6327CDD962}" srcOrd="0" destOrd="0" parTransId="{5CE1C0AA-75B8-4A50-846C-0E3FBDF5BE3A}" sibTransId="{6384AA76-86AB-45E4-AB7F-A16C7A0C40EF}"/>
    <dgm:cxn modelId="{9A71E92B-D695-4966-B7AA-38C1F0C20B69}" type="presOf" srcId="{4601CA75-9A6C-49BB-ACDB-CF774F302481}" destId="{CD3497E1-5CC8-4157-A3FB-EA25B04FBE9A}" srcOrd="0" destOrd="0" presId="urn:microsoft.com/office/officeart/2005/8/layout/vList2"/>
    <dgm:cxn modelId="{0A7ACAC3-C926-4D9F-990C-4EC4FF3625B7}" type="presOf" srcId="{1ABFF7F4-19C4-44AE-812F-0D6327CDD962}" destId="{AD1A0D25-4EDB-4830-B4A5-94D6D6FC82DE}" srcOrd="0" destOrd="0" presId="urn:microsoft.com/office/officeart/2005/8/layout/vList2"/>
    <dgm:cxn modelId="{003EA050-72B2-4329-B11B-57A678C59BB1}" type="presParOf" srcId="{CD3497E1-5CC8-4157-A3FB-EA25B04FBE9A}" destId="{AD1A0D25-4EDB-4830-B4A5-94D6D6FC82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09C7A7C-9364-4C0F-824A-7179CC7236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8D85D82-FD79-4BDB-8B55-E8A11101C52D}">
      <dgm:prSet custT="1"/>
      <dgm:spPr/>
      <dgm:t>
        <a:bodyPr/>
        <a:lstStyle/>
        <a:p>
          <a:pPr rtl="0"/>
          <a:r>
            <a:rPr lang="es-ES" sz="4800" smtClean="0"/>
            <a:t>¡Gracias </a:t>
          </a:r>
          <a:r>
            <a:rPr lang="es-ES" sz="4800" dirty="0" smtClean="0"/>
            <a:t>por su atención!</a:t>
          </a:r>
          <a:endParaRPr lang="es-ES" sz="4800" dirty="0"/>
        </a:p>
      </dgm:t>
    </dgm:pt>
    <dgm:pt modelId="{74071450-819B-45BB-8419-976B7582F474}" type="parTrans" cxnId="{F5C6D4C8-9395-47A7-BAEE-8CDBC4EB8B08}">
      <dgm:prSet/>
      <dgm:spPr/>
      <dgm:t>
        <a:bodyPr/>
        <a:lstStyle/>
        <a:p>
          <a:endParaRPr lang="es-ES"/>
        </a:p>
      </dgm:t>
    </dgm:pt>
    <dgm:pt modelId="{C5C5382F-751B-4E7F-BB33-4FCDE907AC74}" type="sibTrans" cxnId="{F5C6D4C8-9395-47A7-BAEE-8CDBC4EB8B08}">
      <dgm:prSet/>
      <dgm:spPr/>
      <dgm:t>
        <a:bodyPr/>
        <a:lstStyle/>
        <a:p>
          <a:endParaRPr lang="es-ES"/>
        </a:p>
      </dgm:t>
    </dgm:pt>
    <dgm:pt modelId="{5EEF45E9-F683-416F-AEB7-2F9CB5526B36}" type="pres">
      <dgm:prSet presAssocID="{709C7A7C-9364-4C0F-824A-7179CC7236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5300FA6-BA8F-4BE5-9255-5B3CF5939802}" type="pres">
      <dgm:prSet presAssocID="{68D85D82-FD79-4BDB-8B55-E8A11101C52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6D4C8-9395-47A7-BAEE-8CDBC4EB8B08}" srcId="{709C7A7C-9364-4C0F-824A-7179CC7236A0}" destId="{68D85D82-FD79-4BDB-8B55-E8A11101C52D}" srcOrd="0" destOrd="0" parTransId="{74071450-819B-45BB-8419-976B7582F474}" sibTransId="{C5C5382F-751B-4E7F-BB33-4FCDE907AC74}"/>
    <dgm:cxn modelId="{F8698DC9-7B9A-46E0-9F8E-69B4ED0A7BA4}" type="presOf" srcId="{68D85D82-FD79-4BDB-8B55-E8A11101C52D}" destId="{F5300FA6-BA8F-4BE5-9255-5B3CF5939802}" srcOrd="0" destOrd="0" presId="urn:microsoft.com/office/officeart/2005/8/layout/vList2"/>
    <dgm:cxn modelId="{56B3EDAF-C756-4CF2-BFD7-3129558DA1DB}" type="presOf" srcId="{709C7A7C-9364-4C0F-824A-7179CC7236A0}" destId="{5EEF45E9-F683-416F-AEB7-2F9CB5526B36}" srcOrd="0" destOrd="0" presId="urn:microsoft.com/office/officeart/2005/8/layout/vList2"/>
    <dgm:cxn modelId="{A25A98E7-3516-4FCC-8201-571A4C621C2F}" type="presParOf" srcId="{5EEF45E9-F683-416F-AEB7-2F9CB5526B36}" destId="{F5300FA6-BA8F-4BE5-9255-5B3CF59398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5BDFA-384E-46B9-8ECE-49059F9FF5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73D903A-F1CB-4751-8B31-919EDE8F91DD}">
      <dgm:prSet/>
      <dgm:spPr/>
      <dgm:t>
        <a:bodyPr/>
        <a:lstStyle/>
        <a:p>
          <a:pPr rtl="0"/>
          <a:r>
            <a:rPr lang="en-GB" dirty="0" err="1" smtClean="0"/>
            <a:t>Índice</a:t>
          </a:r>
          <a:endParaRPr lang="es-ES" dirty="0"/>
        </a:p>
      </dgm:t>
    </dgm:pt>
    <dgm:pt modelId="{C6B32B41-CF6F-4ECA-9014-ACA5776F0C5A}" type="parTrans" cxnId="{83617D4E-AF22-4198-9BDD-CA69174F25FF}">
      <dgm:prSet/>
      <dgm:spPr/>
      <dgm:t>
        <a:bodyPr/>
        <a:lstStyle/>
        <a:p>
          <a:endParaRPr lang="es-ES"/>
        </a:p>
      </dgm:t>
    </dgm:pt>
    <dgm:pt modelId="{AD731D1C-DEBC-4A45-BDE7-3E4098307469}" type="sibTrans" cxnId="{83617D4E-AF22-4198-9BDD-CA69174F25FF}">
      <dgm:prSet/>
      <dgm:spPr/>
      <dgm:t>
        <a:bodyPr/>
        <a:lstStyle/>
        <a:p>
          <a:endParaRPr lang="es-ES"/>
        </a:p>
      </dgm:t>
    </dgm:pt>
    <dgm:pt modelId="{F7AEA045-A2C5-4CF1-8044-2B6BFA871A04}" type="pres">
      <dgm:prSet presAssocID="{A935BDFA-384E-46B9-8ECE-49059F9FF5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B7FB2F4-4EBC-42EE-B141-2D4274A25FC7}" type="pres">
      <dgm:prSet presAssocID="{A73D903A-F1CB-4751-8B31-919EDE8F91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3617D4E-AF22-4198-9BDD-CA69174F25FF}" srcId="{A935BDFA-384E-46B9-8ECE-49059F9FF5E3}" destId="{A73D903A-F1CB-4751-8B31-919EDE8F91DD}" srcOrd="0" destOrd="0" parTransId="{C6B32B41-CF6F-4ECA-9014-ACA5776F0C5A}" sibTransId="{AD731D1C-DEBC-4A45-BDE7-3E4098307469}"/>
    <dgm:cxn modelId="{1B399E76-E45F-4DF6-B3AD-8840712B3177}" type="presOf" srcId="{A73D903A-F1CB-4751-8B31-919EDE8F91DD}" destId="{7B7FB2F4-4EBC-42EE-B141-2D4274A25FC7}" srcOrd="0" destOrd="0" presId="urn:microsoft.com/office/officeart/2005/8/layout/vList2"/>
    <dgm:cxn modelId="{D15F0073-D1DC-4E13-B72A-BB09191982EE}" type="presOf" srcId="{A935BDFA-384E-46B9-8ECE-49059F9FF5E3}" destId="{F7AEA045-A2C5-4CF1-8044-2B6BFA871A04}" srcOrd="0" destOrd="0" presId="urn:microsoft.com/office/officeart/2005/8/layout/vList2"/>
    <dgm:cxn modelId="{2579B134-8254-4E3D-882F-81253AA410DB}" type="presParOf" srcId="{F7AEA045-A2C5-4CF1-8044-2B6BFA871A04}" destId="{7B7FB2F4-4EBC-42EE-B141-2D4274A25F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319F21-2A4E-4FE7-BCD3-7C05B9BDB2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84A7C5-8250-4217-933D-1E5D9AE63FB5}">
      <dgm:prSet/>
      <dgm:spPr/>
      <dgm:t>
        <a:bodyPr/>
        <a:lstStyle/>
        <a:p>
          <a:pPr rtl="0"/>
          <a:r>
            <a:rPr lang="es-ES" dirty="0" smtClean="0"/>
            <a:t>Introducción </a:t>
          </a:r>
          <a:endParaRPr lang="es-ES" dirty="0"/>
        </a:p>
      </dgm:t>
    </dgm:pt>
    <dgm:pt modelId="{9A841527-979F-4AE2-B7FC-1909A5F29644}" type="parTrans" cxnId="{FC20E0BB-ABD3-4920-87D5-5894FAE15442}">
      <dgm:prSet/>
      <dgm:spPr/>
      <dgm:t>
        <a:bodyPr/>
        <a:lstStyle/>
        <a:p>
          <a:endParaRPr lang="es-ES"/>
        </a:p>
      </dgm:t>
    </dgm:pt>
    <dgm:pt modelId="{2F25BA3E-F900-4499-BE1A-D4F85E6067B3}" type="sibTrans" cxnId="{FC20E0BB-ABD3-4920-87D5-5894FAE15442}">
      <dgm:prSet/>
      <dgm:spPr/>
      <dgm:t>
        <a:bodyPr/>
        <a:lstStyle/>
        <a:p>
          <a:endParaRPr lang="es-ES"/>
        </a:p>
      </dgm:t>
    </dgm:pt>
    <dgm:pt modelId="{2E34B0B6-644A-43DD-8309-EBB26C920D5A}" type="pres">
      <dgm:prSet presAssocID="{5F319F21-2A4E-4FE7-BCD3-7C05B9BDB2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7E34CEB-A700-40EF-9B2C-827ADAAA68B8}" type="pres">
      <dgm:prSet presAssocID="{9184A7C5-8250-4217-933D-1E5D9AE63FB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9EA9098-BD6F-4CC1-AB20-3682634AF3DA}" type="presOf" srcId="{9184A7C5-8250-4217-933D-1E5D9AE63FB5}" destId="{F7E34CEB-A700-40EF-9B2C-827ADAAA68B8}" srcOrd="0" destOrd="0" presId="urn:microsoft.com/office/officeart/2005/8/layout/vList2"/>
    <dgm:cxn modelId="{ED2011E9-4FB1-4CBC-924D-D5047706FE94}" type="presOf" srcId="{5F319F21-2A4E-4FE7-BCD3-7C05B9BDB2B1}" destId="{2E34B0B6-644A-43DD-8309-EBB26C920D5A}" srcOrd="0" destOrd="0" presId="urn:microsoft.com/office/officeart/2005/8/layout/vList2"/>
    <dgm:cxn modelId="{FC20E0BB-ABD3-4920-87D5-5894FAE15442}" srcId="{5F319F21-2A4E-4FE7-BCD3-7C05B9BDB2B1}" destId="{9184A7C5-8250-4217-933D-1E5D9AE63FB5}" srcOrd="0" destOrd="0" parTransId="{9A841527-979F-4AE2-B7FC-1909A5F29644}" sibTransId="{2F25BA3E-F900-4499-BE1A-D4F85E6067B3}"/>
    <dgm:cxn modelId="{4BDE3DE8-8268-44BC-8DC6-D9CA54AF9D3C}" type="presParOf" srcId="{2E34B0B6-644A-43DD-8309-EBB26C920D5A}" destId="{F7E34CEB-A700-40EF-9B2C-827ADAAA68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42635B-3AA8-458B-A1F5-286A9B682E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DF8E115-A40D-409C-926E-DBA00CDE74E2}">
      <dgm:prSet/>
      <dgm:spPr/>
      <dgm:t>
        <a:bodyPr/>
        <a:lstStyle/>
        <a:p>
          <a:pPr rtl="0"/>
          <a:r>
            <a:rPr lang="es-ES" dirty="0" smtClean="0"/>
            <a:t>Base de datos</a:t>
          </a:r>
          <a:endParaRPr lang="es-ES" dirty="0"/>
        </a:p>
      </dgm:t>
    </dgm:pt>
    <dgm:pt modelId="{38FEF1EA-F414-4165-BAC8-646A69CB68DE}" type="parTrans" cxnId="{CE379F7A-8853-4650-B1F9-4CA1995998A9}">
      <dgm:prSet/>
      <dgm:spPr/>
      <dgm:t>
        <a:bodyPr/>
        <a:lstStyle/>
        <a:p>
          <a:endParaRPr lang="es-ES"/>
        </a:p>
      </dgm:t>
    </dgm:pt>
    <dgm:pt modelId="{ECEAE8B3-E3A2-4BAC-9553-E5018C4B78AD}" type="sibTrans" cxnId="{CE379F7A-8853-4650-B1F9-4CA1995998A9}">
      <dgm:prSet/>
      <dgm:spPr/>
      <dgm:t>
        <a:bodyPr/>
        <a:lstStyle/>
        <a:p>
          <a:endParaRPr lang="es-ES"/>
        </a:p>
      </dgm:t>
    </dgm:pt>
    <dgm:pt modelId="{D0A18C10-52E0-43FB-8862-C864A753644B}" type="pres">
      <dgm:prSet presAssocID="{A942635B-3AA8-458B-A1F5-286A9B682E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59F560A-6A22-4E79-8A15-803EB8DA4E41}" type="pres">
      <dgm:prSet presAssocID="{8DF8E115-A40D-409C-926E-DBA00CDE74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D2A71E-B2CF-4048-BADD-D02FF4059D17}" type="presOf" srcId="{8DF8E115-A40D-409C-926E-DBA00CDE74E2}" destId="{359F560A-6A22-4E79-8A15-803EB8DA4E41}" srcOrd="0" destOrd="0" presId="urn:microsoft.com/office/officeart/2005/8/layout/vList2"/>
    <dgm:cxn modelId="{280D3A5F-AD84-4D65-B660-982768A56B32}" type="presOf" srcId="{A942635B-3AA8-458B-A1F5-286A9B682E37}" destId="{D0A18C10-52E0-43FB-8862-C864A753644B}" srcOrd="0" destOrd="0" presId="urn:microsoft.com/office/officeart/2005/8/layout/vList2"/>
    <dgm:cxn modelId="{CE379F7A-8853-4650-B1F9-4CA1995998A9}" srcId="{A942635B-3AA8-458B-A1F5-286A9B682E37}" destId="{8DF8E115-A40D-409C-926E-DBA00CDE74E2}" srcOrd="0" destOrd="0" parTransId="{38FEF1EA-F414-4165-BAC8-646A69CB68DE}" sibTransId="{ECEAE8B3-E3A2-4BAC-9553-E5018C4B78AD}"/>
    <dgm:cxn modelId="{276CFB4A-C6E0-46F3-A6C2-693E88560C0F}" type="presParOf" srcId="{D0A18C10-52E0-43FB-8862-C864A753644B}" destId="{359F560A-6A22-4E79-8A15-803EB8DA4E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B8CE87-ADFF-41A3-88DB-8082CABC2D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12B303-661D-41F8-B4AE-323C16A5739F}">
      <dgm:prSet/>
      <dgm:spPr/>
      <dgm:t>
        <a:bodyPr/>
        <a:lstStyle/>
        <a:p>
          <a:pPr rtl="0"/>
          <a:r>
            <a:rPr lang="es-ES" dirty="0" smtClean="0"/>
            <a:t>Señal del encefalograma</a:t>
          </a:r>
          <a:endParaRPr lang="es-ES" dirty="0"/>
        </a:p>
      </dgm:t>
    </dgm:pt>
    <dgm:pt modelId="{00AE3A7E-8918-4C0A-BD2B-E9A85D1DEEC1}" type="parTrans" cxnId="{D7631A61-D389-44FF-9851-68F7B4402095}">
      <dgm:prSet/>
      <dgm:spPr/>
      <dgm:t>
        <a:bodyPr/>
        <a:lstStyle/>
        <a:p>
          <a:endParaRPr lang="es-ES"/>
        </a:p>
      </dgm:t>
    </dgm:pt>
    <dgm:pt modelId="{789F7529-66C3-4770-9A1F-D7ED508BACA6}" type="sibTrans" cxnId="{D7631A61-D389-44FF-9851-68F7B4402095}">
      <dgm:prSet/>
      <dgm:spPr/>
      <dgm:t>
        <a:bodyPr/>
        <a:lstStyle/>
        <a:p>
          <a:endParaRPr lang="es-ES"/>
        </a:p>
      </dgm:t>
    </dgm:pt>
    <dgm:pt modelId="{5A809790-6914-4BC4-9F58-215CD452210B}" type="pres">
      <dgm:prSet presAssocID="{FBB8CE87-ADFF-41A3-88DB-8082CABC2D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166E71A-8538-41A8-A235-C1306E467F0C}" type="pres">
      <dgm:prSet presAssocID="{EF12B303-661D-41F8-B4AE-323C16A5739F}" presName="parentText" presStyleLbl="node1" presStyleIdx="0" presStyleCnt="1" custLinFactNeighborY="-193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99D0A88-0011-46E2-AC7C-A4BB204792F1}" type="presOf" srcId="{EF12B303-661D-41F8-B4AE-323C16A5739F}" destId="{4166E71A-8538-41A8-A235-C1306E467F0C}" srcOrd="0" destOrd="0" presId="urn:microsoft.com/office/officeart/2005/8/layout/vList2"/>
    <dgm:cxn modelId="{D7631A61-D389-44FF-9851-68F7B4402095}" srcId="{FBB8CE87-ADFF-41A3-88DB-8082CABC2D0F}" destId="{EF12B303-661D-41F8-B4AE-323C16A5739F}" srcOrd="0" destOrd="0" parTransId="{00AE3A7E-8918-4C0A-BD2B-E9A85D1DEEC1}" sibTransId="{789F7529-66C3-4770-9A1F-D7ED508BACA6}"/>
    <dgm:cxn modelId="{E1F9840F-6A7D-4762-9A3A-45400AE6FA82}" type="presOf" srcId="{FBB8CE87-ADFF-41A3-88DB-8082CABC2D0F}" destId="{5A809790-6914-4BC4-9F58-215CD452210B}" srcOrd="0" destOrd="0" presId="urn:microsoft.com/office/officeart/2005/8/layout/vList2"/>
    <dgm:cxn modelId="{76CEA174-C40F-49E6-B035-42FD343E6550}" type="presParOf" srcId="{5A809790-6914-4BC4-9F58-215CD452210B}" destId="{4166E71A-8538-41A8-A235-C1306E467F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AA454F-6C9E-445C-9C93-D97E5BFE66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C1E70781-AE6F-4A97-AF20-40A56F8365A3}">
      <dgm:prSet custT="1"/>
      <dgm:spPr/>
      <dgm:t>
        <a:bodyPr/>
        <a:lstStyle/>
        <a:p>
          <a:pPr rtl="0"/>
          <a:r>
            <a:rPr lang="es-ES" sz="4800" dirty="0" smtClean="0"/>
            <a:t>Frecuencias más usadas</a:t>
          </a:r>
          <a:endParaRPr lang="es-ES" sz="4800" dirty="0"/>
        </a:p>
      </dgm:t>
    </dgm:pt>
    <dgm:pt modelId="{71D7990E-A389-41C6-91CE-11F50970409C}" type="parTrans" cxnId="{ECDDB2DC-5117-4718-89BF-6A9C2746F4F8}">
      <dgm:prSet/>
      <dgm:spPr/>
      <dgm:t>
        <a:bodyPr/>
        <a:lstStyle/>
        <a:p>
          <a:endParaRPr lang="es-ES"/>
        </a:p>
      </dgm:t>
    </dgm:pt>
    <dgm:pt modelId="{6F5566DA-DEC1-435F-B48B-073CEC81447B}" type="sibTrans" cxnId="{ECDDB2DC-5117-4718-89BF-6A9C2746F4F8}">
      <dgm:prSet/>
      <dgm:spPr/>
      <dgm:t>
        <a:bodyPr/>
        <a:lstStyle/>
        <a:p>
          <a:endParaRPr lang="es-ES"/>
        </a:p>
      </dgm:t>
    </dgm:pt>
    <dgm:pt modelId="{15DDAC03-0394-4383-B7FC-C92B2E1AAB1A}" type="pres">
      <dgm:prSet presAssocID="{E8AA454F-6C9E-445C-9C93-D97E5BFE66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58C57B8-CD6F-48D5-BE10-4A4E0A2A6053}" type="pres">
      <dgm:prSet presAssocID="{C1E70781-AE6F-4A97-AF20-40A56F8365A3}" presName="parentText" presStyleLbl="node1" presStyleIdx="0" presStyleCnt="1" custLinFactNeighborX="-749" custLinFactNeighborY="-185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CDDB2DC-5117-4718-89BF-6A9C2746F4F8}" srcId="{E8AA454F-6C9E-445C-9C93-D97E5BFE6666}" destId="{C1E70781-AE6F-4A97-AF20-40A56F8365A3}" srcOrd="0" destOrd="0" parTransId="{71D7990E-A389-41C6-91CE-11F50970409C}" sibTransId="{6F5566DA-DEC1-435F-B48B-073CEC81447B}"/>
    <dgm:cxn modelId="{DF553138-C13F-4544-9A43-CA9B73EFD9A0}" type="presOf" srcId="{E8AA454F-6C9E-445C-9C93-D97E5BFE6666}" destId="{15DDAC03-0394-4383-B7FC-C92B2E1AAB1A}" srcOrd="0" destOrd="0" presId="urn:microsoft.com/office/officeart/2005/8/layout/vList2"/>
    <dgm:cxn modelId="{B5641B52-1AB5-4D6D-9648-60C044664E06}" type="presOf" srcId="{C1E70781-AE6F-4A97-AF20-40A56F8365A3}" destId="{258C57B8-CD6F-48D5-BE10-4A4E0A2A6053}" srcOrd="0" destOrd="0" presId="urn:microsoft.com/office/officeart/2005/8/layout/vList2"/>
    <dgm:cxn modelId="{88237051-F3AD-46D6-B300-32F31AB6C418}" type="presParOf" srcId="{15DDAC03-0394-4383-B7FC-C92B2E1AAB1A}" destId="{258C57B8-CD6F-48D5-BE10-4A4E0A2A60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CD8CC6-C697-4D72-9704-0FE52FA6B2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2780C5D-05E9-425B-8755-CF1277196358}">
      <dgm:prSet/>
      <dgm:spPr/>
      <dgm:t>
        <a:bodyPr/>
        <a:lstStyle/>
        <a:p>
          <a:pPr rtl="0"/>
          <a:r>
            <a:rPr lang="es-ES" dirty="0" smtClean="0"/>
            <a:t>Bandas de frecuencia usadas</a:t>
          </a:r>
          <a:endParaRPr lang="es-ES" dirty="0"/>
        </a:p>
      </dgm:t>
    </dgm:pt>
    <dgm:pt modelId="{CCC41CEA-BCD5-47F5-90EE-925E9DC22110}" type="parTrans" cxnId="{162EE19D-7695-4201-9A46-A80765DB33BB}">
      <dgm:prSet/>
      <dgm:spPr/>
      <dgm:t>
        <a:bodyPr/>
        <a:lstStyle/>
        <a:p>
          <a:endParaRPr lang="es-ES"/>
        </a:p>
      </dgm:t>
    </dgm:pt>
    <dgm:pt modelId="{B534ED34-2486-49B9-A558-3B01FF12827A}" type="sibTrans" cxnId="{162EE19D-7695-4201-9A46-A80765DB33BB}">
      <dgm:prSet/>
      <dgm:spPr/>
      <dgm:t>
        <a:bodyPr/>
        <a:lstStyle/>
        <a:p>
          <a:endParaRPr lang="es-ES"/>
        </a:p>
      </dgm:t>
    </dgm:pt>
    <dgm:pt modelId="{73325AE2-3FED-4B96-974E-80B3B93FBB8F}" type="pres">
      <dgm:prSet presAssocID="{F9CD8CC6-C697-4D72-9704-0FE52FA6B2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AC4BFD2-F727-4AE9-AC1B-70FED2D817F5}" type="pres">
      <dgm:prSet presAssocID="{F2780C5D-05E9-425B-8755-CF12771963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D6987B0-B6FD-452E-BAAF-EFA727039B9A}" type="presOf" srcId="{F9CD8CC6-C697-4D72-9704-0FE52FA6B2DA}" destId="{73325AE2-3FED-4B96-974E-80B3B93FBB8F}" srcOrd="0" destOrd="0" presId="urn:microsoft.com/office/officeart/2005/8/layout/vList2"/>
    <dgm:cxn modelId="{162EE19D-7695-4201-9A46-A80765DB33BB}" srcId="{F9CD8CC6-C697-4D72-9704-0FE52FA6B2DA}" destId="{F2780C5D-05E9-425B-8755-CF1277196358}" srcOrd="0" destOrd="0" parTransId="{CCC41CEA-BCD5-47F5-90EE-925E9DC22110}" sibTransId="{B534ED34-2486-49B9-A558-3B01FF12827A}"/>
    <dgm:cxn modelId="{BE9A56B2-5DC8-4752-BAD1-CEF8DFA6AA2D}" type="presOf" srcId="{F2780C5D-05E9-425B-8755-CF1277196358}" destId="{DAC4BFD2-F727-4AE9-AC1B-70FED2D817F5}" srcOrd="0" destOrd="0" presId="urn:microsoft.com/office/officeart/2005/8/layout/vList2"/>
    <dgm:cxn modelId="{3340E54A-176E-4B34-881A-6AE0BFE0FC79}" type="presParOf" srcId="{73325AE2-3FED-4B96-974E-80B3B93FBB8F}" destId="{DAC4BFD2-F727-4AE9-AC1B-70FED2D817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6E47EA-0A93-4C1E-B743-B8C875B36C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A02DB1-4ED4-44FD-8B6F-18BBF23CADCB}">
      <dgm:prSet/>
      <dgm:spPr/>
      <dgm:t>
        <a:bodyPr/>
        <a:lstStyle/>
        <a:p>
          <a:pPr rtl="0"/>
          <a:r>
            <a:rPr lang="es-ES" dirty="0" smtClean="0"/>
            <a:t>División por bloques</a:t>
          </a:r>
          <a:endParaRPr lang="es-ES" dirty="0"/>
        </a:p>
      </dgm:t>
    </dgm:pt>
    <dgm:pt modelId="{2DEC7AA3-2A25-4722-84CC-D8994AC6CE74}" type="parTrans" cxnId="{3EF1F2BC-6D01-4B2C-A2D0-535BB1A822B8}">
      <dgm:prSet/>
      <dgm:spPr/>
      <dgm:t>
        <a:bodyPr/>
        <a:lstStyle/>
        <a:p>
          <a:endParaRPr lang="es-ES"/>
        </a:p>
      </dgm:t>
    </dgm:pt>
    <dgm:pt modelId="{C6E99175-B28F-4D61-9CDC-4A0CFF2803FB}" type="sibTrans" cxnId="{3EF1F2BC-6D01-4B2C-A2D0-535BB1A822B8}">
      <dgm:prSet/>
      <dgm:spPr/>
      <dgm:t>
        <a:bodyPr/>
        <a:lstStyle/>
        <a:p>
          <a:endParaRPr lang="es-ES"/>
        </a:p>
      </dgm:t>
    </dgm:pt>
    <dgm:pt modelId="{012E0B7E-1C17-4366-BDFD-96D1072E54AD}" type="pres">
      <dgm:prSet presAssocID="{136E47EA-0A93-4C1E-B743-B8C875B36C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BA0EE02-7D8E-44FF-8201-111513314183}" type="pres">
      <dgm:prSet presAssocID="{FCA02DB1-4ED4-44FD-8B6F-18BBF23CADC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F67075C-D578-4F8D-9D5D-1BFEE1F1E60C}" type="presOf" srcId="{136E47EA-0A93-4C1E-B743-B8C875B36C34}" destId="{012E0B7E-1C17-4366-BDFD-96D1072E54AD}" srcOrd="0" destOrd="0" presId="urn:microsoft.com/office/officeart/2005/8/layout/vList2"/>
    <dgm:cxn modelId="{DD116359-F681-4841-BE24-A96B5500D002}" type="presOf" srcId="{FCA02DB1-4ED4-44FD-8B6F-18BBF23CADCB}" destId="{FBA0EE02-7D8E-44FF-8201-111513314183}" srcOrd="0" destOrd="0" presId="urn:microsoft.com/office/officeart/2005/8/layout/vList2"/>
    <dgm:cxn modelId="{3EF1F2BC-6D01-4B2C-A2D0-535BB1A822B8}" srcId="{136E47EA-0A93-4C1E-B743-B8C875B36C34}" destId="{FCA02DB1-4ED4-44FD-8B6F-18BBF23CADCB}" srcOrd="0" destOrd="0" parTransId="{2DEC7AA3-2A25-4722-84CC-D8994AC6CE74}" sibTransId="{C6E99175-B28F-4D61-9CDC-4A0CFF2803FB}"/>
    <dgm:cxn modelId="{C17665DC-9CA5-4BCB-B1B5-7B93F65FE635}" type="presParOf" srcId="{012E0B7E-1C17-4366-BDFD-96D1072E54AD}" destId="{FBA0EE02-7D8E-44FF-8201-1115133141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DA9E9-91C2-4D58-B253-AD4D7B8DE4EB}">
      <dsp:nvSpPr>
        <dsp:cNvPr id="0" name=""/>
        <dsp:cNvSpPr/>
      </dsp:nvSpPr>
      <dsp:spPr>
        <a:xfrm>
          <a:off x="849996" y="1322"/>
          <a:ext cx="6002630" cy="24010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Identificación temprana de crisis epilépticas</a:t>
          </a:r>
          <a:br>
            <a:rPr lang="es-ES" sz="2900" kern="1200" dirty="0" smtClean="0"/>
          </a:br>
          <a:r>
            <a:rPr lang="es-ES" sz="2900" kern="1200" dirty="0" smtClean="0"/>
            <a:t>utilizando técnicas de aprendizaje automático</a:t>
          </a:r>
          <a:endParaRPr lang="es-ES" sz="2900" kern="1200" dirty="0"/>
        </a:p>
      </dsp:txBody>
      <dsp:txXfrm>
        <a:off x="2050522" y="1322"/>
        <a:ext cx="3601578" cy="24010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3EA5A-0F24-44E5-BD0C-9A98B8C8B7F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smtClean="0"/>
            <a:t>Selección de características </a:t>
          </a:r>
          <a:endParaRPr lang="es-ES" sz="4700" kern="120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2DA03-B459-4659-BB63-918A0BAACE0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Máquina de soporte vectorial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A019F-DE0F-470B-B440-CF2D9299EF3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smtClean="0"/>
            <a:t>Ejemplo MSV</a:t>
          </a:r>
          <a:endParaRPr lang="es-ES" sz="4700" kern="120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B970B-81F1-4903-9BF2-B8773CE3E36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Pruebas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33D5B-AD88-4277-B6F3-D85E5DF6EB9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MSV´s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45E02-2C82-4404-A2FE-BB282386CAB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No crisis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64E42-EA7B-4161-9BBD-F7DFB5B55B1D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600" kern="1200" dirty="0" smtClean="0"/>
            <a:t>Crisis </a:t>
          </a:r>
          <a:r>
            <a:rPr lang="en-GB" sz="4600" kern="1200" dirty="0" err="1" smtClean="0"/>
            <a:t>temprana</a:t>
          </a:r>
          <a:r>
            <a:rPr lang="en-GB" sz="4600" kern="1200" dirty="0" smtClean="0"/>
            <a:t> (</a:t>
          </a:r>
          <a:r>
            <a:rPr lang="en-GB" sz="4600" kern="1200" dirty="0" err="1" smtClean="0"/>
            <a:t>t_crisis</a:t>
          </a:r>
          <a:r>
            <a:rPr lang="en-GB" sz="4600" kern="1200" dirty="0" smtClean="0"/>
            <a:t>&lt;1000s)</a:t>
          </a:r>
          <a:endParaRPr lang="es-ES" sz="4600" kern="1200" dirty="0"/>
        </a:p>
      </dsp:txBody>
      <dsp:txXfrm>
        <a:off x="53859" y="73703"/>
        <a:ext cx="8121882" cy="99559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0CB28-0392-46E6-B452-0CFA495E9DAB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smtClean="0"/>
            <a:t>Crisis temprana (t_crisis~=1700)</a:t>
          </a:r>
          <a:endParaRPr lang="es-ES" sz="4600" kern="1200"/>
        </a:p>
      </dsp:txBody>
      <dsp:txXfrm>
        <a:off x="53859" y="73703"/>
        <a:ext cx="8121882" cy="9955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3E17-98C8-4795-872D-E947A399E89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Crisis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DBE16-1ACA-409B-AEFA-99AB25F805F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smtClean="0"/>
            <a:t>Conclusiones</a:t>
          </a:r>
          <a:endParaRPr lang="es-ES" sz="4700" kern="120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B0AEB-71B8-499A-9F1E-286A430B25AC}">
      <dsp:nvSpPr>
        <dsp:cNvPr id="0" name=""/>
        <dsp:cNvSpPr/>
      </dsp:nvSpPr>
      <dsp:spPr>
        <a:xfrm>
          <a:off x="0" y="0"/>
          <a:ext cx="1752600" cy="17526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C65F0A-7E67-4806-BA18-3A39606B7D2E}">
      <dsp:nvSpPr>
        <dsp:cNvPr id="0" name=""/>
        <dsp:cNvSpPr/>
      </dsp:nvSpPr>
      <dsp:spPr>
        <a:xfrm>
          <a:off x="876300" y="0"/>
          <a:ext cx="5524500" cy="175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Proyecto Fin de Máster</a:t>
          </a:r>
          <a:endParaRPr lang="es-ES" sz="1700" kern="1200"/>
        </a:p>
      </dsp:txBody>
      <dsp:txXfrm>
        <a:off x="876300" y="0"/>
        <a:ext cx="5524500" cy="372427"/>
      </dsp:txXfrm>
    </dsp:sp>
    <dsp:sp modelId="{F83691CE-0340-469A-A2CC-3D03F9A84AF5}">
      <dsp:nvSpPr>
        <dsp:cNvPr id="0" name=""/>
        <dsp:cNvSpPr/>
      </dsp:nvSpPr>
      <dsp:spPr>
        <a:xfrm>
          <a:off x="230028" y="372427"/>
          <a:ext cx="1292542" cy="129254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D6C60A-05A4-4A14-85C8-295C24EB7600}">
      <dsp:nvSpPr>
        <dsp:cNvPr id="0" name=""/>
        <dsp:cNvSpPr/>
      </dsp:nvSpPr>
      <dsp:spPr>
        <a:xfrm>
          <a:off x="876300" y="372427"/>
          <a:ext cx="5524500" cy="12925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Máster en Ingeniería de Telecomunicación</a:t>
          </a:r>
          <a:endParaRPr lang="es-ES" sz="1700" kern="1200"/>
        </a:p>
      </dsp:txBody>
      <dsp:txXfrm>
        <a:off x="876300" y="372427"/>
        <a:ext cx="5524500" cy="372427"/>
      </dsp:txXfrm>
    </dsp:sp>
    <dsp:sp modelId="{592196B3-2266-49D6-AA55-FC9BB9C9AA2A}">
      <dsp:nvSpPr>
        <dsp:cNvPr id="0" name=""/>
        <dsp:cNvSpPr/>
      </dsp:nvSpPr>
      <dsp:spPr>
        <a:xfrm>
          <a:off x="460057" y="744854"/>
          <a:ext cx="832484" cy="83248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66F1FA-72C4-461A-956E-0BCF8ED17042}">
      <dsp:nvSpPr>
        <dsp:cNvPr id="0" name=""/>
        <dsp:cNvSpPr/>
      </dsp:nvSpPr>
      <dsp:spPr>
        <a:xfrm>
          <a:off x="876300" y="744854"/>
          <a:ext cx="5524500" cy="83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Autor: Andrés García-Baquero León</a:t>
          </a:r>
          <a:endParaRPr lang="es-ES" sz="1700" kern="1200"/>
        </a:p>
      </dsp:txBody>
      <dsp:txXfrm>
        <a:off x="876300" y="744854"/>
        <a:ext cx="5524500" cy="372427"/>
      </dsp:txXfrm>
    </dsp:sp>
    <dsp:sp modelId="{38E05E98-266D-4E7B-BC84-545CD1104C33}">
      <dsp:nvSpPr>
        <dsp:cNvPr id="0" name=""/>
        <dsp:cNvSpPr/>
      </dsp:nvSpPr>
      <dsp:spPr>
        <a:xfrm>
          <a:off x="690086" y="1117282"/>
          <a:ext cx="372427" cy="37242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266548-A860-4422-A664-6203C0A445FD}">
      <dsp:nvSpPr>
        <dsp:cNvPr id="0" name=""/>
        <dsp:cNvSpPr/>
      </dsp:nvSpPr>
      <dsp:spPr>
        <a:xfrm>
          <a:off x="876300" y="1117282"/>
          <a:ext cx="5524500" cy="3724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smtClean="0"/>
            <a:t>Tutor: Rubén Martín Clemente</a:t>
          </a:r>
          <a:endParaRPr lang="es-ES" sz="1700" kern="1200"/>
        </a:p>
      </dsp:txBody>
      <dsp:txXfrm>
        <a:off x="876300" y="1117282"/>
        <a:ext cx="5524500" cy="37242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A0D25-4EDB-4830-B4A5-94D6D6FC82D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Líneas futuras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00FA6-BA8F-4BE5-9255-5B3CF5939802}">
      <dsp:nvSpPr>
        <dsp:cNvPr id="0" name=""/>
        <dsp:cNvSpPr/>
      </dsp:nvSpPr>
      <dsp:spPr>
        <a:xfrm>
          <a:off x="0" y="1364825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smtClean="0"/>
            <a:t>¡Gracias </a:t>
          </a:r>
          <a:r>
            <a:rPr lang="es-ES" sz="4800" kern="1200" dirty="0" smtClean="0"/>
            <a:t>por su atención!</a:t>
          </a:r>
          <a:endParaRPr lang="es-ES" sz="4800" kern="1200" dirty="0"/>
        </a:p>
      </dsp:txBody>
      <dsp:txXfrm>
        <a:off x="59399" y="1424224"/>
        <a:ext cx="81108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FB2F4-4EBC-42EE-B141-2D4274A25FC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err="1" smtClean="0"/>
            <a:t>Índice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34CEB-A700-40EF-9B2C-827ADAAA68B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Introducción 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F560A-6A22-4E79-8A15-803EB8DA4E4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Base de datos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6E71A-8538-41A8-A235-C1306E467F0C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Señal del encefalograma</a:t>
          </a:r>
          <a:endParaRPr lang="es-ES" sz="4700" kern="1200" dirty="0"/>
        </a:p>
      </dsp:txBody>
      <dsp:txXfrm>
        <a:off x="55030" y="55030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C57B8-CD6F-48D5-BE10-4A4E0A2A6053}">
      <dsp:nvSpPr>
        <dsp:cNvPr id="0" name=""/>
        <dsp:cNvSpPr/>
      </dsp:nvSpPr>
      <dsp:spPr>
        <a:xfrm>
          <a:off x="0" y="0"/>
          <a:ext cx="8229600" cy="778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Frecuencias más usadas</a:t>
          </a:r>
          <a:endParaRPr lang="es-ES" sz="4800" kern="1200" dirty="0"/>
        </a:p>
      </dsp:txBody>
      <dsp:txXfrm>
        <a:off x="37983" y="37983"/>
        <a:ext cx="8153634" cy="7021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4BFD2-F727-4AE9-AC1B-70FED2D817F5}">
      <dsp:nvSpPr>
        <dsp:cNvPr id="0" name=""/>
        <dsp:cNvSpPr/>
      </dsp:nvSpPr>
      <dsp:spPr>
        <a:xfrm>
          <a:off x="0" y="5342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Bandas de frecuencia usadas</a:t>
          </a:r>
          <a:endParaRPr lang="es-ES" sz="3800" kern="1200" dirty="0"/>
        </a:p>
      </dsp:txBody>
      <dsp:txXfrm>
        <a:off x="44492" y="49834"/>
        <a:ext cx="8140616" cy="8224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EE02-7D8E-44FF-8201-11151331418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División por bloques</a:t>
          </a:r>
          <a:endParaRPr lang="es-E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76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2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7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69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9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34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0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96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59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2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13C0-57FF-4CC4-8E7D-FC55FB3CA9B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0990-A67F-4611-BCE7-6950D1E619C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7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87356665"/>
              </p:ext>
            </p:extLst>
          </p:nvPr>
        </p:nvGraphicFramePr>
        <p:xfrm>
          <a:off x="720688" y="908720"/>
          <a:ext cx="7702624" cy="2403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776769"/>
              </p:ext>
            </p:extLst>
          </p:nvPr>
        </p:nvGraphicFramePr>
        <p:xfrm>
          <a:off x="1259632" y="4437112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2628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433110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s-ES" dirty="0"/>
              <a:t>Las </a:t>
            </a:r>
            <a:r>
              <a:rPr lang="es-ES" b="1" dirty="0"/>
              <a:t>máquinas de soporte </a:t>
            </a:r>
            <a:r>
              <a:rPr lang="es-ES" b="1" dirty="0" smtClean="0"/>
              <a:t>vectorial</a:t>
            </a:r>
            <a:r>
              <a:rPr lang="es-ES" dirty="0" smtClean="0"/>
              <a:t> </a:t>
            </a:r>
            <a:r>
              <a:rPr lang="es-ES" dirty="0"/>
              <a:t>son un conjunto de algoritmos de aprendizaje </a:t>
            </a:r>
            <a:r>
              <a:rPr lang="es-ES" dirty="0" smtClean="0"/>
              <a:t>supervisado.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Estos métodos están propiamente relacionados con problemas de </a:t>
            </a:r>
            <a:r>
              <a:rPr lang="es-ES" b="1" dirty="0"/>
              <a:t>clasificación</a:t>
            </a:r>
            <a:r>
              <a:rPr lang="es-ES" dirty="0"/>
              <a:t> y regresión. Dado un conjunto de ejemplos de entrenamiento </a:t>
            </a:r>
            <a:r>
              <a:rPr lang="es-ES" dirty="0" smtClean="0"/>
              <a:t>(muestras</a:t>
            </a:r>
            <a:r>
              <a:rPr lang="es-ES" dirty="0"/>
              <a:t>) podemos etiquetar las clases y entrenar una SVM para construir un modelo que prediga la clase de una nueva muestra. </a:t>
            </a:r>
            <a:r>
              <a:rPr lang="es-ES" dirty="0" smtClean="0"/>
              <a:t>Así, </a:t>
            </a:r>
            <a:r>
              <a:rPr lang="es-ES" dirty="0"/>
              <a:t>una SVM es un modelo que representa a los puntos de muestra en el espacio, separando las clases a 2 espacios lo más amplios posibles mediante un </a:t>
            </a:r>
            <a:r>
              <a:rPr lang="es-ES" b="1" dirty="0" err="1"/>
              <a:t>hiperplano</a:t>
            </a:r>
            <a:r>
              <a:rPr lang="es-ES" dirty="0"/>
              <a:t> </a:t>
            </a:r>
            <a:r>
              <a:rPr lang="es-ES" b="1" dirty="0"/>
              <a:t>de separación </a:t>
            </a:r>
            <a:r>
              <a:rPr lang="es-ES" dirty="0"/>
              <a:t>definido como el vector entre los 2 puntos, de las 2 clases, más cercanos al que se llama </a:t>
            </a:r>
            <a:r>
              <a:rPr lang="es-ES" b="1" dirty="0"/>
              <a:t>vector soporte</a:t>
            </a:r>
            <a:r>
              <a:rPr lang="es-ES" dirty="0"/>
              <a:t>. Cuando las nuevas muestras se ponen en correspondencia con dicho modelo, en función de los espacios a los que pertenezcan, pueden ser clasificadas a una o la otra clase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Más formalmente, una SVM construye un </a:t>
            </a:r>
            <a:r>
              <a:rPr lang="es-ES" dirty="0" err="1"/>
              <a:t>hiperplano</a:t>
            </a:r>
            <a:r>
              <a:rPr lang="es-ES" dirty="0"/>
              <a:t> o conjunto de </a:t>
            </a:r>
            <a:r>
              <a:rPr lang="es-ES" dirty="0" err="1"/>
              <a:t>hiperplanos</a:t>
            </a:r>
            <a:r>
              <a:rPr lang="es-ES" dirty="0"/>
              <a:t> en un espacio de </a:t>
            </a:r>
            <a:r>
              <a:rPr lang="es-ES" dirty="0" err="1"/>
              <a:t>dimensionalidad</a:t>
            </a:r>
            <a:r>
              <a:rPr lang="es-ES" dirty="0"/>
              <a:t> muy alta (o incluso infinita) que puede ser utilizado en problemas de clasificación o regresión. Una buena separación entre las clases permitirá una clasificación correcta.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66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>
            <a:normAutofit/>
          </a:bodyPr>
          <a:lstStyle/>
          <a:p>
            <a:r>
              <a:rPr lang="es-ES" sz="1600" dirty="0"/>
              <a:t>H</a:t>
            </a:r>
            <a:r>
              <a:rPr lang="es-ES" sz="1600" baseline="-25000" dirty="0"/>
              <a:t>1</a:t>
            </a:r>
            <a:r>
              <a:rPr lang="es-ES" sz="1600" dirty="0"/>
              <a:t> no separa las clases. 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H</a:t>
            </a:r>
            <a:r>
              <a:rPr lang="es-ES" sz="1600" baseline="-25000" dirty="0" smtClean="0"/>
              <a:t>2</a:t>
            </a:r>
            <a:r>
              <a:rPr lang="es-ES" sz="1600" dirty="0"/>
              <a:t> las separa, pero solo con un margen pequeño. 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H</a:t>
            </a:r>
            <a:r>
              <a:rPr lang="es-ES" sz="1600" baseline="-25000" dirty="0" smtClean="0"/>
              <a:t>3</a:t>
            </a:r>
            <a:r>
              <a:rPr lang="es-ES" sz="1600" dirty="0"/>
              <a:t> las separa con el margen máximo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00808"/>
            <a:ext cx="5256584" cy="449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71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28023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 smtClean="0"/>
              <a:t>5 </a:t>
            </a:r>
            <a:r>
              <a:rPr lang="en-GB" sz="2400" dirty="0" err="1" smtClean="0"/>
              <a:t>pacientes</a:t>
            </a:r>
            <a:endParaRPr lang="en-GB" sz="2400" dirty="0" smtClean="0"/>
          </a:p>
          <a:p>
            <a:pPr algn="just"/>
            <a:r>
              <a:rPr lang="en-GB" sz="2400" dirty="0" smtClean="0"/>
              <a:t>5 </a:t>
            </a:r>
            <a:r>
              <a:rPr lang="en-GB" sz="2400" dirty="0" err="1" smtClean="0"/>
              <a:t>registros</a:t>
            </a:r>
            <a:r>
              <a:rPr lang="en-GB" sz="2400" dirty="0" smtClean="0"/>
              <a:t> de </a:t>
            </a:r>
            <a:r>
              <a:rPr lang="en-GB" sz="2400" dirty="0" err="1" smtClean="0"/>
              <a:t>cada</a:t>
            </a:r>
            <a:r>
              <a:rPr lang="en-GB" sz="2400" dirty="0" smtClean="0"/>
              <a:t> </a:t>
            </a:r>
            <a:r>
              <a:rPr lang="en-GB" sz="2400" dirty="0" err="1" smtClean="0"/>
              <a:t>paciente</a:t>
            </a:r>
            <a:r>
              <a:rPr lang="en-GB" sz="2400" dirty="0" smtClean="0"/>
              <a:t> </a:t>
            </a:r>
            <a:r>
              <a:rPr lang="en-GB" sz="2400" dirty="0" err="1" smtClean="0"/>
              <a:t>aleatoriamente</a:t>
            </a:r>
            <a:r>
              <a:rPr lang="en-GB" sz="2400" dirty="0" smtClean="0"/>
              <a:t> </a:t>
            </a:r>
            <a:r>
              <a:rPr lang="en-GB" sz="2400" dirty="0" err="1" smtClean="0"/>
              <a:t>escogidos</a:t>
            </a:r>
            <a:endParaRPr lang="en-GB" sz="2400" dirty="0" smtClean="0"/>
          </a:p>
          <a:p>
            <a:pPr algn="just"/>
            <a:r>
              <a:rPr lang="en-GB" sz="2400" dirty="0" err="1" smtClean="0"/>
              <a:t>Cada</a:t>
            </a:r>
            <a:r>
              <a:rPr lang="en-GB" sz="2400" dirty="0" smtClean="0"/>
              <a:t> </a:t>
            </a:r>
            <a:r>
              <a:rPr lang="en-GB" sz="2400" dirty="0" err="1" smtClean="0"/>
              <a:t>registro</a:t>
            </a:r>
            <a:r>
              <a:rPr lang="en-GB" sz="2400" dirty="0" smtClean="0"/>
              <a:t> </a:t>
            </a:r>
            <a:r>
              <a:rPr lang="en-GB" sz="2400" dirty="0" err="1" smtClean="0"/>
              <a:t>tiene</a:t>
            </a:r>
            <a:r>
              <a:rPr lang="en-GB" sz="2400" dirty="0" smtClean="0"/>
              <a:t> 1 hora de </a:t>
            </a:r>
            <a:r>
              <a:rPr lang="en-GB" sz="2400" dirty="0" err="1" smtClean="0"/>
              <a:t>duración</a:t>
            </a:r>
            <a:r>
              <a:rPr lang="en-GB" sz="2400" dirty="0" smtClean="0"/>
              <a:t> </a:t>
            </a:r>
            <a:r>
              <a:rPr lang="en-GB" sz="2400" dirty="0" err="1" smtClean="0"/>
              <a:t>menos</a:t>
            </a:r>
            <a:r>
              <a:rPr lang="en-GB" sz="2400" dirty="0" smtClean="0"/>
              <a:t> el </a:t>
            </a:r>
            <a:r>
              <a:rPr lang="en-GB" sz="2400" dirty="0" err="1"/>
              <a:t>ú</a:t>
            </a:r>
            <a:r>
              <a:rPr lang="en-GB" sz="2400" dirty="0" err="1" smtClean="0"/>
              <a:t>ltimo</a:t>
            </a:r>
            <a:r>
              <a:rPr lang="en-GB" sz="2400" dirty="0" smtClean="0"/>
              <a:t> </a:t>
            </a:r>
            <a:r>
              <a:rPr lang="en-GB" sz="2400" dirty="0" err="1" smtClean="0"/>
              <a:t>paciente</a:t>
            </a:r>
            <a:r>
              <a:rPr lang="en-GB" sz="2400" dirty="0" smtClean="0"/>
              <a:t> que dura 4 horas</a:t>
            </a:r>
          </a:p>
          <a:p>
            <a:pPr algn="just"/>
            <a:r>
              <a:rPr lang="es-ES" sz="2400" dirty="0"/>
              <a:t>E</a:t>
            </a:r>
            <a:r>
              <a:rPr lang="es-ES" sz="2400" dirty="0" smtClean="0"/>
              <a:t>n </a:t>
            </a:r>
            <a:r>
              <a:rPr lang="es-ES" sz="2400" dirty="0"/>
              <a:t>cada registro podremos tener una crisis, ninguna crisis o una crisis temprana, </a:t>
            </a:r>
            <a:r>
              <a:rPr lang="es-ES" sz="2400" dirty="0" smtClean="0"/>
              <a:t>dependiendo del </a:t>
            </a:r>
            <a:r>
              <a:rPr lang="es-ES" sz="2400" dirty="0"/>
              <a:t>momento en el que sucede la crisis dentro del </a:t>
            </a:r>
            <a:r>
              <a:rPr lang="es-ES" sz="2400" dirty="0" smtClean="0"/>
              <a:t>registro</a:t>
            </a:r>
            <a:endParaRPr lang="en-GB" sz="24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03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17618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1 MSV </a:t>
            </a:r>
            <a:r>
              <a:rPr lang="en-GB" sz="2000" dirty="0" err="1" smtClean="0"/>
              <a:t>hecha</a:t>
            </a:r>
            <a:r>
              <a:rPr lang="en-GB" sz="2000" dirty="0" smtClean="0"/>
              <a:t> con </a:t>
            </a:r>
            <a:r>
              <a:rPr lang="en-GB" sz="2000" dirty="0" err="1" smtClean="0"/>
              <a:t>información</a:t>
            </a:r>
            <a:r>
              <a:rPr lang="en-GB" sz="2000" dirty="0" smtClean="0"/>
              <a:t> de la </a:t>
            </a:r>
            <a:r>
              <a:rPr lang="en-GB" sz="2000" dirty="0" err="1" smtClean="0"/>
              <a:t>curtosis</a:t>
            </a:r>
            <a:r>
              <a:rPr lang="en-GB" sz="2000" dirty="0" smtClean="0"/>
              <a:t> </a:t>
            </a:r>
            <a:r>
              <a:rPr lang="en-GB" sz="2000" dirty="0" err="1" smtClean="0"/>
              <a:t>en</a:t>
            </a:r>
            <a:r>
              <a:rPr lang="en-GB" sz="2000" dirty="0" smtClean="0"/>
              <a:t> </a:t>
            </a:r>
            <a:r>
              <a:rPr lang="en-GB" sz="2000" dirty="0" err="1" smtClean="0"/>
              <a:t>banda</a:t>
            </a:r>
            <a:r>
              <a:rPr lang="en-GB" sz="2000" dirty="0" smtClean="0"/>
              <a:t> gamma</a:t>
            </a:r>
          </a:p>
          <a:p>
            <a:endParaRPr lang="en-GB" sz="2000" dirty="0" smtClean="0"/>
          </a:p>
          <a:p>
            <a:r>
              <a:rPr lang="en-GB" sz="2000" dirty="0" smtClean="0"/>
              <a:t>1 MSV </a:t>
            </a:r>
            <a:r>
              <a:rPr lang="en-GB" sz="2000" dirty="0" err="1" smtClean="0"/>
              <a:t>hecha</a:t>
            </a:r>
            <a:r>
              <a:rPr lang="en-GB" sz="2000" dirty="0" smtClean="0"/>
              <a:t> </a:t>
            </a:r>
            <a:r>
              <a:rPr lang="en-GB" sz="2000" dirty="0"/>
              <a:t>con </a:t>
            </a:r>
            <a:r>
              <a:rPr lang="en-GB" sz="2000" dirty="0" err="1" smtClean="0"/>
              <a:t>información</a:t>
            </a:r>
            <a:r>
              <a:rPr lang="en-GB" sz="2000" dirty="0" smtClean="0"/>
              <a:t> del </a:t>
            </a:r>
            <a:r>
              <a:rPr lang="en-GB" sz="2000" dirty="0" err="1" smtClean="0"/>
              <a:t>coeficiente</a:t>
            </a:r>
            <a:r>
              <a:rPr lang="en-GB" sz="2000" dirty="0" smtClean="0"/>
              <a:t> de </a:t>
            </a:r>
            <a:r>
              <a:rPr lang="en-GB" sz="2000" dirty="0" err="1" smtClean="0"/>
              <a:t>asimetria</a:t>
            </a:r>
            <a:r>
              <a:rPr lang="en-GB" sz="2000" dirty="0" smtClean="0"/>
              <a:t> alfa</a:t>
            </a:r>
          </a:p>
          <a:p>
            <a:endParaRPr lang="en-GB" sz="2000" dirty="0" smtClean="0"/>
          </a:p>
          <a:p>
            <a:r>
              <a:rPr lang="en-GB" sz="2000" dirty="0"/>
              <a:t>1</a:t>
            </a:r>
            <a:r>
              <a:rPr lang="en-GB" sz="2000" dirty="0" smtClean="0"/>
              <a:t> </a:t>
            </a:r>
            <a:r>
              <a:rPr lang="en-GB" sz="2000" dirty="0"/>
              <a:t>MSV </a:t>
            </a:r>
            <a:r>
              <a:rPr lang="en-GB" sz="2000" dirty="0" err="1" smtClean="0"/>
              <a:t>hecha</a:t>
            </a:r>
            <a:r>
              <a:rPr lang="en-GB" sz="2000" dirty="0" smtClean="0"/>
              <a:t> </a:t>
            </a:r>
            <a:r>
              <a:rPr lang="en-GB" sz="2000" dirty="0"/>
              <a:t>con </a:t>
            </a:r>
            <a:r>
              <a:rPr lang="en-GB" sz="2000" dirty="0" err="1" smtClean="0"/>
              <a:t>información</a:t>
            </a:r>
            <a:r>
              <a:rPr lang="en-GB" sz="2000" dirty="0" smtClean="0"/>
              <a:t> </a:t>
            </a:r>
            <a:r>
              <a:rPr lang="en-GB" sz="2000" dirty="0" err="1" smtClean="0"/>
              <a:t>limitada</a:t>
            </a:r>
            <a:r>
              <a:rPr lang="en-GB" sz="2000" dirty="0" smtClean="0"/>
              <a:t> </a:t>
            </a:r>
            <a:r>
              <a:rPr lang="en-GB" sz="2000" dirty="0"/>
              <a:t>de la </a:t>
            </a:r>
            <a:r>
              <a:rPr lang="en-GB" sz="2000" dirty="0" err="1" smtClean="0"/>
              <a:t>potencia</a:t>
            </a:r>
            <a:r>
              <a:rPr lang="en-GB" sz="2000" dirty="0" smtClean="0"/>
              <a:t> </a:t>
            </a:r>
            <a:r>
              <a:rPr lang="en-GB" sz="2000" dirty="0" err="1" smtClean="0"/>
              <a:t>en</a:t>
            </a:r>
            <a:r>
              <a:rPr lang="en-GB" sz="2000" dirty="0" smtClean="0"/>
              <a:t> </a:t>
            </a:r>
            <a:r>
              <a:rPr lang="en-GB" sz="2000" dirty="0" err="1" smtClean="0"/>
              <a:t>banda</a:t>
            </a:r>
            <a:r>
              <a:rPr lang="en-GB" sz="2000" dirty="0" smtClean="0"/>
              <a:t> alfa</a:t>
            </a:r>
          </a:p>
          <a:p>
            <a:endParaRPr lang="es-ES" sz="2000" dirty="0"/>
          </a:p>
          <a:p>
            <a:r>
              <a:rPr lang="en-GB" sz="2000" dirty="0"/>
              <a:t>1 MSV </a:t>
            </a:r>
            <a:r>
              <a:rPr lang="en-GB" sz="2000" dirty="0" err="1" smtClean="0"/>
              <a:t>hecha</a:t>
            </a:r>
            <a:r>
              <a:rPr lang="en-GB" sz="2000" dirty="0" smtClean="0"/>
              <a:t> </a:t>
            </a:r>
            <a:r>
              <a:rPr lang="en-GB" sz="2000" dirty="0"/>
              <a:t>con </a:t>
            </a:r>
            <a:r>
              <a:rPr lang="en-GB" sz="2000" dirty="0" err="1"/>
              <a:t>información</a:t>
            </a:r>
            <a:r>
              <a:rPr lang="en-GB" sz="2000" dirty="0"/>
              <a:t> </a:t>
            </a:r>
            <a:r>
              <a:rPr lang="en-GB" sz="2000" dirty="0" err="1"/>
              <a:t>limitada</a:t>
            </a:r>
            <a:r>
              <a:rPr lang="en-GB" sz="2000" dirty="0"/>
              <a:t> de la </a:t>
            </a:r>
            <a:r>
              <a:rPr lang="en-GB" sz="2000" dirty="0" err="1"/>
              <a:t>potencia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banda</a:t>
            </a:r>
            <a:r>
              <a:rPr lang="en-GB" sz="2000" dirty="0"/>
              <a:t> </a:t>
            </a:r>
            <a:r>
              <a:rPr lang="es-ES" sz="2000" dirty="0" smtClean="0"/>
              <a:t>beta</a:t>
            </a:r>
          </a:p>
          <a:p>
            <a:endParaRPr lang="es-ES" sz="2000" dirty="0" smtClean="0"/>
          </a:p>
          <a:p>
            <a:r>
              <a:rPr lang="en-GB" sz="2000" dirty="0"/>
              <a:t>1 MSV </a:t>
            </a:r>
            <a:r>
              <a:rPr lang="en-GB" sz="2000" dirty="0" err="1" smtClean="0"/>
              <a:t>hecha</a:t>
            </a:r>
            <a:r>
              <a:rPr lang="en-GB" sz="2000" dirty="0" smtClean="0"/>
              <a:t> </a:t>
            </a:r>
            <a:r>
              <a:rPr lang="en-GB" sz="2000" dirty="0"/>
              <a:t>con </a:t>
            </a:r>
            <a:r>
              <a:rPr lang="en-GB" sz="2000" dirty="0" err="1"/>
              <a:t>información</a:t>
            </a:r>
            <a:r>
              <a:rPr lang="en-GB" sz="2000" dirty="0"/>
              <a:t> </a:t>
            </a:r>
            <a:r>
              <a:rPr lang="en-GB" sz="2000" dirty="0" err="1"/>
              <a:t>limitada</a:t>
            </a:r>
            <a:r>
              <a:rPr lang="en-GB" sz="2000" dirty="0"/>
              <a:t> de la </a:t>
            </a:r>
            <a:r>
              <a:rPr lang="en-GB" sz="2000" dirty="0" err="1"/>
              <a:t>potencia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banda</a:t>
            </a:r>
            <a:r>
              <a:rPr lang="en-GB" sz="2000" dirty="0"/>
              <a:t> </a:t>
            </a:r>
            <a:r>
              <a:rPr lang="en-GB" sz="2000" dirty="0" smtClean="0"/>
              <a:t>gamma</a:t>
            </a:r>
          </a:p>
          <a:p>
            <a:endParaRPr lang="en-GB" sz="2000" dirty="0" smtClean="0"/>
          </a:p>
          <a:p>
            <a:r>
              <a:rPr lang="es-ES" sz="2000" dirty="0"/>
              <a:t>Los vectores con la información </a:t>
            </a:r>
            <a:r>
              <a:rPr lang="es-ES" sz="2000" dirty="0" smtClean="0"/>
              <a:t>de potencia </a:t>
            </a:r>
            <a:r>
              <a:rPr lang="es-ES" sz="2000" dirty="0"/>
              <a:t>nula corresponden a las bandas 100, 150, 200 y 300.</a:t>
            </a:r>
            <a:endParaRPr lang="en-GB" sz="2000" dirty="0"/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8992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466013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Cuando estudiamos un registro de un paciente sin crisis epiléptica obtenemos los siguiente resultados:</a:t>
            </a:r>
          </a:p>
          <a:p>
            <a:pPr lvl="1"/>
            <a:r>
              <a:rPr lang="en-GB" sz="1600" dirty="0" smtClean="0"/>
              <a:t>MSV </a:t>
            </a:r>
            <a:r>
              <a:rPr lang="en-GB" sz="1600" dirty="0" err="1" smtClean="0"/>
              <a:t>curtosis</a:t>
            </a:r>
            <a:r>
              <a:rPr lang="en-GB" sz="1600" dirty="0" smtClean="0"/>
              <a:t>: </a:t>
            </a:r>
            <a:r>
              <a:rPr lang="en-GB" sz="1600" dirty="0" err="1" smtClean="0"/>
              <a:t>casi</a:t>
            </a:r>
            <a:r>
              <a:rPr lang="en-GB" sz="1600" dirty="0" smtClean="0"/>
              <a:t> 100% de </a:t>
            </a:r>
            <a:r>
              <a:rPr lang="en-GB" sz="1600" dirty="0" err="1" smtClean="0"/>
              <a:t>precisión</a:t>
            </a:r>
            <a:r>
              <a:rPr lang="en-GB" sz="1600" dirty="0" smtClean="0"/>
              <a:t>.</a:t>
            </a:r>
          </a:p>
          <a:p>
            <a:pPr lvl="1"/>
            <a:r>
              <a:rPr lang="en-GB" sz="1600" dirty="0" smtClean="0"/>
              <a:t>MSV </a:t>
            </a:r>
            <a:r>
              <a:rPr lang="en-GB" sz="1600" dirty="0" err="1" smtClean="0"/>
              <a:t>Coeficiente</a:t>
            </a:r>
            <a:r>
              <a:rPr lang="en-GB" sz="1600" dirty="0" smtClean="0"/>
              <a:t> de </a:t>
            </a:r>
            <a:r>
              <a:rPr lang="en-GB" sz="1600" dirty="0" err="1" smtClean="0"/>
              <a:t>asimetria</a:t>
            </a:r>
            <a:r>
              <a:rPr lang="en-GB" sz="1600" dirty="0" smtClean="0"/>
              <a:t>: </a:t>
            </a:r>
            <a:r>
              <a:rPr lang="en-GB" sz="1600" dirty="0" err="1"/>
              <a:t>casi</a:t>
            </a:r>
            <a:r>
              <a:rPr lang="en-GB" sz="1600" dirty="0"/>
              <a:t> 100% de </a:t>
            </a:r>
            <a:r>
              <a:rPr lang="en-GB" sz="1600" dirty="0" err="1"/>
              <a:t>precisión</a:t>
            </a:r>
            <a:r>
              <a:rPr lang="en-GB" sz="1600" dirty="0" smtClean="0"/>
              <a:t>.</a:t>
            </a:r>
          </a:p>
          <a:p>
            <a:pPr lvl="1"/>
            <a:r>
              <a:rPr lang="en-GB" sz="1600" dirty="0" err="1" smtClean="0"/>
              <a:t>Potencia</a:t>
            </a:r>
            <a:r>
              <a:rPr lang="en-GB" sz="1600" dirty="0" smtClean="0"/>
              <a:t> alfa: </a:t>
            </a:r>
            <a:r>
              <a:rPr lang="en-GB" sz="1600" dirty="0" err="1"/>
              <a:t>casi</a:t>
            </a:r>
            <a:r>
              <a:rPr lang="en-GB" sz="1600" dirty="0"/>
              <a:t> 100% de </a:t>
            </a:r>
            <a:r>
              <a:rPr lang="en-GB" sz="1600" dirty="0" err="1"/>
              <a:t>precisión</a:t>
            </a:r>
            <a:r>
              <a:rPr lang="en-GB" sz="1600" dirty="0" smtClean="0"/>
              <a:t>.</a:t>
            </a:r>
          </a:p>
          <a:p>
            <a:pPr lvl="1"/>
            <a:r>
              <a:rPr lang="en-GB" sz="1600" dirty="0" err="1" smtClean="0"/>
              <a:t>Potencia</a:t>
            </a:r>
            <a:r>
              <a:rPr lang="en-GB" sz="1600" dirty="0" smtClean="0"/>
              <a:t> beta: </a:t>
            </a:r>
            <a:r>
              <a:rPr lang="en-GB" sz="1600" dirty="0" err="1"/>
              <a:t>casi</a:t>
            </a:r>
            <a:r>
              <a:rPr lang="en-GB" sz="1600" dirty="0"/>
              <a:t> 100% de </a:t>
            </a:r>
            <a:r>
              <a:rPr lang="en-GB" sz="1600" dirty="0" err="1"/>
              <a:t>precisión</a:t>
            </a:r>
            <a:r>
              <a:rPr lang="en-GB" sz="1600" dirty="0" smtClean="0"/>
              <a:t>.</a:t>
            </a:r>
          </a:p>
          <a:p>
            <a:pPr lvl="1"/>
            <a:r>
              <a:rPr lang="en-GB" sz="1600" dirty="0" err="1" smtClean="0"/>
              <a:t>Potencia</a:t>
            </a:r>
            <a:r>
              <a:rPr lang="en-GB" sz="1600" dirty="0" smtClean="0"/>
              <a:t> Gamma: </a:t>
            </a:r>
            <a:r>
              <a:rPr lang="en-GB" sz="1600" dirty="0" err="1"/>
              <a:t>casi</a:t>
            </a:r>
            <a:r>
              <a:rPr lang="en-GB" sz="1600" dirty="0"/>
              <a:t> 100% de </a:t>
            </a:r>
            <a:r>
              <a:rPr lang="en-GB" sz="1600" dirty="0" err="1"/>
              <a:t>precisión</a:t>
            </a:r>
            <a:r>
              <a:rPr lang="en-GB" sz="1600" dirty="0"/>
              <a:t>.</a:t>
            </a:r>
          </a:p>
          <a:p>
            <a:pPr marL="457200" lvl="1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32385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942934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Cuando estudiamos un registro de un paciente </a:t>
            </a:r>
            <a:r>
              <a:rPr lang="es-ES" sz="2000" dirty="0" smtClean="0"/>
              <a:t>con una crisis </a:t>
            </a:r>
            <a:r>
              <a:rPr lang="es-ES" sz="2000" dirty="0"/>
              <a:t>epiléptica </a:t>
            </a:r>
            <a:r>
              <a:rPr lang="es-ES" sz="2000" dirty="0" smtClean="0"/>
              <a:t>en un momento temprano del registro  antes de los 1000 segundos obtenemos </a:t>
            </a:r>
            <a:r>
              <a:rPr lang="es-ES" sz="2000" dirty="0"/>
              <a:t>los siguiente resultados:</a:t>
            </a:r>
          </a:p>
          <a:p>
            <a:pPr lvl="1"/>
            <a:r>
              <a:rPr lang="en-GB" sz="1600" dirty="0"/>
              <a:t>MSV </a:t>
            </a:r>
            <a:r>
              <a:rPr lang="en-GB" sz="1600" dirty="0" err="1" smtClean="0"/>
              <a:t>curtosis</a:t>
            </a:r>
            <a:r>
              <a:rPr lang="en-GB" sz="1600" dirty="0" smtClean="0"/>
              <a:t>: 3solo beta </a:t>
            </a:r>
            <a:r>
              <a:rPr lang="en-GB" sz="1600" dirty="0" err="1" smtClean="0"/>
              <a:t>si</a:t>
            </a:r>
            <a:r>
              <a:rPr lang="en-GB" sz="1600" dirty="0" smtClean="0"/>
              <a:t>/ 3alfa solo/3no</a:t>
            </a:r>
          </a:p>
          <a:p>
            <a:pPr lvl="1"/>
            <a:r>
              <a:rPr lang="en-GB" sz="1600" dirty="0" smtClean="0"/>
              <a:t>MSV </a:t>
            </a:r>
            <a:r>
              <a:rPr lang="en-GB" sz="1600" dirty="0" err="1"/>
              <a:t>Coeficiente</a:t>
            </a:r>
            <a:r>
              <a:rPr lang="en-GB" sz="1600" dirty="0"/>
              <a:t> de </a:t>
            </a:r>
            <a:r>
              <a:rPr lang="en-GB" sz="1600" dirty="0" err="1" smtClean="0"/>
              <a:t>asimetria</a:t>
            </a:r>
            <a:r>
              <a:rPr lang="en-GB" sz="1600" dirty="0" smtClean="0"/>
              <a:t>: 3no/3alfa/3no/</a:t>
            </a:r>
          </a:p>
          <a:p>
            <a:pPr lvl="1"/>
            <a:r>
              <a:rPr lang="en-GB" sz="1600" dirty="0" err="1" smtClean="0"/>
              <a:t>Potencia</a:t>
            </a:r>
            <a:r>
              <a:rPr lang="en-GB" sz="1600" dirty="0" smtClean="0"/>
              <a:t> alfa: 3no/3alfa/3alfa</a:t>
            </a:r>
            <a:endParaRPr lang="en-GB" sz="1600" dirty="0"/>
          </a:p>
          <a:p>
            <a:pPr lvl="1"/>
            <a:r>
              <a:rPr lang="en-GB" sz="1600" dirty="0" err="1"/>
              <a:t>Potencia</a:t>
            </a:r>
            <a:r>
              <a:rPr lang="en-GB" sz="1600" dirty="0"/>
              <a:t> </a:t>
            </a:r>
            <a:r>
              <a:rPr lang="en-GB" sz="1600" dirty="0" smtClean="0"/>
              <a:t>beta:  3no/3no/3alfa</a:t>
            </a:r>
            <a:endParaRPr lang="en-GB" sz="1600" dirty="0"/>
          </a:p>
          <a:p>
            <a:pPr lvl="1"/>
            <a:r>
              <a:rPr lang="en-GB" sz="1600" dirty="0" err="1"/>
              <a:t>Potencia</a:t>
            </a:r>
            <a:r>
              <a:rPr lang="en-GB" sz="1600" dirty="0"/>
              <a:t> </a:t>
            </a:r>
            <a:r>
              <a:rPr lang="en-GB" sz="1600" dirty="0" smtClean="0"/>
              <a:t>Gamma: 3solo beta/3no/3alfa</a:t>
            </a:r>
            <a:endParaRPr 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23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Cuando estudiamos un registro de un paciente con una crisis epiléptica en un momento </a:t>
            </a:r>
            <a:r>
              <a:rPr lang="es-ES" sz="2000" dirty="0" smtClean="0"/>
              <a:t>temprano en torno a los 1700 segundos </a:t>
            </a:r>
            <a:r>
              <a:rPr lang="es-ES" sz="2000" dirty="0"/>
              <a:t>del registro obtenemos los siguiente resultados:</a:t>
            </a:r>
          </a:p>
          <a:p>
            <a:pPr lvl="1"/>
            <a:r>
              <a:rPr lang="en-GB" sz="1600" dirty="0"/>
              <a:t>MSV </a:t>
            </a:r>
            <a:r>
              <a:rPr lang="en-GB" sz="1600" dirty="0" err="1" smtClean="0"/>
              <a:t>curtosis</a:t>
            </a:r>
            <a:r>
              <a:rPr lang="en-GB" sz="1600" dirty="0" smtClean="0"/>
              <a:t>: solo alfa/solo alfa</a:t>
            </a:r>
            <a:endParaRPr lang="en-GB" sz="1600" dirty="0"/>
          </a:p>
          <a:p>
            <a:pPr lvl="1"/>
            <a:r>
              <a:rPr lang="en-GB" sz="1600" dirty="0"/>
              <a:t>MSV </a:t>
            </a:r>
            <a:r>
              <a:rPr lang="en-GB" sz="1600" dirty="0" err="1"/>
              <a:t>Coeficiente</a:t>
            </a:r>
            <a:r>
              <a:rPr lang="en-GB" sz="1600" dirty="0"/>
              <a:t> de </a:t>
            </a:r>
            <a:r>
              <a:rPr lang="en-GB" sz="1600" dirty="0" err="1" smtClean="0"/>
              <a:t>asimetria</a:t>
            </a:r>
            <a:r>
              <a:rPr lang="en-GB" sz="1600" dirty="0" smtClean="0"/>
              <a:t>: solo alfa/</a:t>
            </a:r>
            <a:endParaRPr lang="en-GB" sz="1600" dirty="0"/>
          </a:p>
          <a:p>
            <a:pPr lvl="1"/>
            <a:r>
              <a:rPr lang="en-GB" sz="1600" dirty="0" err="1"/>
              <a:t>Potencia</a:t>
            </a:r>
            <a:r>
              <a:rPr lang="en-GB" sz="1600" dirty="0"/>
              <a:t> </a:t>
            </a:r>
            <a:r>
              <a:rPr lang="en-GB" sz="1600" dirty="0" smtClean="0"/>
              <a:t>alfa: gamma&gt;alfa/</a:t>
            </a:r>
            <a:endParaRPr lang="en-GB" sz="1600" dirty="0"/>
          </a:p>
          <a:p>
            <a:pPr lvl="1"/>
            <a:r>
              <a:rPr lang="en-GB" sz="1600" dirty="0" err="1"/>
              <a:t>Potencia</a:t>
            </a:r>
            <a:r>
              <a:rPr lang="en-GB" sz="1600" dirty="0"/>
              <a:t> </a:t>
            </a:r>
            <a:r>
              <a:rPr lang="en-GB" sz="1600" dirty="0" smtClean="0"/>
              <a:t>beta: alfa/</a:t>
            </a:r>
            <a:endParaRPr lang="en-GB" sz="1600" dirty="0"/>
          </a:p>
          <a:p>
            <a:pPr lvl="1"/>
            <a:r>
              <a:rPr lang="en-GB" sz="1600" dirty="0" err="1"/>
              <a:t>Potencia</a:t>
            </a:r>
            <a:r>
              <a:rPr lang="en-GB" sz="1600" dirty="0"/>
              <a:t> </a:t>
            </a:r>
            <a:r>
              <a:rPr lang="en-GB" sz="1600" dirty="0" smtClean="0"/>
              <a:t>Gamma: gamma&gt;alfa/</a:t>
            </a:r>
            <a:endParaRPr 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9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848525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Cuando estudiamos un registro de un paciente </a:t>
            </a:r>
            <a:r>
              <a:rPr lang="es-ES" sz="2000" dirty="0" smtClean="0"/>
              <a:t>con una crisis epiléptica en un momento más avanzado en el tiempo </a:t>
            </a:r>
            <a:r>
              <a:rPr lang="es-ES" sz="2000" dirty="0"/>
              <a:t>obtenemos los siguiente resultados:</a:t>
            </a:r>
          </a:p>
          <a:p>
            <a:pPr lvl="1"/>
            <a:r>
              <a:rPr lang="en-GB" sz="1600" dirty="0"/>
              <a:t>MSV </a:t>
            </a:r>
            <a:r>
              <a:rPr lang="en-GB" sz="1600" dirty="0" err="1" smtClean="0"/>
              <a:t>curtosis</a:t>
            </a:r>
            <a:r>
              <a:rPr lang="en-GB" sz="1600" dirty="0" smtClean="0"/>
              <a:t>: gamma</a:t>
            </a:r>
            <a:endParaRPr lang="en-GB" sz="1600" dirty="0"/>
          </a:p>
          <a:p>
            <a:pPr lvl="1"/>
            <a:r>
              <a:rPr lang="en-GB" sz="1600" dirty="0"/>
              <a:t>MSV </a:t>
            </a:r>
            <a:r>
              <a:rPr lang="en-GB" sz="1600" dirty="0" err="1"/>
              <a:t>Coeficiente</a:t>
            </a:r>
            <a:r>
              <a:rPr lang="en-GB" sz="1600" dirty="0"/>
              <a:t> de </a:t>
            </a:r>
            <a:r>
              <a:rPr lang="en-GB" sz="1600" dirty="0" err="1" smtClean="0"/>
              <a:t>asimetria</a:t>
            </a:r>
            <a:r>
              <a:rPr lang="en-GB" sz="1600" dirty="0" smtClean="0"/>
              <a:t>: gamma</a:t>
            </a:r>
            <a:endParaRPr lang="en-GB" sz="1600" dirty="0"/>
          </a:p>
          <a:p>
            <a:pPr lvl="1"/>
            <a:r>
              <a:rPr lang="en-GB" sz="1600" dirty="0" err="1"/>
              <a:t>Potencia</a:t>
            </a:r>
            <a:r>
              <a:rPr lang="en-GB" sz="1600" dirty="0"/>
              <a:t> </a:t>
            </a:r>
            <a:r>
              <a:rPr lang="en-GB" sz="1600" dirty="0" smtClean="0"/>
              <a:t>alfa: gamma</a:t>
            </a:r>
            <a:endParaRPr lang="en-GB" sz="1600" dirty="0"/>
          </a:p>
          <a:p>
            <a:pPr lvl="1"/>
            <a:r>
              <a:rPr lang="en-GB" sz="1600" dirty="0" err="1"/>
              <a:t>Potencia</a:t>
            </a:r>
            <a:r>
              <a:rPr lang="en-GB" sz="1600" dirty="0"/>
              <a:t> </a:t>
            </a:r>
            <a:r>
              <a:rPr lang="en-GB" sz="1600" dirty="0" smtClean="0"/>
              <a:t>beta: gamma</a:t>
            </a:r>
            <a:endParaRPr lang="en-GB" sz="1600" dirty="0"/>
          </a:p>
          <a:p>
            <a:pPr lvl="1"/>
            <a:r>
              <a:rPr lang="en-GB" sz="1600" dirty="0" err="1"/>
              <a:t>Potencia</a:t>
            </a:r>
            <a:r>
              <a:rPr lang="en-GB" sz="1600" dirty="0"/>
              <a:t> </a:t>
            </a:r>
            <a:r>
              <a:rPr lang="en-GB" sz="1600" dirty="0" smtClean="0"/>
              <a:t>Gamma: gamma</a:t>
            </a:r>
          </a:p>
          <a:p>
            <a:pPr marL="457200" lvl="1" indent="0">
              <a:buNone/>
            </a:pPr>
            <a:endParaRPr lang="es-ES" sz="1600" dirty="0"/>
          </a:p>
          <a:p>
            <a:r>
              <a:rPr lang="es-ES" sz="2000" dirty="0"/>
              <a:t>El estudio del paciente 5 es bastante particular ya que son de 4 horas de duración. Las crisis que experimenta son en torno a los 10000 segundos. </a:t>
            </a:r>
            <a:endParaRPr lang="es-ES" sz="2000" dirty="0" smtClean="0"/>
          </a:p>
          <a:p>
            <a:r>
              <a:rPr lang="en-GB" sz="2000" dirty="0" err="1" smtClean="0"/>
              <a:t>En</a:t>
            </a:r>
            <a:r>
              <a:rPr lang="en-GB" sz="2000" dirty="0" smtClean="0"/>
              <a:t> el </a:t>
            </a:r>
            <a:r>
              <a:rPr lang="en-GB" sz="2000" dirty="0" err="1" smtClean="0"/>
              <a:t>caso</a:t>
            </a:r>
            <a:r>
              <a:rPr lang="en-GB" sz="2000" dirty="0" smtClean="0"/>
              <a:t> de </a:t>
            </a:r>
            <a:r>
              <a:rPr lang="en-GB" sz="2000" dirty="0" err="1" smtClean="0"/>
              <a:t>este</a:t>
            </a:r>
            <a:r>
              <a:rPr lang="en-GB" sz="2000" dirty="0" smtClean="0"/>
              <a:t> </a:t>
            </a:r>
            <a:r>
              <a:rPr lang="en-GB" sz="2000" dirty="0" err="1" smtClean="0"/>
              <a:t>paciente</a:t>
            </a:r>
            <a:r>
              <a:rPr lang="en-GB" sz="2000" dirty="0" smtClean="0"/>
              <a:t> </a:t>
            </a:r>
            <a:r>
              <a:rPr lang="en-GB" sz="2000" dirty="0" err="1" smtClean="0"/>
              <a:t>casi</a:t>
            </a:r>
            <a:r>
              <a:rPr lang="en-GB" sz="2000" dirty="0" smtClean="0"/>
              <a:t> </a:t>
            </a:r>
            <a:r>
              <a:rPr lang="en-GB" sz="2000" dirty="0" err="1" smtClean="0"/>
              <a:t>todas</a:t>
            </a:r>
            <a:r>
              <a:rPr lang="en-GB" sz="2000" dirty="0" smtClean="0"/>
              <a:t> las MSV </a:t>
            </a:r>
            <a:r>
              <a:rPr lang="en-GB" sz="2000" dirty="0" err="1" smtClean="0"/>
              <a:t>aciertan</a:t>
            </a:r>
            <a:r>
              <a:rPr lang="en-GB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9510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600" dirty="0" smtClean="0"/>
              <a:t>Se </a:t>
            </a:r>
            <a:r>
              <a:rPr lang="es-ES" sz="1600" dirty="0"/>
              <a:t>ha </a:t>
            </a:r>
            <a:r>
              <a:rPr lang="es-ES" sz="1600" dirty="0" smtClean="0"/>
              <a:t>comprobado que </a:t>
            </a:r>
            <a:r>
              <a:rPr lang="es-ES" sz="1600" dirty="0"/>
              <a:t>cuanto más temprana es la crisis epiléptica dentro del </a:t>
            </a:r>
            <a:r>
              <a:rPr lang="es-ES" sz="1600" dirty="0" smtClean="0"/>
              <a:t>registro, más </a:t>
            </a:r>
            <a:r>
              <a:rPr lang="es-ES" sz="1600" dirty="0"/>
              <a:t>complicado será prever el ataque ya que si es </a:t>
            </a:r>
            <a:r>
              <a:rPr lang="es-ES" sz="1600" dirty="0" smtClean="0"/>
              <a:t>así, </a:t>
            </a:r>
            <a:r>
              <a:rPr lang="es-ES" sz="1600" dirty="0"/>
              <a:t>las máquinas de soporte vectoriales no </a:t>
            </a:r>
            <a:r>
              <a:rPr lang="es-ES" sz="1600" dirty="0" smtClean="0"/>
              <a:t>son capaces </a:t>
            </a:r>
            <a:r>
              <a:rPr lang="es-ES" sz="1600" dirty="0"/>
              <a:t>de distinguir entre crisis o no crisis, al no tener suficiente información previa. Este </a:t>
            </a:r>
            <a:r>
              <a:rPr lang="es-ES" sz="1600" dirty="0" smtClean="0"/>
              <a:t>hecho resulta </a:t>
            </a:r>
            <a:r>
              <a:rPr lang="es-ES" sz="1600" dirty="0"/>
              <a:t>sumamente importante, ya que hace de la elección de los segundos previos al ataque </a:t>
            </a:r>
            <a:r>
              <a:rPr lang="es-ES" sz="1600" dirty="0" smtClean="0"/>
              <a:t>un parámetro </a:t>
            </a:r>
            <a:r>
              <a:rPr lang="es-ES" sz="1600" dirty="0"/>
              <a:t>crucial</a:t>
            </a:r>
            <a:r>
              <a:rPr lang="es-ES" sz="1600" dirty="0" smtClean="0"/>
              <a:t>.</a:t>
            </a:r>
          </a:p>
          <a:p>
            <a:r>
              <a:rPr lang="es-ES" sz="1600" dirty="0"/>
              <a:t>En general, para prever una crisis epiléptica con unos registros de estas características se </a:t>
            </a:r>
            <a:r>
              <a:rPr lang="es-ES" sz="1600" dirty="0" smtClean="0"/>
              <a:t>debería usar </a:t>
            </a:r>
            <a:r>
              <a:rPr lang="es-ES" sz="1600" dirty="0"/>
              <a:t>entre 1600 y 2200 segundos como tiempo de estudio previo al ataque. Esto obviamente </a:t>
            </a:r>
            <a:r>
              <a:rPr lang="es-ES" sz="1600" dirty="0" smtClean="0"/>
              <a:t>para registros </a:t>
            </a:r>
            <a:r>
              <a:rPr lang="es-ES" sz="1600" dirty="0"/>
              <a:t>de una hora. Para el paciente cinco con registros de cuatro horas este tiempo se </a:t>
            </a:r>
            <a:r>
              <a:rPr lang="es-ES" sz="1600" dirty="0" smtClean="0"/>
              <a:t>multiplica por </a:t>
            </a:r>
            <a:r>
              <a:rPr lang="es-ES" sz="1600" dirty="0"/>
              <a:t>cuatro</a:t>
            </a:r>
            <a:r>
              <a:rPr lang="es-ES" sz="1600" dirty="0" smtClean="0"/>
              <a:t>.</a:t>
            </a:r>
          </a:p>
          <a:p>
            <a:r>
              <a:rPr lang="es-ES" sz="1600" dirty="0"/>
              <a:t>Generalizando, como se decía anteriormente el mejor filtro por bandas a utilizar para la </a:t>
            </a:r>
            <a:r>
              <a:rPr lang="es-ES" sz="1600" dirty="0" smtClean="0"/>
              <a:t>detección anticipada </a:t>
            </a:r>
            <a:r>
              <a:rPr lang="es-ES" sz="1600" dirty="0"/>
              <a:t>de crisis epilépticas es el filtro Gamma. Éste utiliza el rango de frecuencias mayores a </a:t>
            </a:r>
            <a:r>
              <a:rPr lang="es-ES" sz="1600" dirty="0" smtClean="0"/>
              <a:t>30 Hz</a:t>
            </a:r>
            <a:r>
              <a:rPr lang="es-ES" sz="1600" dirty="0"/>
              <a:t>. Le sigue el filtro beta y por último Alfa que es el peor filtro para la detección en </a:t>
            </a:r>
            <a:r>
              <a:rPr lang="es-ES" sz="1600" dirty="0" smtClean="0"/>
              <a:t>condiciones normales</a:t>
            </a:r>
            <a:r>
              <a:rPr lang="es-ES" sz="1600" dirty="0"/>
              <a:t>, pero como ya se comentó funciona razonablemente bien para crisis tempranas</a:t>
            </a:r>
            <a:r>
              <a:rPr lang="es-ES" sz="1600" dirty="0" smtClean="0"/>
              <a:t>.</a:t>
            </a:r>
          </a:p>
          <a:p>
            <a:r>
              <a:rPr lang="es-ES" sz="1600" dirty="0"/>
              <a:t>Otro aspecto a tener en cuenta es la necesidad de estudiar cada paciente por separado, ya que </a:t>
            </a:r>
            <a:r>
              <a:rPr lang="es-ES" sz="1600" dirty="0" smtClean="0"/>
              <a:t>las </a:t>
            </a:r>
            <a:r>
              <a:rPr lang="es-ES" sz="1600" dirty="0"/>
              <a:t>crisis surgen en zonas diferentes del cerebro y luego se propagan. Esto influye en la creación de </a:t>
            </a:r>
            <a:r>
              <a:rPr lang="es-ES" sz="1600" dirty="0" smtClean="0"/>
              <a:t>las SVM</a:t>
            </a:r>
            <a:r>
              <a:rPr lang="es-ES" sz="1600" dirty="0"/>
              <a:t>, como se han creado a partir de la información de un paciente, esta SVM puede no ser </a:t>
            </a:r>
            <a:r>
              <a:rPr lang="es-ES" sz="1600" dirty="0" smtClean="0"/>
              <a:t>válida (más </a:t>
            </a:r>
            <a:r>
              <a:rPr lang="es-ES" sz="1600" dirty="0"/>
              <a:t>o menos) para otro paciente.</a:t>
            </a:r>
          </a:p>
        </p:txBody>
      </p:sp>
    </p:spTree>
    <p:extLst>
      <p:ext uri="{BB962C8B-B14F-4D97-AF65-F5344CB8AC3E}">
        <p14:creationId xmlns:p14="http://schemas.microsoft.com/office/powerpoint/2010/main" val="36327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04517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</a:t>
            </a:r>
            <a:r>
              <a:rPr lang="es-ES" sz="2800" dirty="0" smtClean="0"/>
              <a:t>e </a:t>
            </a:r>
            <a:r>
              <a:rPr lang="es-ES" sz="2800" dirty="0"/>
              <a:t>pueden añadir nuevas bandas de frecuencias como la delta o </a:t>
            </a:r>
            <a:r>
              <a:rPr lang="es-ES" sz="2800" dirty="0" smtClean="0"/>
              <a:t>la theta </a:t>
            </a:r>
            <a:r>
              <a:rPr lang="es-ES" sz="2800" dirty="0"/>
              <a:t>y ver si son bandas más aptas para la prevención. </a:t>
            </a: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  <a:p>
            <a:r>
              <a:rPr lang="es-ES" sz="2800" dirty="0" smtClean="0"/>
              <a:t>También </a:t>
            </a:r>
            <a:r>
              <a:rPr lang="es-ES" sz="2800" dirty="0"/>
              <a:t>sería posible estudiar si </a:t>
            </a:r>
            <a:r>
              <a:rPr lang="es-ES" sz="2800" dirty="0" smtClean="0"/>
              <a:t>mejoran los </a:t>
            </a:r>
            <a:r>
              <a:rPr lang="es-ES" sz="2800" dirty="0"/>
              <a:t>resultados con otras SVM, como por ejemplo una entrenada con una crisis temprana, otra </a:t>
            </a:r>
            <a:r>
              <a:rPr lang="es-ES" sz="2800" dirty="0" smtClean="0"/>
              <a:t>que tenga </a:t>
            </a:r>
            <a:r>
              <a:rPr lang="es-ES" sz="2800" dirty="0"/>
              <a:t>menos vectores con información u otra que contenga todos los datos a la vez.</a:t>
            </a:r>
          </a:p>
        </p:txBody>
      </p:sp>
    </p:spTree>
    <p:extLst>
      <p:ext uri="{BB962C8B-B14F-4D97-AF65-F5344CB8AC3E}">
        <p14:creationId xmlns:p14="http://schemas.microsoft.com/office/powerpoint/2010/main" val="25070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752056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Introducción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Señal</a:t>
            </a:r>
            <a:r>
              <a:rPr lang="en-GB" dirty="0" smtClean="0"/>
              <a:t> del </a:t>
            </a:r>
            <a:r>
              <a:rPr lang="en-GB" dirty="0" err="1" smtClean="0"/>
              <a:t>encefalograma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Selección</a:t>
            </a:r>
            <a:r>
              <a:rPr lang="en-GB" dirty="0" smtClean="0"/>
              <a:t> de </a:t>
            </a:r>
            <a:r>
              <a:rPr lang="en-GB" dirty="0" err="1" smtClean="0"/>
              <a:t>características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Máquina</a:t>
            </a:r>
            <a:r>
              <a:rPr lang="en-GB" dirty="0" smtClean="0"/>
              <a:t> de </a:t>
            </a:r>
            <a:r>
              <a:rPr lang="en-GB" dirty="0" err="1" smtClean="0"/>
              <a:t>soporte</a:t>
            </a:r>
            <a:r>
              <a:rPr lang="en-GB" dirty="0" smtClean="0"/>
              <a:t> </a:t>
            </a:r>
            <a:r>
              <a:rPr lang="en-GB" dirty="0" err="1" smtClean="0"/>
              <a:t>vectorial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Pruebas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Conclusiones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Lineas</a:t>
            </a:r>
            <a:r>
              <a:rPr lang="en-GB" dirty="0" smtClean="0"/>
              <a:t> </a:t>
            </a:r>
            <a:r>
              <a:rPr lang="en-GB" dirty="0" err="1" smtClean="0"/>
              <a:t>futuras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5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35938433"/>
              </p:ext>
            </p:extLst>
          </p:nvPr>
        </p:nvGraphicFramePr>
        <p:xfrm>
          <a:off x="457200" y="1268760"/>
          <a:ext cx="8229600" cy="394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3271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4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515029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528679" cy="470912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dirty="0" smtClean="0"/>
              <a:t>Objetivo</a:t>
            </a:r>
            <a:r>
              <a:rPr lang="es-ES" sz="2100" dirty="0" smtClean="0"/>
              <a:t>: se </a:t>
            </a:r>
            <a:r>
              <a:rPr lang="es-ES" sz="2100" dirty="0"/>
              <a:t>busca si es posible predecir un ataque epiléptico a partir de un </a:t>
            </a:r>
            <a:r>
              <a:rPr lang="es-ES" sz="2100" dirty="0" smtClean="0"/>
              <a:t>encefalograma de </a:t>
            </a:r>
            <a:r>
              <a:rPr lang="es-ES" sz="2100" dirty="0"/>
              <a:t>un paciente. De este encefalograma se extrae información relativa a la señal, la cual se </a:t>
            </a:r>
            <a:r>
              <a:rPr lang="es-ES" sz="2100" dirty="0" smtClean="0"/>
              <a:t>procesa tanto </a:t>
            </a:r>
            <a:r>
              <a:rPr lang="es-ES" sz="2100" dirty="0"/>
              <a:t>en bloques como en bandas de frecuencias y se estudian ciertas características. </a:t>
            </a:r>
            <a:r>
              <a:rPr lang="es-ES" sz="2100" dirty="0" smtClean="0"/>
              <a:t>Esta información </a:t>
            </a:r>
            <a:r>
              <a:rPr lang="es-ES" sz="2100" dirty="0"/>
              <a:t>pasa por una Máquina de soporte vectorial, que primero aprende a diferenciar </a:t>
            </a:r>
            <a:r>
              <a:rPr lang="es-ES" sz="2100" dirty="0" smtClean="0"/>
              <a:t>eventos y </a:t>
            </a:r>
            <a:r>
              <a:rPr lang="es-ES" sz="2100" dirty="0"/>
              <a:t>luego realiza predicciones. Así pues, gracias a la máquina de soporte vectorial se puede ver </a:t>
            </a:r>
            <a:r>
              <a:rPr lang="es-ES" sz="2100" dirty="0" smtClean="0"/>
              <a:t>si estas </a:t>
            </a:r>
            <a:r>
              <a:rPr lang="es-ES" sz="2100" dirty="0"/>
              <a:t>características estudiadas presentan alguna particularidad en alguna banda de </a:t>
            </a:r>
            <a:r>
              <a:rPr lang="es-ES" sz="2100" dirty="0" smtClean="0"/>
              <a:t>frecuencia concreta </a:t>
            </a:r>
            <a:r>
              <a:rPr lang="es-ES" sz="2100" dirty="0"/>
              <a:t>que signifique la llegada de un ataque epiléptico</a:t>
            </a:r>
            <a:r>
              <a:rPr lang="es-ES" sz="2100" dirty="0" smtClean="0"/>
              <a:t>.</a:t>
            </a:r>
          </a:p>
          <a:p>
            <a:pPr marL="0" indent="0" algn="just">
              <a:buNone/>
            </a:pPr>
            <a:endParaRPr lang="es-ES" sz="2100" dirty="0" smtClean="0"/>
          </a:p>
          <a:p>
            <a:r>
              <a:rPr lang="es-ES" dirty="0" smtClean="0"/>
              <a:t>Herramientas:</a:t>
            </a:r>
          </a:p>
          <a:p>
            <a:pPr lvl="1"/>
            <a:r>
              <a:rPr lang="es-ES" sz="2100" dirty="0" smtClean="0"/>
              <a:t>Teoría de señal</a:t>
            </a:r>
          </a:p>
          <a:p>
            <a:pPr lvl="1"/>
            <a:r>
              <a:rPr lang="es-ES" sz="2100" dirty="0" err="1" smtClean="0"/>
              <a:t>MatLab</a:t>
            </a:r>
            <a:endParaRPr lang="es-ES" sz="2100" dirty="0" smtClean="0"/>
          </a:p>
          <a:p>
            <a:pPr lvl="1"/>
            <a:r>
              <a:rPr lang="es-ES" sz="2100" dirty="0" smtClean="0"/>
              <a:t>Maquina de soporte vectorial</a:t>
            </a:r>
          </a:p>
          <a:p>
            <a:endParaRPr lang="es-ES" dirty="0"/>
          </a:p>
        </p:txBody>
      </p:sp>
      <p:pic>
        <p:nvPicPr>
          <p:cNvPr id="1028" name="Picture 4" descr="Resultado de imagen de encefalograma con epileps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79" y="1628800"/>
            <a:ext cx="369749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matla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58" y="4869160"/>
            <a:ext cx="1156240" cy="103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sampling func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34" y="4843259"/>
            <a:ext cx="1895302" cy="106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maquina de soporte vectoria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821" y="4713010"/>
            <a:ext cx="1810705" cy="13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848992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algn="just"/>
            <a:r>
              <a:rPr lang="es-ES" sz="3400" dirty="0">
                <a:solidFill>
                  <a:prstClr val="black"/>
                </a:solidFill>
              </a:rPr>
              <a:t>Esta base de datos ha sido recogida del Hospital Infantil de Boston y consiste en grabaciones de EEG de sujetos pediátricos con crisis intratables. Los sujetos fueron monitorizados hasta varios días después de la retirada de la medicación anti-convulsión con el fin de caracterizar sus crisis y evaluar la necesidad de la intervención quirúrgica. </a:t>
            </a:r>
            <a:endParaRPr lang="es-ES" sz="3400" dirty="0" smtClean="0">
              <a:solidFill>
                <a:prstClr val="black"/>
              </a:solidFill>
            </a:endParaRPr>
          </a:p>
          <a:p>
            <a:pPr lvl="0" algn="just"/>
            <a:endParaRPr lang="es-ES" sz="3400" dirty="0" smtClean="0">
              <a:solidFill>
                <a:prstClr val="black"/>
              </a:solidFill>
            </a:endParaRPr>
          </a:p>
          <a:p>
            <a:pPr algn="just">
              <a:spcBef>
                <a:spcPts val="384"/>
              </a:spcBef>
            </a:pPr>
            <a:r>
              <a:rPr lang="es-ES" sz="3400" dirty="0"/>
              <a:t>Cada caso (chb01, chb02, etc.) contiene entre 9 y 42 archivos continuos de un solo sujeto. </a:t>
            </a:r>
            <a:r>
              <a:rPr lang="es-ES" sz="3400" dirty="0" smtClean="0"/>
              <a:t>Las limitaciones </a:t>
            </a:r>
            <a:r>
              <a:rPr lang="es-ES" sz="3400" dirty="0"/>
              <a:t>de hardware resultaron en espacios entre archivos numerados </a:t>
            </a:r>
            <a:r>
              <a:rPr lang="es-ES" sz="3400" dirty="0" smtClean="0"/>
              <a:t>consecutivamente, durante </a:t>
            </a:r>
            <a:r>
              <a:rPr lang="es-ES" sz="3400" dirty="0"/>
              <a:t>los cuales las señales no fueron registradas; en la mayoría de los casos, los vacíos son de </a:t>
            </a:r>
            <a:r>
              <a:rPr lang="es-ES" sz="3400" dirty="0" smtClean="0"/>
              <a:t>10 segundos </a:t>
            </a:r>
            <a:r>
              <a:rPr lang="es-ES" sz="3400" dirty="0"/>
              <a:t>o menos, pero ocasionalmente hay vacíos mucho más largos. Con el fin de proteger </a:t>
            </a:r>
            <a:r>
              <a:rPr lang="es-ES" sz="3400" dirty="0" smtClean="0"/>
              <a:t>la privacidad </a:t>
            </a:r>
            <a:r>
              <a:rPr lang="es-ES" sz="3400" dirty="0"/>
              <a:t>de los sujetos, toda la información médica protegida (PHI) en los archivos originales </a:t>
            </a:r>
            <a:r>
              <a:rPr lang="es-ES" sz="3400" dirty="0" smtClean="0"/>
              <a:t>ha sido </a:t>
            </a:r>
            <a:r>
              <a:rPr lang="es-ES" sz="3400" dirty="0"/>
              <a:t>reemplazada con información sustituta en los archivos proporcionados aquí. Las fechas en </a:t>
            </a:r>
            <a:r>
              <a:rPr lang="es-ES" sz="3400" dirty="0" smtClean="0"/>
              <a:t>los archivos </a:t>
            </a:r>
            <a:r>
              <a:rPr lang="es-ES" sz="3400" dirty="0"/>
              <a:t>originales han sido reemplazadas por fechas sustitutivas, pero las relaciones de tiempo </a:t>
            </a:r>
            <a:r>
              <a:rPr lang="es-ES" sz="3400" dirty="0" smtClean="0"/>
              <a:t>entre los </a:t>
            </a:r>
            <a:r>
              <a:rPr lang="es-ES" sz="3400" dirty="0"/>
              <a:t>archivos individuales pertenecientes a cada caso se han conservado. En la mayoría de los </a:t>
            </a:r>
            <a:r>
              <a:rPr lang="es-ES" sz="3400" dirty="0" smtClean="0"/>
              <a:t>casos, los </a:t>
            </a:r>
            <a:r>
              <a:rPr lang="es-ES" sz="3400" dirty="0"/>
              <a:t>archivos contienen exactamente una hora de señales EEG digitalizadas, aunque las </a:t>
            </a:r>
            <a:r>
              <a:rPr lang="es-ES" sz="3400" dirty="0" smtClean="0"/>
              <a:t>pertenecientes al </a:t>
            </a:r>
            <a:r>
              <a:rPr lang="es-ES" sz="3400" dirty="0"/>
              <a:t>caso chb10 tienen una duración de dos horas y las correspondientes a los casos chb04, </a:t>
            </a:r>
            <a:r>
              <a:rPr lang="es-ES" sz="3400" dirty="0" smtClean="0"/>
              <a:t>chb06, chb07</a:t>
            </a:r>
            <a:r>
              <a:rPr lang="es-ES" sz="3400" dirty="0"/>
              <a:t>, chb09 y chb23 tienen una duración de cuatro horas; ocasionalmente, los archivos en los que </a:t>
            </a:r>
            <a:r>
              <a:rPr lang="es-ES" sz="3400" dirty="0" smtClean="0"/>
              <a:t>se registran </a:t>
            </a:r>
            <a:r>
              <a:rPr lang="es-ES" sz="3400" dirty="0"/>
              <a:t>las incautaciones son más cortos</a:t>
            </a:r>
            <a:r>
              <a:rPr lang="es-ES" sz="3400" dirty="0" smtClean="0"/>
              <a:t>.</a:t>
            </a:r>
          </a:p>
          <a:p>
            <a:pPr marL="0" indent="0" algn="just">
              <a:spcBef>
                <a:spcPts val="384"/>
              </a:spcBef>
              <a:buNone/>
            </a:pPr>
            <a:endParaRPr lang="es-ES" sz="3400" dirty="0" smtClean="0"/>
          </a:p>
          <a:p>
            <a:r>
              <a:rPr lang="es-ES" sz="3400" dirty="0"/>
              <a:t>En este proyecto se han usado los sujetos chb01, chb02, chb03, chb05 y chb06. Los archivos de </a:t>
            </a:r>
            <a:r>
              <a:rPr lang="es-ES" sz="3400" dirty="0" smtClean="0"/>
              <a:t>cada sujeto </a:t>
            </a:r>
            <a:r>
              <a:rPr lang="es-ES" sz="3400" dirty="0"/>
              <a:t>se han seleccionado aleatoriamente.</a:t>
            </a:r>
          </a:p>
        </p:txBody>
      </p:sp>
    </p:spTree>
    <p:extLst>
      <p:ext uri="{BB962C8B-B14F-4D97-AF65-F5344CB8AC3E}">
        <p14:creationId xmlns:p14="http://schemas.microsoft.com/office/powerpoint/2010/main" val="34633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10420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 smtClean="0"/>
              <a:t>Definición</a:t>
            </a:r>
            <a:r>
              <a:rPr lang="es-ES" sz="1600" dirty="0" smtClean="0"/>
              <a:t>: </a:t>
            </a:r>
            <a:r>
              <a:rPr lang="es-ES" sz="1600" dirty="0"/>
              <a:t>El electroencefalograma (EEG) es el registro de la actividad eléctrica de las neuronas del </a:t>
            </a:r>
            <a:r>
              <a:rPr lang="es-ES" sz="1600" dirty="0" smtClean="0"/>
              <a:t>encéfalo. Dicho </a:t>
            </a:r>
            <a:r>
              <a:rPr lang="es-ES" sz="1600" dirty="0"/>
              <a:t>registro posee formas muy complejas que varían mucho con la localización de </a:t>
            </a:r>
            <a:r>
              <a:rPr lang="es-ES" sz="1600" dirty="0" smtClean="0"/>
              <a:t>los electrodos </a:t>
            </a:r>
            <a:r>
              <a:rPr lang="es-ES" sz="1600" dirty="0"/>
              <a:t>y entre individuos, más adelante explicaré como se determina la localización de </a:t>
            </a:r>
            <a:r>
              <a:rPr lang="es-ES" sz="1600" dirty="0" smtClean="0"/>
              <a:t>los electrodos</a:t>
            </a:r>
            <a:r>
              <a:rPr lang="es-ES" sz="1600" dirty="0"/>
              <a:t>. Esto es debido al gran número de interconexiones que presentan las neuronas y </a:t>
            </a:r>
            <a:r>
              <a:rPr lang="es-ES" sz="1600" dirty="0" smtClean="0"/>
              <a:t>por la </a:t>
            </a:r>
            <a:r>
              <a:rPr lang="es-ES" sz="1600" dirty="0"/>
              <a:t>estructura no uniforme del encéfalo</a:t>
            </a:r>
            <a:r>
              <a:rPr lang="es-ES" sz="1600" dirty="0" smtClean="0"/>
              <a:t>.</a:t>
            </a:r>
          </a:p>
          <a:p>
            <a:pPr algn="just"/>
            <a:endParaRPr lang="es-ES" sz="1600" dirty="0" smtClean="0"/>
          </a:p>
          <a:p>
            <a:pPr algn="just"/>
            <a:r>
              <a:rPr lang="es-ES" sz="2400" dirty="0" smtClean="0"/>
              <a:t>Espectro</a:t>
            </a:r>
            <a:r>
              <a:rPr lang="es-ES" sz="1600" dirty="0" smtClean="0"/>
              <a:t>: </a:t>
            </a:r>
            <a:r>
              <a:rPr lang="es-ES" sz="1600" dirty="0"/>
              <a:t>El espectro de frecuencias de las señales </a:t>
            </a:r>
            <a:r>
              <a:rPr lang="es-ES" sz="1600" dirty="0" err="1"/>
              <a:t>electroencefalográficas</a:t>
            </a:r>
            <a:r>
              <a:rPr lang="es-ES" sz="1600" dirty="0"/>
              <a:t> se extiende desde algunas </a:t>
            </a:r>
            <a:r>
              <a:rPr lang="es-ES" sz="1600" dirty="0" smtClean="0"/>
              <a:t>décimas de </a:t>
            </a:r>
            <a:r>
              <a:rPr lang="es-ES" sz="1600" dirty="0"/>
              <a:t>Hz hasta aproximadamente 100 Hz. En el análisis espectral de señales de EEG, se definen </a:t>
            </a:r>
            <a:r>
              <a:rPr lang="es-ES" sz="1600" dirty="0" smtClean="0"/>
              <a:t>ciertas de </a:t>
            </a:r>
            <a:r>
              <a:rPr lang="es-ES" sz="1600" dirty="0"/>
              <a:t>importancia clínica que se denominan con las letras griegas 𝛿, 𝜃, 𝛼, 𝛽 y 𝛾. Sin embargo </a:t>
            </a:r>
            <a:r>
              <a:rPr lang="es-ES" sz="1600" dirty="0" smtClean="0"/>
              <a:t>con el </a:t>
            </a:r>
            <a:r>
              <a:rPr lang="es-ES" sz="1600" dirty="0"/>
              <a:t>paso del tiempo se han ido descubriendo nuevos ritmos que en algunos casos comparten </a:t>
            </a:r>
            <a:r>
              <a:rPr lang="es-ES" sz="1600" dirty="0" smtClean="0"/>
              <a:t>estas bandas </a:t>
            </a:r>
            <a:r>
              <a:rPr lang="es-ES" sz="1600" dirty="0"/>
              <a:t>de frecuencias, y se diferencian en características como localización o funciones del </a:t>
            </a:r>
            <a:r>
              <a:rPr lang="es-ES" sz="1600" dirty="0" smtClean="0"/>
              <a:t>cerebro. Si </a:t>
            </a:r>
            <a:r>
              <a:rPr lang="es-ES" sz="1600" dirty="0"/>
              <a:t>bien en aplicaciones clínicas se utilizan fundamentalmente la zona de bajas </a:t>
            </a:r>
            <a:r>
              <a:rPr lang="es-ES" sz="1600" dirty="0" smtClean="0"/>
              <a:t>frecuencias, actualmente </a:t>
            </a:r>
            <a:r>
              <a:rPr lang="es-ES" sz="1600" dirty="0"/>
              <a:t>también son motivo de interés las componentes de alta frecuencia, </a:t>
            </a:r>
            <a:r>
              <a:rPr lang="es-ES" sz="1600" dirty="0" smtClean="0"/>
              <a:t>especialmente alrededor </a:t>
            </a:r>
            <a:r>
              <a:rPr lang="es-ES" sz="1600" dirty="0"/>
              <a:t>de 40 </a:t>
            </a:r>
            <a:r>
              <a:rPr lang="es-ES" sz="1600" dirty="0" smtClean="0"/>
              <a:t>Hz. La distribución </a:t>
            </a:r>
            <a:r>
              <a:rPr lang="es-ES" sz="1600" dirty="0"/>
              <a:t>espectral de la energía de las señales de EEG depende de la actividad mental </a:t>
            </a:r>
            <a:r>
              <a:rPr lang="es-ES" sz="1600" dirty="0" smtClean="0"/>
              <a:t>en ejecución</a:t>
            </a:r>
            <a:r>
              <a:rPr lang="es-ES" sz="1600" dirty="0"/>
              <a:t>. </a:t>
            </a:r>
            <a:r>
              <a:rPr lang="es-ES" sz="1600" dirty="0" smtClean="0"/>
              <a:t>Se </a:t>
            </a:r>
            <a:r>
              <a:rPr lang="es-ES" sz="1600" dirty="0"/>
              <a:t>puede observar, en ambos casos, una predominancia de la banda alfa.</a:t>
            </a:r>
          </a:p>
        </p:txBody>
      </p:sp>
    </p:spTree>
    <p:extLst>
      <p:ext uri="{BB962C8B-B14F-4D97-AF65-F5344CB8AC3E}">
        <p14:creationId xmlns:p14="http://schemas.microsoft.com/office/powerpoint/2010/main" val="34698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13652369"/>
              </p:ext>
            </p:extLst>
          </p:nvPr>
        </p:nvGraphicFramePr>
        <p:xfrm>
          <a:off x="457200" y="274638"/>
          <a:ext cx="8229600" cy="77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8278"/>
            <a:ext cx="4464069" cy="346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31" y="1628775"/>
            <a:ext cx="26860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0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73830479"/>
              </p:ext>
            </p:extLst>
          </p:nvPr>
        </p:nvGraphicFramePr>
        <p:xfrm>
          <a:off x="457200" y="274638"/>
          <a:ext cx="8229600" cy="92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400" dirty="0"/>
              <a:t>Banda alfa </a:t>
            </a:r>
            <a:r>
              <a:rPr lang="es-ES" sz="2400" dirty="0" smtClean="0"/>
              <a:t>𝜶</a:t>
            </a:r>
            <a:r>
              <a:rPr lang="es-ES" dirty="0" smtClean="0"/>
              <a:t>:</a:t>
            </a:r>
            <a:r>
              <a:rPr lang="es-ES" sz="1600" dirty="0" smtClean="0"/>
              <a:t>El </a:t>
            </a:r>
            <a:r>
              <a:rPr lang="es-ES" sz="1600" dirty="0"/>
              <a:t>ritmo alfa se manifiesta principalmente en la banda de frecuencias de 8 a 13 Hz, con </a:t>
            </a:r>
            <a:r>
              <a:rPr lang="es-ES" sz="1600" dirty="0" smtClean="0"/>
              <a:t>amplitudes que </a:t>
            </a:r>
            <a:r>
              <a:rPr lang="es-ES" sz="1600" dirty="0"/>
              <a:t>oscilan entre 20 y 60 </a:t>
            </a:r>
            <a:r>
              <a:rPr lang="es-ES" sz="1600" dirty="0" err="1" smtClean="0"/>
              <a:t>uV</a:t>
            </a:r>
            <a:r>
              <a:rPr lang="es-ES" sz="1600" dirty="0"/>
              <a:t>. Se encuentran en el electroencefalograma de la mayoría de los </a:t>
            </a:r>
            <a:r>
              <a:rPr lang="es-ES" sz="1600" dirty="0" smtClean="0"/>
              <a:t>adultos sanos</a:t>
            </a:r>
            <a:r>
              <a:rPr lang="es-ES" sz="1600" dirty="0"/>
              <a:t>, con los ojos cerrados o con reposo visual, despiertos con un estado metal tranquilo y </a:t>
            </a:r>
            <a:r>
              <a:rPr lang="es-ES" sz="1600" dirty="0" smtClean="0"/>
              <a:t>de reposo</a:t>
            </a:r>
            <a:r>
              <a:rPr lang="es-ES" sz="1600" dirty="0"/>
              <a:t>. El ritmo alfa es bloqueado o atenuado por la atención, especialmente visual y </a:t>
            </a:r>
            <a:r>
              <a:rPr lang="es-ES" sz="1600" dirty="0" smtClean="0"/>
              <a:t>esfuerzo mental </a:t>
            </a:r>
            <a:r>
              <a:rPr lang="es-ES" sz="1600" dirty="0"/>
              <a:t>o físico. Durante el sueño profundo también desaparecen las ondas alfa. Se </a:t>
            </a:r>
            <a:r>
              <a:rPr lang="es-ES" sz="1600" dirty="0" smtClean="0"/>
              <a:t>observa principalmente </a:t>
            </a:r>
            <a:r>
              <a:rPr lang="es-ES" sz="1600" dirty="0"/>
              <a:t>en la zona posterior de la cabeza, en el área occipital, parietal y la región </a:t>
            </a:r>
            <a:r>
              <a:rPr lang="es-ES" sz="1600" dirty="0" smtClean="0"/>
              <a:t>temporal posterior.</a:t>
            </a:r>
          </a:p>
          <a:p>
            <a:pPr algn="just"/>
            <a:r>
              <a:rPr lang="es-ES" sz="2400" dirty="0"/>
              <a:t>Banda beta </a:t>
            </a:r>
            <a:r>
              <a:rPr lang="es-ES" sz="2400" dirty="0" smtClean="0"/>
              <a:t>𝜷</a:t>
            </a:r>
            <a:r>
              <a:rPr lang="es-ES" sz="1600" dirty="0" smtClean="0"/>
              <a:t>: Es </a:t>
            </a:r>
            <a:r>
              <a:rPr lang="es-ES" sz="1600" dirty="0"/>
              <a:t>un ritmo irregular, con frecuencias entre 13 y 30 Hz. Su amplitud aproximada está entre 2 y 20 </a:t>
            </a:r>
            <a:r>
              <a:rPr lang="es-ES" sz="1600" dirty="0" err="1" smtClean="0"/>
              <a:t>uV</a:t>
            </a:r>
            <a:r>
              <a:rPr lang="es-ES" sz="1600" dirty="0" smtClean="0"/>
              <a:t>. Suele </a:t>
            </a:r>
            <a:r>
              <a:rPr lang="es-ES" sz="1600" dirty="0"/>
              <a:t>asociarse a un estado de concentración mental. Se detecta principalmente en la región central </a:t>
            </a:r>
            <a:r>
              <a:rPr lang="es-ES" sz="1600" dirty="0" smtClean="0"/>
              <a:t>y frontal </a:t>
            </a:r>
            <a:r>
              <a:rPr lang="es-ES" sz="1600" dirty="0"/>
              <a:t>del cuero cabelludo, cerca o sobre la corteza motora primaria. Son comunes cuando </a:t>
            </a:r>
            <a:r>
              <a:rPr lang="es-ES" sz="1600" dirty="0" smtClean="0"/>
              <a:t>la persona </a:t>
            </a:r>
            <a:r>
              <a:rPr lang="es-ES" sz="1600" dirty="0"/>
              <a:t>está envuelta en actividad mental o física. La banda central de este ritmo está </a:t>
            </a:r>
            <a:r>
              <a:rPr lang="es-ES" sz="1600" dirty="0" smtClean="0"/>
              <a:t>relacionada con </a:t>
            </a:r>
            <a:r>
              <a:rPr lang="es-ES" sz="1600" dirty="0"/>
              <a:t>el movimiento de las extremidades, tomando sus valores de amplitud máximos </a:t>
            </a:r>
            <a:r>
              <a:rPr lang="es-ES" sz="1600" dirty="0" smtClean="0"/>
              <a:t>algunas centésimas </a:t>
            </a:r>
            <a:r>
              <a:rPr lang="es-ES" sz="1600" dirty="0"/>
              <a:t>de segundo luego de la realización de un movimiento</a:t>
            </a:r>
            <a:r>
              <a:rPr lang="es-ES" sz="1600" dirty="0" smtClean="0"/>
              <a:t>.</a:t>
            </a:r>
          </a:p>
          <a:p>
            <a:pPr algn="just"/>
            <a:r>
              <a:rPr lang="es-ES" sz="2400" dirty="0"/>
              <a:t>Banda gamma </a:t>
            </a:r>
            <a:r>
              <a:rPr lang="es-ES" sz="2400" dirty="0" smtClean="0"/>
              <a:t>𝜸</a:t>
            </a:r>
            <a:r>
              <a:rPr lang="es-ES" sz="1600" dirty="0" smtClean="0"/>
              <a:t>: Este </a:t>
            </a:r>
            <a:r>
              <a:rPr lang="es-ES" sz="1600" dirty="0"/>
              <a:t>ritmo se manifiesta a frecuencias mayores a los 30 Hz y amplitudes entre 5 y10 </a:t>
            </a:r>
            <a:r>
              <a:rPr lang="es-ES" sz="1600" dirty="0" err="1" smtClean="0"/>
              <a:t>uV</a:t>
            </a:r>
            <a:r>
              <a:rPr lang="es-ES" sz="1600" dirty="0"/>
              <a:t>. Es </a:t>
            </a:r>
            <a:r>
              <a:rPr lang="es-ES" sz="1600" dirty="0" smtClean="0"/>
              <a:t>una actividad </a:t>
            </a:r>
            <a:r>
              <a:rPr lang="es-ES" sz="1600" dirty="0"/>
              <a:t>armónica que se presenta como respuesta a estímulos sensoriales, como </a:t>
            </a:r>
            <a:r>
              <a:rPr lang="es-ES" sz="1600" dirty="0" smtClean="0"/>
              <a:t>sonidos contundentes </a:t>
            </a:r>
            <a:r>
              <a:rPr lang="es-ES" sz="1600" dirty="0"/>
              <a:t>o luces intermitentes. Esta actividad se puede observar en una zona extensa de </a:t>
            </a:r>
            <a:r>
              <a:rPr lang="es-ES" sz="1600" dirty="0" smtClean="0"/>
              <a:t>la corteza </a:t>
            </a:r>
            <a:r>
              <a:rPr lang="es-ES" sz="1600" dirty="0"/>
              <a:t>cerebral, manifestándose principalmente en la zona frontal y la central.</a:t>
            </a:r>
            <a:endParaRPr lang="es-ES" sz="1600" dirty="0" smtClean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176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67808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000" dirty="0" smtClean="0"/>
              <a:t>Filtrado de la información por frecuencias con filtros </a:t>
            </a:r>
            <a:r>
              <a:rPr lang="es-ES" sz="2000" dirty="0" err="1" smtClean="0"/>
              <a:t>Chevyshev</a:t>
            </a:r>
            <a:endParaRPr lang="es-ES" sz="2000" dirty="0" smtClean="0"/>
          </a:p>
          <a:p>
            <a:pPr algn="just"/>
            <a:r>
              <a:rPr lang="es-ES" sz="2000" dirty="0"/>
              <a:t>C</a:t>
            </a:r>
            <a:r>
              <a:rPr lang="es-ES" sz="2000" dirty="0" smtClean="0"/>
              <a:t>ada </a:t>
            </a:r>
            <a:r>
              <a:rPr lang="es-ES" sz="2000" dirty="0"/>
              <a:t>bloque </a:t>
            </a:r>
            <a:r>
              <a:rPr lang="es-ES" sz="2000" dirty="0" smtClean="0"/>
              <a:t>ha sido procesado de </a:t>
            </a:r>
            <a:r>
              <a:rPr lang="es-ES" sz="2000" dirty="0"/>
              <a:t>manera </a:t>
            </a:r>
            <a:r>
              <a:rPr lang="es-ES" sz="2000" dirty="0" smtClean="0"/>
              <a:t>totalmente independiente </a:t>
            </a:r>
            <a:r>
              <a:rPr lang="es-ES" sz="2000" dirty="0"/>
              <a:t>al siguiente</a:t>
            </a:r>
            <a:endParaRPr lang="es-ES" sz="2000" dirty="0" smtClean="0"/>
          </a:p>
          <a:p>
            <a:pPr algn="just"/>
            <a:r>
              <a:rPr lang="es-ES" sz="2000" dirty="0" smtClean="0"/>
              <a:t>La </a:t>
            </a:r>
            <a:r>
              <a:rPr lang="es-ES" sz="2000" dirty="0"/>
              <a:t>duración de todos los bloques es de 10 segundos en todos los </a:t>
            </a:r>
            <a:r>
              <a:rPr lang="es-ES" sz="2000" dirty="0" smtClean="0"/>
              <a:t>registros</a:t>
            </a:r>
          </a:p>
          <a:p>
            <a:pPr algn="just"/>
            <a:r>
              <a:rPr lang="es-ES" sz="2000" dirty="0"/>
              <a:t>una ventana de superposición modificable </a:t>
            </a:r>
            <a:r>
              <a:rPr lang="es-ES" sz="2000" dirty="0" smtClean="0"/>
              <a:t>para estudiar </a:t>
            </a:r>
            <a:r>
              <a:rPr lang="es-ES" sz="2000" dirty="0"/>
              <a:t>el comportamiento de valores próximos al de la división del bloque (línea azulada en </a:t>
            </a:r>
            <a:r>
              <a:rPr lang="es-ES" sz="2000" dirty="0" smtClean="0"/>
              <a:t>la figura</a:t>
            </a:r>
            <a:r>
              <a:rPr lang="es-ES" sz="2000" dirty="0"/>
              <a:t>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28" y="2060848"/>
            <a:ext cx="4896544" cy="32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45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Coeficiente de asimetría: </a:t>
            </a:r>
            <a:r>
              <a:rPr lang="es-ES" sz="1600" dirty="0"/>
              <a:t>Las medidas de asimetría son indicadores que permiten establecer </a:t>
            </a:r>
            <a:r>
              <a:rPr lang="es-ES" sz="1600" dirty="0" smtClean="0"/>
              <a:t>el </a:t>
            </a:r>
            <a:r>
              <a:rPr lang="es-ES" sz="1600" i="1" dirty="0" smtClean="0"/>
              <a:t>grado </a:t>
            </a:r>
            <a:r>
              <a:rPr lang="es-ES" sz="1600" i="1" dirty="0"/>
              <a:t>de </a:t>
            </a:r>
            <a:r>
              <a:rPr lang="es-ES" sz="1600" i="1" dirty="0" smtClean="0"/>
              <a:t>asimetría</a:t>
            </a:r>
            <a:r>
              <a:rPr lang="es-ES" sz="1600" dirty="0" smtClean="0"/>
              <a:t> </a:t>
            </a:r>
            <a:r>
              <a:rPr lang="es-ES" sz="1600" dirty="0" smtClean="0"/>
              <a:t>que </a:t>
            </a:r>
            <a:r>
              <a:rPr lang="es-ES" sz="1600" dirty="0"/>
              <a:t>presenta una distribución de probabilidad de una variable aleatoria sin tener que hacer </a:t>
            </a:r>
            <a:r>
              <a:rPr lang="es-ES" sz="1600" dirty="0" smtClean="0"/>
              <a:t>su representación </a:t>
            </a:r>
            <a:r>
              <a:rPr lang="es-ES" sz="1600" dirty="0"/>
              <a:t>gráfica. Como eje de simetría consideramos una recta paralela al eje de ordenadas </a:t>
            </a:r>
            <a:r>
              <a:rPr lang="es-ES" sz="1600" dirty="0" smtClean="0"/>
              <a:t>que pasa </a:t>
            </a:r>
            <a:r>
              <a:rPr lang="es-ES" sz="1600" dirty="0"/>
              <a:t>por la media de la distribución. Si una distribución es simétrica, existe el mismo número </a:t>
            </a:r>
            <a:r>
              <a:rPr lang="es-ES" sz="1600" dirty="0" smtClean="0"/>
              <a:t>de valores </a:t>
            </a:r>
            <a:r>
              <a:rPr lang="es-ES" sz="1600" dirty="0"/>
              <a:t>a la derecha que a la izquierda de la media, por tanto, el mismo número de desviaciones </a:t>
            </a:r>
            <a:r>
              <a:rPr lang="es-ES" sz="1600" dirty="0" smtClean="0"/>
              <a:t>con signo </a:t>
            </a:r>
            <a:r>
              <a:rPr lang="es-ES" sz="1600" dirty="0"/>
              <a:t>positivo que con signo negativo. Decimos que hay asimetría positiva (o a la derecha) si la "</a:t>
            </a:r>
            <a:r>
              <a:rPr lang="es-ES" sz="1600" dirty="0" smtClean="0"/>
              <a:t>cola a </a:t>
            </a:r>
            <a:r>
              <a:rPr lang="es-ES" sz="1600" dirty="0"/>
              <a:t>la derecha de la media es más larga que la de la izquierda, es decir, si hay valores más separados </a:t>
            </a:r>
            <a:r>
              <a:rPr lang="es-ES" sz="1600" dirty="0" smtClean="0"/>
              <a:t>de la </a:t>
            </a:r>
            <a:r>
              <a:rPr lang="es-ES" sz="1600" dirty="0"/>
              <a:t>media a la derecha. Diremos que hay asimetría negativa (o a la izquierda) si la "cola" a la </a:t>
            </a:r>
            <a:r>
              <a:rPr lang="es-ES" sz="1600" dirty="0" smtClean="0"/>
              <a:t>izquierda de </a:t>
            </a:r>
            <a:r>
              <a:rPr lang="es-ES" sz="1600" dirty="0"/>
              <a:t>la media es más larga que la de la derecha, es decir, si hay valores más separados de la media a </a:t>
            </a:r>
            <a:r>
              <a:rPr lang="es-ES" sz="1600" dirty="0" smtClean="0"/>
              <a:t>la izquierda.</a:t>
            </a:r>
          </a:p>
          <a:p>
            <a:r>
              <a:rPr lang="es-ES" sz="2000" dirty="0" err="1" smtClean="0"/>
              <a:t>Curtosis</a:t>
            </a:r>
            <a:r>
              <a:rPr lang="es-ES" sz="1600" dirty="0" smtClean="0"/>
              <a:t>: La </a:t>
            </a:r>
            <a:r>
              <a:rPr lang="es-ES" sz="1600" dirty="0"/>
              <a:t>medida de </a:t>
            </a:r>
            <a:r>
              <a:rPr lang="es-ES" sz="1600" dirty="0" err="1"/>
              <a:t>curtosis</a:t>
            </a:r>
            <a:r>
              <a:rPr lang="es-ES" sz="1600" dirty="0"/>
              <a:t> trata de estudiar la proporción de la varianza que se explica por </a:t>
            </a:r>
            <a:r>
              <a:rPr lang="es-ES" sz="1600" dirty="0" smtClean="0"/>
              <a:t>la combinación </a:t>
            </a:r>
            <a:r>
              <a:rPr lang="es-ES" sz="1600" dirty="0"/>
              <a:t>de datos extremos respecto a la media en contraposición con datos poco alejados de </a:t>
            </a:r>
            <a:r>
              <a:rPr lang="es-ES" sz="1600" dirty="0" smtClean="0"/>
              <a:t>la misma. Una </a:t>
            </a:r>
            <a:r>
              <a:rPr lang="es-ES" sz="1600" dirty="0"/>
              <a:t>mayor </a:t>
            </a:r>
            <a:r>
              <a:rPr lang="es-ES" sz="1600" dirty="0" err="1"/>
              <a:t>curtosis</a:t>
            </a:r>
            <a:r>
              <a:rPr lang="es-ES" sz="1600" dirty="0"/>
              <a:t> implica una mayor concentración de datos muy cerca de la media de </a:t>
            </a:r>
            <a:r>
              <a:rPr lang="es-ES" sz="1600" dirty="0" smtClean="0"/>
              <a:t>la distribución </a:t>
            </a:r>
            <a:r>
              <a:rPr lang="es-ES" sz="1600" dirty="0"/>
              <a:t>coexistiendo al mismo tiempo con una relativamente elevada frecuencia de datos </a:t>
            </a:r>
            <a:r>
              <a:rPr lang="es-ES" sz="1600" dirty="0" smtClean="0"/>
              <a:t>muy alejados </a:t>
            </a:r>
            <a:r>
              <a:rPr lang="es-ES" sz="1600" dirty="0"/>
              <a:t>de la misma. Esto explica una forma de la distribución de frecuencias con colas </a:t>
            </a:r>
            <a:r>
              <a:rPr lang="es-ES" sz="1600" dirty="0" smtClean="0"/>
              <a:t>muy elevadas </a:t>
            </a:r>
            <a:r>
              <a:rPr lang="es-ES" sz="1600" dirty="0"/>
              <a:t>y con un centro muy apuntado</a:t>
            </a:r>
            <a:r>
              <a:rPr lang="es-ES" sz="1600" dirty="0" smtClean="0"/>
              <a:t>.</a:t>
            </a:r>
          </a:p>
          <a:p>
            <a:r>
              <a:rPr lang="es-ES" sz="2000" dirty="0" smtClean="0"/>
              <a:t>Potencia: </a:t>
            </a:r>
            <a:r>
              <a:rPr lang="es-ES" sz="1600" dirty="0" smtClean="0"/>
              <a:t>Calculada como la Varianza.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614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Microsoft Office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temprana de crisis epilépticas utilizando técnicas de aprendizaje automático</dc:title>
  <dc:creator>Garcia Baquero Leon, Andres Emilio, Vodafone Italy</dc:creator>
  <cp:lastModifiedBy>Garcia Baquero Leon, Andres Emilio, Vodafone Italy</cp:lastModifiedBy>
  <cp:revision>52</cp:revision>
  <dcterms:created xsi:type="dcterms:W3CDTF">2017-11-07T09:49:17Z</dcterms:created>
  <dcterms:modified xsi:type="dcterms:W3CDTF">2017-11-28T17:21:55Z</dcterms:modified>
</cp:coreProperties>
</file>