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6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49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6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5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7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0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24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8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43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92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FE94-041A-42C3-9670-627F6D749A37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E6E7-D405-4C29-ADFD-7AD52E4B2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71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Infection Prevention and Control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0C2682-8861-4CD4-BF53-84F5EC9E93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58" y="4949528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95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8" y="377668"/>
            <a:ext cx="4330923" cy="610266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42D009-596A-4BF3-945D-12E7E0739B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87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714" y="396719"/>
            <a:ext cx="4324572" cy="606456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ABA0E8-FB6E-4596-B36E-5B6D9BDA2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83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8" y="387193"/>
            <a:ext cx="4330923" cy="6083613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45F57-BE58-4CA3-A2C2-6A94444C83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36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14" y="393544"/>
            <a:ext cx="4299171" cy="607091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1A7CD5-31BD-4346-9670-56D9FEAAD9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79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D50C7C-45CB-4D53-8445-CA4FE979FC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06" y="5453711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Aseptic Practice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2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Are a set of practices and procedures that are performed under carefully controlled circumstances, with the intention to eliminate pathogenic contaminants.</a:t>
            </a:r>
          </a:p>
          <a:p>
            <a:pPr marL="0" indent="0">
              <a:buNone/>
            </a:pPr>
            <a:r>
              <a:rPr lang="en-AU" dirty="0"/>
              <a:t>There are three recognised techniques:</a:t>
            </a:r>
          </a:p>
          <a:p>
            <a:pPr marL="0" indent="0">
              <a:buNone/>
            </a:pPr>
            <a:r>
              <a:rPr lang="en-AU" b="1" dirty="0"/>
              <a:t>1. Sterile technique</a:t>
            </a:r>
            <a:r>
              <a:rPr lang="en-AU" dirty="0"/>
              <a:t>: is the complete absence of microorganisms. Near sterile techniques can only be achieved in controlled environments such as specially equipped operating theatres (laminar flow) or pharmacies (clean room). </a:t>
            </a:r>
          </a:p>
          <a:p>
            <a:pPr marL="0" indent="0">
              <a:buNone/>
            </a:pPr>
            <a:r>
              <a:rPr lang="en-AU" b="1" dirty="0"/>
              <a:t>2. Aseptic Technique: </a:t>
            </a:r>
            <a:r>
              <a:rPr lang="en-AU" dirty="0"/>
              <a:t>to minimise the contamination of a key site, equipment or the immediate environment by pathogenic organisms. </a:t>
            </a:r>
          </a:p>
          <a:p>
            <a:pPr marL="0" indent="0">
              <a:buNone/>
            </a:pPr>
            <a:r>
              <a:rPr lang="en-AU" b="1" dirty="0"/>
              <a:t>3. Clean Technique: </a:t>
            </a:r>
            <a:r>
              <a:rPr lang="en-AU" dirty="0"/>
              <a:t>is the removal of visible contamination or debris. e.g. cleaning a grazed area on a patient’s knee.</a:t>
            </a:r>
          </a:p>
        </p:txBody>
      </p:sp>
    </p:spTree>
    <p:extLst>
      <p:ext uri="{BB962C8B-B14F-4D97-AF65-F5344CB8AC3E}">
        <p14:creationId xmlns:p14="http://schemas.microsoft.com/office/powerpoint/2010/main" val="174709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 </a:t>
            </a:r>
            <a:r>
              <a:rPr lang="en-AU" dirty="0" err="1"/>
              <a:t>vs</a:t>
            </a:r>
            <a:r>
              <a:rPr lang="en-AU" dirty="0"/>
              <a:t> Surgical ANTT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98" y="2261399"/>
            <a:ext cx="6468209" cy="2688264"/>
          </a:xfr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6392FF-89D7-4CDF-B084-FB155FD871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74" y="5392239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77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Antimicrobial Stewardship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Antimicrobial stewardship (AMS) is defined as an ongoing effort by a health service organisation to optimise antimicrobial use among patients ‘to improve patient outcomes, ensure cost-effective therapy and reduce adverse </a:t>
            </a:r>
            <a:r>
              <a:rPr lang="en-AU" dirty="0" err="1"/>
              <a:t>sequelae</a:t>
            </a:r>
            <a:r>
              <a:rPr lang="en-AU" dirty="0"/>
              <a:t> of antimicrobial use (including antimicrobial resistance).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18860-B04D-4CC8-9258-4A6399F3DE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08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705" r="405" b="315"/>
          <a:stretch/>
        </p:blipFill>
        <p:spPr>
          <a:xfrm>
            <a:off x="94769" y="203760"/>
            <a:ext cx="9239037" cy="5935287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74EE27-4847-45CE-A8BC-1B66244466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890" y="5422975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MROs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MRSA</a:t>
            </a:r>
          </a:p>
          <a:p>
            <a:r>
              <a:rPr lang="en-AU" dirty="0"/>
              <a:t>VRE</a:t>
            </a:r>
          </a:p>
          <a:p>
            <a:r>
              <a:rPr lang="en-AU" dirty="0"/>
              <a:t>CRE</a:t>
            </a:r>
          </a:p>
          <a:p>
            <a:r>
              <a:rPr lang="en-AU" dirty="0"/>
              <a:t>ESBL</a:t>
            </a:r>
          </a:p>
          <a:p>
            <a:r>
              <a:rPr lang="en-AU" dirty="0"/>
              <a:t>C. Diff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66A641-F105-4B9B-96AD-138BE8DFC5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C46F90-EB98-4C68-AFD5-999C173485A0}"/>
              </a:ext>
            </a:extLst>
          </p:cNvPr>
          <p:cNvSpPr/>
          <p:nvPr/>
        </p:nvSpPr>
        <p:spPr>
          <a:xfrm>
            <a:off x="8134071" y="767358"/>
            <a:ext cx="3219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Challenge!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3875-A32D-457F-942B-3301A8E2E888}"/>
              </a:ext>
            </a:extLst>
          </p:cNvPr>
          <p:cNvSpPr txBox="1"/>
          <p:nvPr/>
        </p:nvSpPr>
        <p:spPr>
          <a:xfrm>
            <a:off x="7847906" y="1706257"/>
            <a:ext cx="4231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Identify each MRO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Medication of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Diagnostic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Contact Precaution used</a:t>
            </a:r>
          </a:p>
        </p:txBody>
      </p:sp>
    </p:spTree>
    <p:extLst>
      <p:ext uri="{BB962C8B-B14F-4D97-AF65-F5344CB8AC3E}">
        <p14:creationId xmlns:p14="http://schemas.microsoft.com/office/powerpoint/2010/main" val="8522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Definition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400" b="1"/>
              <a:t>Infection control </a:t>
            </a:r>
            <a:r>
              <a:rPr lang="en-AU" sz="2400"/>
              <a:t>refers to procedures and activities that maximize prevention and minimise the risk of transmission of infectious diseases. </a:t>
            </a:r>
          </a:p>
          <a:p>
            <a:pPr marL="0" indent="0">
              <a:buNone/>
            </a:pPr>
            <a:r>
              <a:rPr lang="en-AU" sz="2400"/>
              <a:t>Successful infection prevention and control is critical in preserving a safe work environment. The fundamental elements to successful infection control management involve, identifying hazards, classifying any associated risks and implementing suitable control measures.</a:t>
            </a:r>
            <a:endParaRPr lang="en-AU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3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290DF9-3246-4B88-A6F3-029DE3E5C2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125617"/>
            <a:ext cx="1462088" cy="6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Key Components</a:t>
            </a:r>
            <a:br>
              <a:rPr lang="en-AU" dirty="0"/>
            </a:br>
            <a:r>
              <a:rPr lang="en-AU" dirty="0"/>
              <a:t>National Standards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112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Hand Hygiene</a:t>
            </a:r>
          </a:p>
          <a:p>
            <a:pPr lvl="1"/>
            <a:r>
              <a:rPr lang="en-AU" dirty="0"/>
              <a:t>Moments of hand hygiene</a:t>
            </a:r>
          </a:p>
          <a:p>
            <a:pPr lvl="1"/>
            <a:r>
              <a:rPr lang="en-AU" dirty="0"/>
              <a:t>Social, clinical, surgical HH</a:t>
            </a:r>
          </a:p>
          <a:p>
            <a:pPr lvl="1"/>
            <a:r>
              <a:rPr lang="en-AU" dirty="0"/>
              <a:t>ABHR</a:t>
            </a:r>
          </a:p>
          <a:p>
            <a:r>
              <a:rPr lang="en-AU" dirty="0"/>
              <a:t>Transmission based precautions and PPE</a:t>
            </a:r>
          </a:p>
          <a:p>
            <a:pPr lvl="1"/>
            <a:r>
              <a:rPr lang="en-AU" dirty="0"/>
              <a:t>Standard</a:t>
            </a:r>
          </a:p>
          <a:p>
            <a:pPr lvl="1"/>
            <a:r>
              <a:rPr lang="en-AU" dirty="0"/>
              <a:t>Contact</a:t>
            </a:r>
          </a:p>
          <a:p>
            <a:pPr lvl="1"/>
            <a:r>
              <a:rPr lang="en-AU" dirty="0"/>
              <a:t>Droplet</a:t>
            </a:r>
          </a:p>
          <a:p>
            <a:pPr lvl="1"/>
            <a:r>
              <a:rPr lang="en-AU" dirty="0"/>
              <a:t>Airborne</a:t>
            </a:r>
          </a:p>
          <a:p>
            <a:r>
              <a:rPr lang="en-AU" dirty="0"/>
              <a:t>Aseptic Technique</a:t>
            </a:r>
          </a:p>
          <a:p>
            <a:pPr lvl="1"/>
            <a:r>
              <a:rPr lang="en-AU" dirty="0"/>
              <a:t>Standard</a:t>
            </a:r>
          </a:p>
          <a:p>
            <a:pPr lvl="1"/>
            <a:r>
              <a:rPr lang="en-AU" dirty="0"/>
              <a:t>Surgical</a:t>
            </a:r>
          </a:p>
          <a:p>
            <a:r>
              <a:rPr lang="en-AU" dirty="0"/>
              <a:t>Antimicrobial Stewardship</a:t>
            </a:r>
          </a:p>
          <a:p>
            <a:pPr lvl="1"/>
            <a:r>
              <a:rPr lang="en-AU" dirty="0"/>
              <a:t>MROs</a:t>
            </a:r>
          </a:p>
          <a:p>
            <a:pPr lvl="1"/>
            <a:r>
              <a:rPr lang="en-AU" dirty="0"/>
              <a:t>Roles and responsibilities of healthcare workers </a:t>
            </a:r>
          </a:p>
          <a:p>
            <a:endParaRPr lang="en-AU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17F037-6BEF-4915-BA2F-73FF7EEB31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6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0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Hand Hygiene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>
                <a:solidFill>
                  <a:srgbClr val="FFFFFF"/>
                </a:solidFill>
              </a:rPr>
              <a:t>Hand hygiene is a general term applied to the use of soap or solution (non-antimicrobial or antimicrobial) and water, or a waterless antimicrobial agent to the surface of the hands, to clean them, avoiding the transmission of harmful germs. </a:t>
            </a:r>
          </a:p>
          <a:p>
            <a:pPr marL="0" indent="0">
              <a:buNone/>
            </a:pPr>
            <a:endParaRPr lang="en-AU" sz="1800">
              <a:solidFill>
                <a:srgbClr val="FFFFFF"/>
              </a:solidFill>
            </a:endParaRPr>
          </a:p>
          <a:p>
            <a:endParaRPr lang="en-AU" sz="18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AU" sz="1800">
                <a:solidFill>
                  <a:srgbClr val="FFFFFF"/>
                </a:solidFill>
              </a:rPr>
              <a:t>Hand hygiene has been recognised the single important measure to prevent and control infectious diseases in the community and can significantly reduce the burden of disease. </a:t>
            </a:r>
          </a:p>
          <a:p>
            <a:pPr marL="0" indent="0">
              <a:buNone/>
            </a:pPr>
            <a:endParaRPr lang="en-AU" sz="180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4B373A-1558-45F6-BDAC-EE4F96CECC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17" y="2597360"/>
            <a:ext cx="4007904" cy="16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Soap and Water vs. ABHR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EDC641-1B4D-4342-B4CE-101B480D71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844259"/>
            <a:ext cx="4105275" cy="1703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716D4-EFAC-4E54-BA47-4C644F55AE09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Can you name some difference between the use of soap and ABHR?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You are required to do further readings if you do not have a solid knowledge about this topic.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7" y="1393776"/>
            <a:ext cx="6080775" cy="525379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9933D0-A05D-4FAE-8A4D-1FA73E5993A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85" y="5282247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C62C6-E95B-4FE5-859D-71F11FD49AA6}"/>
              </a:ext>
            </a:extLst>
          </p:cNvPr>
          <p:cNvSpPr/>
          <p:nvPr/>
        </p:nvSpPr>
        <p:spPr>
          <a:xfrm>
            <a:off x="1302743" y="121028"/>
            <a:ext cx="9386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5 moments of Hand Hygiene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ED4A0-75DE-46DF-89F9-2CEDA7C17571}"/>
              </a:ext>
            </a:extLst>
          </p:cNvPr>
          <p:cNvSpPr txBox="1"/>
          <p:nvPr/>
        </p:nvSpPr>
        <p:spPr>
          <a:xfrm>
            <a:off x="6954051" y="1882588"/>
            <a:ext cx="3918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Site some examples as to when do you apply handwashing based on the moments</a:t>
            </a:r>
          </a:p>
        </p:txBody>
      </p:sp>
    </p:spTree>
    <p:extLst>
      <p:ext uri="{BB962C8B-B14F-4D97-AF65-F5344CB8AC3E}">
        <p14:creationId xmlns:p14="http://schemas.microsoft.com/office/powerpoint/2010/main" val="37764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types of hand hygiene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329168"/>
              </p:ext>
            </p:extLst>
          </p:nvPr>
        </p:nvGraphicFramePr>
        <p:xfrm>
          <a:off x="838200" y="2086882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Parts of hand 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Social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Domestic, community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Eating, toilet, cleaning, before or after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Soap and water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ABHR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20 secs-30sec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All parts of the hands including wrist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Clinical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Clinical procedure – vital signs, PA, bed making, admission, non 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Antibacterial soap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ABHR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All parts of the hands including wrist</a:t>
                      </a:r>
                    </a:p>
                    <a:p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Surgical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Operation, invasive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Chlorhexidine based hand rub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Betadine solution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Allergy/sensitivity – inform IPC nurse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3-5 minutes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Surgical scrub</a:t>
                      </a:r>
                    </a:p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Increased or more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Clinical+ up to the elbow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C6752-513E-4FAE-9B52-656EEA89B3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46" y="230188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210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4" y="135189"/>
            <a:ext cx="10515600" cy="1325563"/>
          </a:xfrm>
        </p:spPr>
        <p:txBody>
          <a:bodyPr/>
          <a:lstStyle/>
          <a:p>
            <a:r>
              <a:rPr lang="en-AU" dirty="0"/>
              <a:t>Modes of Transmission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26" y="1253686"/>
            <a:ext cx="5154863" cy="5529634"/>
          </a:xfr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73F5DA-F5A3-411B-B89C-502574BA04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30" y="5312727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75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0176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Standard</a:t>
            </a:r>
          </a:p>
          <a:p>
            <a:r>
              <a:rPr lang="en-AU" dirty="0"/>
              <a:t>Contact</a:t>
            </a:r>
          </a:p>
          <a:p>
            <a:r>
              <a:rPr lang="en-AU" dirty="0"/>
              <a:t>Droplet</a:t>
            </a:r>
          </a:p>
          <a:p>
            <a:r>
              <a:rPr lang="en-AU" dirty="0"/>
              <a:t>Airborne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Personal Protective Equipment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Donning – </a:t>
            </a:r>
            <a:r>
              <a:rPr lang="en-AU" dirty="0">
                <a:solidFill>
                  <a:srgbClr val="FF0000"/>
                </a:solidFill>
              </a:rPr>
              <a:t>G</a:t>
            </a:r>
            <a:r>
              <a:rPr lang="en-AU" dirty="0"/>
              <a:t>own </a:t>
            </a:r>
            <a:r>
              <a:rPr lang="en-AU" dirty="0">
                <a:solidFill>
                  <a:srgbClr val="FF0000"/>
                </a:solidFill>
              </a:rPr>
              <a:t>R</a:t>
            </a:r>
            <a:r>
              <a:rPr lang="en-AU" dirty="0"/>
              <a:t>esp </a:t>
            </a:r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/>
              <a:t>ye </a:t>
            </a:r>
            <a:r>
              <a:rPr lang="en-AU" dirty="0">
                <a:solidFill>
                  <a:srgbClr val="FF0000"/>
                </a:solidFill>
              </a:rPr>
              <a:t>G</a:t>
            </a:r>
            <a:r>
              <a:rPr lang="en-AU" dirty="0"/>
              <a:t>loves</a:t>
            </a:r>
          </a:p>
          <a:p>
            <a:r>
              <a:rPr lang="en-AU" dirty="0"/>
              <a:t>Doffing – </a:t>
            </a:r>
            <a:r>
              <a:rPr lang="en-AU" dirty="0">
                <a:solidFill>
                  <a:srgbClr val="FF0000"/>
                </a:solidFill>
              </a:rPr>
              <a:t>G</a:t>
            </a:r>
            <a:r>
              <a:rPr lang="en-AU" dirty="0"/>
              <a:t>loves </a:t>
            </a:r>
            <a:r>
              <a:rPr lang="en-AU" dirty="0">
                <a:solidFill>
                  <a:srgbClr val="FF0000"/>
                </a:solidFill>
              </a:rPr>
              <a:t>E</a:t>
            </a:r>
            <a:r>
              <a:rPr lang="en-AU" dirty="0"/>
              <a:t>ye </a:t>
            </a:r>
            <a:r>
              <a:rPr lang="en-AU" dirty="0">
                <a:solidFill>
                  <a:srgbClr val="FF0000"/>
                </a:solidFill>
              </a:rPr>
              <a:t>G</a:t>
            </a:r>
            <a:r>
              <a:rPr lang="en-AU" dirty="0"/>
              <a:t>own </a:t>
            </a:r>
            <a:r>
              <a:rPr lang="en-AU" dirty="0">
                <a:solidFill>
                  <a:srgbClr val="FF0000"/>
                </a:solidFill>
              </a:rPr>
              <a:t>R</a:t>
            </a:r>
            <a:r>
              <a:rPr lang="en-AU" dirty="0"/>
              <a:t>esp</a:t>
            </a:r>
          </a:p>
          <a:p>
            <a:r>
              <a:rPr lang="en-AU" dirty="0"/>
              <a:t>COVID - GGER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310E2F-4082-4AA3-9B42-1001A74219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05" y="5261610"/>
            <a:ext cx="2973070" cy="12312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011BBF-B01D-4C95-A2A5-F392D492F830}"/>
              </a:ext>
            </a:extLst>
          </p:cNvPr>
          <p:cNvSpPr/>
          <p:nvPr/>
        </p:nvSpPr>
        <p:spPr>
          <a:xfrm>
            <a:off x="8134071" y="767358"/>
            <a:ext cx="3219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Challenge!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535B8-BCB6-4023-9645-D25006BF098A}"/>
              </a:ext>
            </a:extLst>
          </p:cNvPr>
          <p:cNvSpPr txBox="1"/>
          <p:nvPr/>
        </p:nvSpPr>
        <p:spPr>
          <a:xfrm>
            <a:off x="7847906" y="1706257"/>
            <a:ext cx="423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 at least 3 diseases where you require standard, contact, droplet and airborne precautions. </a:t>
            </a:r>
          </a:p>
        </p:txBody>
      </p:sp>
    </p:spTree>
    <p:extLst>
      <p:ext uri="{BB962C8B-B14F-4D97-AF65-F5344CB8AC3E}">
        <p14:creationId xmlns:p14="http://schemas.microsoft.com/office/powerpoint/2010/main" val="372850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567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Infection Prevention and Control</vt:lpstr>
      <vt:lpstr>Definition</vt:lpstr>
      <vt:lpstr>Key Components National Standards - 3</vt:lpstr>
      <vt:lpstr>Hand Hygiene</vt:lpstr>
      <vt:lpstr>Soap and Water vs. ABHR</vt:lpstr>
      <vt:lpstr>PowerPoint Presentation</vt:lpstr>
      <vt:lpstr>Different types of hand hygiene</vt:lpstr>
      <vt:lpstr>Modes of Transmission</vt:lpstr>
      <vt:lpstr>Precautions</vt:lpstr>
      <vt:lpstr>PowerPoint Presentation</vt:lpstr>
      <vt:lpstr>PowerPoint Presentation</vt:lpstr>
      <vt:lpstr>PowerPoint Presentation</vt:lpstr>
      <vt:lpstr>PowerPoint Presentation</vt:lpstr>
      <vt:lpstr>Aseptic Practice </vt:lpstr>
      <vt:lpstr>Standard vs Surgical ANTT</vt:lpstr>
      <vt:lpstr>Antimicrobial Stewardship</vt:lpstr>
      <vt:lpstr>PowerPoint Presentation</vt:lpstr>
      <vt:lpstr>Other MROs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Infection Prevention and Control</dc:title>
  <dc:creator>Deepak Subedi</dc:creator>
  <cp:lastModifiedBy>Deepak Subedi</cp:lastModifiedBy>
  <cp:revision>16</cp:revision>
  <dcterms:created xsi:type="dcterms:W3CDTF">2020-04-29T03:53:54Z</dcterms:created>
  <dcterms:modified xsi:type="dcterms:W3CDTF">2020-06-08T20:44:24Z</dcterms:modified>
</cp:coreProperties>
</file>