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8" r:id="rId11"/>
    <p:sldId id="269" r:id="rId12"/>
    <p:sldId id="272" r:id="rId13"/>
    <p:sldId id="271" r:id="rId14"/>
    <p:sldId id="267" r:id="rId15"/>
    <p:sldId id="277" r:id="rId16"/>
    <p:sldId id="278" r:id="rId17"/>
    <p:sldId id="276" r:id="rId18"/>
    <p:sldId id="279" r:id="rId19"/>
    <p:sldId id="280" r:id="rId20"/>
    <p:sldId id="281" r:id="rId21"/>
    <p:sldId id="275" r:id="rId22"/>
    <p:sldId id="282"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4" autoAdjust="0"/>
    <p:restoredTop sz="94660"/>
  </p:normalViewPr>
  <p:slideViewPr>
    <p:cSldViewPr snapToGrid="0" snapToObjects="1">
      <p:cViewPr varScale="1">
        <p:scale>
          <a:sx n="89" d="100"/>
          <a:sy n="89" d="100"/>
        </p:scale>
        <p:origin x="-16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E9C3BB-2EE9-6A43-A7CC-9C8711476020}" type="datetimeFigureOut">
              <a:rPr lang="en-US" smtClean="0"/>
              <a:t>8/24/12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296E0C-16E8-0A41-8DDC-2FECECFE9BB8}" type="slidenum">
              <a:rPr lang="en-US" smtClean="0"/>
              <a:t>‹#›</a:t>
            </a:fld>
            <a:endParaRPr lang="en-US"/>
          </a:p>
        </p:txBody>
      </p:sp>
    </p:spTree>
    <p:extLst>
      <p:ext uri="{BB962C8B-B14F-4D97-AF65-F5344CB8AC3E}">
        <p14:creationId xmlns:p14="http://schemas.microsoft.com/office/powerpoint/2010/main" val="32109106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years ago, most web content was static, that is, we put HTML elements (paragraphs, images, links) in a specific order in our HTML file, and the browser always showed the elements in that order. If we wanted to change the order, we had to rewrite the HTML, or we could use some server-side techniques. Today, there are many different techniques available to bring web pages alive, making them more dynamic and interactive.</a:t>
            </a:r>
          </a:p>
          <a:p>
            <a:endParaRPr lang="en-US" dirty="0" smtClean="0"/>
          </a:p>
          <a:p>
            <a:r>
              <a:rPr lang="en-US" dirty="0" smtClean="0"/>
              <a:t>DOM is a platform- and language-neutral interface that allows programs and scripts to dynamically access and update the content, structure and style of documents. This model describes each web page element, which of its properties can be changed, and how to do it. DOM provides an object-oriented programming interface between HTML/CSS and JavaScript</a:t>
            </a:r>
            <a:endParaRPr lang="en-US" dirty="0"/>
          </a:p>
        </p:txBody>
      </p:sp>
      <p:sp>
        <p:nvSpPr>
          <p:cNvPr id="4" name="Slide Number Placeholder 3"/>
          <p:cNvSpPr>
            <a:spLocks noGrp="1"/>
          </p:cNvSpPr>
          <p:nvPr>
            <p:ph type="sldNum" sz="quarter" idx="10"/>
          </p:nvPr>
        </p:nvSpPr>
        <p:spPr/>
        <p:txBody>
          <a:bodyPr/>
          <a:lstStyle/>
          <a:p>
            <a:fld id="{A3296E0C-16E8-0A41-8DDC-2FECECFE9BB8}" type="slidenum">
              <a:rPr lang="en-US" smtClean="0"/>
              <a:t>6</a:t>
            </a:fld>
            <a:endParaRPr lang="en-US"/>
          </a:p>
        </p:txBody>
      </p:sp>
    </p:spTree>
    <p:extLst>
      <p:ext uri="{BB962C8B-B14F-4D97-AF65-F5344CB8AC3E}">
        <p14:creationId xmlns:p14="http://schemas.microsoft.com/office/powerpoint/2010/main" val="14530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stackoverflow.com</a:t>
            </a:r>
            <a:r>
              <a:rPr lang="en-US" dirty="0" smtClean="0"/>
              <a:t>/questions/1470488/difference-between-using-</a:t>
            </a:r>
            <a:r>
              <a:rPr lang="en-US" dirty="0" err="1" smtClean="0"/>
              <a:t>var</a:t>
            </a:r>
            <a:r>
              <a:rPr lang="en-US" dirty="0" smtClean="0"/>
              <a:t>-and-not-using-</a:t>
            </a:r>
            <a:r>
              <a:rPr lang="en-US" dirty="0" err="1" smtClean="0"/>
              <a:t>var</a:t>
            </a:r>
            <a:r>
              <a:rPr lang="en-US" dirty="0" smtClean="0"/>
              <a:t>-in-</a:t>
            </a:r>
            <a:r>
              <a:rPr lang="en-US" dirty="0" err="1" smtClean="0"/>
              <a:t>javascript</a:t>
            </a:r>
            <a:endParaRPr lang="en-US" dirty="0" smtClean="0"/>
          </a:p>
        </p:txBody>
      </p:sp>
      <p:sp>
        <p:nvSpPr>
          <p:cNvPr id="4" name="Slide Number Placeholder 3"/>
          <p:cNvSpPr>
            <a:spLocks noGrp="1"/>
          </p:cNvSpPr>
          <p:nvPr>
            <p:ph type="sldNum" sz="quarter" idx="10"/>
          </p:nvPr>
        </p:nvSpPr>
        <p:spPr/>
        <p:txBody>
          <a:bodyPr/>
          <a:lstStyle/>
          <a:p>
            <a:fld id="{A3296E0C-16E8-0A41-8DDC-2FECECFE9BB8}" type="slidenum">
              <a:rPr lang="en-US" smtClean="0"/>
              <a:t>9</a:t>
            </a:fld>
            <a:endParaRPr lang="en-US"/>
          </a:p>
        </p:txBody>
      </p:sp>
    </p:spTree>
    <p:extLst>
      <p:ext uri="{BB962C8B-B14F-4D97-AF65-F5344CB8AC3E}">
        <p14:creationId xmlns:p14="http://schemas.microsoft.com/office/powerpoint/2010/main" val="189264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58577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3257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77577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27305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B81F02-CB75-FD4D-8619-33C62696BEC3}" type="datetimeFigureOut">
              <a:rPr lang="en-US" smtClean="0"/>
              <a:t>8/24/12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408331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B81F02-CB75-FD4D-8619-33C62696BEC3}" type="datetimeFigureOut">
              <a:rPr lang="en-US" smtClean="0"/>
              <a:t>8/24/12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42820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B81F02-CB75-FD4D-8619-33C62696BEC3}" type="datetimeFigureOut">
              <a:rPr lang="en-US" smtClean="0"/>
              <a:t>8/24/12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99871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B81F02-CB75-FD4D-8619-33C62696BEC3}" type="datetimeFigureOut">
              <a:rPr lang="en-US" smtClean="0"/>
              <a:t>8/24/12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52354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81F02-CB75-FD4D-8619-33C62696BEC3}" type="datetimeFigureOut">
              <a:rPr lang="en-US" smtClean="0"/>
              <a:t>8/24/12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0509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B81F02-CB75-FD4D-8619-33C62696BEC3}" type="datetimeFigureOut">
              <a:rPr lang="en-US" smtClean="0"/>
              <a:t>8/24/12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84707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B81F02-CB75-FD4D-8619-33C62696BEC3}" type="datetimeFigureOut">
              <a:rPr lang="en-US" smtClean="0"/>
              <a:t>8/24/12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9917467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81F02-CB75-FD4D-8619-33C62696BEC3}" type="datetimeFigureOut">
              <a:rPr lang="en-US" smtClean="0"/>
              <a:t>8/24/12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9B823-D961-A748-8730-EA9F1C0B6764}" type="slidenum">
              <a:rPr lang="en-US" smtClean="0"/>
              <a:t>‹#›</a:t>
            </a:fld>
            <a:endParaRPr lang="en-US"/>
          </a:p>
        </p:txBody>
      </p:sp>
    </p:spTree>
    <p:extLst>
      <p:ext uri="{BB962C8B-B14F-4D97-AF65-F5344CB8AC3E}">
        <p14:creationId xmlns:p14="http://schemas.microsoft.com/office/powerpoint/2010/main" val="531636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vascript.crockford.com/javascrip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addyosmani.com/resources/essentialjsdesignpatterns/book/" TargetMode="External"/><Relationship Id="rId4" Type="http://schemas.openxmlformats.org/officeDocument/2006/relationships/hyperlink" Target="http://net.tutsplus.com/tutorials/javascript-ajax/digging-into-design-patterns-in-javascript/" TargetMode="External"/><Relationship Id="rId5" Type="http://schemas.openxmlformats.org/officeDocument/2006/relationships/hyperlink" Target="http://net.tutsplus.com/tutorials/javascript-ajax/the-essentials-of-writing-high-quality-javascript/" TargetMode="External"/><Relationship Id="rId6" Type="http://schemas.openxmlformats.org/officeDocument/2006/relationships/hyperlink" Target="https://developer.mozilla.org/en/JavaScript/Introduction_to_Object-Oriented_JavaScript" TargetMode="External"/><Relationship Id="rId7" Type="http://schemas.openxmlformats.org/officeDocument/2006/relationships/hyperlink" Target="https://developer.mozilla.org/en-US/docs/JavaScript/A_re-introduction_to_JavaScript" TargetMode="External"/><Relationship Id="rId8" Type="http://schemas.openxmlformats.org/officeDocument/2006/relationships/hyperlink" Target="http://google-styleguide.googlecode.com/svn/trunk/javascriptguide.xml" TargetMode="External"/><Relationship Id="rId9" Type="http://schemas.openxmlformats.org/officeDocument/2006/relationships/hyperlink" Target="http://code.google.com/edu/submissions/html-css-javascript/" TargetMode="External"/><Relationship Id="rId1" Type="http://schemas.openxmlformats.org/officeDocument/2006/relationships/slideLayout" Target="../slideLayouts/slideLayout2.xml"/><Relationship Id="rId2" Type="http://schemas.openxmlformats.org/officeDocument/2006/relationships/hyperlink" Target="http://net.tutsplus.com/tutorials/javascript-ajax/principles-of-maintainable-javascrip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0139"/>
            <a:ext cx="7772400" cy="1470025"/>
          </a:xfrm>
        </p:spPr>
        <p:txBody>
          <a:bodyPr>
            <a:normAutofit fontScale="90000"/>
          </a:bodyPr>
          <a:lstStyle/>
          <a:p>
            <a:r>
              <a:rPr lang="en-US" dirty="0" smtClean="0"/>
              <a:t>JavaScript</a:t>
            </a:r>
            <a:br>
              <a:rPr lang="en-US" dirty="0" smtClean="0"/>
            </a:br>
            <a:r>
              <a:rPr lang="en-US" dirty="0"/>
              <a:t/>
            </a:r>
            <a:br>
              <a:rPr lang="en-US" dirty="0"/>
            </a:br>
            <a:r>
              <a:rPr lang="en-US" dirty="0" smtClean="0"/>
              <a:t>25</a:t>
            </a:r>
            <a:r>
              <a:rPr lang="en-US" baseline="30000" dirty="0" smtClean="0"/>
              <a:t>th</a:t>
            </a:r>
            <a:r>
              <a:rPr lang="en-US" dirty="0" smtClean="0"/>
              <a:t> August 2012</a:t>
            </a:r>
            <a:br>
              <a:rPr lang="en-US" dirty="0" smtClean="0"/>
            </a:br>
            <a:r>
              <a:rPr lang="en-US" sz="2700" dirty="0" smtClean="0"/>
              <a:t>Angad Singh</a:t>
            </a:r>
            <a:endParaRPr lang="en-US" dirty="0"/>
          </a:p>
        </p:txBody>
      </p:sp>
      <p:sp>
        <p:nvSpPr>
          <p:cNvPr id="3" name="Subtitle 2"/>
          <p:cNvSpPr>
            <a:spLocks noGrp="1"/>
          </p:cNvSpPr>
          <p:nvPr>
            <p:ph type="subTitle" idx="1"/>
          </p:nvPr>
        </p:nvSpPr>
        <p:spPr>
          <a:xfrm>
            <a:off x="2340406" y="3886200"/>
            <a:ext cx="4704183" cy="1752600"/>
          </a:xfrm>
        </p:spPr>
        <p:txBody>
          <a:bodyPr>
            <a:normAutofit/>
          </a:bodyPr>
          <a:lstStyle/>
          <a:p>
            <a:pPr algn="l"/>
            <a:r>
              <a:rPr lang="en-US" sz="2400" dirty="0" smtClean="0">
                <a:latin typeface="Consolas"/>
                <a:cs typeface="Consolas"/>
              </a:rPr>
              <a:t>function foo() {</a:t>
            </a:r>
          </a:p>
          <a:p>
            <a:pPr algn="l"/>
            <a:r>
              <a:rPr lang="en-US" sz="2400" dirty="0" smtClean="0">
                <a:latin typeface="Consolas"/>
                <a:cs typeface="Consolas"/>
              </a:rPr>
              <a:t>	alert(“Hello World!”)</a:t>
            </a:r>
          </a:p>
          <a:p>
            <a:pPr algn="l"/>
            <a:r>
              <a:rPr lang="en-US" sz="2400" dirty="0" smtClean="0">
                <a:latin typeface="Consolas"/>
                <a:cs typeface="Consolas"/>
              </a:rPr>
              <a:t>}</a:t>
            </a:r>
          </a:p>
        </p:txBody>
      </p:sp>
    </p:spTree>
    <p:extLst>
      <p:ext uri="{BB962C8B-B14F-4D97-AF65-F5344CB8AC3E}">
        <p14:creationId xmlns:p14="http://schemas.microsoft.com/office/powerpoint/2010/main" val="17900612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lstStyle/>
          <a:p>
            <a:r>
              <a:rPr lang="en-US" sz="2400" dirty="0" smtClean="0"/>
              <a:t>Operators - +, -, *, / and %</a:t>
            </a:r>
          </a:p>
          <a:p>
            <a:r>
              <a:rPr lang="en-US" sz="2400" dirty="0" smtClean="0"/>
              <a:t>Assignment =, +=, -= etc.</a:t>
            </a:r>
          </a:p>
          <a:p>
            <a:r>
              <a:rPr lang="en-US" sz="2400" dirty="0" smtClean="0"/>
              <a:t>Increment and Decrement ++, --</a:t>
            </a:r>
          </a:p>
          <a:p>
            <a:r>
              <a:rPr lang="en-US" sz="2400" dirty="0" smtClean="0"/>
              <a:t>String Concatenation “hello” + “world”</a:t>
            </a:r>
          </a:p>
          <a:p>
            <a:r>
              <a:rPr lang="en-US" sz="2400" dirty="0" smtClean="0"/>
              <a:t>Comparisons &lt;, &gt;, &lt;= and &gt;=</a:t>
            </a:r>
          </a:p>
          <a:p>
            <a:r>
              <a:rPr lang="en-US" sz="2400" dirty="0" smtClean="0"/>
              <a:t>== performs type coercion with different types</a:t>
            </a:r>
          </a:p>
          <a:p>
            <a:r>
              <a:rPr lang="en-US" sz="2400" dirty="0" smtClean="0"/>
              <a:t>Use === to prevent type coercion</a:t>
            </a:r>
            <a:endParaRPr lang="en-US" sz="2400" dirty="0"/>
          </a:p>
        </p:txBody>
      </p:sp>
    </p:spTree>
    <p:extLst>
      <p:ext uri="{BB962C8B-B14F-4D97-AF65-F5344CB8AC3E}">
        <p14:creationId xmlns:p14="http://schemas.microsoft.com/office/powerpoint/2010/main" val="2910748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Consolas"/>
                <a:cs typeface="Consolas"/>
              </a:rPr>
              <a:t>if (a === 1) {</a:t>
            </a:r>
          </a:p>
          <a:p>
            <a:pPr marL="0" indent="0">
              <a:buNone/>
            </a:pPr>
            <a:r>
              <a:rPr lang="en-US" dirty="0">
                <a:latin typeface="Consolas"/>
                <a:cs typeface="Consolas"/>
              </a:rPr>
              <a:t>	</a:t>
            </a:r>
            <a:r>
              <a:rPr lang="en-US" dirty="0" smtClean="0">
                <a:latin typeface="Consolas"/>
                <a:cs typeface="Consolas"/>
              </a:rPr>
              <a:t>a++;</a:t>
            </a:r>
          </a:p>
          <a:p>
            <a:pPr marL="0" indent="0">
              <a:buNone/>
            </a:pP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smtClean="0">
                <a:latin typeface="Consolas"/>
                <a:cs typeface="Consolas"/>
              </a:rPr>
              <a:t>while (true) {</a:t>
            </a:r>
            <a:r>
              <a:rPr lang="en-US" dirty="0">
                <a:latin typeface="Consolas"/>
                <a:cs typeface="Consolas"/>
              </a:rPr>
              <a:t> </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smtClean="0">
                <a:latin typeface="Consolas"/>
                <a:cs typeface="Consolas"/>
              </a:rPr>
              <a:t>for(</a:t>
            </a:r>
            <a:r>
              <a:rPr lang="en-US" dirty="0" err="1" smtClean="0">
                <a:latin typeface="Consolas"/>
                <a:cs typeface="Consolas"/>
              </a:rPr>
              <a:t>var</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 = 0; </a:t>
            </a:r>
            <a:r>
              <a:rPr lang="en-US" dirty="0" err="1" smtClean="0">
                <a:latin typeface="Consolas"/>
                <a:cs typeface="Consolas"/>
              </a:rPr>
              <a:t>i</a:t>
            </a:r>
            <a:r>
              <a:rPr lang="en-US" dirty="0" smtClean="0">
                <a:latin typeface="Consolas"/>
                <a:cs typeface="Consolas"/>
              </a:rPr>
              <a:t> &lt; 5; </a:t>
            </a:r>
            <a:r>
              <a:rPr lang="en-US" dirty="0" err="1" smtClean="0">
                <a:latin typeface="Consolas"/>
                <a:cs typeface="Consolas"/>
              </a:rPr>
              <a:t>i</a:t>
            </a:r>
            <a:r>
              <a:rPr lang="en-US" dirty="0" smtClean="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switch(action) {</a:t>
            </a:r>
          </a:p>
          <a:p>
            <a:pPr marL="0" indent="0">
              <a:buNone/>
            </a:pPr>
            <a:r>
              <a:rPr lang="en-US" dirty="0" smtClean="0">
                <a:latin typeface="Consolas"/>
                <a:cs typeface="Consolas"/>
              </a:rPr>
              <a:t>	case ‘draw’: </a:t>
            </a:r>
            <a:r>
              <a:rPr lang="en-US" dirty="0" err="1" smtClean="0">
                <a:latin typeface="Consolas"/>
                <a:cs typeface="Consolas"/>
              </a:rPr>
              <a:t>drawit</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break;</a:t>
            </a:r>
          </a:p>
          <a:p>
            <a:pPr marL="0" indent="0">
              <a:buNone/>
            </a:pPr>
            <a:r>
              <a:rPr lang="en-US" dirty="0">
                <a:latin typeface="Consolas"/>
                <a:cs typeface="Consolas"/>
              </a:rPr>
              <a:t>	</a:t>
            </a:r>
            <a:r>
              <a:rPr lang="en-US" dirty="0" smtClean="0">
                <a:latin typeface="Consolas"/>
                <a:cs typeface="Consolas"/>
              </a:rPr>
              <a:t>case ‘eat’ : </a:t>
            </a:r>
            <a:r>
              <a:rPr lang="en-US" dirty="0" err="1" smtClean="0">
                <a:latin typeface="Consolas"/>
                <a:cs typeface="Consolas"/>
              </a:rPr>
              <a:t>eatit</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break;</a:t>
            </a:r>
          </a:p>
          <a:p>
            <a:pPr marL="0" indent="0">
              <a:buNone/>
            </a:pPr>
            <a:r>
              <a:rPr lang="en-US" dirty="0">
                <a:latin typeface="Consolas"/>
                <a:cs typeface="Consolas"/>
              </a:rPr>
              <a:t>	</a:t>
            </a:r>
            <a:r>
              <a:rPr lang="en-US" dirty="0" smtClean="0">
                <a:latin typeface="Consolas"/>
                <a:cs typeface="Consolas"/>
              </a:rPr>
              <a:t>default		: </a:t>
            </a:r>
            <a:r>
              <a:rPr lang="en-US" dirty="0" err="1" smtClean="0">
                <a:latin typeface="Consolas"/>
                <a:cs typeface="Consolas"/>
              </a:rPr>
              <a:t>donothing</a:t>
            </a:r>
            <a:r>
              <a:rPr lang="en-US" dirty="0" smtClean="0">
                <a:latin typeface="Consolas"/>
                <a:cs typeface="Consolas"/>
              </a:rPr>
              <a:t>();</a:t>
            </a:r>
          </a:p>
          <a:p>
            <a:pPr marL="0" indent="0">
              <a:buNone/>
            </a:pPr>
            <a:r>
              <a:rPr lang="en-US" dirty="0">
                <a:latin typeface="Consolas"/>
                <a:cs typeface="Consolas"/>
              </a:rPr>
              <a:t>}</a:t>
            </a:r>
            <a:endParaRPr lang="en-US" dirty="0" smtClean="0">
              <a:latin typeface="Consolas"/>
              <a:cs typeface="Consolas"/>
            </a:endParaRPr>
          </a:p>
        </p:txBody>
      </p:sp>
    </p:spTree>
    <p:extLst>
      <p:ext uri="{BB962C8B-B14F-4D97-AF65-F5344CB8AC3E}">
        <p14:creationId xmlns:p14="http://schemas.microsoft.com/office/powerpoint/2010/main" val="1057798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latin typeface="Consolas"/>
                <a:cs typeface="Consolas"/>
              </a:rPr>
              <a:t>var</a:t>
            </a:r>
            <a:r>
              <a:rPr lang="en-US" sz="2000" dirty="0" smtClean="0">
                <a:latin typeface="Consolas"/>
                <a:cs typeface="Consolas"/>
              </a:rPr>
              <a:t> a = new Array();</a:t>
            </a:r>
          </a:p>
          <a:p>
            <a:pPr marL="0" indent="0">
              <a:buNone/>
            </a:pPr>
            <a:r>
              <a:rPr lang="en-US" sz="2000" dirty="0" smtClean="0">
                <a:latin typeface="Consolas"/>
                <a:cs typeface="Consolas"/>
              </a:rPr>
              <a:t>a[0] = “car”;</a:t>
            </a:r>
          </a:p>
          <a:p>
            <a:pPr marL="0" indent="0">
              <a:buNone/>
            </a:pPr>
            <a:r>
              <a:rPr lang="en-US" sz="2000" dirty="0" smtClean="0">
                <a:latin typeface="Consolas"/>
                <a:cs typeface="Consolas"/>
              </a:rPr>
              <a:t>a[1] = “bike”;</a:t>
            </a:r>
          </a:p>
          <a:p>
            <a:pPr marL="0" indent="0">
              <a:buNone/>
            </a:pPr>
            <a:r>
              <a:rPr lang="en-US" sz="2000" dirty="0" err="1" smtClean="0">
                <a:latin typeface="Consolas"/>
                <a:cs typeface="Consolas"/>
              </a:rPr>
              <a:t>var</a:t>
            </a:r>
            <a:r>
              <a:rPr lang="en-US" sz="2000" dirty="0" smtClean="0">
                <a:latin typeface="Consolas"/>
                <a:cs typeface="Consolas"/>
              </a:rPr>
              <a:t> a = [“car”, “bike”];</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Quick Tip: Length of the array is one more than the highest index.</a:t>
            </a:r>
          </a:p>
          <a:p>
            <a:pPr marL="0" indent="0">
              <a:buNone/>
            </a:pPr>
            <a:r>
              <a:rPr lang="en-US" sz="2000" dirty="0" smtClean="0">
                <a:latin typeface="Consolas"/>
                <a:cs typeface="Consolas"/>
              </a:rPr>
              <a:t>a[100] = “truck”;</a:t>
            </a:r>
          </a:p>
          <a:p>
            <a:pPr marL="0" indent="0">
              <a:buNone/>
            </a:pPr>
            <a:r>
              <a:rPr lang="en-US" sz="2000" dirty="0" err="1" smtClean="0">
                <a:latin typeface="Consolas"/>
                <a:cs typeface="Consolas"/>
              </a:rPr>
              <a:t>a.length</a:t>
            </a:r>
            <a:r>
              <a:rPr lang="en-US" sz="2000" dirty="0" smtClean="0">
                <a:latin typeface="Consolas"/>
                <a:cs typeface="Consolas"/>
              </a:rPr>
              <a:t> = 101;</a:t>
            </a:r>
          </a:p>
        </p:txBody>
      </p:sp>
    </p:spTree>
    <p:extLst>
      <p:ext uri="{BB962C8B-B14F-4D97-AF65-F5344CB8AC3E}">
        <p14:creationId xmlns:p14="http://schemas.microsoft.com/office/powerpoint/2010/main" val="30202491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idx="1"/>
          </p:nvPr>
        </p:nvSpPr>
        <p:spPr>
          <a:xfrm>
            <a:off x="457200" y="1614469"/>
            <a:ext cx="8229600" cy="4525963"/>
          </a:xfrm>
        </p:spPr>
        <p:txBody>
          <a:bodyPr>
            <a:normAutofit fontScale="92500" lnSpcReduction="20000"/>
          </a:bodyPr>
          <a:lstStyle/>
          <a:p>
            <a:pPr marL="0" indent="0">
              <a:buNone/>
            </a:pPr>
            <a:r>
              <a:rPr lang="en-US" dirty="0" smtClean="0"/>
              <a:t>JS Objects are collection of name-value pairs.</a:t>
            </a:r>
          </a:p>
          <a:p>
            <a:pPr marL="0" indent="0">
              <a:buNone/>
            </a:pPr>
            <a:endParaRPr lang="en-US" dirty="0"/>
          </a:p>
          <a:p>
            <a:pPr marL="0" indent="0">
              <a:buNone/>
            </a:pPr>
            <a:r>
              <a:rPr lang="en-US" dirty="0" err="1" smtClean="0">
                <a:latin typeface="Consolas"/>
                <a:cs typeface="Consolas"/>
              </a:rPr>
              <a:t>var</a:t>
            </a:r>
            <a:r>
              <a:rPr lang="en-US" dirty="0" smtClean="0">
                <a:latin typeface="Consolas"/>
                <a:cs typeface="Consolas"/>
              </a:rPr>
              <a:t> </a:t>
            </a:r>
            <a:r>
              <a:rPr lang="en-US" dirty="0" err="1" smtClean="0">
                <a:latin typeface="Consolas"/>
                <a:cs typeface="Consolas"/>
              </a:rPr>
              <a:t>obj</a:t>
            </a:r>
            <a:r>
              <a:rPr lang="en-US" dirty="0" smtClean="0">
                <a:latin typeface="Consolas"/>
                <a:cs typeface="Consolas"/>
              </a:rPr>
              <a:t> = new Object();</a:t>
            </a:r>
          </a:p>
          <a:p>
            <a:pPr marL="0" indent="0">
              <a:buNone/>
            </a:pPr>
            <a:r>
              <a:rPr lang="en-US" dirty="0" err="1" smtClean="0">
                <a:latin typeface="Consolas"/>
                <a:cs typeface="Consolas"/>
              </a:rPr>
              <a:t>var</a:t>
            </a:r>
            <a:r>
              <a:rPr lang="en-US" dirty="0" smtClean="0">
                <a:latin typeface="Consolas"/>
                <a:cs typeface="Consolas"/>
              </a:rPr>
              <a:t> </a:t>
            </a:r>
            <a:r>
              <a:rPr lang="en-US" dirty="0" err="1" smtClean="0">
                <a:latin typeface="Consolas"/>
                <a:cs typeface="Consolas"/>
              </a:rPr>
              <a:t>obj</a:t>
            </a:r>
            <a:r>
              <a:rPr lang="en-US" dirty="0" smtClean="0">
                <a:latin typeface="Consolas"/>
                <a:cs typeface="Consolas"/>
              </a:rPr>
              <a:t> = {};</a:t>
            </a:r>
          </a:p>
          <a:p>
            <a:pPr marL="0" indent="0">
              <a:buNone/>
            </a:pPr>
            <a:r>
              <a:rPr lang="en-US" dirty="0" smtClean="0">
                <a:latin typeface="Consolas"/>
                <a:cs typeface="Consolas"/>
              </a:rPr>
              <a:t>//Similar</a:t>
            </a:r>
          </a:p>
          <a:p>
            <a:pPr marL="0" indent="0">
              <a:buNone/>
            </a:pPr>
            <a:endParaRPr lang="en-US" dirty="0"/>
          </a:p>
          <a:p>
            <a:pPr marL="0" indent="0">
              <a:buNone/>
            </a:pPr>
            <a:r>
              <a:rPr lang="en-US" dirty="0" err="1" smtClean="0">
                <a:latin typeface="Consolas"/>
                <a:cs typeface="Consolas"/>
              </a:rPr>
              <a:t>obj.name</a:t>
            </a:r>
            <a:r>
              <a:rPr lang="en-US" dirty="0" smtClean="0">
                <a:latin typeface="Consolas"/>
                <a:cs typeface="Consolas"/>
              </a:rPr>
              <a:t> = “Angad”;</a:t>
            </a:r>
          </a:p>
          <a:p>
            <a:pPr marL="0" indent="0">
              <a:buNone/>
            </a:pPr>
            <a:r>
              <a:rPr lang="en-US" dirty="0" smtClean="0"/>
              <a:t>Is similar to</a:t>
            </a:r>
          </a:p>
          <a:p>
            <a:pPr marL="0" indent="0">
              <a:buNone/>
            </a:pPr>
            <a:r>
              <a:rPr lang="en-US" dirty="0" err="1" smtClean="0">
                <a:latin typeface="Consolas"/>
                <a:cs typeface="Consolas"/>
              </a:rPr>
              <a:t>obj</a:t>
            </a:r>
            <a:r>
              <a:rPr lang="en-US" dirty="0" smtClean="0">
                <a:latin typeface="Consolas"/>
                <a:cs typeface="Consolas"/>
              </a:rPr>
              <a:t>[“name”] = “Angad”;</a:t>
            </a:r>
          </a:p>
        </p:txBody>
      </p:sp>
    </p:spTree>
    <p:extLst>
      <p:ext uri="{BB962C8B-B14F-4D97-AF65-F5344CB8AC3E}">
        <p14:creationId xmlns:p14="http://schemas.microsoft.com/office/powerpoint/2010/main" val="14991116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Consolas"/>
                <a:cs typeface="Consolas"/>
              </a:rPr>
              <a:t>function </a:t>
            </a:r>
            <a:r>
              <a:rPr lang="en-US" dirty="0" err="1">
                <a:latin typeface="Consolas"/>
                <a:cs typeface="Consolas"/>
              </a:rPr>
              <a:t>sayHello</a:t>
            </a:r>
            <a:r>
              <a:rPr lang="en-US" dirty="0">
                <a:latin typeface="Consolas"/>
                <a:cs typeface="Consolas"/>
              </a:rPr>
              <a:t>() {</a:t>
            </a:r>
          </a:p>
          <a:p>
            <a:pPr marL="0" indent="0">
              <a:buNone/>
            </a:pPr>
            <a:r>
              <a:rPr lang="en-US" dirty="0" smtClean="0">
                <a:latin typeface="Consolas"/>
                <a:cs typeface="Consolas"/>
              </a:rPr>
              <a:t>	alert</a:t>
            </a:r>
            <a:r>
              <a:rPr lang="en-US" dirty="0">
                <a:latin typeface="Consolas"/>
                <a:cs typeface="Consolas"/>
              </a:rPr>
              <a:t>(“Hello!”);</a:t>
            </a:r>
          </a:p>
          <a:p>
            <a:pPr marL="0" indent="0">
              <a:buNone/>
            </a:pPr>
            <a:r>
              <a:rPr lang="en-US" dirty="0" smtClean="0">
                <a:latin typeface="Consolas"/>
                <a:cs typeface="Consolas"/>
              </a:rPr>
              <a:t>}</a:t>
            </a:r>
          </a:p>
          <a:p>
            <a:pPr marL="0" indent="0">
              <a:buNone/>
            </a:pPr>
            <a:endParaRPr lang="en-US" dirty="0">
              <a:latin typeface="Consolas"/>
              <a:cs typeface="Consolas"/>
            </a:endParaRPr>
          </a:p>
          <a:p>
            <a:pPr marL="0" indent="0">
              <a:buNone/>
            </a:pPr>
            <a:r>
              <a:rPr lang="en-US" b="1" dirty="0" smtClean="0">
                <a:cs typeface="Consolas"/>
              </a:rPr>
              <a:t>Inner Functions:</a:t>
            </a:r>
          </a:p>
          <a:p>
            <a:pPr marL="0" indent="0">
              <a:buNone/>
            </a:pPr>
            <a:endParaRPr lang="en-US" dirty="0" smtClean="0">
              <a:latin typeface="Consolas"/>
              <a:cs typeface="Consolas"/>
            </a:endParaRPr>
          </a:p>
          <a:p>
            <a:pPr marL="0" indent="0">
              <a:buNone/>
            </a:pPr>
            <a:r>
              <a:rPr lang="en-US" dirty="0" smtClean="0">
                <a:latin typeface="Consolas"/>
                <a:cs typeface="Consolas"/>
              </a:rPr>
              <a:t>function a() {</a:t>
            </a:r>
          </a:p>
          <a:p>
            <a:pPr marL="0" indent="0">
              <a:buNone/>
            </a:pPr>
            <a:r>
              <a:rPr lang="en-US" dirty="0">
                <a:latin typeface="Consolas"/>
                <a:cs typeface="Consolas"/>
              </a:rPr>
              <a:t>	</a:t>
            </a:r>
            <a:r>
              <a:rPr lang="en-US" dirty="0" smtClean="0">
                <a:latin typeface="Consolas"/>
                <a:cs typeface="Consolas"/>
              </a:rPr>
              <a:t>function b(){</a:t>
            </a:r>
          </a:p>
          <a:p>
            <a:pPr marL="0" indent="0">
              <a:buNone/>
            </a:pPr>
            <a:r>
              <a:rPr lang="en-US" dirty="0">
                <a:latin typeface="Consolas"/>
                <a:cs typeface="Consolas"/>
              </a:rPr>
              <a:t>	</a:t>
            </a:r>
            <a:r>
              <a:rPr lang="en-US" dirty="0" smtClean="0">
                <a:latin typeface="Consolas"/>
                <a:cs typeface="Consolas"/>
              </a:rPr>
              <a:t>	return 1;</a:t>
            </a:r>
          </a:p>
          <a:p>
            <a:pPr marL="0" indent="0">
              <a:buNone/>
            </a:pP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return b();</a:t>
            </a:r>
          </a:p>
          <a:p>
            <a:pPr marL="0" indent="0">
              <a:buNone/>
            </a:pP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6994890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&lt;script type="text/</a:t>
            </a:r>
            <a:r>
              <a:rPr lang="en-US" sz="2000" dirty="0" err="1">
                <a:latin typeface="Consolas"/>
                <a:cs typeface="Consolas"/>
              </a:rPr>
              <a:t>javascript</a:t>
            </a:r>
            <a:r>
              <a:rPr lang="en-US" sz="2000" dirty="0">
                <a:latin typeface="Consolas"/>
                <a:cs typeface="Consolas"/>
              </a:rPr>
              <a:t>" </a:t>
            </a:r>
            <a:r>
              <a:rPr lang="en-US" sz="2000" dirty="0" err="1">
                <a:latin typeface="Consolas"/>
                <a:cs typeface="Consolas"/>
              </a:rPr>
              <a:t>src</a:t>
            </a:r>
            <a:r>
              <a:rPr lang="en-US" sz="2000" dirty="0">
                <a:latin typeface="Consolas"/>
                <a:cs typeface="Consolas"/>
              </a:rPr>
              <a:t>="</a:t>
            </a:r>
            <a:r>
              <a:rPr lang="en-US" sz="2000" dirty="0" err="1">
                <a:latin typeface="Consolas"/>
                <a:cs typeface="Consolas"/>
              </a:rPr>
              <a:t>jquery.js</a:t>
            </a:r>
            <a:r>
              <a:rPr lang="en-US" sz="2000" dirty="0">
                <a:latin typeface="Consolas"/>
                <a:cs typeface="Consolas"/>
              </a:rPr>
              <a:t>"&gt;&lt;/script</a:t>
            </a:r>
            <a:r>
              <a:rPr lang="en-US" sz="2000" dirty="0" smtClean="0">
                <a:latin typeface="Consolas"/>
                <a:cs typeface="Consolas"/>
              </a:rPr>
              <a:t>&gt;</a:t>
            </a:r>
          </a:p>
          <a:p>
            <a:pPr marL="0" indent="0" algn="ctr">
              <a:buNone/>
            </a:pPr>
            <a:endParaRPr lang="en-US" sz="3600" dirty="0" smtClean="0"/>
          </a:p>
          <a:p>
            <a:pPr marL="0" indent="0" algn="ctr">
              <a:buNone/>
            </a:pPr>
            <a:r>
              <a:rPr lang="en-US" sz="3600" i="1" dirty="0" smtClean="0"/>
              <a:t>“</a:t>
            </a:r>
            <a:r>
              <a:rPr lang="en-US" sz="3600" i="1" dirty="0" err="1"/>
              <a:t>jQuery</a:t>
            </a:r>
            <a:r>
              <a:rPr lang="en-US" sz="3600" i="1" dirty="0"/>
              <a:t> is a fast and concise JavaScript Library that simplifies HTML document traversing, event handling, animating, and Ajax interactions for rapid web development</a:t>
            </a:r>
            <a:r>
              <a:rPr lang="en-US" sz="3600" i="1" dirty="0" smtClean="0"/>
              <a:t>.”</a:t>
            </a:r>
            <a:endParaRPr lang="en-US" sz="3600" i="1" dirty="0"/>
          </a:p>
        </p:txBody>
      </p:sp>
    </p:spTree>
    <p:extLst>
      <p:ext uri="{BB962C8B-B14F-4D97-AF65-F5344CB8AC3E}">
        <p14:creationId xmlns:p14="http://schemas.microsoft.com/office/powerpoint/2010/main" val="32143410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lstStyle/>
          <a:p>
            <a:pPr marL="0" indent="0">
              <a:buNone/>
            </a:pPr>
            <a:r>
              <a:rPr lang="en-US" dirty="0">
                <a:latin typeface="Consolas"/>
                <a:cs typeface="Consolas"/>
              </a:rPr>
              <a:t> $(document).ready(function(){</a:t>
            </a:r>
          </a:p>
          <a:p>
            <a:pPr marL="0" indent="0">
              <a:buNone/>
            </a:pPr>
            <a:r>
              <a:rPr lang="en-US" dirty="0">
                <a:latin typeface="Consolas"/>
                <a:cs typeface="Consolas"/>
              </a:rPr>
              <a:t>   // Your code here</a:t>
            </a:r>
          </a:p>
          <a:p>
            <a:pPr marL="0" indent="0">
              <a:buNone/>
            </a:pPr>
            <a:r>
              <a:rPr lang="en-US" dirty="0">
                <a:latin typeface="Consolas"/>
                <a:cs typeface="Consolas"/>
              </a:rPr>
              <a:t> })</a:t>
            </a:r>
            <a:r>
              <a:rPr lang="en-US" dirty="0" smtClean="0">
                <a:latin typeface="Consolas"/>
                <a:cs typeface="Consolas"/>
              </a:rPr>
              <a:t>;</a:t>
            </a:r>
          </a:p>
          <a:p>
            <a:pPr marL="0" indent="0">
              <a:buNone/>
            </a:pPr>
            <a:endParaRPr lang="en-US" dirty="0" smtClean="0">
              <a:cs typeface="Consolas"/>
            </a:endParaRPr>
          </a:p>
          <a:p>
            <a:pPr marL="0" indent="0">
              <a:buNone/>
            </a:pPr>
            <a:r>
              <a:rPr lang="en-US" dirty="0" smtClean="0">
                <a:cs typeface="Consolas"/>
              </a:rPr>
              <a:t>$ - alias for for the </a:t>
            </a:r>
            <a:r>
              <a:rPr lang="en-US" dirty="0" err="1" smtClean="0">
                <a:cs typeface="Consolas"/>
              </a:rPr>
              <a:t>jQuery</a:t>
            </a:r>
            <a:r>
              <a:rPr lang="en-US" dirty="0" smtClean="0">
                <a:cs typeface="Consolas"/>
              </a:rPr>
              <a:t> “class”</a:t>
            </a:r>
          </a:p>
          <a:p>
            <a:pPr marL="0" indent="0">
              <a:buNone/>
            </a:pPr>
            <a:r>
              <a:rPr lang="en-US" dirty="0" smtClean="0">
                <a:cs typeface="Consolas"/>
              </a:rPr>
              <a:t>$() – constructs a new </a:t>
            </a:r>
            <a:r>
              <a:rPr lang="en-US" dirty="0" err="1" smtClean="0">
                <a:cs typeface="Consolas"/>
              </a:rPr>
              <a:t>jQuery</a:t>
            </a:r>
            <a:r>
              <a:rPr lang="en-US" dirty="0" smtClean="0">
                <a:cs typeface="Consolas"/>
              </a:rPr>
              <a:t> object</a:t>
            </a:r>
            <a:endParaRPr lang="en-US" dirty="0">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39425794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Manipulations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JavaScript</a:t>
            </a:r>
            <a:endParaRPr lang="en-US" dirty="0"/>
          </a:p>
          <a:p>
            <a:r>
              <a:rPr lang="en-US" dirty="0" err="1" smtClean="0">
                <a:latin typeface="Consolas"/>
                <a:cs typeface="Consolas"/>
              </a:rPr>
              <a:t>document.getElementById</a:t>
            </a:r>
            <a:r>
              <a:rPr lang="en-US" dirty="0" smtClean="0">
                <a:latin typeface="Consolas"/>
                <a:cs typeface="Consolas"/>
              </a:rPr>
              <a:t>();</a:t>
            </a:r>
          </a:p>
          <a:p>
            <a:r>
              <a:rPr lang="en-US" dirty="0" err="1" smtClean="0">
                <a:latin typeface="Consolas"/>
                <a:cs typeface="Consolas"/>
              </a:rPr>
              <a:t>document.getElementByClassName</a:t>
            </a:r>
            <a:r>
              <a:rPr lang="en-US" dirty="0" smtClean="0">
                <a:latin typeface="Consolas"/>
                <a:cs typeface="Consolas"/>
              </a:rPr>
              <a:t>();</a:t>
            </a:r>
          </a:p>
          <a:p>
            <a:r>
              <a:rPr lang="en-US" dirty="0" err="1" smtClean="0">
                <a:latin typeface="Consolas"/>
                <a:cs typeface="Consolas"/>
              </a:rPr>
              <a:t>document.getElementByTagName</a:t>
            </a:r>
            <a:r>
              <a:rPr lang="en-US" dirty="0" smtClean="0">
                <a:latin typeface="Consolas"/>
                <a:cs typeface="Consolas"/>
              </a:rPr>
              <a:t>();</a:t>
            </a:r>
          </a:p>
          <a:p>
            <a:pPr marL="0" indent="0">
              <a:buNone/>
            </a:pPr>
            <a:endParaRPr lang="en-US" b="1" dirty="0" smtClean="0"/>
          </a:p>
          <a:p>
            <a:pPr marL="0" indent="0">
              <a:buNone/>
            </a:pPr>
            <a:r>
              <a:rPr lang="en-US" b="1" dirty="0" err="1" smtClean="0"/>
              <a:t>jQuery</a:t>
            </a:r>
            <a:endParaRPr lang="en-US" b="1" dirty="0"/>
          </a:p>
          <a:p>
            <a:r>
              <a:rPr lang="en-US" dirty="0" smtClean="0">
                <a:latin typeface="Consolas"/>
                <a:cs typeface="Consolas"/>
              </a:rPr>
              <a:t>$(‘#id’);</a:t>
            </a:r>
          </a:p>
          <a:p>
            <a:r>
              <a:rPr lang="en-US" dirty="0" smtClean="0">
                <a:latin typeface="Consolas"/>
                <a:cs typeface="Consolas"/>
              </a:rPr>
              <a:t>$(‘.class’);</a:t>
            </a:r>
          </a:p>
          <a:p>
            <a:r>
              <a:rPr lang="en-US" dirty="0" smtClean="0">
                <a:latin typeface="Consolas"/>
                <a:cs typeface="Consolas"/>
              </a:rPr>
              <a:t>$(‘</a:t>
            </a:r>
            <a:r>
              <a:rPr lang="en-US" dirty="0" err="1" smtClean="0">
                <a:latin typeface="Consolas"/>
                <a:cs typeface="Consolas"/>
              </a:rPr>
              <a:t>tagname</a:t>
            </a:r>
            <a:r>
              <a:rPr lang="en-US" dirty="0" smtClean="0">
                <a:latin typeface="Consolas"/>
                <a:cs typeface="Consolas"/>
              </a:rPr>
              <a:t>’);</a:t>
            </a:r>
          </a:p>
          <a:p>
            <a:r>
              <a:rPr lang="en-US" dirty="0" smtClean="0">
                <a:latin typeface="Consolas"/>
                <a:cs typeface="Consolas"/>
              </a:rPr>
              <a:t>$(‘</a:t>
            </a:r>
            <a:r>
              <a:rPr lang="en-US" dirty="0" err="1" smtClean="0">
                <a:latin typeface="Consolas"/>
                <a:cs typeface="Consolas"/>
              </a:rPr>
              <a:t>tagname#id.class</a:t>
            </a:r>
            <a:r>
              <a:rPr lang="en-US" dirty="0" smtClean="0">
                <a:latin typeface="Consolas"/>
                <a:cs typeface="Consolas"/>
              </a:rPr>
              <a:t>’);</a:t>
            </a:r>
            <a:endParaRPr lang="en-US" dirty="0">
              <a:latin typeface="Consolas"/>
              <a:cs typeface="Consolas"/>
            </a:endParaRPr>
          </a:p>
          <a:p>
            <a:pPr marL="0" indent="0">
              <a:buNone/>
            </a:pPr>
            <a:endParaRPr lang="en-US" dirty="0"/>
          </a:p>
        </p:txBody>
      </p:sp>
    </p:spTree>
    <p:extLst>
      <p:ext uri="{BB962C8B-B14F-4D97-AF65-F5344CB8AC3E}">
        <p14:creationId xmlns:p14="http://schemas.microsoft.com/office/powerpoint/2010/main" val="23059209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JavaScript</a:t>
            </a:r>
          </a:p>
          <a:p>
            <a:r>
              <a:rPr lang="en-US" dirty="0" err="1" smtClean="0">
                <a:latin typeface="Consolas"/>
                <a:cs typeface="Consolas"/>
              </a:rPr>
              <a:t>onclick</a:t>
            </a:r>
            <a:endParaRPr lang="en-US" dirty="0" smtClean="0">
              <a:latin typeface="Consolas"/>
              <a:cs typeface="Consolas"/>
            </a:endParaRPr>
          </a:p>
          <a:p>
            <a:r>
              <a:rPr lang="en-US" dirty="0" err="1" smtClean="0">
                <a:latin typeface="Consolas"/>
                <a:cs typeface="Consolas"/>
              </a:rPr>
              <a:t>onfocus</a:t>
            </a:r>
            <a:endParaRPr lang="en-US" dirty="0" smtClean="0">
              <a:latin typeface="Consolas"/>
              <a:cs typeface="Consolas"/>
            </a:endParaRPr>
          </a:p>
          <a:p>
            <a:r>
              <a:rPr lang="en-US" dirty="0" err="1" smtClean="0">
                <a:latin typeface="Consolas"/>
                <a:cs typeface="Consolas"/>
              </a:rPr>
              <a:t>onkeydown</a:t>
            </a:r>
            <a:endParaRPr lang="en-US" dirty="0" smtClean="0">
              <a:latin typeface="Consolas"/>
              <a:cs typeface="Consolas"/>
            </a:endParaRPr>
          </a:p>
          <a:p>
            <a:r>
              <a:rPr lang="en-US" dirty="0" err="1" smtClean="0">
                <a:latin typeface="Consolas"/>
                <a:cs typeface="Consolas"/>
              </a:rPr>
              <a:t>onmouseover</a:t>
            </a:r>
            <a:endParaRPr lang="en-US" dirty="0" smtClean="0">
              <a:latin typeface="Consolas"/>
              <a:cs typeface="Consolas"/>
            </a:endParaRPr>
          </a:p>
          <a:p>
            <a:r>
              <a:rPr lang="en-US" dirty="0" smtClean="0">
                <a:latin typeface="Consolas"/>
                <a:cs typeface="Consolas"/>
              </a:rPr>
              <a:t>…</a:t>
            </a:r>
          </a:p>
          <a:p>
            <a:pPr marL="0" indent="0">
              <a:buNone/>
            </a:pPr>
            <a:endParaRPr lang="en-US" b="1" dirty="0" smtClean="0"/>
          </a:p>
          <a:p>
            <a:pPr marL="0" indent="0">
              <a:buNone/>
            </a:pPr>
            <a:r>
              <a:rPr lang="en-US" b="1" dirty="0" err="1" smtClean="0"/>
              <a:t>jQuery</a:t>
            </a:r>
            <a:endParaRPr lang="en-US" b="1" dirty="0" smtClean="0"/>
          </a:p>
          <a:p>
            <a:r>
              <a:rPr lang="en-US" dirty="0" smtClean="0">
                <a:latin typeface="Consolas"/>
                <a:cs typeface="Consolas"/>
              </a:rPr>
              <a:t>$(</a:t>
            </a:r>
            <a:r>
              <a:rPr lang="en-US" dirty="0" err="1" smtClean="0">
                <a:latin typeface="Consolas"/>
                <a:cs typeface="Consolas"/>
              </a:rPr>
              <a:t>elem</a:t>
            </a:r>
            <a:r>
              <a:rPr lang="en-US" dirty="0" smtClean="0">
                <a:latin typeface="Consolas"/>
                <a:cs typeface="Consolas"/>
              </a:rPr>
              <a:t>).click();</a:t>
            </a:r>
          </a:p>
          <a:p>
            <a:r>
              <a:rPr lang="en-US" dirty="0" smtClean="0">
                <a:latin typeface="Consolas"/>
                <a:cs typeface="Consolas"/>
              </a:rPr>
              <a:t>$(</a:t>
            </a:r>
            <a:r>
              <a:rPr lang="en-US" dirty="0" err="1" smtClean="0">
                <a:latin typeface="Consolas"/>
                <a:cs typeface="Consolas"/>
              </a:rPr>
              <a:t>elem</a:t>
            </a:r>
            <a:r>
              <a:rPr lang="en-US" dirty="0" smtClean="0">
                <a:latin typeface="Consolas"/>
                <a:cs typeface="Consolas"/>
              </a:rPr>
              <a:t>).focus();</a:t>
            </a:r>
          </a:p>
          <a:p>
            <a:r>
              <a:rPr lang="en-US" dirty="0" smtClean="0">
                <a:latin typeface="Consolas"/>
                <a:cs typeface="Consolas"/>
              </a:rPr>
              <a:t>…</a:t>
            </a:r>
          </a:p>
          <a:p>
            <a:pPr marL="0" indent="0">
              <a:buNone/>
            </a:pPr>
            <a:endParaRPr lang="en-US" dirty="0" smtClean="0">
              <a:latin typeface="Consolas"/>
              <a:cs typeface="Consolas"/>
            </a:endParaRPr>
          </a:p>
          <a:p>
            <a:endParaRPr lang="en-US" dirty="0"/>
          </a:p>
        </p:txBody>
      </p:sp>
    </p:spTree>
    <p:extLst>
      <p:ext uri="{BB962C8B-B14F-4D97-AF65-F5344CB8AC3E}">
        <p14:creationId xmlns:p14="http://schemas.microsoft.com/office/powerpoint/2010/main" val="11372492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err="1"/>
              <a:t>jQuery</a:t>
            </a:r>
            <a:r>
              <a:rPr lang="en-US" dirty="0"/>
              <a:t>(element).</a:t>
            </a:r>
            <a:r>
              <a:rPr lang="en-US" dirty="0" err="1"/>
              <a:t>fadeIn</a:t>
            </a:r>
            <a:r>
              <a:rPr lang="en-US" dirty="0"/>
              <a:t>().</a:t>
            </a:r>
            <a:r>
              <a:rPr lang="en-US" dirty="0" err="1"/>
              <a:t>fadeOut</a:t>
            </a:r>
            <a:r>
              <a:rPr lang="en-US" dirty="0"/>
              <a:t>().show(). hide().</a:t>
            </a:r>
            <a:r>
              <a:rPr lang="en-US" dirty="0" err="1"/>
              <a:t>slideDown</a:t>
            </a:r>
            <a:r>
              <a:rPr lang="en-US" dirty="0"/>
              <a:t>().</a:t>
            </a:r>
            <a:r>
              <a:rPr lang="en-US" dirty="0" err="1"/>
              <a:t>slideUp</a:t>
            </a:r>
            <a:r>
              <a:rPr lang="en-US" dirty="0"/>
              <a:t>().</a:t>
            </a:r>
            <a:r>
              <a:rPr lang="en-US" dirty="0" smtClean="0"/>
              <a:t>toggle</a:t>
            </a:r>
            <a:r>
              <a:rPr lang="en-US" dirty="0"/>
              <a:t>();</a:t>
            </a:r>
          </a:p>
        </p:txBody>
      </p:sp>
    </p:spTree>
    <p:extLst>
      <p:ext uri="{BB962C8B-B14F-4D97-AF65-F5344CB8AC3E}">
        <p14:creationId xmlns:p14="http://schemas.microsoft.com/office/powerpoint/2010/main" val="36655022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pPr marL="0" indent="0" algn="ctr">
              <a:buNone/>
            </a:pPr>
            <a:r>
              <a:rPr lang="en-US" dirty="0" smtClean="0"/>
              <a:t>The world’s most misunderstood language</a:t>
            </a:r>
          </a:p>
          <a:p>
            <a:pPr marL="0" indent="0" algn="ctr">
              <a:buNone/>
            </a:pPr>
            <a:r>
              <a:rPr lang="en-US" sz="1100" dirty="0" smtClean="0">
                <a:hlinkClick r:id="rId2"/>
              </a:rPr>
              <a:t>http://javascript.crockford.com/javascript.html</a:t>
            </a:r>
            <a:endParaRPr lang="en-US" sz="1100" dirty="0" smtClean="0"/>
          </a:p>
          <a:p>
            <a:pPr marL="0" indent="0" algn="ctr">
              <a:buNone/>
            </a:pPr>
            <a:endParaRPr lang="en-US" sz="1100" dirty="0"/>
          </a:p>
          <a:p>
            <a:pPr marL="0" indent="0" algn="ctr">
              <a:buNone/>
            </a:pPr>
            <a:endParaRPr lang="en-US" dirty="0" smtClean="0"/>
          </a:p>
          <a:p>
            <a:pPr marL="0" indent="0" algn="ctr">
              <a:buNone/>
            </a:pPr>
            <a:r>
              <a:rPr lang="en-US" dirty="0" smtClean="0"/>
              <a:t>No it has nothing to do with Java</a:t>
            </a:r>
          </a:p>
          <a:p>
            <a:pPr marL="0" indent="0" algn="ctr">
              <a:buNone/>
            </a:pPr>
            <a:r>
              <a:rPr lang="en-US" sz="1100" dirty="0" smtClean="0"/>
              <a:t>Except some syntactical similarities</a:t>
            </a:r>
            <a:endParaRPr lang="en-US" sz="1200" dirty="0" smtClean="0"/>
          </a:p>
          <a:p>
            <a:pPr marL="0" indent="0" algn="ctr">
              <a:buNone/>
            </a:pPr>
            <a:endParaRPr lang="en-US" dirty="0" smtClean="0"/>
          </a:p>
          <a:p>
            <a:pPr marL="0" indent="0" algn="ctr">
              <a:buNone/>
            </a:pPr>
            <a:r>
              <a:rPr lang="en-US" dirty="0" smtClean="0"/>
              <a:t>It is a scripting language – it is not compiled, but interpreted and executed on-the-fly.</a:t>
            </a:r>
            <a:endParaRPr lang="en-US" sz="1600" dirty="0" smtClean="0"/>
          </a:p>
          <a:p>
            <a:pPr marL="0" indent="0" algn="ctr">
              <a:buNone/>
            </a:pPr>
            <a:endParaRPr lang="en-US" sz="1100" dirty="0"/>
          </a:p>
        </p:txBody>
      </p:sp>
    </p:spTree>
    <p:extLst>
      <p:ext uri="{BB962C8B-B14F-4D97-AF65-F5344CB8AC3E}">
        <p14:creationId xmlns:p14="http://schemas.microsoft.com/office/powerpoint/2010/main" val="411925150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a:cs typeface="Consolas"/>
              </a:rPr>
              <a:t>$.</a:t>
            </a:r>
            <a:r>
              <a:rPr lang="en-US" dirty="0" err="1" smtClean="0">
                <a:latin typeface="Consolas"/>
                <a:cs typeface="Consolas"/>
              </a:rPr>
              <a:t>ajax</a:t>
            </a:r>
            <a:r>
              <a:rPr lang="en-US" dirty="0" smtClean="0">
                <a:latin typeface="Consolas"/>
                <a:cs typeface="Consolas"/>
              </a:rPr>
              <a:t>();</a:t>
            </a:r>
          </a:p>
          <a:p>
            <a:pPr marL="0" indent="0">
              <a:buNone/>
            </a:pPr>
            <a:r>
              <a:rPr lang="en-US" dirty="0" smtClean="0">
                <a:latin typeface="Consolas"/>
                <a:cs typeface="Consolas"/>
              </a:rPr>
              <a:t>$.get();</a:t>
            </a:r>
          </a:p>
          <a:p>
            <a:pPr marL="0" indent="0">
              <a:buNone/>
            </a:pPr>
            <a:r>
              <a:rPr lang="en-US" dirty="0" smtClean="0">
                <a:latin typeface="Consolas"/>
                <a:cs typeface="Consolas"/>
              </a:rPr>
              <a:t>$.post();</a:t>
            </a:r>
          </a:p>
          <a:p>
            <a:pPr marL="0" indent="0">
              <a:buNone/>
            </a:pPr>
            <a:endParaRPr lang="en-US" dirty="0" smtClean="0"/>
          </a:p>
          <a:p>
            <a:pPr marL="0" indent="0">
              <a:buNone/>
            </a:pPr>
            <a:endParaRPr lang="en-US" dirty="0"/>
          </a:p>
          <a:p>
            <a:pPr marL="0" indent="0">
              <a:buNone/>
            </a:pPr>
            <a:r>
              <a:rPr lang="en-US" dirty="0" smtClean="0"/>
              <a:t>//Don</a:t>
            </a:r>
            <a:r>
              <a:rPr lang="fr-FR" dirty="0" smtClean="0"/>
              <a:t>’</a:t>
            </a:r>
            <a:r>
              <a:rPr lang="en-US" dirty="0" smtClean="0"/>
              <a:t>t do it by yourself!</a:t>
            </a:r>
            <a:endParaRPr lang="en-US" dirty="0"/>
          </a:p>
          <a:p>
            <a:pPr marL="0" indent="0">
              <a:buNone/>
            </a:pPr>
            <a:r>
              <a:rPr lang="en-US" dirty="0"/>
              <a:t>http://</a:t>
            </a:r>
            <a:r>
              <a:rPr lang="en-US" dirty="0" err="1"/>
              <a:t>api.jquery.com</a:t>
            </a:r>
            <a:r>
              <a:rPr lang="en-US" dirty="0"/>
              <a:t>/</a:t>
            </a:r>
            <a:r>
              <a:rPr lang="en-US" dirty="0" err="1"/>
              <a:t>jQuery.ajax</a:t>
            </a:r>
            <a:r>
              <a:rPr lang="en-US" dirty="0"/>
              <a:t>/</a:t>
            </a:r>
          </a:p>
        </p:txBody>
      </p:sp>
    </p:spTree>
    <p:extLst>
      <p:ext uri="{BB962C8B-B14F-4D97-AF65-F5344CB8AC3E}">
        <p14:creationId xmlns:p14="http://schemas.microsoft.com/office/powerpoint/2010/main" val="31458929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US" dirty="0"/>
          </a:p>
        </p:txBody>
      </p:sp>
      <p:sp>
        <p:nvSpPr>
          <p:cNvPr id="3" name="Content Placeholder 2"/>
          <p:cNvSpPr>
            <a:spLocks noGrp="1"/>
          </p:cNvSpPr>
          <p:nvPr>
            <p:ph idx="1"/>
          </p:nvPr>
        </p:nvSpPr>
        <p:spPr/>
        <p:txBody>
          <a:bodyPr/>
          <a:lstStyle/>
          <a:p>
            <a:pPr marL="0" indent="0">
              <a:buNone/>
            </a:pPr>
            <a:r>
              <a:rPr lang="en-US" dirty="0" smtClean="0"/>
              <a:t>Chrome JavaScript Console: Alt + Command + J</a:t>
            </a:r>
          </a:p>
          <a:p>
            <a:pPr marL="0" indent="0">
              <a:buNone/>
            </a:pPr>
            <a:r>
              <a:rPr lang="en-US" dirty="0" smtClean="0"/>
              <a:t>Firebug in Firefox</a:t>
            </a:r>
          </a:p>
          <a:p>
            <a:pPr marL="0" indent="0">
              <a:buNone/>
            </a:pPr>
            <a:endParaRPr lang="en-US" dirty="0" smtClean="0"/>
          </a:p>
          <a:p>
            <a:pPr marL="0" indent="0">
              <a:buNone/>
            </a:pPr>
            <a:r>
              <a:rPr lang="en-US" dirty="0" smtClean="0"/>
              <a:t>alert(“hello world”);</a:t>
            </a:r>
          </a:p>
        </p:txBody>
      </p:sp>
      <p:pic>
        <p:nvPicPr>
          <p:cNvPr id="4" name="Picture 3" descr="Screen Shot 2012-08-24 at 4.56.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252" y="4233863"/>
            <a:ext cx="5283200" cy="1892300"/>
          </a:xfrm>
          <a:prstGeom prst="rect">
            <a:avLst/>
          </a:prstGeom>
        </p:spPr>
      </p:pic>
    </p:spTree>
    <p:extLst>
      <p:ext uri="{BB962C8B-B14F-4D97-AF65-F5344CB8AC3E}">
        <p14:creationId xmlns:p14="http://schemas.microsoft.com/office/powerpoint/2010/main" val="5145644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THIS!</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http://net.tutsplus.com/tutorials/javascript-ajax/principles-of-maintainable-javascript</a:t>
            </a:r>
            <a:r>
              <a:rPr lang="en-US" dirty="0" smtClean="0">
                <a:hlinkClick r:id="rId2"/>
              </a:rPr>
              <a:t>/</a:t>
            </a:r>
            <a:endParaRPr lang="en-US" dirty="0" smtClean="0"/>
          </a:p>
          <a:p>
            <a:r>
              <a:rPr lang="en-US" dirty="0">
                <a:hlinkClick r:id="rId3"/>
              </a:rPr>
              <a:t>http://addyosmani.com/resources/essentialjsdesignpatterns/book</a:t>
            </a:r>
            <a:r>
              <a:rPr lang="en-US" dirty="0" smtClean="0">
                <a:hlinkClick r:id="rId3"/>
              </a:rPr>
              <a:t>/</a:t>
            </a:r>
            <a:endParaRPr lang="en-US" dirty="0" smtClean="0"/>
          </a:p>
          <a:p>
            <a:r>
              <a:rPr lang="en-US" dirty="0">
                <a:hlinkClick r:id="rId4"/>
              </a:rPr>
              <a:t>http://net.tutsplus.com/tutorials/javascript-ajax/digging-into-design-patterns-in-javascript</a:t>
            </a:r>
            <a:r>
              <a:rPr lang="en-US" dirty="0" smtClean="0">
                <a:hlinkClick r:id="rId4"/>
              </a:rPr>
              <a:t>/</a:t>
            </a:r>
            <a:endParaRPr lang="en-US" dirty="0" smtClean="0"/>
          </a:p>
          <a:p>
            <a:r>
              <a:rPr lang="en-US" dirty="0">
                <a:hlinkClick r:id="rId5"/>
              </a:rPr>
              <a:t>http://net.tutsplus.com/tutorials/javascript-ajax/the-essentials-of-writing-high-quality-javascript</a:t>
            </a:r>
            <a:r>
              <a:rPr lang="en-US" dirty="0" smtClean="0">
                <a:hlinkClick r:id="rId5"/>
              </a:rPr>
              <a:t>/</a:t>
            </a:r>
            <a:endParaRPr lang="en-US" dirty="0" smtClean="0"/>
          </a:p>
          <a:p>
            <a:r>
              <a:rPr lang="en-US" dirty="0">
                <a:hlinkClick r:id="rId6"/>
              </a:rPr>
              <a:t>https://developer.mozilla.org/en/JavaScript/Introduction_to_Object-</a:t>
            </a:r>
            <a:r>
              <a:rPr lang="en-US" dirty="0" smtClean="0">
                <a:hlinkClick r:id="rId6"/>
              </a:rPr>
              <a:t>Oriented_JavaScript</a:t>
            </a:r>
            <a:endParaRPr lang="en-US" dirty="0" smtClean="0"/>
          </a:p>
          <a:p>
            <a:r>
              <a:rPr lang="en-US" dirty="0">
                <a:hlinkClick r:id="rId7"/>
              </a:rPr>
              <a:t>https://developer.mozilla.org/en-US/docs/JavaScript/A_re-</a:t>
            </a:r>
            <a:r>
              <a:rPr lang="en-US" dirty="0" smtClean="0">
                <a:hlinkClick r:id="rId7"/>
              </a:rPr>
              <a:t>introduction_to_JavaScript</a:t>
            </a:r>
            <a:endParaRPr lang="en-US" dirty="0" smtClean="0"/>
          </a:p>
          <a:p>
            <a:r>
              <a:rPr lang="en-US" dirty="0">
                <a:hlinkClick r:id="rId8"/>
              </a:rPr>
              <a:t>http://google-styleguide.googlecode.com/svn/trunk/</a:t>
            </a:r>
            <a:r>
              <a:rPr lang="en-US" dirty="0" smtClean="0">
                <a:hlinkClick r:id="rId8"/>
              </a:rPr>
              <a:t>javascriptguide.xml</a:t>
            </a:r>
            <a:endParaRPr lang="en-US" dirty="0" smtClean="0"/>
          </a:p>
          <a:p>
            <a:r>
              <a:rPr lang="en-US" dirty="0">
                <a:hlinkClick r:id="rId9"/>
              </a:rPr>
              <a:t>http://code.google.com/edu/submissions/html-css-javascript</a:t>
            </a:r>
            <a:r>
              <a:rPr lang="en-US" smtClean="0">
                <a:hlinkClick r:id="rId9"/>
              </a:rPr>
              <a:t>/</a:t>
            </a:r>
            <a:endParaRPr lang="en-US" dirty="0" smtClean="0"/>
          </a:p>
          <a:p>
            <a:endParaRPr lang="en-US" dirty="0" smtClean="0"/>
          </a:p>
          <a:p>
            <a:endParaRPr lang="en-US" dirty="0"/>
          </a:p>
        </p:txBody>
      </p:sp>
    </p:spTree>
    <p:extLst>
      <p:ext uri="{BB962C8B-B14F-4D97-AF65-F5344CB8AC3E}">
        <p14:creationId xmlns:p14="http://schemas.microsoft.com/office/powerpoint/2010/main" val="9190714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rules</a:t>
            </a:r>
            <a:endParaRPr lang="en-US" dirty="0"/>
          </a:p>
        </p:txBody>
      </p:sp>
      <p:sp>
        <p:nvSpPr>
          <p:cNvPr id="3" name="Content Placeholder 2"/>
          <p:cNvSpPr>
            <a:spLocks noGrp="1"/>
          </p:cNvSpPr>
          <p:nvPr>
            <p:ph idx="1"/>
          </p:nvPr>
        </p:nvSpPr>
        <p:spPr/>
        <p:txBody>
          <a:bodyPr/>
          <a:lstStyle/>
          <a:p>
            <a:r>
              <a:rPr lang="en-US" dirty="0" smtClean="0"/>
              <a:t>Document your </a:t>
            </a:r>
            <a:r>
              <a:rPr lang="en-US" dirty="0" smtClean="0"/>
              <a:t>code!</a:t>
            </a:r>
          </a:p>
          <a:p>
            <a:r>
              <a:rPr lang="en-US" dirty="0" smtClean="0"/>
              <a:t>Use </a:t>
            </a:r>
            <a:r>
              <a:rPr lang="en-US" dirty="0" smtClean="0"/>
              <a:t>Version Control (</a:t>
            </a:r>
            <a:r>
              <a:rPr lang="en-US" dirty="0" err="1" smtClean="0"/>
              <a:t>Git</a:t>
            </a:r>
            <a:r>
              <a:rPr lang="en-US" dirty="0" smtClean="0"/>
              <a:t>!</a:t>
            </a:r>
            <a:r>
              <a:rPr lang="en-US" dirty="0" smtClean="0"/>
              <a:t>)</a:t>
            </a:r>
          </a:p>
          <a:p>
            <a:r>
              <a:rPr lang="en-US" dirty="0" smtClean="0"/>
              <a:t>Re-use code!</a:t>
            </a:r>
          </a:p>
          <a:p>
            <a:endParaRPr lang="en-US" dirty="0" smtClean="0"/>
          </a:p>
          <a:p>
            <a:endParaRPr lang="en-US" dirty="0" smtClean="0"/>
          </a:p>
        </p:txBody>
      </p:sp>
    </p:spTree>
    <p:extLst>
      <p:ext uri="{BB962C8B-B14F-4D97-AF65-F5344CB8AC3E}">
        <p14:creationId xmlns:p14="http://schemas.microsoft.com/office/powerpoint/2010/main" val="8938914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Web Browser: Execution Sequence</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smtClean="0"/>
              <a:t>- Downloads the HTML document</a:t>
            </a:r>
          </a:p>
          <a:p>
            <a:pPr>
              <a:buFontTx/>
              <a:buChar char="-"/>
            </a:pPr>
            <a:r>
              <a:rPr lang="en-US" dirty="0" smtClean="0"/>
              <a:t>Starts Parsing the document</a:t>
            </a:r>
          </a:p>
          <a:p>
            <a:pPr marL="0" indent="0">
              <a:buNone/>
            </a:pPr>
            <a:endParaRPr lang="en-US" sz="2000" dirty="0">
              <a:latin typeface="Consolas"/>
              <a:cs typeface="Consolas"/>
            </a:endParaRPr>
          </a:p>
          <a:p>
            <a:pPr marL="0" indent="0">
              <a:buNone/>
            </a:pPr>
            <a:r>
              <a:rPr lang="en-US" sz="2000" dirty="0" smtClean="0">
                <a:latin typeface="Consolas"/>
                <a:cs typeface="Consolas"/>
              </a:rPr>
              <a:t>&lt;html&gt;</a:t>
            </a:r>
          </a:p>
          <a:p>
            <a:pPr marL="0" indent="0">
              <a:buNone/>
            </a:pPr>
            <a:r>
              <a:rPr lang="en-US" sz="2000" dirty="0" smtClean="0">
                <a:latin typeface="Consolas"/>
                <a:cs typeface="Consolas"/>
              </a:rPr>
              <a:t>&lt;head&gt;</a:t>
            </a:r>
          </a:p>
          <a:p>
            <a:pPr marL="0" indent="0">
              <a:buNone/>
            </a:pPr>
            <a:r>
              <a:rPr lang="en-US" sz="2000" dirty="0" smtClean="0">
                <a:latin typeface="Consolas"/>
                <a:cs typeface="Consolas"/>
              </a:rPr>
              <a:t>	&lt;script&gt; … &lt;/script&gt;</a:t>
            </a:r>
          </a:p>
          <a:p>
            <a:pPr marL="0" indent="0">
              <a:buNone/>
            </a:pPr>
            <a:r>
              <a:rPr lang="en-US" sz="2000" dirty="0" smtClean="0">
                <a:latin typeface="Consolas"/>
                <a:cs typeface="Consolas"/>
              </a:rPr>
              <a:t>	&lt;style&gt; … &lt;/style&gt;</a:t>
            </a:r>
          </a:p>
          <a:p>
            <a:pPr marL="0" indent="0">
              <a:buNone/>
            </a:pPr>
            <a:r>
              <a:rPr lang="en-US" sz="2000" dirty="0" smtClean="0">
                <a:latin typeface="Consolas"/>
                <a:cs typeface="Consolas"/>
              </a:rPr>
              <a:t>&lt;/head&gt;</a:t>
            </a:r>
          </a:p>
          <a:p>
            <a:pPr marL="0" indent="0">
              <a:buNone/>
            </a:pPr>
            <a:r>
              <a:rPr lang="en-US" sz="2000" dirty="0" smtClean="0">
                <a:latin typeface="Consolas"/>
                <a:cs typeface="Consolas"/>
              </a:rPr>
              <a:t>&lt;body&gt; … &lt;/body&gt;</a:t>
            </a:r>
          </a:p>
          <a:p>
            <a:pPr marL="0" indent="0">
              <a:buNone/>
            </a:pPr>
            <a:r>
              <a:rPr lang="en-US" sz="2000" dirty="0" smtClean="0">
                <a:latin typeface="Consolas"/>
                <a:cs typeface="Consolas"/>
              </a:rPr>
              <a:t>&lt;/html&gt;</a:t>
            </a:r>
          </a:p>
        </p:txBody>
      </p:sp>
    </p:spTree>
    <p:extLst>
      <p:ext uri="{BB962C8B-B14F-4D97-AF65-F5344CB8AC3E}">
        <p14:creationId xmlns:p14="http://schemas.microsoft.com/office/powerpoint/2010/main" val="35698467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Web Browser: Execution Sequence</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smtClean="0"/>
              <a:t>- DOM is rendered, CSS is rendered in parallel</a:t>
            </a:r>
          </a:p>
          <a:p>
            <a:pPr marL="0" indent="0">
              <a:buNone/>
            </a:pPr>
            <a:r>
              <a:rPr lang="en-US" dirty="0" smtClean="0"/>
              <a:t>- </a:t>
            </a:r>
            <a:r>
              <a:rPr lang="en-US" dirty="0" err="1" smtClean="0"/>
              <a:t>Javascript</a:t>
            </a:r>
            <a:r>
              <a:rPr lang="en-US" dirty="0" smtClean="0"/>
              <a:t> is executed as it is seen. The browser may stop parsing the HTML when it is executing the </a:t>
            </a:r>
            <a:r>
              <a:rPr lang="en-US" dirty="0" err="1" smtClean="0"/>
              <a:t>Javascript</a:t>
            </a:r>
            <a:r>
              <a:rPr lang="en-US" dirty="0"/>
              <a:t>.</a:t>
            </a:r>
            <a:endParaRPr lang="en-US" dirty="0" smtClean="0"/>
          </a:p>
          <a:p>
            <a:pPr marL="0" indent="0">
              <a:buNone/>
            </a:pPr>
            <a:r>
              <a:rPr lang="en-US" dirty="0" smtClean="0"/>
              <a:t>- Resources such as images, embeds and </a:t>
            </a:r>
            <a:r>
              <a:rPr lang="en-US" dirty="0" err="1" smtClean="0"/>
              <a:t>iframes</a:t>
            </a:r>
            <a:r>
              <a:rPr lang="en-US" dirty="0" smtClean="0"/>
              <a:t> are requested as and when the parser encounters them. They are requested asynchronously.</a:t>
            </a:r>
            <a:endParaRPr lang="en-US" dirty="0"/>
          </a:p>
        </p:txBody>
      </p:sp>
    </p:spTree>
    <p:extLst>
      <p:ext uri="{BB962C8B-B14F-4D97-AF65-F5344CB8AC3E}">
        <p14:creationId xmlns:p14="http://schemas.microsoft.com/office/powerpoint/2010/main" val="26719580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Browser</a:t>
            </a:r>
            <a:endParaRPr lang="en-US" dirty="0"/>
          </a:p>
        </p:txBody>
      </p:sp>
      <p:pic>
        <p:nvPicPr>
          <p:cNvPr id="5" name="Picture 4"/>
          <p:cNvPicPr>
            <a:picLocks noChangeAspect="1"/>
          </p:cNvPicPr>
          <p:nvPr/>
        </p:nvPicPr>
        <p:blipFill>
          <a:blip r:embed="rId2"/>
          <a:stretch>
            <a:fillRect/>
          </a:stretch>
        </p:blipFill>
        <p:spPr>
          <a:xfrm>
            <a:off x="255239" y="1417638"/>
            <a:ext cx="2631749" cy="2631749"/>
          </a:xfrm>
          <a:prstGeom prst="rect">
            <a:avLst/>
          </a:prstGeom>
        </p:spPr>
      </p:pic>
      <p:sp>
        <p:nvSpPr>
          <p:cNvPr id="6" name="TextBox 5"/>
          <p:cNvSpPr txBox="1"/>
          <p:nvPr/>
        </p:nvSpPr>
        <p:spPr>
          <a:xfrm>
            <a:off x="1341231" y="4174787"/>
            <a:ext cx="570389" cy="523220"/>
          </a:xfrm>
          <a:prstGeom prst="rect">
            <a:avLst/>
          </a:prstGeom>
          <a:noFill/>
        </p:spPr>
        <p:txBody>
          <a:bodyPr wrap="none" rtlCol="0">
            <a:spAutoFit/>
          </a:bodyPr>
          <a:lstStyle/>
          <a:p>
            <a:r>
              <a:rPr lang="en-US" sz="2800" dirty="0" smtClean="0"/>
              <a:t>V8</a:t>
            </a:r>
            <a:endParaRPr lang="en-US" sz="2800" dirty="0"/>
          </a:p>
        </p:txBody>
      </p:sp>
      <p:sp>
        <p:nvSpPr>
          <p:cNvPr id="7" name="TextBox 6"/>
          <p:cNvSpPr txBox="1"/>
          <p:nvPr/>
        </p:nvSpPr>
        <p:spPr>
          <a:xfrm>
            <a:off x="3517047" y="4174787"/>
            <a:ext cx="2302634" cy="523220"/>
          </a:xfrm>
          <a:prstGeom prst="rect">
            <a:avLst/>
          </a:prstGeom>
          <a:noFill/>
        </p:spPr>
        <p:txBody>
          <a:bodyPr wrap="none" rtlCol="0">
            <a:spAutoFit/>
          </a:bodyPr>
          <a:lstStyle/>
          <a:p>
            <a:r>
              <a:rPr lang="en-US" sz="2800" dirty="0" err="1" smtClean="0"/>
              <a:t>SpiderMonkey</a:t>
            </a:r>
            <a:endParaRPr lang="en-US" dirty="0"/>
          </a:p>
        </p:txBody>
      </p:sp>
      <p:sp>
        <p:nvSpPr>
          <p:cNvPr id="8" name="TextBox 7"/>
          <p:cNvSpPr txBox="1"/>
          <p:nvPr/>
        </p:nvSpPr>
        <p:spPr>
          <a:xfrm>
            <a:off x="7175655" y="4198556"/>
            <a:ext cx="1197188" cy="523220"/>
          </a:xfrm>
          <a:prstGeom prst="rect">
            <a:avLst/>
          </a:prstGeom>
          <a:noFill/>
        </p:spPr>
        <p:txBody>
          <a:bodyPr wrap="none" rtlCol="0">
            <a:spAutoFit/>
          </a:bodyPr>
          <a:lstStyle/>
          <a:p>
            <a:r>
              <a:rPr lang="en-US" sz="2800" dirty="0" smtClean="0"/>
              <a:t>Chakra</a:t>
            </a:r>
            <a:endParaRPr lang="en-US" dirty="0"/>
          </a:p>
        </p:txBody>
      </p:sp>
      <p:pic>
        <p:nvPicPr>
          <p:cNvPr id="9" name="Picture 8"/>
          <p:cNvPicPr>
            <a:picLocks noChangeAspect="1"/>
          </p:cNvPicPr>
          <p:nvPr/>
        </p:nvPicPr>
        <p:blipFill>
          <a:blip r:embed="rId3"/>
          <a:stretch>
            <a:fillRect/>
          </a:stretch>
        </p:blipFill>
        <p:spPr>
          <a:xfrm>
            <a:off x="5819681" y="1417639"/>
            <a:ext cx="3947624" cy="2631749"/>
          </a:xfrm>
          <a:prstGeom prst="rect">
            <a:avLst/>
          </a:prstGeom>
        </p:spPr>
      </p:pic>
      <p:pic>
        <p:nvPicPr>
          <p:cNvPr id="10" name="Picture 9"/>
          <p:cNvPicPr>
            <a:picLocks noChangeAspect="1"/>
          </p:cNvPicPr>
          <p:nvPr/>
        </p:nvPicPr>
        <p:blipFill>
          <a:blip r:embed="rId4"/>
          <a:stretch>
            <a:fillRect/>
          </a:stretch>
        </p:blipFill>
        <p:spPr>
          <a:xfrm>
            <a:off x="3337429" y="1417639"/>
            <a:ext cx="2763156" cy="2763156"/>
          </a:xfrm>
          <a:prstGeom prst="rect">
            <a:avLst/>
          </a:prstGeom>
        </p:spPr>
      </p:pic>
    </p:spTree>
    <p:extLst>
      <p:ext uri="{BB962C8B-B14F-4D97-AF65-F5344CB8AC3E}">
        <p14:creationId xmlns:p14="http://schemas.microsoft.com/office/powerpoint/2010/main" val="5682629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JavaScript?</a:t>
            </a:r>
            <a:endParaRPr lang="en-US" dirty="0"/>
          </a:p>
        </p:txBody>
      </p:sp>
      <p:sp>
        <p:nvSpPr>
          <p:cNvPr id="3" name="Content Placeholder 2"/>
          <p:cNvSpPr>
            <a:spLocks noGrp="1"/>
          </p:cNvSpPr>
          <p:nvPr>
            <p:ph idx="1"/>
          </p:nvPr>
        </p:nvSpPr>
        <p:spPr/>
        <p:txBody>
          <a:bodyPr/>
          <a:lstStyle/>
          <a:p>
            <a:pPr marL="0" indent="0" algn="ctr">
              <a:buNone/>
            </a:pPr>
            <a:r>
              <a:rPr lang="en-US" dirty="0" smtClean="0"/>
              <a:t>You need to </a:t>
            </a:r>
            <a:r>
              <a:rPr lang="en-US" i="1" dirty="0" smtClean="0"/>
              <a:t>dynamically</a:t>
            </a:r>
            <a:r>
              <a:rPr lang="en-US" dirty="0" smtClean="0"/>
              <a:t> add or change elements on your page</a:t>
            </a:r>
          </a:p>
          <a:p>
            <a:pPr marL="0" indent="0">
              <a:buNone/>
            </a:pPr>
            <a:endParaRPr lang="en-US" dirty="0" smtClean="0"/>
          </a:p>
          <a:p>
            <a:pPr marL="0" indent="0" algn="ctr">
              <a:buNone/>
            </a:pPr>
            <a:r>
              <a:rPr lang="en-US" dirty="0" smtClean="0"/>
              <a:t>All this happens on the </a:t>
            </a:r>
            <a:r>
              <a:rPr lang="en-US" i="1" dirty="0" smtClean="0"/>
              <a:t>client-side</a:t>
            </a:r>
          </a:p>
          <a:p>
            <a:pPr marL="0" indent="0" algn="ctr">
              <a:buNone/>
            </a:pPr>
            <a:r>
              <a:rPr lang="en-US" sz="1400" dirty="0" smtClean="0"/>
              <a:t>Though, there is server-side JS, but that</a:t>
            </a:r>
            <a:r>
              <a:rPr lang="fr-FR" sz="1400" dirty="0" smtClean="0"/>
              <a:t>’</a:t>
            </a:r>
            <a:r>
              <a:rPr lang="en-US" sz="1400" dirty="0" smtClean="0"/>
              <a:t>s out of scope here.</a:t>
            </a:r>
            <a:endParaRPr lang="en-US" dirty="0"/>
          </a:p>
          <a:p>
            <a:pPr marL="0" indent="0" algn="ctr">
              <a:buNone/>
            </a:pPr>
            <a:endParaRPr lang="en-US" sz="1400" dirty="0" smtClean="0"/>
          </a:p>
          <a:p>
            <a:pPr marL="0" indent="0" algn="ctr">
              <a:buNone/>
            </a:pPr>
            <a:r>
              <a:rPr lang="en-US" dirty="0" smtClean="0"/>
              <a:t>DOM – Document Object Model</a:t>
            </a:r>
          </a:p>
          <a:p>
            <a:pPr marL="0" indent="0" algn="ctr">
              <a:buNone/>
            </a:pPr>
            <a:r>
              <a:rPr lang="en-US" sz="1800" dirty="0" smtClean="0"/>
              <a:t>Provides an object-oriented programming interface</a:t>
            </a:r>
          </a:p>
          <a:p>
            <a:pPr marL="0" indent="0" algn="ctr">
              <a:buNone/>
            </a:pPr>
            <a:r>
              <a:rPr lang="en-US" sz="1800" dirty="0" smtClean="0"/>
              <a:t> between HTML/CSS and JavaScript</a:t>
            </a:r>
          </a:p>
        </p:txBody>
      </p:sp>
    </p:spTree>
    <p:extLst>
      <p:ext uri="{BB962C8B-B14F-4D97-AF65-F5344CB8AC3E}">
        <p14:creationId xmlns:p14="http://schemas.microsoft.com/office/powerpoint/2010/main" val="36314673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Dive!</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dirty="0" smtClean="0">
              <a:cs typeface="Consolas"/>
            </a:endParaRPr>
          </a:p>
          <a:p>
            <a:pPr marL="0" indent="0">
              <a:buNone/>
            </a:pPr>
            <a:r>
              <a:rPr lang="en-US" sz="2000" b="1" dirty="0" smtClean="0">
                <a:cs typeface="Consolas"/>
              </a:rPr>
              <a:t>In-line JavaScript</a:t>
            </a:r>
            <a:endParaRPr lang="en-US" sz="2000" dirty="0" smtClean="0">
              <a:latin typeface="Consolas"/>
              <a:cs typeface="Consolas"/>
            </a:endParaRPr>
          </a:p>
          <a:p>
            <a:pPr marL="0" indent="0">
              <a:buNone/>
            </a:pPr>
            <a:r>
              <a:rPr lang="en-US" sz="2000" dirty="0" smtClean="0">
                <a:latin typeface="Consolas"/>
                <a:cs typeface="Consolas"/>
              </a:rPr>
              <a:t>&lt;script type = ‘text/</a:t>
            </a:r>
            <a:r>
              <a:rPr lang="en-US" sz="2000" dirty="0" err="1" smtClean="0">
                <a:latin typeface="Consolas"/>
                <a:cs typeface="Consolas"/>
              </a:rPr>
              <a:t>javascript</a:t>
            </a:r>
            <a:r>
              <a:rPr lang="en-US" sz="2000" dirty="0" smtClean="0">
                <a:latin typeface="Consolas"/>
                <a:cs typeface="Consolas"/>
              </a:rPr>
              <a:t>’&gt;</a:t>
            </a:r>
          </a:p>
          <a:p>
            <a:pPr marL="0" indent="0">
              <a:buNone/>
            </a:pPr>
            <a:r>
              <a:rPr lang="en-US" sz="2000" dirty="0" smtClean="0">
                <a:latin typeface="Consolas"/>
                <a:cs typeface="Consolas"/>
              </a:rPr>
              <a:t>alert(‘Hello World!’);</a:t>
            </a:r>
          </a:p>
          <a:p>
            <a:pPr marL="0" indent="0">
              <a:buNone/>
            </a:pPr>
            <a:r>
              <a:rPr lang="en-US" sz="2000" dirty="0" smtClean="0">
                <a:latin typeface="Consolas"/>
                <a:cs typeface="Consolas"/>
              </a:rPr>
              <a:t>&lt;/script&gt;</a:t>
            </a:r>
          </a:p>
          <a:p>
            <a:pPr marL="0" indent="0">
              <a:buNone/>
            </a:pPr>
            <a:endParaRPr lang="en-US" sz="2000" dirty="0" smtClean="0">
              <a:latin typeface="Consolas"/>
              <a:cs typeface="Consolas"/>
            </a:endParaRPr>
          </a:p>
          <a:p>
            <a:pPr marL="0" indent="0">
              <a:buNone/>
            </a:pPr>
            <a:endParaRPr lang="en-US" sz="2000" dirty="0" smtClean="0">
              <a:latin typeface="Consolas"/>
              <a:cs typeface="Consolas"/>
            </a:endParaRPr>
          </a:p>
          <a:p>
            <a:pPr marL="0" indent="0">
              <a:buNone/>
            </a:pPr>
            <a:r>
              <a:rPr lang="en-US" sz="2000" b="1" dirty="0" smtClean="0">
                <a:cs typeface="Consolas"/>
              </a:rPr>
              <a:t>External JavaScript</a:t>
            </a:r>
            <a:endParaRPr lang="en-US" sz="2000" dirty="0" smtClean="0">
              <a:latin typeface="Consolas"/>
              <a:cs typeface="Consolas"/>
            </a:endParaRPr>
          </a:p>
          <a:p>
            <a:pPr marL="0" indent="0">
              <a:buNone/>
            </a:pPr>
            <a:r>
              <a:rPr lang="en-US" sz="2000" dirty="0" smtClean="0">
                <a:latin typeface="Consolas"/>
                <a:cs typeface="Consolas"/>
              </a:rPr>
              <a:t>&lt;script type='text/</a:t>
            </a:r>
            <a:r>
              <a:rPr lang="en-US" sz="2000" dirty="0" err="1" smtClean="0">
                <a:latin typeface="Consolas"/>
                <a:cs typeface="Consolas"/>
              </a:rPr>
              <a:t>javascript</a:t>
            </a:r>
            <a:r>
              <a:rPr lang="en-US" sz="2000" dirty="0" smtClean="0">
                <a:latin typeface="Consolas"/>
                <a:cs typeface="Consolas"/>
              </a:rPr>
              <a:t>' </a:t>
            </a:r>
            <a:r>
              <a:rPr lang="en-US" sz="2000" dirty="0" err="1" smtClean="0">
                <a:latin typeface="Consolas"/>
                <a:cs typeface="Consolas"/>
              </a:rPr>
              <a:t>src</a:t>
            </a:r>
            <a:r>
              <a:rPr lang="en-US" sz="2000" dirty="0" smtClean="0">
                <a:latin typeface="Consolas"/>
                <a:cs typeface="Consolas"/>
              </a:rPr>
              <a:t>='</a:t>
            </a:r>
            <a:r>
              <a:rPr lang="en-US" sz="2000" dirty="0" err="1" smtClean="0">
                <a:latin typeface="Consolas"/>
                <a:cs typeface="Consolas"/>
              </a:rPr>
              <a:t>common.js</a:t>
            </a:r>
            <a:r>
              <a:rPr lang="en-US" sz="2000" dirty="0" smtClean="0">
                <a:latin typeface="Consolas"/>
                <a:cs typeface="Consolas"/>
              </a:rPr>
              <a:t>'&gt;&lt;/script&gt;</a:t>
            </a:r>
            <a:endParaRPr lang="en-US" sz="2000" dirty="0">
              <a:latin typeface="Consolas"/>
              <a:cs typeface="Consolas"/>
            </a:endParaRPr>
          </a:p>
        </p:txBody>
      </p:sp>
    </p:spTree>
    <p:extLst>
      <p:ext uri="{BB962C8B-B14F-4D97-AF65-F5344CB8AC3E}">
        <p14:creationId xmlns:p14="http://schemas.microsoft.com/office/powerpoint/2010/main" val="8685448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basics</a:t>
            </a:r>
            <a:endParaRPr lang="en-US" dirty="0"/>
          </a:p>
        </p:txBody>
      </p:sp>
      <p:sp>
        <p:nvSpPr>
          <p:cNvPr id="3" name="Content Placeholder 2"/>
          <p:cNvSpPr>
            <a:spLocks noGrp="1"/>
          </p:cNvSpPr>
          <p:nvPr>
            <p:ph idx="1"/>
          </p:nvPr>
        </p:nvSpPr>
        <p:spPr/>
        <p:txBody>
          <a:bodyPr>
            <a:normAutofit/>
          </a:bodyPr>
          <a:lstStyle/>
          <a:p>
            <a:r>
              <a:rPr lang="en-US" sz="2400" b="1" dirty="0" smtClean="0"/>
              <a:t>JavaScript is case-sensitive</a:t>
            </a:r>
          </a:p>
          <a:p>
            <a:pPr marL="0" indent="0">
              <a:buNone/>
            </a:pPr>
            <a:r>
              <a:rPr lang="en-US" sz="1800" dirty="0" err="1" smtClean="0">
                <a:latin typeface="Consolas"/>
                <a:cs typeface="Consolas"/>
              </a:rPr>
              <a:t>getElementById</a:t>
            </a:r>
            <a:r>
              <a:rPr lang="en-US" sz="1800" dirty="0" smtClean="0">
                <a:latin typeface="Consolas"/>
                <a:cs typeface="Consolas"/>
              </a:rPr>
              <a:t> != </a:t>
            </a:r>
            <a:r>
              <a:rPr lang="en-US" sz="1800" dirty="0" err="1" smtClean="0">
                <a:latin typeface="Consolas"/>
                <a:cs typeface="Consolas"/>
              </a:rPr>
              <a:t>getElementByid</a:t>
            </a:r>
            <a:endParaRPr lang="en-US" sz="1800" dirty="0" smtClean="0">
              <a:latin typeface="Consolas"/>
              <a:cs typeface="Consolas"/>
            </a:endParaRPr>
          </a:p>
          <a:p>
            <a:pPr marL="0" indent="0">
              <a:buNone/>
            </a:pPr>
            <a:endParaRPr lang="en-US" sz="1800" dirty="0">
              <a:latin typeface="Consolas"/>
              <a:cs typeface="Consolas"/>
            </a:endParaRPr>
          </a:p>
          <a:p>
            <a:r>
              <a:rPr lang="en-US" sz="2400" b="1" dirty="0" smtClean="0"/>
              <a:t>Semicolons in JavaScript are optional</a:t>
            </a:r>
          </a:p>
          <a:p>
            <a:pPr marL="0" indent="0">
              <a:buNone/>
            </a:pPr>
            <a:r>
              <a:rPr lang="en-US" sz="2400" b="1" i="1" dirty="0" smtClean="0"/>
              <a:t>(but, semicolons is my hobby)</a:t>
            </a:r>
            <a:endParaRPr lang="en-US" sz="1200" dirty="0" smtClean="0"/>
          </a:p>
          <a:p>
            <a:pPr marL="0" indent="0">
              <a:buNone/>
            </a:pPr>
            <a:r>
              <a:rPr lang="en-US" sz="1800" dirty="0" err="1" smtClean="0">
                <a:latin typeface="Consolas"/>
                <a:cs typeface="Consolas"/>
              </a:rPr>
              <a:t>var</a:t>
            </a:r>
            <a:r>
              <a:rPr lang="en-US" sz="1800" dirty="0" smtClean="0">
                <a:latin typeface="Consolas"/>
                <a:cs typeface="Consolas"/>
              </a:rPr>
              <a:t> a = 1</a:t>
            </a:r>
          </a:p>
          <a:p>
            <a:pPr marL="0" indent="0">
              <a:buNone/>
            </a:pPr>
            <a:r>
              <a:rPr lang="en-US" sz="1800" dirty="0" err="1" smtClean="0">
                <a:latin typeface="Consolas"/>
                <a:cs typeface="Consolas"/>
              </a:rPr>
              <a:t>var</a:t>
            </a:r>
            <a:r>
              <a:rPr lang="en-US" sz="1800" dirty="0" smtClean="0">
                <a:latin typeface="Consolas"/>
                <a:cs typeface="Consolas"/>
              </a:rPr>
              <a:t> b = 2</a:t>
            </a:r>
          </a:p>
          <a:p>
            <a:pPr marL="0" indent="0">
              <a:buNone/>
            </a:pPr>
            <a:endParaRPr lang="en-US" sz="1800" dirty="0">
              <a:latin typeface="Consolas"/>
              <a:cs typeface="Consolas"/>
            </a:endParaRPr>
          </a:p>
          <a:p>
            <a:r>
              <a:rPr lang="en-US" sz="2400" b="1" dirty="0" smtClean="0"/>
              <a:t>Blocks do not have scope – only functions have scope</a:t>
            </a:r>
            <a:endParaRPr lang="en-US" sz="1800" dirty="0" smtClean="0">
              <a:latin typeface="Consolas"/>
              <a:cs typeface="Consolas"/>
            </a:endParaRPr>
          </a:p>
          <a:p>
            <a:pPr marL="0" indent="0">
              <a:buNone/>
            </a:pPr>
            <a:endParaRPr lang="en-US" sz="1800" dirty="0" smtClean="0">
              <a:latin typeface="Consolas"/>
              <a:cs typeface="Consolas"/>
            </a:endParaRPr>
          </a:p>
          <a:p>
            <a:pPr marL="0" indent="0">
              <a:buNone/>
            </a:pPr>
            <a:endParaRPr lang="en-US" sz="1800" dirty="0">
              <a:latin typeface="Consolas"/>
              <a:cs typeface="Consolas"/>
            </a:endParaRPr>
          </a:p>
        </p:txBody>
      </p:sp>
    </p:spTree>
    <p:extLst>
      <p:ext uri="{BB962C8B-B14F-4D97-AF65-F5344CB8AC3E}">
        <p14:creationId xmlns:p14="http://schemas.microsoft.com/office/powerpoint/2010/main" val="16885355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a:t>
            </a:r>
            <a:endParaRPr lang="en-US" dirty="0"/>
          </a:p>
        </p:txBody>
      </p:sp>
      <p:sp>
        <p:nvSpPr>
          <p:cNvPr id="3" name="Content Placeholder 2"/>
          <p:cNvSpPr>
            <a:spLocks noGrp="1"/>
          </p:cNvSpPr>
          <p:nvPr>
            <p:ph idx="1"/>
          </p:nvPr>
        </p:nvSpPr>
        <p:spPr/>
        <p:txBody>
          <a:bodyPr>
            <a:normAutofit/>
          </a:bodyPr>
          <a:lstStyle/>
          <a:p>
            <a:r>
              <a:rPr lang="en-US" sz="2400" dirty="0" smtClean="0"/>
              <a:t>Variables</a:t>
            </a:r>
          </a:p>
          <a:p>
            <a:pPr marL="0" indent="0">
              <a:buNone/>
            </a:pPr>
            <a:r>
              <a:rPr lang="en-US" sz="1800" dirty="0" err="1" smtClean="0">
                <a:latin typeface="Consolas"/>
                <a:cs typeface="Consolas"/>
              </a:rPr>
              <a:t>var</a:t>
            </a:r>
            <a:r>
              <a:rPr lang="en-US" sz="1800" dirty="0" smtClean="0">
                <a:latin typeface="Consolas"/>
                <a:cs typeface="Consolas"/>
              </a:rPr>
              <a:t> a = 1; </a:t>
            </a:r>
          </a:p>
          <a:p>
            <a:pPr marL="0" indent="0">
              <a:buNone/>
            </a:pPr>
            <a:r>
              <a:rPr lang="en-US" sz="1800" dirty="0" err="1" smtClean="0">
                <a:latin typeface="Consolas"/>
                <a:cs typeface="Consolas"/>
              </a:rPr>
              <a:t>var</a:t>
            </a:r>
            <a:r>
              <a:rPr lang="en-US" sz="1800" dirty="0" smtClean="0">
                <a:latin typeface="Consolas"/>
                <a:cs typeface="Consolas"/>
              </a:rPr>
              <a:t> me = “</a:t>
            </a:r>
            <a:r>
              <a:rPr lang="en-US" sz="1800" dirty="0" err="1" smtClean="0">
                <a:latin typeface="Consolas"/>
                <a:cs typeface="Consolas"/>
              </a:rPr>
              <a:t>angad</a:t>
            </a:r>
            <a:r>
              <a:rPr lang="en-US" sz="1800" dirty="0" smtClean="0">
                <a:latin typeface="Consolas"/>
                <a:cs typeface="Consolas"/>
              </a:rPr>
              <a:t>”;</a:t>
            </a:r>
          </a:p>
          <a:p>
            <a:pPr marL="0" indent="0">
              <a:buNone/>
            </a:pPr>
            <a:endParaRPr lang="en-US" sz="1800" dirty="0" smtClean="0">
              <a:latin typeface="Consolas"/>
              <a:cs typeface="Consolas"/>
            </a:endParaRPr>
          </a:p>
          <a:p>
            <a:pPr marL="0" indent="0">
              <a:buNone/>
            </a:pPr>
            <a:r>
              <a:rPr lang="en-US" sz="1800" dirty="0" smtClean="0">
                <a:solidFill>
                  <a:srgbClr val="FF0000"/>
                </a:solidFill>
                <a:cs typeface="Consolas"/>
              </a:rPr>
              <a:t>Say no to Global Variables! </a:t>
            </a:r>
            <a:r>
              <a:rPr lang="en-US" sz="1800" dirty="0" smtClean="0">
                <a:cs typeface="Consolas"/>
              </a:rPr>
              <a:t>They are shared among all code in your JS application!</a:t>
            </a:r>
          </a:p>
          <a:p>
            <a:pPr marL="0" indent="0">
              <a:buNone/>
            </a:pPr>
            <a:r>
              <a:rPr lang="en-US" sz="1800" dirty="0" smtClean="0">
                <a:solidFill>
                  <a:srgbClr val="FF0000"/>
                </a:solidFill>
                <a:cs typeface="Consolas"/>
              </a:rPr>
              <a:t>Always declare variables with </a:t>
            </a:r>
            <a:r>
              <a:rPr lang="en-US" sz="1800" dirty="0" err="1" smtClean="0">
                <a:solidFill>
                  <a:srgbClr val="FF0000"/>
                </a:solidFill>
                <a:latin typeface="Consolas"/>
                <a:cs typeface="Consolas"/>
              </a:rPr>
              <a:t>var</a:t>
            </a:r>
            <a:r>
              <a:rPr lang="en-US" sz="1800" dirty="0" smtClean="0">
                <a:solidFill>
                  <a:srgbClr val="FF0000"/>
                </a:solidFill>
                <a:latin typeface="Consolas"/>
                <a:cs typeface="Consolas"/>
              </a:rPr>
              <a:t> </a:t>
            </a:r>
            <a:r>
              <a:rPr lang="en-US" sz="1800" dirty="0" smtClean="0">
                <a:cs typeface="Consolas"/>
              </a:rPr>
              <a:t>Any variable not declared with </a:t>
            </a:r>
            <a:r>
              <a:rPr lang="en-US" sz="1800" dirty="0" err="1" smtClean="0">
                <a:cs typeface="Consolas"/>
              </a:rPr>
              <a:t>var</a:t>
            </a:r>
            <a:r>
              <a:rPr lang="en-US" sz="1800" dirty="0" smtClean="0">
                <a:cs typeface="Consolas"/>
              </a:rPr>
              <a:t>, ends up in your “nearest” (mostly, global) namespace.</a:t>
            </a:r>
            <a:endParaRPr lang="en-US" sz="1800" dirty="0">
              <a:solidFill>
                <a:srgbClr val="FF0000"/>
              </a:solidFill>
              <a:latin typeface="Consolas"/>
              <a:cs typeface="Consolas"/>
            </a:endParaRPr>
          </a:p>
        </p:txBody>
      </p:sp>
    </p:spTree>
    <p:extLst>
      <p:ext uri="{BB962C8B-B14F-4D97-AF65-F5344CB8AC3E}">
        <p14:creationId xmlns:p14="http://schemas.microsoft.com/office/powerpoint/2010/main" val="28138220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693</TotalTime>
  <Words>1158</Words>
  <Application>Microsoft Macintosh PowerPoint</Application>
  <PresentationFormat>On-screen Show (4:3)</PresentationFormat>
  <Paragraphs>196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JavaScript  25th August 2012 Angad Singh</vt:lpstr>
      <vt:lpstr>JavaScript</vt:lpstr>
      <vt:lpstr>The Web Browser: Execution Sequence</vt:lpstr>
      <vt:lpstr>The Web Browser: Execution Sequence</vt:lpstr>
      <vt:lpstr>The Web Browser</vt:lpstr>
      <vt:lpstr>Why do we need JavaScript?</vt:lpstr>
      <vt:lpstr>Lets Dive!</vt:lpstr>
      <vt:lpstr>Some basics</vt:lpstr>
      <vt:lpstr>Basics</vt:lpstr>
      <vt:lpstr>Basics</vt:lpstr>
      <vt:lpstr>Control Structures</vt:lpstr>
      <vt:lpstr>Arrays</vt:lpstr>
      <vt:lpstr>Objects</vt:lpstr>
      <vt:lpstr>Functions</vt:lpstr>
      <vt:lpstr>jQuery</vt:lpstr>
      <vt:lpstr>Basics</vt:lpstr>
      <vt:lpstr>DOM Manipulations</vt:lpstr>
      <vt:lpstr>Events</vt:lpstr>
      <vt:lpstr>Animation</vt:lpstr>
      <vt:lpstr>AJAX</vt:lpstr>
      <vt:lpstr>Hands On!</vt:lpstr>
      <vt:lpstr>READ THIS!</vt:lpstr>
      <vt:lpstr>Some general rules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Angad Singh</dc:creator>
  <cp:lastModifiedBy>Angad Singh</cp:lastModifiedBy>
  <cp:revision>86</cp:revision>
  <dcterms:created xsi:type="dcterms:W3CDTF">2012-08-23T11:09:10Z</dcterms:created>
  <dcterms:modified xsi:type="dcterms:W3CDTF">2012-08-24T13:51:43Z</dcterms:modified>
</cp:coreProperties>
</file>