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Josefin Sans" pitchFamily="2" charset="0"/>
      <p:regular r:id="rId30"/>
      <p:bold r:id="rId31"/>
    </p:embeddedFont>
    <p:embeddedFont>
      <p:font typeface="Lato" panose="020F0502020204030203" pitchFamily="34" charset="0"/>
      <p:regular r:id="rId32"/>
      <p:bold r:id="rId33"/>
      <p:italic r:id="rId34"/>
      <p:boldItalic r:id="rId35"/>
    </p:embeddedFont>
    <p:embeddedFont>
      <p:font typeface="Merriweather Light" panose="00000400000000000000" pitchFamily="2"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SemiBold" panose="020B0706030804020204" pitchFamily="34" charset="0"/>
      <p:regular r:id="rId48"/>
      <p:bold r:id="rId49"/>
      <p:italic r:id="rId50"/>
      <p:boldItalic r:id="rId51"/>
    </p:embeddedFont>
    <p:embeddedFont>
      <p:font typeface="Russo One" panose="020B0604020202020204" charset="0"/>
      <p:regular r:id="rId52"/>
    </p:embeddedFont>
    <p:embeddedFont>
      <p:font typeface="Vidaloka"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3a2d95982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3a2d95982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3a32f36f2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3a32f36f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a32f36f2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a32f36f2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a32f36f2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a32f36f2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3a32f36f2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3a32f36f2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a32f36f2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3a32f36f2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a32f36f2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a32f36f2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3a32f36f2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3a32f36f2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3a35d3a7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3a35d3a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3a35d3a73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3a35d3a73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f7a3c50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3a35d3a73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3a35d3a73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3a35d3a73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3a35d3a73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3a35d3a73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3a35d3a73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a35d3a73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a35d3a73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3a35d3a73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3a35d3a73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3a35d3a73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3a35d3a73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d8a80d6b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3a35d3a736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3a35d3a73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f7a3c50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a2d95982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a2d95982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3a2d95982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3a2d95982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a2d95982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a2d95982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a2d95982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a2d95982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3a2d959829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3a2d95982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a2d95982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a2d95982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497763"/>
            <a:ext cx="77175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27878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1" name="Google Shape;10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2" name="Google Shape;10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3" name="Google Shape;103;p16"/>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6" name="Google Shape;106;p17"/>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07" name="Google Shape;107;p17"/>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08" name="Google Shape;10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9" name="Google Shape;10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7"/>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43725" y="1185550"/>
            <a:ext cx="3123000" cy="201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3" name="Google Shape;113;p1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114" name="Google Shape;114;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5" name="Google Shape;115;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6" name="Google Shape;116;p1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17"/>
        <p:cNvGrpSpPr/>
        <p:nvPr/>
      </p:nvGrpSpPr>
      <p:grpSpPr>
        <a:xfrm>
          <a:off x="0" y="0"/>
          <a:ext cx="0" cy="0"/>
          <a:chOff x="0" y="0"/>
          <a:chExt cx="0" cy="0"/>
        </a:xfrm>
      </p:grpSpPr>
      <p:sp>
        <p:nvSpPr>
          <p:cNvPr id="118" name="Google Shape;118;p19"/>
          <p:cNvSpPr txBox="1">
            <a:spLocks noGrp="1"/>
          </p:cNvSpPr>
          <p:nvPr>
            <p:ph type="subTitle" idx="1"/>
          </p:nvPr>
        </p:nvSpPr>
        <p:spPr>
          <a:xfrm>
            <a:off x="3509000"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19" name="Google Shape;119;p19"/>
          <p:cNvSpPr txBox="1">
            <a:spLocks noGrp="1"/>
          </p:cNvSpPr>
          <p:nvPr>
            <p:ph type="subTitle" idx="2"/>
          </p:nvPr>
        </p:nvSpPr>
        <p:spPr>
          <a:xfrm>
            <a:off x="35090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19"/>
          <p:cNvSpPr txBox="1">
            <a:spLocks noGrp="1"/>
          </p:cNvSpPr>
          <p:nvPr>
            <p:ph type="subTitle" idx="3"/>
          </p:nvPr>
        </p:nvSpPr>
        <p:spPr>
          <a:xfrm>
            <a:off x="95302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1" name="Google Shape;121;p19"/>
          <p:cNvSpPr txBox="1">
            <a:spLocks noGrp="1"/>
          </p:cNvSpPr>
          <p:nvPr>
            <p:ph type="subTitle" idx="4"/>
          </p:nvPr>
        </p:nvSpPr>
        <p:spPr>
          <a:xfrm>
            <a:off x="9531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19"/>
          <p:cNvSpPr txBox="1">
            <a:spLocks noGrp="1"/>
          </p:cNvSpPr>
          <p:nvPr>
            <p:ph type="subTitle" idx="5"/>
          </p:nvPr>
        </p:nvSpPr>
        <p:spPr>
          <a:xfrm>
            <a:off x="606487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3" name="Google Shape;123;p19"/>
          <p:cNvSpPr txBox="1">
            <a:spLocks noGrp="1"/>
          </p:cNvSpPr>
          <p:nvPr>
            <p:ph type="subTitle" idx="6"/>
          </p:nvPr>
        </p:nvSpPr>
        <p:spPr>
          <a:xfrm>
            <a:off x="606487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19"/>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25" name="Google Shape;125;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6" name="Google Shape;126;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4_2_1">
    <p:spTree>
      <p:nvGrpSpPr>
        <p:cNvPr id="1" name="Shape 127"/>
        <p:cNvGrpSpPr/>
        <p:nvPr/>
      </p:nvGrpSpPr>
      <p:grpSpPr>
        <a:xfrm>
          <a:off x="0" y="0"/>
          <a:ext cx="0" cy="0"/>
          <a:chOff x="0" y="0"/>
          <a:chExt cx="0" cy="0"/>
        </a:xfrm>
      </p:grpSpPr>
      <p:sp>
        <p:nvSpPr>
          <p:cNvPr id="128" name="Google Shape;128;p20"/>
          <p:cNvSpPr txBox="1">
            <a:spLocks noGrp="1"/>
          </p:cNvSpPr>
          <p:nvPr>
            <p:ph type="subTitle" idx="1"/>
          </p:nvPr>
        </p:nvSpPr>
        <p:spPr>
          <a:xfrm>
            <a:off x="37183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9" name="Google Shape;129;p20"/>
          <p:cNvSpPr txBox="1">
            <a:spLocks noGrp="1"/>
          </p:cNvSpPr>
          <p:nvPr>
            <p:ph type="subTitle" idx="2"/>
          </p:nvPr>
        </p:nvSpPr>
        <p:spPr>
          <a:xfrm>
            <a:off x="3617675"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0" name="Google Shape;130;p20"/>
          <p:cNvSpPr txBox="1">
            <a:spLocks noGrp="1"/>
          </p:cNvSpPr>
          <p:nvPr>
            <p:ph type="subTitle" idx="3"/>
          </p:nvPr>
        </p:nvSpPr>
        <p:spPr>
          <a:xfrm>
            <a:off x="13280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1" name="Google Shape;131;p20"/>
          <p:cNvSpPr txBox="1">
            <a:spLocks noGrp="1"/>
          </p:cNvSpPr>
          <p:nvPr>
            <p:ph type="subTitle" idx="4"/>
          </p:nvPr>
        </p:nvSpPr>
        <p:spPr>
          <a:xfrm>
            <a:off x="1227426"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2" name="Google Shape;132;p20"/>
          <p:cNvSpPr txBox="1">
            <a:spLocks noGrp="1"/>
          </p:cNvSpPr>
          <p:nvPr>
            <p:ph type="subTitle" idx="5"/>
          </p:nvPr>
        </p:nvSpPr>
        <p:spPr>
          <a:xfrm>
            <a:off x="6108550" y="3391775"/>
            <a:ext cx="1643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3" name="Google Shape;133;p20"/>
          <p:cNvSpPr txBox="1">
            <a:spLocks noGrp="1"/>
          </p:cNvSpPr>
          <p:nvPr>
            <p:ph type="subTitle" idx="6"/>
          </p:nvPr>
        </p:nvSpPr>
        <p:spPr>
          <a:xfrm>
            <a:off x="6008050"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4" name="Google Shape;134;p20"/>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35" name="Google Shape;135;p2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2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137"/>
        <p:cNvGrpSpPr/>
        <p:nvPr/>
      </p:nvGrpSpPr>
      <p:grpSpPr>
        <a:xfrm>
          <a:off x="0" y="0"/>
          <a:ext cx="0" cy="0"/>
          <a:chOff x="0" y="0"/>
          <a:chExt cx="0" cy="0"/>
        </a:xfrm>
      </p:grpSpPr>
      <p:sp>
        <p:nvSpPr>
          <p:cNvPr id="138" name="Google Shape;138;p21"/>
          <p:cNvSpPr txBox="1">
            <a:spLocks noGrp="1"/>
          </p:cNvSpPr>
          <p:nvPr>
            <p:ph type="subTitle" idx="1"/>
          </p:nvPr>
        </p:nvSpPr>
        <p:spPr>
          <a:xfrm>
            <a:off x="3414050"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39" name="Google Shape;139;p21"/>
          <p:cNvSpPr txBox="1">
            <a:spLocks noGrp="1"/>
          </p:cNvSpPr>
          <p:nvPr>
            <p:ph type="subTitle" idx="2"/>
          </p:nvPr>
        </p:nvSpPr>
        <p:spPr>
          <a:xfrm>
            <a:off x="3564200"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1"/>
          <p:cNvSpPr txBox="1">
            <a:spLocks noGrp="1"/>
          </p:cNvSpPr>
          <p:nvPr>
            <p:ph type="subTitle" idx="3"/>
          </p:nvPr>
        </p:nvSpPr>
        <p:spPr>
          <a:xfrm>
            <a:off x="7057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1" name="Google Shape;141;p21"/>
          <p:cNvSpPr txBox="1">
            <a:spLocks noGrp="1"/>
          </p:cNvSpPr>
          <p:nvPr>
            <p:ph type="subTitle" idx="4"/>
          </p:nvPr>
        </p:nvSpPr>
        <p:spPr>
          <a:xfrm>
            <a:off x="8558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2" name="Google Shape;142;p21"/>
          <p:cNvSpPr txBox="1">
            <a:spLocks noGrp="1"/>
          </p:cNvSpPr>
          <p:nvPr>
            <p:ph type="subTitle" idx="5"/>
          </p:nvPr>
        </p:nvSpPr>
        <p:spPr>
          <a:xfrm>
            <a:off x="61223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3" name="Google Shape;143;p21"/>
          <p:cNvSpPr txBox="1">
            <a:spLocks noGrp="1"/>
          </p:cNvSpPr>
          <p:nvPr>
            <p:ph type="subTitle" idx="6"/>
          </p:nvPr>
        </p:nvSpPr>
        <p:spPr>
          <a:xfrm>
            <a:off x="62724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1"/>
          <p:cNvSpPr txBox="1">
            <a:spLocks noGrp="1"/>
          </p:cNvSpPr>
          <p:nvPr>
            <p:ph type="subTitle" idx="7"/>
          </p:nvPr>
        </p:nvSpPr>
        <p:spPr>
          <a:xfrm>
            <a:off x="3414050"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5" name="Google Shape;145;p21"/>
          <p:cNvSpPr txBox="1">
            <a:spLocks noGrp="1"/>
          </p:cNvSpPr>
          <p:nvPr>
            <p:ph type="subTitle" idx="8"/>
          </p:nvPr>
        </p:nvSpPr>
        <p:spPr>
          <a:xfrm>
            <a:off x="3564200"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6" name="Google Shape;146;p21"/>
          <p:cNvSpPr txBox="1">
            <a:spLocks noGrp="1"/>
          </p:cNvSpPr>
          <p:nvPr>
            <p:ph type="subTitle" idx="9"/>
          </p:nvPr>
        </p:nvSpPr>
        <p:spPr>
          <a:xfrm>
            <a:off x="7057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7" name="Google Shape;147;p21"/>
          <p:cNvSpPr txBox="1">
            <a:spLocks noGrp="1"/>
          </p:cNvSpPr>
          <p:nvPr>
            <p:ph type="subTitle" idx="13"/>
          </p:nvPr>
        </p:nvSpPr>
        <p:spPr>
          <a:xfrm>
            <a:off x="8558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8" name="Google Shape;148;p21"/>
          <p:cNvSpPr txBox="1">
            <a:spLocks noGrp="1"/>
          </p:cNvSpPr>
          <p:nvPr>
            <p:ph type="subTitle" idx="14"/>
          </p:nvPr>
        </p:nvSpPr>
        <p:spPr>
          <a:xfrm>
            <a:off x="61223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9" name="Google Shape;149;p21"/>
          <p:cNvSpPr txBox="1">
            <a:spLocks noGrp="1"/>
          </p:cNvSpPr>
          <p:nvPr>
            <p:ph type="subTitle" idx="15"/>
          </p:nvPr>
        </p:nvSpPr>
        <p:spPr>
          <a:xfrm>
            <a:off x="62724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0" name="Google Shape;150;p21"/>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51" name="Google Shape;151;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4_1_1">
    <p:spTree>
      <p:nvGrpSpPr>
        <p:cNvPr id="1" name="Shape 153"/>
        <p:cNvGrpSpPr/>
        <p:nvPr/>
      </p:nvGrpSpPr>
      <p:grpSpPr>
        <a:xfrm>
          <a:off x="0" y="0"/>
          <a:ext cx="0" cy="0"/>
          <a:chOff x="0" y="0"/>
          <a:chExt cx="0" cy="0"/>
        </a:xfrm>
      </p:grpSpPr>
      <p:sp>
        <p:nvSpPr>
          <p:cNvPr id="154" name="Google Shape;154;p22"/>
          <p:cNvSpPr txBox="1">
            <a:spLocks noGrp="1"/>
          </p:cNvSpPr>
          <p:nvPr>
            <p:ph type="subTitle" idx="1"/>
          </p:nvPr>
        </p:nvSpPr>
        <p:spPr>
          <a:xfrm>
            <a:off x="49168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5" name="Google Shape;155;p22"/>
          <p:cNvSpPr txBox="1">
            <a:spLocks noGrp="1"/>
          </p:cNvSpPr>
          <p:nvPr>
            <p:ph type="subTitle" idx="2"/>
          </p:nvPr>
        </p:nvSpPr>
        <p:spPr>
          <a:xfrm>
            <a:off x="50589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2"/>
          <p:cNvSpPr txBox="1">
            <a:spLocks noGrp="1"/>
          </p:cNvSpPr>
          <p:nvPr>
            <p:ph type="subTitle" idx="3"/>
          </p:nvPr>
        </p:nvSpPr>
        <p:spPr>
          <a:xfrm>
            <a:off x="19111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7" name="Google Shape;157;p22"/>
          <p:cNvSpPr txBox="1">
            <a:spLocks noGrp="1"/>
          </p:cNvSpPr>
          <p:nvPr>
            <p:ph type="subTitle" idx="4"/>
          </p:nvPr>
        </p:nvSpPr>
        <p:spPr>
          <a:xfrm>
            <a:off x="20533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8" name="Google Shape;158;p22"/>
          <p:cNvSpPr txBox="1">
            <a:spLocks noGrp="1"/>
          </p:cNvSpPr>
          <p:nvPr>
            <p:ph type="subTitle" idx="5"/>
          </p:nvPr>
        </p:nvSpPr>
        <p:spPr>
          <a:xfrm>
            <a:off x="49168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9" name="Google Shape;159;p22"/>
          <p:cNvSpPr txBox="1">
            <a:spLocks noGrp="1"/>
          </p:cNvSpPr>
          <p:nvPr>
            <p:ph type="subTitle" idx="6"/>
          </p:nvPr>
        </p:nvSpPr>
        <p:spPr>
          <a:xfrm>
            <a:off x="50589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0" name="Google Shape;160;p22"/>
          <p:cNvSpPr txBox="1">
            <a:spLocks noGrp="1"/>
          </p:cNvSpPr>
          <p:nvPr>
            <p:ph type="subTitle" idx="7"/>
          </p:nvPr>
        </p:nvSpPr>
        <p:spPr>
          <a:xfrm>
            <a:off x="19111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1" name="Google Shape;161;p22"/>
          <p:cNvSpPr txBox="1">
            <a:spLocks noGrp="1"/>
          </p:cNvSpPr>
          <p:nvPr>
            <p:ph type="subTitle" idx="8"/>
          </p:nvPr>
        </p:nvSpPr>
        <p:spPr>
          <a:xfrm>
            <a:off x="20532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2" name="Google Shape;162;p22"/>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63" name="Google Shape;163;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4" name="Google Shape;164;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4_2_2">
    <p:spTree>
      <p:nvGrpSpPr>
        <p:cNvPr id="1" name="Shape 165"/>
        <p:cNvGrpSpPr/>
        <p:nvPr/>
      </p:nvGrpSpPr>
      <p:grpSpPr>
        <a:xfrm>
          <a:off x="0" y="0"/>
          <a:ext cx="0" cy="0"/>
          <a:chOff x="0" y="0"/>
          <a:chExt cx="0" cy="0"/>
        </a:xfrm>
      </p:grpSpPr>
      <p:sp>
        <p:nvSpPr>
          <p:cNvPr id="166" name="Google Shape;166;p23"/>
          <p:cNvSpPr txBox="1">
            <a:spLocks noGrp="1"/>
          </p:cNvSpPr>
          <p:nvPr>
            <p:ph type="subTitle" idx="1"/>
          </p:nvPr>
        </p:nvSpPr>
        <p:spPr>
          <a:xfrm>
            <a:off x="3568125"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7" name="Google Shape;167;p23"/>
          <p:cNvSpPr txBox="1">
            <a:spLocks noGrp="1"/>
          </p:cNvSpPr>
          <p:nvPr>
            <p:ph type="subTitle" idx="2"/>
          </p:nvPr>
        </p:nvSpPr>
        <p:spPr>
          <a:xfrm>
            <a:off x="3568125"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3"/>
          <p:cNvSpPr txBox="1">
            <a:spLocks noGrp="1"/>
          </p:cNvSpPr>
          <p:nvPr>
            <p:ph type="subTitle" idx="3"/>
          </p:nvPr>
        </p:nvSpPr>
        <p:spPr>
          <a:xfrm>
            <a:off x="10883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9" name="Google Shape;169;p23"/>
          <p:cNvSpPr txBox="1">
            <a:spLocks noGrp="1"/>
          </p:cNvSpPr>
          <p:nvPr>
            <p:ph type="subTitle" idx="4"/>
          </p:nvPr>
        </p:nvSpPr>
        <p:spPr>
          <a:xfrm>
            <a:off x="1088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0" name="Google Shape;170;p23"/>
          <p:cNvSpPr txBox="1">
            <a:spLocks noGrp="1"/>
          </p:cNvSpPr>
          <p:nvPr>
            <p:ph type="subTitle" idx="5"/>
          </p:nvPr>
        </p:nvSpPr>
        <p:spPr>
          <a:xfrm>
            <a:off x="60554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1" name="Google Shape;171;p23"/>
          <p:cNvSpPr txBox="1">
            <a:spLocks noGrp="1"/>
          </p:cNvSpPr>
          <p:nvPr>
            <p:ph type="subTitle" idx="6"/>
          </p:nvPr>
        </p:nvSpPr>
        <p:spPr>
          <a:xfrm>
            <a:off x="6055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3"/>
          <p:cNvSpPr txBox="1">
            <a:spLocks noGrp="1"/>
          </p:cNvSpPr>
          <p:nvPr>
            <p:ph type="title"/>
          </p:nvPr>
        </p:nvSpPr>
        <p:spPr>
          <a:xfrm>
            <a:off x="713225" y="445025"/>
            <a:ext cx="476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73" name="Google Shape;173;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4" name="Google Shape;174;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5" name="Google Shape;175;p23"/>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5">
    <p:spTree>
      <p:nvGrpSpPr>
        <p:cNvPr id="1" name="Shape 176"/>
        <p:cNvGrpSpPr/>
        <p:nvPr/>
      </p:nvGrpSpPr>
      <p:grpSpPr>
        <a:xfrm>
          <a:off x="0" y="0"/>
          <a:ext cx="0" cy="0"/>
          <a:chOff x="0" y="0"/>
          <a:chExt cx="0" cy="0"/>
        </a:xfrm>
      </p:grpSpPr>
      <p:sp>
        <p:nvSpPr>
          <p:cNvPr id="177" name="Google Shape;177;p24"/>
          <p:cNvSpPr txBox="1">
            <a:spLocks noGrp="1"/>
          </p:cNvSpPr>
          <p:nvPr>
            <p:ph type="subTitle" idx="1"/>
          </p:nvPr>
        </p:nvSpPr>
        <p:spPr>
          <a:xfrm>
            <a:off x="4750187" y="1722900"/>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8" name="Google Shape;178;p24"/>
          <p:cNvSpPr txBox="1">
            <a:spLocks noGrp="1"/>
          </p:cNvSpPr>
          <p:nvPr>
            <p:ph type="subTitle" idx="2"/>
          </p:nvPr>
        </p:nvSpPr>
        <p:spPr>
          <a:xfrm>
            <a:off x="4750184" y="206290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9" name="Google Shape;179;p24"/>
          <p:cNvSpPr txBox="1">
            <a:spLocks noGrp="1"/>
          </p:cNvSpPr>
          <p:nvPr>
            <p:ph type="subTitle" idx="3"/>
          </p:nvPr>
        </p:nvSpPr>
        <p:spPr>
          <a:xfrm>
            <a:off x="2306462" y="1722900"/>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0" name="Google Shape;180;p24"/>
          <p:cNvSpPr txBox="1">
            <a:spLocks noGrp="1"/>
          </p:cNvSpPr>
          <p:nvPr>
            <p:ph type="subTitle" idx="4"/>
          </p:nvPr>
        </p:nvSpPr>
        <p:spPr>
          <a:xfrm>
            <a:off x="2306462" y="2062900"/>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1" name="Google Shape;181;p24"/>
          <p:cNvSpPr txBox="1">
            <a:spLocks noGrp="1"/>
          </p:cNvSpPr>
          <p:nvPr>
            <p:ph type="subTitle" idx="5"/>
          </p:nvPr>
        </p:nvSpPr>
        <p:spPr>
          <a:xfrm>
            <a:off x="4750187" y="3158925"/>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2" name="Google Shape;182;p24"/>
          <p:cNvSpPr txBox="1">
            <a:spLocks noGrp="1"/>
          </p:cNvSpPr>
          <p:nvPr>
            <p:ph type="subTitle" idx="6"/>
          </p:nvPr>
        </p:nvSpPr>
        <p:spPr>
          <a:xfrm>
            <a:off x="4750184" y="3498925"/>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3" name="Google Shape;183;p24"/>
          <p:cNvSpPr txBox="1">
            <a:spLocks noGrp="1"/>
          </p:cNvSpPr>
          <p:nvPr>
            <p:ph type="subTitle" idx="7"/>
          </p:nvPr>
        </p:nvSpPr>
        <p:spPr>
          <a:xfrm>
            <a:off x="2306462" y="3158925"/>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4" name="Google Shape;184;p24"/>
          <p:cNvSpPr txBox="1">
            <a:spLocks noGrp="1"/>
          </p:cNvSpPr>
          <p:nvPr>
            <p:ph type="subTitle" idx="8"/>
          </p:nvPr>
        </p:nvSpPr>
        <p:spPr>
          <a:xfrm>
            <a:off x="2306462" y="3498925"/>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24"/>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86" name="Google Shape;186;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7" name="Google Shape;187;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88"/>
        <p:cNvGrpSpPr/>
        <p:nvPr/>
      </p:nvGrpSpPr>
      <p:grpSpPr>
        <a:xfrm>
          <a:off x="0" y="0"/>
          <a:ext cx="0" cy="0"/>
          <a:chOff x="0" y="0"/>
          <a:chExt cx="0" cy="0"/>
        </a:xfrm>
      </p:grpSpPr>
      <p:sp>
        <p:nvSpPr>
          <p:cNvPr id="189" name="Google Shape;189;p25"/>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25"/>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25"/>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5" name="Google Shape;195;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6" name="Google Shape;196;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803750" y="2025800"/>
            <a:ext cx="4087500" cy="673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26"/>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0" name="Google Shape;200;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1" name="Google Shape;201;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4490150" y="2047725"/>
            <a:ext cx="3364200" cy="62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204" name="Google Shape;204;p27"/>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205" name="Google Shape;205;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6" name="Google Shape;206;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1">
  <p:cSld name="CUSTOM_8">
    <p:spTree>
      <p:nvGrpSpPr>
        <p:cNvPr id="1" name="Shape 207"/>
        <p:cNvGrpSpPr/>
        <p:nvPr/>
      </p:nvGrpSpPr>
      <p:grpSpPr>
        <a:xfrm>
          <a:off x="0" y="0"/>
          <a:ext cx="0" cy="0"/>
          <a:chOff x="0" y="0"/>
          <a:chExt cx="0" cy="0"/>
        </a:xfrm>
      </p:grpSpPr>
      <p:sp>
        <p:nvSpPr>
          <p:cNvPr id="208" name="Google Shape;208;p28"/>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209" name="Google Shape;209;p28"/>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10" name="Google Shape;210;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1" name="Google Shape;211;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2" name="Google Shape;212;p28"/>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13"/>
        <p:cNvGrpSpPr/>
        <p:nvPr/>
      </p:nvGrpSpPr>
      <p:grpSpPr>
        <a:xfrm>
          <a:off x="0" y="0"/>
          <a:ext cx="0" cy="0"/>
          <a:chOff x="0" y="0"/>
          <a:chExt cx="0" cy="0"/>
        </a:xfrm>
      </p:grpSpPr>
      <p:sp>
        <p:nvSpPr>
          <p:cNvPr id="214" name="Google Shape;214;p29"/>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15" name="Google Shape;215;p29"/>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29"/>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17" name="Google Shape;217;p29"/>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8" name="Google Shape;218;p29"/>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19" name="Google Shape;219;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360375" y="1433050"/>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4021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225400"/>
            <a:ext cx="6899100" cy="2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539500"/>
            <a:ext cx="3557100" cy="977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ctrTitle"/>
          </p:nvPr>
        </p:nvSpPr>
        <p:spPr>
          <a:xfrm>
            <a:off x="58650" y="632700"/>
            <a:ext cx="9026700" cy="274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Customer Segmentation using RFM Model</a:t>
            </a:r>
            <a:endParaRPr sz="5400" dirty="0"/>
          </a:p>
        </p:txBody>
      </p:sp>
      <p:sp>
        <p:nvSpPr>
          <p:cNvPr id="246" name="Google Shape;246;p34"/>
          <p:cNvSpPr txBox="1">
            <a:spLocks noGrp="1"/>
          </p:cNvSpPr>
          <p:nvPr>
            <p:ph type="subTitle" idx="1"/>
          </p:nvPr>
        </p:nvSpPr>
        <p:spPr>
          <a:xfrm>
            <a:off x="1040000" y="3377100"/>
            <a:ext cx="7143600" cy="618300"/>
          </a:xfrm>
          <a:prstGeom prst="rect">
            <a:avLst/>
          </a:prstGeom>
        </p:spPr>
        <p:txBody>
          <a:bodyPr spcFirstLastPara="1" wrap="square" lIns="91425" tIns="91425" rIns="91425" bIns="91425" anchor="t" anchorCtr="0">
            <a:noAutofit/>
          </a:bodyPr>
          <a:lstStyle/>
          <a:p>
            <a:pPr marL="457200" lvl="0" indent="-406400" algn="ctr" rtl="0">
              <a:spcBef>
                <a:spcPts val="0"/>
              </a:spcBef>
              <a:spcAft>
                <a:spcPts val="0"/>
              </a:spcAft>
              <a:buSzPts val="2800"/>
              <a:buChar char="-"/>
            </a:pPr>
            <a:r>
              <a:rPr lang="en"/>
              <a:t>Angad Ripudaman Singh Bajwa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p:nvPr/>
        </p:nvSpPr>
        <p:spPr>
          <a:xfrm>
            <a:off x="584425" y="11106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From the above two plots if we try to calculate the revenue per order in each week, we see the following-:</a:t>
            </a:r>
            <a:endParaRPr>
              <a:latin typeface="Montserrat"/>
              <a:ea typeface="Montserrat"/>
              <a:cs typeface="Montserrat"/>
              <a:sym typeface="Montserrat"/>
            </a:endParaRPr>
          </a:p>
        </p:txBody>
      </p:sp>
      <p:sp>
        <p:nvSpPr>
          <p:cNvPr id="323" name="Google Shape;323;p43"/>
          <p:cNvSpPr txBox="1"/>
          <p:nvPr/>
        </p:nvSpPr>
        <p:spPr>
          <a:xfrm>
            <a:off x="755200" y="3170125"/>
            <a:ext cx="7191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Key Insights- Every week the number of orders and revenue show a gradually increase from the previous week. This indicates a steady growth of products purchased.</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 most profitable week was week 4 for the company.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Even though the total number of orders and total revenue is more for week 3 and week 4, the average revenue per order is the highest in the second week. </a:t>
            </a:r>
            <a:endParaRPr>
              <a:latin typeface="Montserrat"/>
              <a:ea typeface="Montserrat"/>
              <a:cs typeface="Montserrat"/>
              <a:sym typeface="Montserrat"/>
            </a:endParaRPr>
          </a:p>
        </p:txBody>
      </p:sp>
      <p:pic>
        <p:nvPicPr>
          <p:cNvPr id="324" name="Google Shape;324;p43"/>
          <p:cNvPicPr preferRelativeResize="0"/>
          <p:nvPr/>
        </p:nvPicPr>
        <p:blipFill>
          <a:blip r:embed="rId3">
            <a:alphaModFix/>
          </a:blip>
          <a:stretch>
            <a:fillRect/>
          </a:stretch>
        </p:blipFill>
        <p:spPr>
          <a:xfrm>
            <a:off x="1365588" y="1728975"/>
            <a:ext cx="5629275" cy="140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4"/>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Hourly Analysis</a:t>
            </a:r>
            <a:endParaRPr/>
          </a:p>
        </p:txBody>
      </p:sp>
      <p:sp>
        <p:nvSpPr>
          <p:cNvPr id="330" name="Google Shape;330;p44"/>
          <p:cNvSpPr txBox="1"/>
          <p:nvPr/>
        </p:nvSpPr>
        <p:spPr>
          <a:xfrm>
            <a:off x="584425" y="11106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On comparing the number of orders per hour for all customers we get the following plots</a:t>
            </a:r>
            <a:endParaRPr>
              <a:latin typeface="Montserrat"/>
              <a:ea typeface="Montserrat"/>
              <a:cs typeface="Montserrat"/>
              <a:sym typeface="Montserrat"/>
            </a:endParaRPr>
          </a:p>
        </p:txBody>
      </p:sp>
      <p:pic>
        <p:nvPicPr>
          <p:cNvPr id="331" name="Google Shape;331;p44"/>
          <p:cNvPicPr preferRelativeResize="0"/>
          <p:nvPr/>
        </p:nvPicPr>
        <p:blipFill>
          <a:blip r:embed="rId3">
            <a:alphaModFix/>
          </a:blip>
          <a:stretch>
            <a:fillRect/>
          </a:stretch>
        </p:blipFill>
        <p:spPr>
          <a:xfrm>
            <a:off x="152400" y="1878675"/>
            <a:ext cx="3819525" cy="2657475"/>
          </a:xfrm>
          <a:prstGeom prst="rect">
            <a:avLst/>
          </a:prstGeom>
          <a:noFill/>
          <a:ln>
            <a:noFill/>
          </a:ln>
        </p:spPr>
      </p:pic>
      <p:pic>
        <p:nvPicPr>
          <p:cNvPr id="332" name="Google Shape;332;p44"/>
          <p:cNvPicPr preferRelativeResize="0"/>
          <p:nvPr/>
        </p:nvPicPr>
        <p:blipFill>
          <a:blip r:embed="rId4">
            <a:alphaModFix/>
          </a:blip>
          <a:stretch>
            <a:fillRect/>
          </a:stretch>
        </p:blipFill>
        <p:spPr>
          <a:xfrm>
            <a:off x="4810125" y="1878675"/>
            <a:ext cx="3676650" cy="265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p:nvPr/>
        </p:nvSpPr>
        <p:spPr>
          <a:xfrm>
            <a:off x="584425" y="11106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From the above two plots if we try to calculate the revenue per order in each hour , we see the following-:</a:t>
            </a:r>
            <a:endParaRPr>
              <a:latin typeface="Montserrat"/>
              <a:ea typeface="Montserrat"/>
              <a:cs typeface="Montserrat"/>
              <a:sym typeface="Montserrat"/>
            </a:endParaRPr>
          </a:p>
        </p:txBody>
      </p:sp>
      <p:sp>
        <p:nvSpPr>
          <p:cNvPr id="338" name="Google Shape;338;p45"/>
          <p:cNvSpPr txBox="1"/>
          <p:nvPr/>
        </p:nvSpPr>
        <p:spPr>
          <a:xfrm>
            <a:off x="840575" y="3039825"/>
            <a:ext cx="71916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Key Insights- The busiest hours for the company are from 0601 to 2400 hours.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During 1200 to 1800 hours the most revenue is generated as well the most expensive products are purchased(as revenue per order is highest).</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Even though the total number of orders and total revenue during 0600-1200 and 1800-2400 are similar, the average revenue per order is more between 1800-2400 hours ( indicating more expensive product purchases ). </a:t>
            </a:r>
            <a:endParaRPr>
              <a:latin typeface="Montserrat"/>
              <a:ea typeface="Montserrat"/>
              <a:cs typeface="Montserrat"/>
              <a:sym typeface="Montserrat"/>
            </a:endParaRPr>
          </a:p>
        </p:txBody>
      </p:sp>
      <p:pic>
        <p:nvPicPr>
          <p:cNvPr id="339" name="Google Shape;339;p45"/>
          <p:cNvPicPr preferRelativeResize="0"/>
          <p:nvPr/>
        </p:nvPicPr>
        <p:blipFill>
          <a:blip r:embed="rId3">
            <a:alphaModFix/>
          </a:blip>
          <a:stretch>
            <a:fillRect/>
          </a:stretch>
        </p:blipFill>
        <p:spPr>
          <a:xfrm>
            <a:off x="1600200" y="1878675"/>
            <a:ext cx="5638800" cy="12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789900" y="2544000"/>
            <a:ext cx="7844100" cy="156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Data Modelling and Segmentation Approach</a:t>
            </a:r>
            <a:endParaRPr sz="4300"/>
          </a:p>
          <a:p>
            <a:pPr marL="0" lvl="0" indent="0" algn="ctr" rtl="0">
              <a:spcBef>
                <a:spcPts val="0"/>
              </a:spcBef>
              <a:spcAft>
                <a:spcPts val="0"/>
              </a:spcAft>
              <a:buNone/>
            </a:pPr>
            <a:endParaRPr sz="4300"/>
          </a:p>
        </p:txBody>
      </p:sp>
      <p:sp>
        <p:nvSpPr>
          <p:cNvPr id="345" name="Google Shape;345;p46"/>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Modelling and Segmentation</a:t>
            </a:r>
            <a:endParaRPr sz="4000"/>
          </a:p>
        </p:txBody>
      </p:sp>
      <p:sp>
        <p:nvSpPr>
          <p:cNvPr id="351" name="Google Shape;351;p47"/>
          <p:cNvSpPr txBox="1"/>
          <p:nvPr/>
        </p:nvSpPr>
        <p:spPr>
          <a:xfrm>
            <a:off x="578650" y="1276700"/>
            <a:ext cx="81744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 different types of segmentation used to cluster customers may involve demographic, geographic, behavioral or psychological. For the given data none of the above are provided.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Information about customer spending habits, time since last order and number of order are provided to us.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For this dataset RFM modelling works best as customers are grouped according to Recency, Frequency and Monetary value of purchases from the company.  This perfectly fits the dataset provided to us.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K means clustering is another method which could be used to segment customers however for that one would require more details about the customer to segment them precisely.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RFM model can be replaced by RF, FM or RM models as well depending on the type of company.</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789900" y="2315400"/>
            <a:ext cx="7844100" cy="156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RFM Modelling</a:t>
            </a:r>
            <a:endParaRPr sz="4300"/>
          </a:p>
        </p:txBody>
      </p:sp>
      <p:sp>
        <p:nvSpPr>
          <p:cNvPr id="357" name="Google Shape;357;p48"/>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RFM</a:t>
            </a:r>
            <a:endParaRPr sz="4000"/>
          </a:p>
        </p:txBody>
      </p:sp>
      <p:sp>
        <p:nvSpPr>
          <p:cNvPr id="363" name="Google Shape;363;p49"/>
          <p:cNvSpPr txBox="1"/>
          <p:nvPr/>
        </p:nvSpPr>
        <p:spPr>
          <a:xfrm>
            <a:off x="578650" y="1276700"/>
            <a:ext cx="81744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For defining the RFM model we use the following attributes</a:t>
            </a:r>
            <a:endParaRPr dirty="0">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dirty="0">
                <a:latin typeface="Montserrat"/>
                <a:ea typeface="Montserrat"/>
                <a:cs typeface="Montserrat"/>
                <a:sym typeface="Montserrat"/>
              </a:rPr>
              <a:t>DAYSSINCELASTORDER  	 	 - Recency</a:t>
            </a:r>
            <a:endParaRPr dirty="0">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dirty="0">
                <a:latin typeface="Montserrat"/>
                <a:ea typeface="Montserrat"/>
                <a:cs typeface="Montserrat"/>
                <a:sym typeface="Montserrat"/>
              </a:rPr>
              <a:t>TOTAL_ORDERS 		           - Frequency</a:t>
            </a:r>
            <a:endParaRPr dirty="0">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dirty="0">
                <a:latin typeface="Montserrat"/>
                <a:ea typeface="Montserrat"/>
                <a:cs typeface="Montserrat"/>
                <a:sym typeface="Montserrat"/>
              </a:rPr>
              <a:t>REVENUE					 - Monetary</a:t>
            </a:r>
            <a:endParaRPr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0"/>
              </a:spcBef>
              <a:spcAft>
                <a:spcPts val="0"/>
              </a:spcAft>
              <a:buNone/>
            </a:pP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We define a score out of 3 for each of the above attributes.</a:t>
            </a:r>
            <a:endParaRPr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This score is calculated by dividing the range of each attribute for all customers into 3 sections. Whichever section the particular customer belongs in he or she will be provided a score based on that. </a:t>
            </a:r>
            <a:endParaRPr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For Instance if customer A belongs in the third quartile in terms of frequency then customer A is provided a score of 3. </a:t>
            </a:r>
            <a:endParaRPr dirty="0">
              <a:latin typeface="Montserrat"/>
              <a:ea typeface="Montserrat"/>
              <a:cs typeface="Montserrat"/>
              <a:sym typeface="Montserrat"/>
            </a:endParaRPr>
          </a:p>
          <a:p>
            <a:pPr marL="0" lvl="0" indent="0" algn="l" rtl="0">
              <a:spcBef>
                <a:spcPts val="0"/>
              </a:spcBef>
              <a:spcAft>
                <a:spcPts val="0"/>
              </a:spcAft>
              <a:buNone/>
            </a:pPr>
            <a:r>
              <a:rPr lang="en" dirty="0">
                <a:latin typeface="Montserrat"/>
                <a:ea typeface="Montserrat"/>
                <a:cs typeface="Montserrat"/>
                <a:sym typeface="Montserrat"/>
              </a:rPr>
              <a:t>          The same applies to monetary value as well. </a:t>
            </a:r>
            <a:endParaRPr dirty="0">
              <a:latin typeface="Montserrat"/>
              <a:ea typeface="Montserrat"/>
              <a:cs typeface="Montserrat"/>
              <a:sym typeface="Montserrat"/>
            </a:endParaRPr>
          </a:p>
          <a:p>
            <a:pPr marL="457200" lvl="0" indent="0" algn="l" rtl="0">
              <a:spcBef>
                <a:spcPts val="0"/>
              </a:spcBef>
              <a:spcAft>
                <a:spcPts val="0"/>
              </a:spcAft>
              <a:buNone/>
            </a:pPr>
            <a:r>
              <a:rPr lang="en" dirty="0">
                <a:latin typeface="Montserrat"/>
                <a:ea typeface="Montserrat"/>
                <a:cs typeface="Montserrat"/>
                <a:sym typeface="Montserrat"/>
              </a:rPr>
              <a:t>For recency however, the lower the recency, the higher the score is provided as that indicates that the customer has recently purchased a product from the company.</a:t>
            </a:r>
            <a:endParaRPr dirty="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RFM</a:t>
            </a:r>
            <a:endParaRPr sz="4000"/>
          </a:p>
        </p:txBody>
      </p:sp>
      <p:sp>
        <p:nvSpPr>
          <p:cNvPr id="369" name="Google Shape;369;p50"/>
          <p:cNvSpPr txBox="1"/>
          <p:nvPr/>
        </p:nvSpPr>
        <p:spPr>
          <a:xfrm>
            <a:off x="578650" y="1276700"/>
            <a:ext cx="81744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Now we have provided each customer a score out of 3 for recency, frequency and monetary value.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To segment the customers we can use all these three scores and split them into different categories.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We use the following categories- </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Champions</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Loyalists</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Potential Customers</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Can’t Lose</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At Risk</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About to Sleep</a:t>
            </a:r>
            <a:endParaRPr>
              <a:latin typeface="Montserrat"/>
              <a:ea typeface="Montserrat"/>
              <a:cs typeface="Montserrat"/>
              <a:sym typeface="Montserrat"/>
            </a:endParaRPr>
          </a:p>
          <a:p>
            <a:pPr marL="1371600" lvl="1" indent="-317500" algn="l" rtl="0">
              <a:spcBef>
                <a:spcPts val="0"/>
              </a:spcBef>
              <a:spcAft>
                <a:spcPts val="0"/>
              </a:spcAft>
              <a:buSzPts val="1400"/>
              <a:buFont typeface="Montserrat"/>
              <a:buChar char="○"/>
            </a:pPr>
            <a:r>
              <a:rPr lang="en">
                <a:latin typeface="Montserrat"/>
                <a:ea typeface="Montserrat"/>
                <a:cs typeface="Montserrat"/>
                <a:sym typeface="Montserrat"/>
              </a:rPr>
              <a:t>Need Attention</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RFM</a:t>
            </a:r>
            <a:endParaRPr sz="4000"/>
          </a:p>
        </p:txBody>
      </p:sp>
      <p:sp>
        <p:nvSpPr>
          <p:cNvPr id="375" name="Google Shape;375;p51"/>
          <p:cNvSpPr txBox="1"/>
          <p:nvPr/>
        </p:nvSpPr>
        <p:spPr>
          <a:xfrm>
            <a:off x="578650" y="1276700"/>
            <a:ext cx="81744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Champions </a:t>
            </a:r>
            <a:r>
              <a:rPr lang="en">
                <a:latin typeface="Montserrat"/>
                <a:ea typeface="Montserrat"/>
                <a:cs typeface="Montserrat"/>
                <a:sym typeface="Montserrat"/>
              </a:rPr>
              <a:t>- Loyal Customers, who are the champions of all the customers with highest score of RFM.</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Loyalists</a:t>
            </a:r>
            <a:r>
              <a:rPr lang="en">
                <a:latin typeface="Montserrat"/>
                <a:ea typeface="Montserrat"/>
                <a:cs typeface="Montserrat"/>
                <a:sym typeface="Montserrat"/>
              </a:rPr>
              <a:t>-  Customers who have the most potential to become the Champions.  They recently buy the products and they make their purchases quite frequently but not expensive products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Potential Customers</a:t>
            </a:r>
            <a:r>
              <a:rPr lang="en">
                <a:latin typeface="Montserrat"/>
                <a:ea typeface="Montserrat"/>
                <a:cs typeface="Montserrat"/>
                <a:sym typeface="Montserrat"/>
              </a:rPr>
              <a:t> - Customers whose frequency score and monetary score are slightly lower as they are newer customers who have recently shopped here</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Can’t Lose </a:t>
            </a:r>
            <a:r>
              <a:rPr lang="en">
                <a:latin typeface="Montserrat"/>
                <a:ea typeface="Montserrat"/>
                <a:cs typeface="Montserrat"/>
                <a:sym typeface="Montserrat"/>
              </a:rPr>
              <a:t>- Customers who used to pay a lot of money and come to the store frequently but they did not purchase recently.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At Risk</a:t>
            </a:r>
            <a:r>
              <a:rPr lang="en">
                <a:latin typeface="Montserrat"/>
                <a:ea typeface="Montserrat"/>
                <a:cs typeface="Montserrat"/>
                <a:sym typeface="Montserrat"/>
              </a:rPr>
              <a:t>- Customers who do not come to store often and not frequently make purchases.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About to Sleep</a:t>
            </a:r>
            <a:r>
              <a:rPr lang="en">
                <a:latin typeface="Montserrat"/>
                <a:ea typeface="Montserrat"/>
                <a:cs typeface="Montserrat"/>
                <a:sym typeface="Montserrat"/>
              </a:rPr>
              <a:t> - Customers who haven't paid a visit to the store for a long time. However, once in a while, they do spend lot of money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u="sng">
                <a:latin typeface="Montserrat"/>
                <a:ea typeface="Montserrat"/>
                <a:cs typeface="Montserrat"/>
                <a:sym typeface="Montserrat"/>
              </a:rPr>
              <a:t>Need Attention</a:t>
            </a:r>
            <a:r>
              <a:rPr lang="en">
                <a:latin typeface="Montserrat"/>
                <a:ea typeface="Montserrat"/>
                <a:cs typeface="Montserrat"/>
                <a:sym typeface="Montserrat"/>
              </a:rPr>
              <a:t>- Customers who the company may lose out on</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52"/>
          <p:cNvPicPr preferRelativeResize="0"/>
          <p:nvPr/>
        </p:nvPicPr>
        <p:blipFill>
          <a:blip r:embed="rId3">
            <a:alphaModFix/>
          </a:blip>
          <a:stretch>
            <a:fillRect/>
          </a:stretch>
        </p:blipFill>
        <p:spPr>
          <a:xfrm>
            <a:off x="1085850" y="900113"/>
            <a:ext cx="6972300" cy="334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2" name="Google Shape;252;p35"/>
          <p:cNvSpPr txBox="1">
            <a:spLocks noGrp="1"/>
          </p:cNvSpPr>
          <p:nvPr>
            <p:ph type="subTitle" idx="3"/>
          </p:nvPr>
        </p:nvSpPr>
        <p:spPr>
          <a:xfrm>
            <a:off x="2074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53" name="Google Shape;253;p35"/>
          <p:cNvSpPr txBox="1">
            <a:spLocks noGrp="1"/>
          </p:cNvSpPr>
          <p:nvPr>
            <p:ph type="subTitle" idx="1"/>
          </p:nvPr>
        </p:nvSpPr>
        <p:spPr>
          <a:xfrm>
            <a:off x="34008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a:t>
            </a:r>
            <a:endParaRPr/>
          </a:p>
        </p:txBody>
      </p:sp>
      <p:sp>
        <p:nvSpPr>
          <p:cNvPr id="254" name="Google Shape;254;p35"/>
          <p:cNvSpPr txBox="1">
            <a:spLocks noGrp="1"/>
          </p:cNvSpPr>
          <p:nvPr>
            <p:ph type="subTitle" idx="2"/>
          </p:nvPr>
        </p:nvSpPr>
        <p:spPr>
          <a:xfrm>
            <a:off x="34008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Exploratory Data Analysis and understanding of data</a:t>
            </a:r>
            <a:endParaRPr/>
          </a:p>
        </p:txBody>
      </p:sp>
      <p:sp>
        <p:nvSpPr>
          <p:cNvPr id="255" name="Google Shape;255;p35"/>
          <p:cNvSpPr txBox="1">
            <a:spLocks noGrp="1"/>
          </p:cNvSpPr>
          <p:nvPr>
            <p:ph type="subTitle" idx="4"/>
          </p:nvPr>
        </p:nvSpPr>
        <p:spPr>
          <a:xfrm>
            <a:off x="2074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 the dataset and problem statement</a:t>
            </a:r>
            <a:endParaRPr/>
          </a:p>
        </p:txBody>
      </p:sp>
      <p:sp>
        <p:nvSpPr>
          <p:cNvPr id="256" name="Google Shape;256;p35"/>
          <p:cNvSpPr txBox="1">
            <a:spLocks noGrp="1"/>
          </p:cNvSpPr>
          <p:nvPr>
            <p:ph type="subTitle" idx="5"/>
          </p:nvPr>
        </p:nvSpPr>
        <p:spPr>
          <a:xfrm>
            <a:off x="2004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RFM Modelling</a:t>
            </a:r>
            <a:endParaRPr/>
          </a:p>
        </p:txBody>
      </p:sp>
      <p:sp>
        <p:nvSpPr>
          <p:cNvPr id="257" name="Google Shape;257;p35"/>
          <p:cNvSpPr txBox="1">
            <a:spLocks noGrp="1"/>
          </p:cNvSpPr>
          <p:nvPr>
            <p:ph type="subTitle" idx="6"/>
          </p:nvPr>
        </p:nvSpPr>
        <p:spPr>
          <a:xfrm>
            <a:off x="203125"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RFM Modelling to the above dataset and customer types</a:t>
            </a:r>
            <a:endParaRPr/>
          </a:p>
        </p:txBody>
      </p:sp>
      <p:sp>
        <p:nvSpPr>
          <p:cNvPr id="258" name="Google Shape;258;p35"/>
          <p:cNvSpPr txBox="1">
            <a:spLocks noGrp="1"/>
          </p:cNvSpPr>
          <p:nvPr>
            <p:ph type="subTitle" idx="7"/>
          </p:nvPr>
        </p:nvSpPr>
        <p:spPr>
          <a:xfrm>
            <a:off x="6166775" y="194480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Modelling</a:t>
            </a:r>
            <a:endParaRPr/>
          </a:p>
        </p:txBody>
      </p:sp>
      <p:sp>
        <p:nvSpPr>
          <p:cNvPr id="259" name="Google Shape;259;p35"/>
          <p:cNvSpPr txBox="1">
            <a:spLocks noGrp="1"/>
          </p:cNvSpPr>
          <p:nvPr>
            <p:ph type="subTitle" idx="8"/>
          </p:nvPr>
        </p:nvSpPr>
        <p:spPr>
          <a:xfrm>
            <a:off x="6166825" y="225697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modelling approach and segmentation approach</a:t>
            </a:r>
            <a:endParaRPr/>
          </a:p>
        </p:txBody>
      </p:sp>
      <p:sp>
        <p:nvSpPr>
          <p:cNvPr id="260" name="Google Shape;260;p35"/>
          <p:cNvSpPr txBox="1">
            <a:spLocks noGrp="1"/>
          </p:cNvSpPr>
          <p:nvPr>
            <p:ph type="title" idx="9"/>
          </p:nvPr>
        </p:nvSpPr>
        <p:spPr>
          <a:xfrm>
            <a:off x="9308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1" name="Google Shape;261;p35"/>
          <p:cNvSpPr txBox="1">
            <a:spLocks noGrp="1"/>
          </p:cNvSpPr>
          <p:nvPr>
            <p:ph type="title" idx="13"/>
          </p:nvPr>
        </p:nvSpPr>
        <p:spPr>
          <a:xfrm>
            <a:off x="41242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35"/>
          <p:cNvSpPr txBox="1">
            <a:spLocks noGrp="1"/>
          </p:cNvSpPr>
          <p:nvPr>
            <p:ph type="title" idx="14"/>
          </p:nvPr>
        </p:nvSpPr>
        <p:spPr>
          <a:xfrm>
            <a:off x="7271275"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3" name="Google Shape;263;p35"/>
          <p:cNvSpPr txBox="1">
            <a:spLocks noGrp="1"/>
          </p:cNvSpPr>
          <p:nvPr>
            <p:ph type="title" idx="15"/>
          </p:nvPr>
        </p:nvSpPr>
        <p:spPr>
          <a:xfrm>
            <a:off x="8476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4" name="Google Shape;264;p35"/>
          <p:cNvSpPr txBox="1">
            <a:spLocks noGrp="1"/>
          </p:cNvSpPr>
          <p:nvPr>
            <p:ph type="subTitle" idx="3"/>
          </p:nvPr>
        </p:nvSpPr>
        <p:spPr>
          <a:xfrm>
            <a:off x="3464275" y="36567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
        <p:nvSpPr>
          <p:cNvPr id="265" name="Google Shape;265;p35"/>
          <p:cNvSpPr txBox="1">
            <a:spLocks noGrp="1"/>
          </p:cNvSpPr>
          <p:nvPr>
            <p:ph type="subTitle" idx="4"/>
          </p:nvPr>
        </p:nvSpPr>
        <p:spPr>
          <a:xfrm>
            <a:off x="3464275" y="39689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Insights of each customer segment from RFM model</a:t>
            </a:r>
            <a:endParaRPr/>
          </a:p>
        </p:txBody>
      </p:sp>
      <p:sp>
        <p:nvSpPr>
          <p:cNvPr id="266" name="Google Shape;266;p35"/>
          <p:cNvSpPr txBox="1">
            <a:spLocks noGrp="1"/>
          </p:cNvSpPr>
          <p:nvPr>
            <p:ph type="title" idx="9"/>
          </p:nvPr>
        </p:nvSpPr>
        <p:spPr>
          <a:xfrm>
            <a:off x="4187725" y="301741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67" name="Google Shape;267;p35"/>
          <p:cNvSpPr txBox="1">
            <a:spLocks noGrp="1"/>
          </p:cNvSpPr>
          <p:nvPr>
            <p:ph type="subTitle" idx="3"/>
          </p:nvPr>
        </p:nvSpPr>
        <p:spPr>
          <a:xfrm>
            <a:off x="6390500" y="364837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Additional work</a:t>
            </a:r>
            <a:endParaRPr/>
          </a:p>
        </p:txBody>
      </p:sp>
      <p:sp>
        <p:nvSpPr>
          <p:cNvPr id="268" name="Google Shape;268;p35"/>
          <p:cNvSpPr txBox="1">
            <a:spLocks noGrp="1"/>
          </p:cNvSpPr>
          <p:nvPr>
            <p:ph type="subTitle" idx="4"/>
          </p:nvPr>
        </p:nvSpPr>
        <p:spPr>
          <a:xfrm>
            <a:off x="6390500" y="396055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Champions, potential customers and those who need attention</a:t>
            </a:r>
            <a:endParaRPr/>
          </a:p>
        </p:txBody>
      </p:sp>
      <p:sp>
        <p:nvSpPr>
          <p:cNvPr id="269" name="Google Shape;269;p35"/>
          <p:cNvSpPr txBox="1">
            <a:spLocks noGrp="1"/>
          </p:cNvSpPr>
          <p:nvPr>
            <p:ph type="title" idx="9"/>
          </p:nvPr>
        </p:nvSpPr>
        <p:spPr>
          <a:xfrm>
            <a:off x="7037750" y="30065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3"/>
          <p:cNvSpPr txBox="1">
            <a:spLocks noGrp="1"/>
          </p:cNvSpPr>
          <p:nvPr>
            <p:ph type="title"/>
          </p:nvPr>
        </p:nvSpPr>
        <p:spPr>
          <a:xfrm>
            <a:off x="789900" y="2315400"/>
            <a:ext cx="7844100" cy="156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Insights</a:t>
            </a:r>
            <a:endParaRPr sz="4300"/>
          </a:p>
        </p:txBody>
      </p:sp>
      <p:sp>
        <p:nvSpPr>
          <p:cNvPr id="386" name="Google Shape;386;p53"/>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4"/>
          <p:cNvSpPr txBox="1"/>
          <p:nvPr/>
        </p:nvSpPr>
        <p:spPr>
          <a:xfrm>
            <a:off x="808275" y="762350"/>
            <a:ext cx="77796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Montserrat"/>
                <a:ea typeface="Montserrat"/>
                <a:cs typeface="Montserrat"/>
                <a:sym typeface="Montserrat"/>
              </a:rPr>
              <a:t>Champions</a:t>
            </a:r>
            <a:endParaRPr u="sng"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8% percent of the customers are champion customers</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an average of 8 days since they last purchased an item.</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purchased an average of about 30 items from the company with an average monetary input of about 4000.</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Company Action: </a:t>
            </a:r>
            <a:r>
              <a:rPr lang="en-US" dirty="0">
                <a:latin typeface="Montserrat"/>
                <a:ea typeface="Montserrat"/>
                <a:cs typeface="Montserrat"/>
                <a:sym typeface="Montserrat"/>
              </a:rPr>
              <a:t>Reward these customers. They can become early adopters for new products and will help promote the brand.</a:t>
            </a:r>
            <a:endParaRPr lang="en" dirty="0">
              <a:latin typeface="Montserrat"/>
              <a:ea typeface="Montserrat"/>
              <a:cs typeface="Montserrat"/>
              <a:sym typeface="Montserrat"/>
            </a:endParaRPr>
          </a:p>
        </p:txBody>
      </p:sp>
      <p:sp>
        <p:nvSpPr>
          <p:cNvPr id="392" name="Google Shape;392;p54"/>
          <p:cNvSpPr txBox="1"/>
          <p:nvPr/>
        </p:nvSpPr>
        <p:spPr>
          <a:xfrm>
            <a:off x="896375" y="2623125"/>
            <a:ext cx="77796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Montserrat"/>
                <a:ea typeface="Montserrat"/>
                <a:cs typeface="Montserrat"/>
                <a:sym typeface="Montserrat"/>
              </a:rPr>
              <a:t>Loyalists</a:t>
            </a:r>
            <a:endParaRPr u="sng"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4% percent of the customers are loyalists.</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an average of 8 days since they last purchased an item.</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purchased an average of about 17 items from the company with an average monetary input of about 2400.</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US" dirty="0">
                <a:latin typeface="Montserrat"/>
                <a:ea typeface="Montserrat"/>
                <a:cs typeface="Montserrat"/>
                <a:sym typeface="Montserrat"/>
              </a:rPr>
              <a:t>Company Action: Offer Limited edition and Loyalty programs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5"/>
          <p:cNvSpPr txBox="1"/>
          <p:nvPr/>
        </p:nvSpPr>
        <p:spPr>
          <a:xfrm>
            <a:off x="808275" y="762350"/>
            <a:ext cx="77796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Montserrat"/>
                <a:ea typeface="Montserrat"/>
                <a:cs typeface="Montserrat"/>
                <a:sym typeface="Montserrat"/>
              </a:rPr>
              <a:t>Potential Customer</a:t>
            </a:r>
            <a:endParaRPr u="sng"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22% percent of the customers are potential customers</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an average of 2 days since they last purchased an item.</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purchased an average of about 5 items from the company with an average monetary input of about 600.</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US" dirty="0">
                <a:latin typeface="Montserrat"/>
                <a:ea typeface="Montserrat"/>
                <a:cs typeface="Montserrat"/>
                <a:sym typeface="Montserrat"/>
              </a:rPr>
              <a:t>Company Action: Start building relationships with these customers by providing onboarding support and special offers to increase their visits.</a:t>
            </a:r>
          </a:p>
          <a:p>
            <a:pPr marL="0" lvl="0" indent="0" algn="l" rtl="0">
              <a:spcBef>
                <a:spcPts val="0"/>
              </a:spcBef>
              <a:spcAft>
                <a:spcPts val="0"/>
              </a:spcAft>
              <a:buNone/>
            </a:pPr>
            <a:endParaRPr dirty="0">
              <a:latin typeface="Montserrat"/>
              <a:ea typeface="Montserrat"/>
              <a:cs typeface="Montserrat"/>
              <a:sym typeface="Montserrat"/>
            </a:endParaRPr>
          </a:p>
        </p:txBody>
      </p:sp>
      <p:sp>
        <p:nvSpPr>
          <p:cNvPr id="398" name="Google Shape;398;p55"/>
          <p:cNvSpPr txBox="1"/>
          <p:nvPr/>
        </p:nvSpPr>
        <p:spPr>
          <a:xfrm>
            <a:off x="896375" y="2623125"/>
            <a:ext cx="77796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Montserrat"/>
                <a:ea typeface="Montserrat"/>
                <a:cs typeface="Montserrat"/>
                <a:sym typeface="Montserrat"/>
              </a:rPr>
              <a:t>Can’t Lose</a:t>
            </a:r>
            <a:endParaRPr u="sng"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14% percent of the customers are can’t lose customers</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an average of 64 days since they last purchased an item.</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purchased an average of about 28 items from the company with an average monetary input of about 4000. This equals that of our champion customers. They are crucial to our company.</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Company Action: </a:t>
            </a:r>
            <a:r>
              <a:rPr lang="en-US" dirty="0">
                <a:latin typeface="Montserrat"/>
                <a:ea typeface="Montserrat"/>
                <a:cs typeface="Montserrat"/>
                <a:sym typeface="Montserrat"/>
              </a:rPr>
              <a:t>Bring them back with relevant promotions, and run surveys to find out what went wrong and avoid losing them to a competitor.</a:t>
            </a:r>
            <a:endParaRPr dirty="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6"/>
          <p:cNvSpPr txBox="1"/>
          <p:nvPr/>
        </p:nvSpPr>
        <p:spPr>
          <a:xfrm>
            <a:off x="808275" y="762350"/>
            <a:ext cx="77796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latin typeface="Montserrat"/>
                <a:ea typeface="Montserrat"/>
                <a:cs typeface="Montserrat"/>
                <a:sym typeface="Montserrat"/>
              </a:rPr>
              <a:t>At Risk</a:t>
            </a:r>
            <a:endParaRPr u="sng"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20% percent of the customers are at risk.</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an average of 73 days since they last purchased an item.</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dirty="0">
                <a:latin typeface="Montserrat"/>
                <a:ea typeface="Montserrat"/>
                <a:cs typeface="Montserrat"/>
                <a:sym typeface="Montserrat"/>
              </a:rPr>
              <a:t>They have purchased an average of about 11 items from the company with an average monetary input of about 1500.</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US" dirty="0">
                <a:latin typeface="Montserrat"/>
                <a:ea typeface="Montserrat"/>
                <a:cs typeface="Montserrat"/>
                <a:sym typeface="Montserrat"/>
              </a:rPr>
              <a:t>Company Action: Send them personalized reactivation campaigns to reconnect, and offer renewals and helpful products to encourage another purchase.</a:t>
            </a:r>
          </a:p>
        </p:txBody>
      </p:sp>
      <p:sp>
        <p:nvSpPr>
          <p:cNvPr id="404" name="Google Shape;404;p56"/>
          <p:cNvSpPr txBox="1"/>
          <p:nvPr/>
        </p:nvSpPr>
        <p:spPr>
          <a:xfrm>
            <a:off x="896375" y="2623125"/>
            <a:ext cx="7779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Montserrat"/>
                <a:ea typeface="Montserrat"/>
                <a:cs typeface="Montserrat"/>
                <a:sym typeface="Montserrat"/>
              </a:rPr>
              <a:t>About to sleep</a:t>
            </a:r>
            <a:endParaRPr u="sng">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6% percent of the customers are about to sleep customers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They have an average of 162 days since they last purchased an item.</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They have purchased an average of about 22 items from the company with an average monetary input of about 3400.</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Company Action: Price incentives and Limited time offers</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7"/>
          <p:cNvSpPr txBox="1"/>
          <p:nvPr/>
        </p:nvSpPr>
        <p:spPr>
          <a:xfrm>
            <a:off x="682200" y="608575"/>
            <a:ext cx="7779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Montserrat"/>
                <a:ea typeface="Montserrat"/>
                <a:cs typeface="Montserrat"/>
                <a:sym typeface="Montserrat"/>
              </a:rPr>
              <a:t>Need Attention</a:t>
            </a:r>
            <a:endParaRPr u="sng">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26% percent of the customers are under the need attention category.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They have an average of 196 days since they last purchased an item.</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They have purchased an average of about 4 items from the company with an average monetary input of about 400.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Company Action: Higher price incentives for them</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We see that one-fourth of our customers come under this category.</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58"/>
          <p:cNvPicPr preferRelativeResize="0"/>
          <p:nvPr/>
        </p:nvPicPr>
        <p:blipFill>
          <a:blip r:embed="rId3">
            <a:alphaModFix/>
          </a:blip>
          <a:stretch>
            <a:fillRect/>
          </a:stretch>
        </p:blipFill>
        <p:spPr>
          <a:xfrm>
            <a:off x="173700" y="1011650"/>
            <a:ext cx="8839200" cy="2960941"/>
          </a:xfrm>
          <a:prstGeom prst="rect">
            <a:avLst/>
          </a:prstGeom>
          <a:noFill/>
          <a:ln>
            <a:noFill/>
          </a:ln>
        </p:spPr>
      </p:pic>
      <p:sp>
        <p:nvSpPr>
          <p:cNvPr id="415" name="Google Shape;415;p58"/>
          <p:cNvSpPr txBox="1"/>
          <p:nvPr/>
        </p:nvSpPr>
        <p:spPr>
          <a:xfrm>
            <a:off x="3108050" y="536300"/>
            <a:ext cx="287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a:latin typeface="Montserrat"/>
                <a:ea typeface="Montserrat"/>
                <a:cs typeface="Montserrat"/>
                <a:sym typeface="Montserrat"/>
              </a:rPr>
              <a:t>Final Output</a:t>
            </a:r>
            <a:endParaRPr b="1" u="sng">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subTitle" idx="1"/>
          </p:nvPr>
        </p:nvSpPr>
        <p:spPr>
          <a:xfrm>
            <a:off x="1842900" y="1661985"/>
            <a:ext cx="5550900" cy="1767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The list of customers who are champions, need attention and are potential customers are stored as excel sheets in the outputs folder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0"/>
          <p:cNvSpPr txBox="1">
            <a:spLocks noGrp="1"/>
          </p:cNvSpPr>
          <p:nvPr>
            <p:ph type="title"/>
          </p:nvPr>
        </p:nvSpPr>
        <p:spPr>
          <a:xfrm>
            <a:off x="1350175" y="2400300"/>
            <a:ext cx="6900900" cy="6429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a:t>  Angad Ripudaman Singh Bajwa</a:t>
            </a:r>
            <a:endParaRPr/>
          </a:p>
        </p:txBody>
      </p:sp>
      <p:sp>
        <p:nvSpPr>
          <p:cNvPr id="426" name="Google Shape;426;p60"/>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2714550" y="254396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275" name="Google Shape;275;p36"/>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1083800" y="4225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 Understanding</a:t>
            </a:r>
            <a:endParaRPr/>
          </a:p>
        </p:txBody>
      </p:sp>
      <p:sp>
        <p:nvSpPr>
          <p:cNvPr id="281" name="Google Shape;281;p37"/>
          <p:cNvSpPr txBox="1"/>
          <p:nvPr/>
        </p:nvSpPr>
        <p:spPr>
          <a:xfrm>
            <a:off x="1194025" y="1644075"/>
            <a:ext cx="71916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 dataset consist of 5000 customers and their order history to the different products of the company.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Different attributes like total orders, total revenue as well carriage and shipping costs for each customer are included.</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 orders for each customer are also further divided into a daily, weekly and hourly basis to further study customer ordering patterns and behavior.</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We observe that the customer id has no duplicates and none of the entries in any attribute are null.</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 data is well cleaned and ready to be analysed.</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2714550" y="254396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a:t>
            </a:r>
            <a:endParaRPr/>
          </a:p>
        </p:txBody>
      </p:sp>
      <p:sp>
        <p:nvSpPr>
          <p:cNvPr id="287" name="Google Shape;287;p38"/>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1083800" y="4225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 </a:t>
            </a:r>
            <a:endParaRPr/>
          </a:p>
        </p:txBody>
      </p:sp>
      <p:sp>
        <p:nvSpPr>
          <p:cNvPr id="293" name="Google Shape;293;p39"/>
          <p:cNvSpPr txBox="1"/>
          <p:nvPr/>
        </p:nvSpPr>
        <p:spPr>
          <a:xfrm>
            <a:off x="1194025" y="16440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We first calculate the average number of orders, revenue per customer, carriage revenue and shipping cost per customer.</a:t>
            </a:r>
            <a:endParaRPr>
              <a:latin typeface="Montserrat"/>
              <a:ea typeface="Montserrat"/>
              <a:cs typeface="Montserrat"/>
              <a:sym typeface="Montserrat"/>
            </a:endParaRPr>
          </a:p>
        </p:txBody>
      </p:sp>
      <p:pic>
        <p:nvPicPr>
          <p:cNvPr id="294" name="Google Shape;294;p39"/>
          <p:cNvPicPr preferRelativeResize="0"/>
          <p:nvPr/>
        </p:nvPicPr>
        <p:blipFill>
          <a:blip r:embed="rId3">
            <a:alphaModFix/>
          </a:blip>
          <a:stretch>
            <a:fillRect/>
          </a:stretch>
        </p:blipFill>
        <p:spPr>
          <a:xfrm>
            <a:off x="1640325" y="2259675"/>
            <a:ext cx="4743450" cy="153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Daily Analysis</a:t>
            </a:r>
            <a:endParaRPr/>
          </a:p>
        </p:txBody>
      </p:sp>
      <p:sp>
        <p:nvSpPr>
          <p:cNvPr id="300" name="Google Shape;300;p40"/>
          <p:cNvSpPr txBox="1"/>
          <p:nvPr/>
        </p:nvSpPr>
        <p:spPr>
          <a:xfrm>
            <a:off x="584425" y="11106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On comparing the number of orders per day for all customers we get the following plots</a:t>
            </a:r>
            <a:endParaRPr>
              <a:latin typeface="Montserrat"/>
              <a:ea typeface="Montserrat"/>
              <a:cs typeface="Montserrat"/>
              <a:sym typeface="Montserrat"/>
            </a:endParaRPr>
          </a:p>
        </p:txBody>
      </p:sp>
      <p:pic>
        <p:nvPicPr>
          <p:cNvPr id="301" name="Google Shape;301;p40"/>
          <p:cNvPicPr preferRelativeResize="0"/>
          <p:nvPr/>
        </p:nvPicPr>
        <p:blipFill>
          <a:blip r:embed="rId3">
            <a:alphaModFix/>
          </a:blip>
          <a:stretch>
            <a:fillRect/>
          </a:stretch>
        </p:blipFill>
        <p:spPr>
          <a:xfrm>
            <a:off x="152400" y="1802475"/>
            <a:ext cx="3720104" cy="2579025"/>
          </a:xfrm>
          <a:prstGeom prst="rect">
            <a:avLst/>
          </a:prstGeom>
          <a:noFill/>
          <a:ln>
            <a:noFill/>
          </a:ln>
        </p:spPr>
      </p:pic>
      <p:pic>
        <p:nvPicPr>
          <p:cNvPr id="302" name="Google Shape;302;p40"/>
          <p:cNvPicPr preferRelativeResize="0"/>
          <p:nvPr/>
        </p:nvPicPr>
        <p:blipFill>
          <a:blip r:embed="rId4">
            <a:alphaModFix/>
          </a:blip>
          <a:stretch>
            <a:fillRect/>
          </a:stretch>
        </p:blipFill>
        <p:spPr>
          <a:xfrm>
            <a:off x="5035002" y="1719000"/>
            <a:ext cx="3580948" cy="257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1"/>
          <p:cNvSpPr txBox="1"/>
          <p:nvPr/>
        </p:nvSpPr>
        <p:spPr>
          <a:xfrm>
            <a:off x="584425" y="8058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From the above two plots if we try to calculate the revenue per order on each day, we see the following-:</a:t>
            </a:r>
            <a:endParaRPr>
              <a:latin typeface="Montserrat"/>
              <a:ea typeface="Montserrat"/>
              <a:cs typeface="Montserrat"/>
              <a:sym typeface="Montserrat"/>
            </a:endParaRPr>
          </a:p>
        </p:txBody>
      </p:sp>
      <p:pic>
        <p:nvPicPr>
          <p:cNvPr id="308" name="Google Shape;308;p41"/>
          <p:cNvPicPr preferRelativeResize="0"/>
          <p:nvPr/>
        </p:nvPicPr>
        <p:blipFill>
          <a:blip r:embed="rId3">
            <a:alphaModFix/>
          </a:blip>
          <a:stretch>
            <a:fillRect/>
          </a:stretch>
        </p:blipFill>
        <p:spPr>
          <a:xfrm>
            <a:off x="1827775" y="1395375"/>
            <a:ext cx="4567575" cy="1988250"/>
          </a:xfrm>
          <a:prstGeom prst="rect">
            <a:avLst/>
          </a:prstGeom>
          <a:noFill/>
          <a:ln>
            <a:noFill/>
          </a:ln>
        </p:spPr>
      </p:pic>
      <p:sp>
        <p:nvSpPr>
          <p:cNvPr id="309" name="Google Shape;309;p41"/>
          <p:cNvSpPr txBox="1"/>
          <p:nvPr/>
        </p:nvSpPr>
        <p:spPr>
          <a:xfrm>
            <a:off x="764375" y="3268425"/>
            <a:ext cx="7191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Key Insights-The most revenue is generated on Thursday for the company.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Even though the total number of orders and total revenue is the highest on Thursday, the average revenue per order is lowest on Thursday. This indicates that products of lower prices are purchased on this day.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The most expensive products are bought on Sundays as the revenue per order is highest on this day.</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title"/>
          </p:nvPr>
        </p:nvSpPr>
        <p:spPr>
          <a:xfrm>
            <a:off x="931400" y="270100"/>
            <a:ext cx="7439700" cy="9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Weekly Analysis</a:t>
            </a:r>
            <a:endParaRPr/>
          </a:p>
        </p:txBody>
      </p:sp>
      <p:sp>
        <p:nvSpPr>
          <p:cNvPr id="315" name="Google Shape;315;p42"/>
          <p:cNvSpPr txBox="1"/>
          <p:nvPr/>
        </p:nvSpPr>
        <p:spPr>
          <a:xfrm>
            <a:off x="584425" y="1110675"/>
            <a:ext cx="719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On comparing the number of orders per week for all customers we get the following plots</a:t>
            </a:r>
            <a:endParaRPr>
              <a:latin typeface="Montserrat"/>
              <a:ea typeface="Montserrat"/>
              <a:cs typeface="Montserrat"/>
              <a:sym typeface="Montserrat"/>
            </a:endParaRPr>
          </a:p>
        </p:txBody>
      </p:sp>
      <p:pic>
        <p:nvPicPr>
          <p:cNvPr id="316" name="Google Shape;316;p42"/>
          <p:cNvPicPr preferRelativeResize="0"/>
          <p:nvPr/>
        </p:nvPicPr>
        <p:blipFill>
          <a:blip r:embed="rId3">
            <a:alphaModFix/>
          </a:blip>
          <a:stretch>
            <a:fillRect/>
          </a:stretch>
        </p:blipFill>
        <p:spPr>
          <a:xfrm>
            <a:off x="381000" y="1802475"/>
            <a:ext cx="3819525" cy="2647950"/>
          </a:xfrm>
          <a:prstGeom prst="rect">
            <a:avLst/>
          </a:prstGeom>
          <a:noFill/>
          <a:ln>
            <a:noFill/>
          </a:ln>
        </p:spPr>
      </p:pic>
      <p:pic>
        <p:nvPicPr>
          <p:cNvPr id="317" name="Google Shape;317;p42"/>
          <p:cNvPicPr preferRelativeResize="0"/>
          <p:nvPr/>
        </p:nvPicPr>
        <p:blipFill>
          <a:blip r:embed="rId4">
            <a:alphaModFix/>
          </a:blip>
          <a:stretch>
            <a:fillRect/>
          </a:stretch>
        </p:blipFill>
        <p:spPr>
          <a:xfrm>
            <a:off x="4733925" y="1802475"/>
            <a:ext cx="3676650" cy="2647950"/>
          </a:xfrm>
          <a:prstGeom prst="rect">
            <a:avLst/>
          </a:prstGeom>
          <a:noFill/>
          <a:ln>
            <a:noFill/>
          </a:ln>
        </p:spPr>
      </p:pic>
    </p:spTree>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1547</Words>
  <Application>Microsoft Office PowerPoint</Application>
  <PresentationFormat>On-screen Show (16:9)</PresentationFormat>
  <Paragraphs>134</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Montserrat</vt:lpstr>
      <vt:lpstr>Merriweather Light</vt:lpstr>
      <vt:lpstr>Open Sans SemiBold</vt:lpstr>
      <vt:lpstr>Arial</vt:lpstr>
      <vt:lpstr>Russo One</vt:lpstr>
      <vt:lpstr>Josefin Sans</vt:lpstr>
      <vt:lpstr>Crimson Text</vt:lpstr>
      <vt:lpstr>Vidaloka</vt:lpstr>
      <vt:lpstr>Lato</vt:lpstr>
      <vt:lpstr>Open Sans</vt:lpstr>
      <vt:lpstr>Minimalist Business Slides by Slidesgo</vt:lpstr>
      <vt:lpstr>Customer Segmentation using RFM Model</vt:lpstr>
      <vt:lpstr>Table of contents</vt:lpstr>
      <vt:lpstr>Introduction</vt:lpstr>
      <vt:lpstr>Dataset Understanding</vt:lpstr>
      <vt:lpstr>EDA</vt:lpstr>
      <vt:lpstr>EDA </vt:lpstr>
      <vt:lpstr>Daily Analysis</vt:lpstr>
      <vt:lpstr>PowerPoint Presentation</vt:lpstr>
      <vt:lpstr>Weekly Analysis</vt:lpstr>
      <vt:lpstr>PowerPoint Presentation</vt:lpstr>
      <vt:lpstr>Hourly Analysis</vt:lpstr>
      <vt:lpstr>PowerPoint Presentation</vt:lpstr>
      <vt:lpstr>Data Modelling and Segmentation Approach </vt:lpstr>
      <vt:lpstr>Modelling and Segmentation</vt:lpstr>
      <vt:lpstr>RFM Modelling</vt:lpstr>
      <vt:lpstr>RFM</vt:lpstr>
      <vt:lpstr>RFM</vt:lpstr>
      <vt:lpstr>RFM</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  Angad Ripudaman Singh Bajwa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Tidyquant Task Customer Segmentation</dc:title>
  <cp:lastModifiedBy>angad bajwa</cp:lastModifiedBy>
  <cp:revision>4</cp:revision>
  <dcterms:modified xsi:type="dcterms:W3CDTF">2022-07-05T10:05:09Z</dcterms:modified>
</cp:coreProperties>
</file>