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3"/>
  </p:notesMasterIdLst>
  <p:handoutMasterIdLst>
    <p:handoutMasterId r:id="rId24"/>
  </p:handoutMasterIdLst>
  <p:sldIdLst>
    <p:sldId id="256" r:id="rId2"/>
    <p:sldId id="357" r:id="rId3"/>
    <p:sldId id="366" r:id="rId4"/>
    <p:sldId id="375" r:id="rId5"/>
    <p:sldId id="367" r:id="rId6"/>
    <p:sldId id="358" r:id="rId7"/>
    <p:sldId id="373" r:id="rId8"/>
    <p:sldId id="368" r:id="rId9"/>
    <p:sldId id="369" r:id="rId10"/>
    <p:sldId id="370" r:id="rId11"/>
    <p:sldId id="371" r:id="rId12"/>
    <p:sldId id="372" r:id="rId13"/>
    <p:sldId id="359" r:id="rId14"/>
    <p:sldId id="360" r:id="rId15"/>
    <p:sldId id="374" r:id="rId16"/>
    <p:sldId id="376" r:id="rId17"/>
    <p:sldId id="361" r:id="rId18"/>
    <p:sldId id="362" r:id="rId19"/>
    <p:sldId id="363" r:id="rId20"/>
    <p:sldId id="364" r:id="rId21"/>
    <p:sldId id="365" r:id="rId22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50" autoAdjust="0"/>
  </p:normalViewPr>
  <p:slideViewPr>
    <p:cSldViewPr>
      <p:cViewPr>
        <p:scale>
          <a:sx n="70" d="100"/>
          <a:sy n="70" d="100"/>
        </p:scale>
        <p:origin x="-1290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0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3868C3-BFFB-43D6-8BDF-440A0C651D14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395ECFA-3C0D-4CCA-864D-04750A024B9D}">
      <dgm:prSet phldrT="[Text]" custT="1"/>
      <dgm:spPr/>
      <dgm:t>
        <a:bodyPr/>
        <a:lstStyle/>
        <a:p>
          <a:r>
            <a:rPr lang="en-IN" sz="2400" dirty="0" smtClean="0"/>
            <a:t>Sleep</a:t>
          </a:r>
          <a:endParaRPr lang="en-IN" sz="2400" dirty="0"/>
        </a:p>
      </dgm:t>
    </dgm:pt>
    <dgm:pt modelId="{4052CDFA-C16A-4E0D-AC2E-CA0665284D98}" type="parTrans" cxnId="{F42E26CC-4D5D-4007-9B79-801883570989}">
      <dgm:prSet/>
      <dgm:spPr/>
      <dgm:t>
        <a:bodyPr/>
        <a:lstStyle/>
        <a:p>
          <a:endParaRPr lang="en-IN"/>
        </a:p>
      </dgm:t>
    </dgm:pt>
    <dgm:pt modelId="{3B1DE989-2D0A-4D24-AD1D-5C7ED5BD6B2E}" type="sibTrans" cxnId="{F42E26CC-4D5D-4007-9B79-801883570989}">
      <dgm:prSet/>
      <dgm:spPr/>
      <dgm:t>
        <a:bodyPr/>
        <a:lstStyle/>
        <a:p>
          <a:endParaRPr lang="en-IN"/>
        </a:p>
      </dgm:t>
    </dgm:pt>
    <dgm:pt modelId="{46BFAB5F-37C4-4069-A984-F5F141387E32}">
      <dgm:prSet phldrT="[Text]" custT="1"/>
      <dgm:spPr/>
      <dgm:t>
        <a:bodyPr/>
        <a:lstStyle/>
        <a:p>
          <a:r>
            <a:rPr lang="en-IN" sz="2400" dirty="0" err="1" smtClean="0"/>
            <a:t>Callbacks</a:t>
          </a:r>
          <a:endParaRPr lang="en-IN" sz="2400" dirty="0"/>
        </a:p>
      </dgm:t>
    </dgm:pt>
    <dgm:pt modelId="{C2A32257-97B2-4E2C-9467-2498F8D14901}" type="parTrans" cxnId="{AE3CA902-9828-4EED-9BBE-C930BED90ACB}">
      <dgm:prSet/>
      <dgm:spPr/>
      <dgm:t>
        <a:bodyPr/>
        <a:lstStyle/>
        <a:p>
          <a:endParaRPr lang="en-IN"/>
        </a:p>
      </dgm:t>
    </dgm:pt>
    <dgm:pt modelId="{B504AF72-9D3A-47CE-AACD-17E1B6E9C010}" type="sibTrans" cxnId="{AE3CA902-9828-4EED-9BBE-C930BED90ACB}">
      <dgm:prSet/>
      <dgm:spPr/>
      <dgm:t>
        <a:bodyPr/>
        <a:lstStyle/>
        <a:p>
          <a:endParaRPr lang="en-IN"/>
        </a:p>
      </dgm:t>
    </dgm:pt>
    <dgm:pt modelId="{9F76FEF0-A6F4-4234-AE98-FD297BD8084D}" type="pres">
      <dgm:prSet presAssocID="{C63868C3-BFFB-43D6-8BDF-440A0C651D1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7D5591CB-815F-4525-977A-47AE76D3E42C}" type="pres">
      <dgm:prSet presAssocID="{7395ECFA-3C0D-4CCA-864D-04750A024B9D}" presName="dummy" presStyleCnt="0"/>
      <dgm:spPr/>
    </dgm:pt>
    <dgm:pt modelId="{6D7AE570-85FC-4F6C-8474-AFDB8EDFF7EA}" type="pres">
      <dgm:prSet presAssocID="{7395ECFA-3C0D-4CCA-864D-04750A024B9D}" presName="node" presStyleLbl="revTx" presStyleIdx="0" presStyleCnt="2" custScaleY="3855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755CB13-45D1-4319-B9B5-0559F0A7B91C}" type="pres">
      <dgm:prSet presAssocID="{3B1DE989-2D0A-4D24-AD1D-5C7ED5BD6B2E}" presName="sibTrans" presStyleLbl="node1" presStyleIdx="0" presStyleCnt="2"/>
      <dgm:spPr/>
      <dgm:t>
        <a:bodyPr/>
        <a:lstStyle/>
        <a:p>
          <a:endParaRPr lang="en-IN"/>
        </a:p>
      </dgm:t>
    </dgm:pt>
    <dgm:pt modelId="{2C391C55-579E-4324-A116-210C12EA3C1D}" type="pres">
      <dgm:prSet presAssocID="{46BFAB5F-37C4-4069-A984-F5F141387E32}" presName="dummy" presStyleCnt="0"/>
      <dgm:spPr/>
    </dgm:pt>
    <dgm:pt modelId="{2C386BCB-7E21-4FB3-A861-98EAE48E23E5}" type="pres">
      <dgm:prSet presAssocID="{46BFAB5F-37C4-4069-A984-F5F141387E32}" presName="node" presStyleLbl="revTx" presStyleIdx="1" presStyleCnt="2" custScaleY="3855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02E71D5-19DF-4C0A-B8A8-8B5B50FE4681}" type="pres">
      <dgm:prSet presAssocID="{B504AF72-9D3A-47CE-AACD-17E1B6E9C010}" presName="sibTrans" presStyleLbl="node1" presStyleIdx="1" presStyleCnt="2"/>
      <dgm:spPr/>
      <dgm:t>
        <a:bodyPr/>
        <a:lstStyle/>
        <a:p>
          <a:endParaRPr lang="en-IN"/>
        </a:p>
      </dgm:t>
    </dgm:pt>
  </dgm:ptLst>
  <dgm:cxnLst>
    <dgm:cxn modelId="{3574257A-8489-4E6A-AC77-D7450BF8BE94}" type="presOf" srcId="{7395ECFA-3C0D-4CCA-864D-04750A024B9D}" destId="{6D7AE570-85FC-4F6C-8474-AFDB8EDFF7EA}" srcOrd="0" destOrd="0" presId="urn:microsoft.com/office/officeart/2005/8/layout/cycle1"/>
    <dgm:cxn modelId="{37CB01DE-44F9-4960-84D1-68D815E942BF}" type="presOf" srcId="{46BFAB5F-37C4-4069-A984-F5F141387E32}" destId="{2C386BCB-7E21-4FB3-A861-98EAE48E23E5}" srcOrd="0" destOrd="0" presId="urn:microsoft.com/office/officeart/2005/8/layout/cycle1"/>
    <dgm:cxn modelId="{F42E26CC-4D5D-4007-9B79-801883570989}" srcId="{C63868C3-BFFB-43D6-8BDF-440A0C651D14}" destId="{7395ECFA-3C0D-4CCA-864D-04750A024B9D}" srcOrd="0" destOrd="0" parTransId="{4052CDFA-C16A-4E0D-AC2E-CA0665284D98}" sibTransId="{3B1DE989-2D0A-4D24-AD1D-5C7ED5BD6B2E}"/>
    <dgm:cxn modelId="{2D428A0C-A080-4C57-B9A9-335EAAE95E14}" type="presOf" srcId="{C63868C3-BFFB-43D6-8BDF-440A0C651D14}" destId="{9F76FEF0-A6F4-4234-AE98-FD297BD8084D}" srcOrd="0" destOrd="0" presId="urn:microsoft.com/office/officeart/2005/8/layout/cycle1"/>
    <dgm:cxn modelId="{AE3CA902-9828-4EED-9BBE-C930BED90ACB}" srcId="{C63868C3-BFFB-43D6-8BDF-440A0C651D14}" destId="{46BFAB5F-37C4-4069-A984-F5F141387E32}" srcOrd="1" destOrd="0" parTransId="{C2A32257-97B2-4E2C-9467-2498F8D14901}" sibTransId="{B504AF72-9D3A-47CE-AACD-17E1B6E9C010}"/>
    <dgm:cxn modelId="{AEEF5AEE-622D-4194-A24A-8E42DA99C0DB}" type="presOf" srcId="{B504AF72-9D3A-47CE-AACD-17E1B6E9C010}" destId="{C02E71D5-19DF-4C0A-B8A8-8B5B50FE4681}" srcOrd="0" destOrd="0" presId="urn:microsoft.com/office/officeart/2005/8/layout/cycle1"/>
    <dgm:cxn modelId="{532EE0FB-DAD0-4542-961D-930305124962}" type="presOf" srcId="{3B1DE989-2D0A-4D24-AD1D-5C7ED5BD6B2E}" destId="{E755CB13-45D1-4319-B9B5-0559F0A7B91C}" srcOrd="0" destOrd="0" presId="urn:microsoft.com/office/officeart/2005/8/layout/cycle1"/>
    <dgm:cxn modelId="{A8310F66-7CB3-4F70-AA15-AB3A02EEA089}" type="presParOf" srcId="{9F76FEF0-A6F4-4234-AE98-FD297BD8084D}" destId="{7D5591CB-815F-4525-977A-47AE76D3E42C}" srcOrd="0" destOrd="0" presId="urn:microsoft.com/office/officeart/2005/8/layout/cycle1"/>
    <dgm:cxn modelId="{2C65D175-4739-475B-B625-523CC91D10F7}" type="presParOf" srcId="{9F76FEF0-A6F4-4234-AE98-FD297BD8084D}" destId="{6D7AE570-85FC-4F6C-8474-AFDB8EDFF7EA}" srcOrd="1" destOrd="0" presId="urn:microsoft.com/office/officeart/2005/8/layout/cycle1"/>
    <dgm:cxn modelId="{1FC61C60-3D4B-4876-9087-9E63515524C5}" type="presParOf" srcId="{9F76FEF0-A6F4-4234-AE98-FD297BD8084D}" destId="{E755CB13-45D1-4319-B9B5-0559F0A7B91C}" srcOrd="2" destOrd="0" presId="urn:microsoft.com/office/officeart/2005/8/layout/cycle1"/>
    <dgm:cxn modelId="{69A419D2-98AB-47DD-ACE3-30F82B33FFAE}" type="presParOf" srcId="{9F76FEF0-A6F4-4234-AE98-FD297BD8084D}" destId="{2C391C55-579E-4324-A116-210C12EA3C1D}" srcOrd="3" destOrd="0" presId="urn:microsoft.com/office/officeart/2005/8/layout/cycle1"/>
    <dgm:cxn modelId="{340BE17D-7998-4F5D-81F8-7FD1FB680A5C}" type="presParOf" srcId="{9F76FEF0-A6F4-4234-AE98-FD297BD8084D}" destId="{2C386BCB-7E21-4FB3-A861-98EAE48E23E5}" srcOrd="4" destOrd="0" presId="urn:microsoft.com/office/officeart/2005/8/layout/cycle1"/>
    <dgm:cxn modelId="{0FD3A20E-60F0-4180-A4CB-974605B618C2}" type="presParOf" srcId="{9F76FEF0-A6F4-4234-AE98-FD297BD8084D}" destId="{C02E71D5-19DF-4C0A-B8A8-8B5B50FE4681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7AE570-85FC-4F6C-8474-AFDB8EDFF7EA}">
      <dsp:nvSpPr>
        <dsp:cNvPr id="0" name=""/>
        <dsp:cNvSpPr/>
      </dsp:nvSpPr>
      <dsp:spPr>
        <a:xfrm>
          <a:off x="3675830" y="1651002"/>
          <a:ext cx="1976437" cy="761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Sleep</a:t>
          </a:r>
          <a:endParaRPr lang="en-IN" sz="2400" kern="1200" dirty="0"/>
        </a:p>
      </dsp:txBody>
      <dsp:txXfrm>
        <a:off x="3675830" y="1651002"/>
        <a:ext cx="1976437" cy="761995"/>
      </dsp:txXfrm>
    </dsp:sp>
    <dsp:sp modelId="{E755CB13-45D1-4319-B9B5-0559F0A7B91C}">
      <dsp:nvSpPr>
        <dsp:cNvPr id="0" name=""/>
        <dsp:cNvSpPr/>
      </dsp:nvSpPr>
      <dsp:spPr>
        <a:xfrm>
          <a:off x="1014428" y="-1571"/>
          <a:ext cx="4067142" cy="4067142"/>
        </a:xfrm>
        <a:prstGeom prst="circularArrow">
          <a:avLst>
            <a:gd name="adj1" fmla="val 9476"/>
            <a:gd name="adj2" fmla="val 684342"/>
            <a:gd name="adj3" fmla="val 9297476"/>
            <a:gd name="adj4" fmla="val 818182"/>
            <a:gd name="adj5" fmla="val 1105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386BCB-7E21-4FB3-A861-98EAE48E23E5}">
      <dsp:nvSpPr>
        <dsp:cNvPr id="0" name=""/>
        <dsp:cNvSpPr/>
      </dsp:nvSpPr>
      <dsp:spPr>
        <a:xfrm>
          <a:off x="443732" y="1651002"/>
          <a:ext cx="1976437" cy="761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err="1" smtClean="0"/>
            <a:t>Callbacks</a:t>
          </a:r>
          <a:endParaRPr lang="en-IN" sz="2400" kern="1200" dirty="0"/>
        </a:p>
      </dsp:txBody>
      <dsp:txXfrm>
        <a:off x="443732" y="1651002"/>
        <a:ext cx="1976437" cy="761995"/>
      </dsp:txXfrm>
    </dsp:sp>
    <dsp:sp modelId="{C02E71D5-19DF-4C0A-B8A8-8B5B50FE4681}">
      <dsp:nvSpPr>
        <dsp:cNvPr id="0" name=""/>
        <dsp:cNvSpPr/>
      </dsp:nvSpPr>
      <dsp:spPr>
        <a:xfrm>
          <a:off x="1014428" y="-1571"/>
          <a:ext cx="4067142" cy="4067142"/>
        </a:xfrm>
        <a:prstGeom prst="circularArrow">
          <a:avLst>
            <a:gd name="adj1" fmla="val 9476"/>
            <a:gd name="adj2" fmla="val 684342"/>
            <a:gd name="adj3" fmla="val 20097476"/>
            <a:gd name="adj4" fmla="val 11618182"/>
            <a:gd name="adj5" fmla="val 1105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109CE8F-1C59-47A9-ACE2-5084573632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3939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5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5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619A7C-C3A7-417A-BED5-3A0CF20BE46F}" type="datetimeFigureOut">
              <a:rPr lang="en-US" smtClean="0"/>
              <a:pPr/>
              <a:t>9/10/2016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684213"/>
            <a:ext cx="4556125" cy="3417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30700"/>
            <a:ext cx="5486400" cy="4102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59813"/>
            <a:ext cx="2971800" cy="455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59813"/>
            <a:ext cx="2971800" cy="455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21D08-22B9-4C1A-9322-6EE81A3DC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85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Copyright © </a:t>
            </a:r>
            <a:r>
              <a:rPr lang="en-IN" dirty="0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3B6A983E-9B82-4249-9FA5-6073C3C953D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dirty="0" smtClean="0"/>
              <a:t>Copyright © </a:t>
            </a:r>
            <a:r>
              <a:rPr lang="en-IN" dirty="0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A8271E5-EE07-4863-96D3-F12B8583AF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dirty="0" smtClean="0"/>
              <a:t>Copyright © </a:t>
            </a:r>
            <a:r>
              <a:rPr lang="en-IN" dirty="0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F8A2644-B9D3-4EAF-9672-8326A45C01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00400" y="6324600"/>
            <a:ext cx="5105400" cy="365125"/>
          </a:xfrm>
        </p:spPr>
        <p:txBody>
          <a:bodyPr/>
          <a:lstStyle>
            <a:lvl1pPr algn="l">
              <a:defRPr/>
            </a:lvl1pPr>
            <a:extLst/>
          </a:lstStyle>
          <a:p>
            <a:pPr>
              <a:defRPr/>
            </a:pPr>
            <a:r>
              <a:rPr lang="en-US" dirty="0" smtClean="0"/>
              <a:t>Copyright © </a:t>
            </a:r>
            <a:r>
              <a:rPr lang="en-IN" dirty="0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324600"/>
            <a:ext cx="365760" cy="365125"/>
          </a:xfrm>
        </p:spPr>
        <p:txBody>
          <a:bodyPr/>
          <a:lstStyle>
            <a:extLst/>
          </a:lstStyle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dirty="0" smtClean="0"/>
              <a:t>Copyright © </a:t>
            </a:r>
            <a:r>
              <a:rPr lang="en-IN" dirty="0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E54DAE0-938B-4D1F-8B67-27BA5D3C1F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dirty="0" smtClean="0"/>
              <a:t>Copyright © </a:t>
            </a:r>
            <a:r>
              <a:rPr lang="en-IN" dirty="0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FEA2C6E-2582-4DE1-8DED-A4F5E4006C8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dirty="0" smtClean="0"/>
              <a:t>Copyright © </a:t>
            </a:r>
            <a:r>
              <a:rPr lang="en-IN" dirty="0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C8CCD11-B512-47C2-9504-E55C1139BD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dirty="0" smtClean="0"/>
              <a:t>Copyright © </a:t>
            </a:r>
            <a:r>
              <a:rPr lang="en-IN" dirty="0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EA8F720-0CE7-456E-9E28-7862A5570C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dirty="0" smtClean="0"/>
              <a:t>Copyright © </a:t>
            </a:r>
            <a:r>
              <a:rPr lang="en-IN" dirty="0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0B5D64B-CB92-48E7-BA3E-34921B5A174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dirty="0" smtClean="0"/>
              <a:t>Copyright © </a:t>
            </a:r>
            <a:r>
              <a:rPr lang="en-IN" dirty="0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3A916F4-B3E8-4D95-BE77-8668EA4C3D5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Copyright © </a:t>
            </a:r>
            <a:r>
              <a:rPr lang="en-IN" dirty="0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FE1B4B08-FAC7-40B8-9C70-9745AD16F12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Copyright © </a:t>
            </a:r>
            <a:r>
              <a:rPr lang="en-IN" dirty="0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532DF1E1-CA36-4F49-BD95-6C4F558D97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classrooms.com/courses/ultra-fast-applications-using-node-js/node-js-modules-and-np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0080" y="1752601"/>
            <a:ext cx="7772400" cy="1829761"/>
          </a:xfrm>
        </p:spPr>
        <p:txBody>
          <a:bodyPr lIns="91440" anchor="ctr" anchorCtr="0"/>
          <a:lstStyle/>
          <a:p>
            <a:pPr algn="ctr" eaLnBrk="1" hangingPunct="1"/>
            <a:r>
              <a:rPr lang="en-US" dirty="0" smtClean="0"/>
              <a:t>Getting Started with </a:t>
            </a:r>
            <a:r>
              <a:rPr lang="en-US" dirty="0" err="1" smtClean="0"/>
              <a:t>NodeJS</a:t>
            </a:r>
            <a:endParaRPr lang="en-US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88900" y="4038600"/>
            <a:ext cx="3781000" cy="712189"/>
            <a:chOff x="-23948" y="4038600"/>
            <a:chExt cx="5586548" cy="1055089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33400" y="4572000"/>
              <a:ext cx="4038600" cy="5216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Rectangle 2"/>
            <p:cNvSpPr txBox="1">
              <a:spLocks noChangeArrowheads="1"/>
            </p:cNvSpPr>
            <p:nvPr/>
          </p:nvSpPr>
          <p:spPr>
            <a:xfrm>
              <a:off x="-23948" y="4038600"/>
              <a:ext cx="5586548" cy="685800"/>
            </a:xfrm>
            <a:prstGeom prst="rect">
              <a:avLst/>
            </a:prstGeom>
          </p:spPr>
          <p:txBody>
            <a:bodyPr vert="horz" lIns="91440" anchor="ctr" anchorCtr="0">
              <a:normAutofit fontScale="62500" lnSpcReduction="20000"/>
              <a:scene3d>
                <a:camera prst="orthographicFront"/>
                <a:lightRig rig="soft" dir="t"/>
              </a:scene3d>
              <a:sp3d prstMaterial="softEdge">
                <a:bevelT w="25400" h="25400"/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4">
                      <a:lumMod val="75000"/>
                    </a:schemeClr>
                  </a:solidFill>
                  <a:effectLst>
                    <a:outerShdw blurRad="31750" dist="25400" dir="5400000" algn="tl" rotWithShape="0">
                      <a:srgbClr val="000000">
                        <a:alpha val="25000"/>
                      </a:srgbClr>
                    </a:outerShdw>
                  </a:effectLst>
                  <a:uLnTx/>
                  <a:uFillTx/>
                  <a:latin typeface="Times New Roman" pitchFamily="18" charset="0"/>
                  <a:ea typeface="+mj-ea"/>
                  <a:cs typeface="Times New Roman" pitchFamily="18" charset="0"/>
                </a:rPr>
                <a:t>Ram Software Engineering Labs </a:t>
              </a:r>
              <a:r>
                <a:rPr kumimoji="0" lang="en-US" sz="2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accent4">
                      <a:lumMod val="75000"/>
                    </a:schemeClr>
                  </a:solidFill>
                  <a:effectLst>
                    <a:outerShdw blurRad="31750" dist="25400" dir="5400000" algn="tl" rotWithShape="0">
                      <a:srgbClr val="000000">
                        <a:alpha val="25000"/>
                      </a:srgbClr>
                    </a:outerShdw>
                  </a:effectLst>
                  <a:uLnTx/>
                  <a:uFillTx/>
                  <a:latin typeface="Times New Roman" pitchFamily="18" charset="0"/>
                  <a:ea typeface="+mj-ea"/>
                  <a:cs typeface="Times New Roman" pitchFamily="18" charset="0"/>
                </a:rPr>
                <a:t>Pvt</a:t>
              </a:r>
              <a:r>
                <a:rPr kumimoji="0" 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4">
                      <a:lumMod val="75000"/>
                    </a:schemeClr>
                  </a:solidFill>
                  <a:effectLst>
                    <a:outerShdw blurRad="31750" dist="25400" dir="5400000" algn="tl" rotWithShape="0">
                      <a:srgbClr val="000000">
                        <a:alpha val="25000"/>
                      </a:srgbClr>
                    </a:outerShdw>
                  </a:effectLst>
                  <a:uLnTx/>
                  <a:uFillTx/>
                  <a:latin typeface="Times New Roman" pitchFamily="18" charset="0"/>
                  <a:ea typeface="+mj-ea"/>
                  <a:cs typeface="Times New Roman" pitchFamily="18" charset="0"/>
                </a:rPr>
                <a:t> Ltd</a:t>
              </a:r>
            </a:p>
          </p:txBody>
        </p:sp>
      </p:grpSp>
      <p:pic>
        <p:nvPicPr>
          <p:cNvPr id="6" name="Picture 2" descr="C:\Documents and Settings\arun\My Documents\Downloads\hg-bann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77200" y="4038600"/>
            <a:ext cx="990600" cy="8014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</a:t>
            </a:r>
            <a:r>
              <a:rPr lang="en-IN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Event loop</a:t>
            </a:r>
            <a:endParaRPr lang="en-IN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838643274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6934200" y="2895601"/>
            <a:ext cx="2057400" cy="1066799"/>
          </a:xfrm>
        </p:spPr>
        <p:txBody>
          <a:bodyPr>
            <a:normAutofit/>
          </a:bodyPr>
          <a:lstStyle/>
          <a:p>
            <a:r>
              <a:rPr lang="en-IN" sz="2400" dirty="0" smtClean="0"/>
              <a:t>Wait for OS events</a:t>
            </a:r>
          </a:p>
          <a:p>
            <a:pPr lvl="1"/>
            <a:endParaRPr lang="en-IN" sz="2000" dirty="0" smtClean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0" y="2819400"/>
            <a:ext cx="2057400" cy="1066799"/>
          </a:xfrm>
          <a:prstGeom prst="rect">
            <a:avLst/>
          </a:prstGeom>
        </p:spPr>
        <p:txBody>
          <a:bodyPr vert="horz" lIns="0" tIns="0" rIns="0" bIns="0">
            <a:normAutofit fontScale="85000" lnSpcReduction="1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/>
            <a:r>
              <a:rPr lang="en-IN" sz="2400" dirty="0" smtClean="0"/>
              <a:t>Call handlers registered for events</a:t>
            </a:r>
          </a:p>
          <a:p>
            <a:pPr lvl="1" fontAlgn="auto">
              <a:spcAft>
                <a:spcPts val="0"/>
              </a:spcAft>
            </a:pPr>
            <a:endParaRPr lang="en-IN" sz="2000" dirty="0" smtClean="0"/>
          </a:p>
        </p:txBody>
      </p:sp>
    </p:spTree>
    <p:extLst>
      <p:ext uri="{BB962C8B-B14F-4D97-AF65-F5344CB8AC3E}">
        <p14:creationId xmlns:p14="http://schemas.microsoft.com/office/powerpoint/2010/main" val="106740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</a:t>
            </a:r>
            <a:r>
              <a:rPr lang="en-IN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 smtClean="0"/>
              <a:t>Node.js Architecture – Current versions</a:t>
            </a:r>
            <a:endParaRPr lang="en-IN" sz="3200" dirty="0"/>
          </a:p>
        </p:txBody>
      </p:sp>
      <p:sp>
        <p:nvSpPr>
          <p:cNvPr id="6" name="Rectangle 5"/>
          <p:cNvSpPr/>
          <p:nvPr/>
        </p:nvSpPr>
        <p:spPr>
          <a:xfrm>
            <a:off x="1676400" y="1676400"/>
            <a:ext cx="3733800" cy="3886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676400" y="1676400"/>
            <a:ext cx="3733800" cy="1295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Node standard library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76400" y="4191000"/>
            <a:ext cx="1066800" cy="1371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V8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43200" y="4191000"/>
            <a:ext cx="2667000" cy="1371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Thread pool &amp; Event loop</a:t>
            </a:r>
          </a:p>
          <a:p>
            <a:pPr algn="ctr"/>
            <a:endParaRPr lang="en-IN" dirty="0" smtClean="0">
              <a:solidFill>
                <a:schemeClr val="tx1"/>
              </a:solidFill>
            </a:endParaRP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(</a:t>
            </a:r>
            <a:r>
              <a:rPr lang="en-IN" dirty="0" err="1" smtClean="0">
                <a:solidFill>
                  <a:schemeClr val="tx1"/>
                </a:solidFill>
              </a:rPr>
              <a:t>libuv</a:t>
            </a:r>
            <a:r>
              <a:rPr lang="en-IN" dirty="0" smtClean="0">
                <a:solidFill>
                  <a:schemeClr val="tx1"/>
                </a:solidFill>
              </a:rPr>
              <a:t>)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304800" y="2971800"/>
            <a:ext cx="1371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4800" y="2209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Javascript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304800" y="3505200"/>
            <a:ext cx="1371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</a:t>
            </a:r>
            <a:endParaRPr lang="en-IN" dirty="0"/>
          </a:p>
        </p:txBody>
      </p:sp>
      <p:sp>
        <p:nvSpPr>
          <p:cNvPr id="17" name="Content Placeholder 1"/>
          <p:cNvSpPr>
            <a:spLocks noGrp="1"/>
          </p:cNvSpPr>
          <p:nvPr>
            <p:ph idx="1"/>
          </p:nvPr>
        </p:nvSpPr>
        <p:spPr>
          <a:xfrm>
            <a:off x="5562600" y="1481328"/>
            <a:ext cx="3429000" cy="4525963"/>
          </a:xfrm>
        </p:spPr>
        <p:txBody>
          <a:bodyPr>
            <a:normAutofit/>
          </a:bodyPr>
          <a:lstStyle/>
          <a:p>
            <a:r>
              <a:rPr lang="en-IN" dirty="0" err="1"/>
              <a:t>l</a:t>
            </a:r>
            <a:r>
              <a:rPr lang="en-IN" dirty="0" err="1" smtClean="0"/>
              <a:t>ibuv</a:t>
            </a:r>
            <a:endParaRPr lang="en-IN" dirty="0" smtClean="0"/>
          </a:p>
          <a:p>
            <a:pPr lvl="1"/>
            <a:r>
              <a:rPr lang="en-IN" sz="2000" dirty="0" smtClean="0"/>
              <a:t>Abstract operations</a:t>
            </a:r>
          </a:p>
          <a:p>
            <a:pPr lvl="1"/>
            <a:r>
              <a:rPr lang="en-IN" sz="2000" dirty="0" smtClean="0"/>
              <a:t>Support different non-blocking I/O Models</a:t>
            </a:r>
          </a:p>
          <a:p>
            <a:pPr lvl="1"/>
            <a:r>
              <a:rPr lang="en-IN" sz="2000" dirty="0" smtClean="0"/>
              <a:t>Focus on </a:t>
            </a:r>
            <a:r>
              <a:rPr lang="en-IN" sz="2000" dirty="0" err="1" smtClean="0"/>
              <a:t>embeddability</a:t>
            </a:r>
            <a:r>
              <a:rPr lang="en-IN" sz="2000" dirty="0" smtClean="0"/>
              <a:t> and performance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76400" y="2971800"/>
            <a:ext cx="2362200" cy="1219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Node bindings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038600" y="2971800"/>
            <a:ext cx="1371600" cy="1219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C/C++ </a:t>
            </a:r>
            <a:r>
              <a:rPr lang="en-IN" dirty="0" err="1" smtClean="0">
                <a:solidFill>
                  <a:schemeClr val="tx1"/>
                </a:solidFill>
              </a:rPr>
              <a:t>Addons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43000" y="5715000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Also see: https</a:t>
            </a:r>
            <a:r>
              <a:rPr lang="en-IN" dirty="0"/>
              <a:t>://strongloop.com/strongblog/node-js-is-faster-than-java/</a:t>
            </a:r>
          </a:p>
        </p:txBody>
      </p:sp>
    </p:spTree>
    <p:extLst>
      <p:ext uri="{BB962C8B-B14F-4D97-AF65-F5344CB8AC3E}">
        <p14:creationId xmlns:p14="http://schemas.microsoft.com/office/powerpoint/2010/main" val="599430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</a:t>
            </a:r>
            <a:r>
              <a:rPr lang="en-IN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5512"/>
            <a:ext cx="1588903" cy="557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42723"/>
            <a:ext cx="8091488" cy="5779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046103" y="533400"/>
            <a:ext cx="6502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https://github.com/libuv/libuv</a:t>
            </a:r>
          </a:p>
        </p:txBody>
      </p:sp>
    </p:spTree>
    <p:extLst>
      <p:ext uri="{BB962C8B-B14F-4D97-AF65-F5344CB8AC3E}">
        <p14:creationId xmlns:p14="http://schemas.microsoft.com/office/powerpoint/2010/main" val="210226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</a:t>
            </a:r>
            <a:r>
              <a:rPr lang="en-IN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Hello Node</a:t>
            </a:r>
            <a:br>
              <a:rPr lang="en-IN" dirty="0" smtClean="0"/>
            </a:br>
            <a:endParaRPr lang="en-IN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90575"/>
            <a:ext cx="8839200" cy="5264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728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</a:t>
            </a:r>
            <a:r>
              <a:rPr lang="en-IN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and NPM</a:t>
            </a:r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4" y="1143000"/>
            <a:ext cx="9053299" cy="4824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87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</a:t>
            </a:r>
            <a:r>
              <a:rPr lang="en-IN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</a:t>
            </a:r>
            <a:r>
              <a:rPr lang="en-IN" dirty="0" smtClean="0"/>
              <a:t>xports and </a:t>
            </a:r>
            <a:r>
              <a:rPr lang="en-IN" dirty="0" err="1" smtClean="0"/>
              <a:t>module.exports</a:t>
            </a:r>
            <a:endParaRPr lang="en-IN" dirty="0"/>
          </a:p>
        </p:txBody>
      </p:sp>
      <p:pic>
        <p:nvPicPr>
          <p:cNvPr id="6146" name="Picture 2" descr="http://i.stack.imgur.com/JzZk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81200"/>
            <a:ext cx="739202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74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76400"/>
            <a:ext cx="852487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009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</a:t>
            </a:r>
            <a:r>
              <a:rPr lang="en-IN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built-in modules</a:t>
            </a:r>
            <a:endParaRPr lang="en-I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1590675"/>
            <a:ext cx="7976423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1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npm</a:t>
            </a:r>
            <a:r>
              <a:rPr lang="en-IN" dirty="0" smtClean="0"/>
              <a:t> search &lt;module name&gt;</a:t>
            </a:r>
          </a:p>
          <a:p>
            <a:r>
              <a:rPr lang="en-IN" dirty="0">
                <a:hlinkClick r:id="rId2"/>
              </a:rPr>
              <a:t>https://www.npmjs.com</a:t>
            </a:r>
            <a:r>
              <a:rPr lang="en-IN" dirty="0" smtClean="0">
                <a:hlinkClick r:id="rId2"/>
              </a:rPr>
              <a:t>/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Copyright © </a:t>
            </a:r>
            <a:r>
              <a:rPr lang="en-IN" smtClean="0">
                <a:solidFill>
                  <a:prstClr val="black"/>
                </a:solidFill>
              </a:rPr>
              <a:t>2016 Ram Software Engineering Labs Private Limited. All rights reserved.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dirty="0"/>
              <a:t> to find 3</a:t>
            </a:r>
            <a:r>
              <a:rPr lang="en-US" baseline="30000" dirty="0"/>
              <a:t>rd</a:t>
            </a:r>
            <a:r>
              <a:rPr lang="en-US" dirty="0"/>
              <a:t> party modules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118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Refer to </a:t>
            </a:r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openclassrooms.com/courses/ultra-fast-applications-using-node-js/node-js-modules-and-npm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Copyright © </a:t>
            </a:r>
            <a:r>
              <a:rPr lang="en-IN" smtClean="0">
                <a:solidFill>
                  <a:prstClr val="black"/>
                </a:solidFill>
              </a:rPr>
              <a:t>2016 Ram Software Engineering Labs Private Limited. All rights reserved.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Maintaining projects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dirty="0"/>
              <a:t> command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981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Node.js</a:t>
            </a:r>
          </a:p>
          <a:p>
            <a:r>
              <a:rPr lang="en-US" dirty="0" smtClean="0"/>
              <a:t>Hello Node</a:t>
            </a:r>
          </a:p>
          <a:p>
            <a:r>
              <a:rPr lang="en-US" dirty="0" smtClean="0"/>
              <a:t>Modules and NPM</a:t>
            </a:r>
          </a:p>
          <a:p>
            <a:r>
              <a:rPr lang="en-US" dirty="0" smtClean="0"/>
              <a:t>Accessing built-in modules</a:t>
            </a:r>
          </a:p>
          <a:p>
            <a:r>
              <a:rPr lang="en-US" dirty="0" smtClean="0"/>
              <a:t>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dirty="0"/>
              <a:t> to </a:t>
            </a:r>
            <a:r>
              <a:rPr lang="en-US" dirty="0" smtClean="0"/>
              <a:t>find 3</a:t>
            </a:r>
            <a:r>
              <a:rPr lang="en-US" baseline="30000" dirty="0" smtClean="0"/>
              <a:t>rd</a:t>
            </a:r>
            <a:r>
              <a:rPr lang="en-US" dirty="0" smtClean="0"/>
              <a:t> party modules</a:t>
            </a:r>
          </a:p>
          <a:p>
            <a:r>
              <a:rPr lang="en-US" dirty="0" smtClean="0"/>
              <a:t>Maintaining projects 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dirty="0" smtClean="0"/>
              <a:t> command</a:t>
            </a:r>
          </a:p>
          <a:p>
            <a:r>
              <a:rPr lang="en-US" dirty="0" smtClean="0"/>
              <a:t>Creating Modules with getters and setters</a:t>
            </a:r>
          </a:p>
          <a:p>
            <a:r>
              <a:rPr lang="en-US" dirty="0" smtClean="0"/>
              <a:t>Understanding module caching and scopes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</a:t>
            </a:r>
            <a:r>
              <a:rPr lang="en-IN" dirty="0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Copyright © </a:t>
            </a:r>
            <a:r>
              <a:rPr lang="en-IN" smtClean="0">
                <a:solidFill>
                  <a:prstClr val="black"/>
                </a:solidFill>
              </a:rPr>
              <a:t>2016 Ram Software Engineering Labs Private Limited. All rights reserved.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Modules with getters and setters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338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Copyright © </a:t>
            </a:r>
            <a:r>
              <a:rPr lang="en-IN" smtClean="0">
                <a:solidFill>
                  <a:prstClr val="black"/>
                </a:solidFill>
              </a:rPr>
              <a:t>2016 Ram Software Engineering Labs Private Limited. All rights reserved.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Understanding module caching and scopes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635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version of Chrome’s V8 </a:t>
            </a:r>
            <a:r>
              <a:rPr lang="en-IN" dirty="0" err="1" smtClean="0"/>
              <a:t>Javascript</a:t>
            </a:r>
            <a:r>
              <a:rPr lang="en-IN" dirty="0" smtClean="0"/>
              <a:t> runtime engine running outside the browser</a:t>
            </a:r>
          </a:p>
          <a:p>
            <a:endParaRPr lang="en-IN" dirty="0"/>
          </a:p>
          <a:p>
            <a:r>
              <a:rPr lang="en-IN" dirty="0" smtClean="0"/>
              <a:t>Enables JavaScript to run on</a:t>
            </a:r>
          </a:p>
          <a:p>
            <a:pPr lvl="1"/>
            <a:r>
              <a:rPr lang="en-IN" dirty="0" smtClean="0"/>
              <a:t>Server side – HTTP server, TCP/IP Server</a:t>
            </a:r>
          </a:p>
          <a:p>
            <a:pPr lvl="1"/>
            <a:r>
              <a:rPr lang="en-IN" dirty="0" smtClean="0"/>
              <a:t>Desktop – Tools like </a:t>
            </a:r>
            <a:r>
              <a:rPr lang="en-IN" dirty="0" err="1" smtClean="0"/>
              <a:t>CoffeeScript</a:t>
            </a:r>
            <a:r>
              <a:rPr lang="en-IN" dirty="0" smtClean="0"/>
              <a:t> to JavaScript converter, SASS to CSS compiler, minify HTML, JS, graphic files</a:t>
            </a:r>
          </a:p>
          <a:p>
            <a:pPr lvl="1"/>
            <a:r>
              <a:rPr lang="en-IN" dirty="0" smtClean="0"/>
              <a:t>On Raspberry Pi for interacting with devices in the context of </a:t>
            </a:r>
            <a:r>
              <a:rPr lang="en-IN" dirty="0" err="1" smtClean="0"/>
              <a:t>IoT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</a:t>
            </a:r>
            <a:r>
              <a:rPr lang="en-IN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Node.JS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466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</a:t>
            </a:r>
            <a:r>
              <a:rPr lang="en-IN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NodeJS</a:t>
            </a:r>
            <a:r>
              <a:rPr lang="en-IN" dirty="0" smtClean="0"/>
              <a:t> on Robotics &amp; </a:t>
            </a:r>
            <a:r>
              <a:rPr lang="en-IN" dirty="0" err="1" smtClean="0"/>
              <a:t>IoT</a:t>
            </a:r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95399"/>
            <a:ext cx="4724400" cy="2517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4"/>
          <a:stretch/>
        </p:blipFill>
        <p:spPr bwMode="auto">
          <a:xfrm>
            <a:off x="4948291" y="4180586"/>
            <a:ext cx="4195709" cy="2601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061"/>
          <a:stretch/>
        </p:blipFill>
        <p:spPr bwMode="auto">
          <a:xfrm>
            <a:off x="4953000" y="1295400"/>
            <a:ext cx="4190999" cy="2853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831431"/>
            <a:ext cx="4114800" cy="3032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965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</a:t>
            </a:r>
            <a:r>
              <a:rPr lang="en-IN" dirty="0"/>
              <a:t>tool that makes installing and managing Node </a:t>
            </a:r>
            <a:r>
              <a:rPr lang="en-IN" dirty="0" smtClean="0"/>
              <a:t>modules</a:t>
            </a:r>
          </a:p>
          <a:p>
            <a:endParaRPr lang="en-IN" dirty="0" smtClean="0"/>
          </a:p>
          <a:p>
            <a:r>
              <a:rPr lang="en-IN" dirty="0" smtClean="0"/>
              <a:t>Easy to add useful tools to toolkit</a:t>
            </a:r>
          </a:p>
          <a:p>
            <a:endParaRPr lang="en-IN" dirty="0"/>
          </a:p>
          <a:p>
            <a:r>
              <a:rPr lang="en-IN" dirty="0" smtClean="0"/>
              <a:t>Central </a:t>
            </a:r>
            <a:r>
              <a:rPr lang="en-IN" dirty="0" err="1" smtClean="0"/>
              <a:t>npm</a:t>
            </a:r>
            <a:r>
              <a:rPr lang="en-IN" dirty="0" smtClean="0"/>
              <a:t> </a:t>
            </a:r>
            <a:r>
              <a:rPr lang="en-IN" dirty="0"/>
              <a:t>repository </a:t>
            </a:r>
            <a:r>
              <a:rPr lang="en-IN" dirty="0" smtClean="0"/>
              <a:t>for all node modules</a:t>
            </a:r>
          </a:p>
          <a:p>
            <a:pPr lvl="1"/>
            <a:r>
              <a:rPr lang="en-IN" dirty="0" smtClean="0"/>
              <a:t>https</a:t>
            </a:r>
            <a:r>
              <a:rPr lang="en-IN" dirty="0"/>
              <a:t>://www.npmjs.com/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</a:t>
            </a:r>
            <a:r>
              <a:rPr lang="en-IN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NPM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037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</a:t>
            </a:r>
            <a:r>
              <a:rPr lang="en-IN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 smtClean="0"/>
              <a:t>Setup Node.js from pre-built installer</a:t>
            </a:r>
            <a:endParaRPr lang="en-IN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8435801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45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</a:t>
            </a:r>
            <a:r>
              <a:rPr lang="en-IN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Install Node.js</a:t>
            </a:r>
            <a:endParaRPr lang="en-IN" dirty="0"/>
          </a:p>
        </p:txBody>
      </p:sp>
      <p:pic>
        <p:nvPicPr>
          <p:cNvPr id="5122" name="Picture 2" descr="install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143001"/>
            <a:ext cx="3526810" cy="2757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" y="1143002"/>
            <a:ext cx="3517970" cy="275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124200"/>
            <a:ext cx="4044210" cy="3170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707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</a:t>
            </a:r>
            <a:r>
              <a:rPr lang="en-IN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IN" sz="2800" dirty="0" smtClean="0"/>
              <a:t>Execution Path</a:t>
            </a:r>
            <a:endParaRPr lang="en-IN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356"/>
          <a:stretch/>
        </p:blipFill>
        <p:spPr bwMode="auto">
          <a:xfrm>
            <a:off x="152400" y="775647"/>
            <a:ext cx="7620000" cy="6186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47281" y="3200400"/>
            <a:ext cx="5215719" cy="1295400"/>
          </a:xfrm>
          <a:solidFill>
            <a:srgbClr val="92D050"/>
          </a:solidFill>
        </p:spPr>
        <p:txBody>
          <a:bodyPr>
            <a:normAutofit fontScale="85000" lnSpcReduction="20000"/>
          </a:bodyPr>
          <a:lstStyle/>
          <a:p>
            <a:r>
              <a:rPr lang="en-IN" sz="2000" dirty="0" smtClean="0"/>
              <a:t>This “~/</a:t>
            </a:r>
            <a:r>
              <a:rPr lang="en-IN" sz="2000" dirty="0" err="1" smtClean="0"/>
              <a:t>AppData</a:t>
            </a:r>
            <a:r>
              <a:rPr lang="en-IN" sz="2000" dirty="0" smtClean="0"/>
              <a:t>/Roaming/</a:t>
            </a:r>
            <a:r>
              <a:rPr lang="en-IN" sz="2000" dirty="0" err="1" smtClean="0"/>
              <a:t>npm</a:t>
            </a:r>
            <a:r>
              <a:rPr lang="en-IN" sz="2000" dirty="0" smtClean="0"/>
              <a:t>” folder is added to PATH environment variable</a:t>
            </a:r>
          </a:p>
          <a:p>
            <a:endParaRPr lang="en-IN" sz="2000" dirty="0" smtClean="0"/>
          </a:p>
          <a:p>
            <a:r>
              <a:rPr lang="en-IN" sz="2000" dirty="0" smtClean="0"/>
              <a:t>All node.js applications / tools command or script file installed globally are placed here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99322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</a:t>
            </a:r>
            <a:r>
              <a:rPr lang="en-IN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 smtClean="0"/>
              <a:t>Node.js Architecture – Older versions</a:t>
            </a:r>
            <a:endParaRPr lang="en-IN" sz="3200" dirty="0"/>
          </a:p>
        </p:txBody>
      </p:sp>
      <p:sp>
        <p:nvSpPr>
          <p:cNvPr id="6" name="Rectangle 5"/>
          <p:cNvSpPr/>
          <p:nvPr/>
        </p:nvSpPr>
        <p:spPr>
          <a:xfrm>
            <a:off x="1676400" y="1676400"/>
            <a:ext cx="3733800" cy="3886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676400" y="1676400"/>
            <a:ext cx="3733800" cy="1295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Node standard library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76400" y="2971800"/>
            <a:ext cx="2362200" cy="1219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Node bindings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76400" y="4191000"/>
            <a:ext cx="1066800" cy="1371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V8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43200" y="4191000"/>
            <a:ext cx="1295400" cy="1371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Thread pool</a:t>
            </a:r>
          </a:p>
          <a:p>
            <a:pPr algn="ctr"/>
            <a:endParaRPr lang="en-IN" dirty="0" smtClean="0">
              <a:solidFill>
                <a:schemeClr val="tx1"/>
              </a:solidFill>
            </a:endParaRP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(</a:t>
            </a:r>
            <a:r>
              <a:rPr lang="en-IN" dirty="0" err="1" smtClean="0">
                <a:solidFill>
                  <a:schemeClr val="tx1"/>
                </a:solidFill>
              </a:rPr>
              <a:t>libeio</a:t>
            </a:r>
            <a:r>
              <a:rPr lang="en-IN" dirty="0" smtClean="0">
                <a:solidFill>
                  <a:schemeClr val="tx1"/>
                </a:solidFill>
              </a:rPr>
              <a:t>)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38600" y="4191000"/>
            <a:ext cx="1371600" cy="1371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Event loop</a:t>
            </a:r>
          </a:p>
          <a:p>
            <a:pPr algn="ctr"/>
            <a:endParaRPr lang="en-IN" dirty="0" smtClean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(</a:t>
            </a:r>
            <a:r>
              <a:rPr lang="en-IN" dirty="0" err="1" smtClean="0">
                <a:solidFill>
                  <a:schemeClr val="tx1"/>
                </a:solidFill>
              </a:rPr>
              <a:t>libev</a:t>
            </a:r>
            <a:r>
              <a:rPr lang="en-IN" dirty="0" smtClean="0">
                <a:solidFill>
                  <a:schemeClr val="tx1"/>
                </a:solidFill>
              </a:rPr>
              <a:t>)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304800" y="2971800"/>
            <a:ext cx="1371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4800" y="2209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Javascript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304800" y="3505200"/>
            <a:ext cx="1371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</a:t>
            </a:r>
            <a:endParaRPr lang="en-IN" dirty="0"/>
          </a:p>
        </p:txBody>
      </p:sp>
      <p:sp>
        <p:nvSpPr>
          <p:cNvPr id="17" name="Content Placeholder 1"/>
          <p:cNvSpPr>
            <a:spLocks noGrp="1"/>
          </p:cNvSpPr>
          <p:nvPr>
            <p:ph idx="1"/>
          </p:nvPr>
        </p:nvSpPr>
        <p:spPr>
          <a:xfrm>
            <a:off x="5562600" y="1481328"/>
            <a:ext cx="3429000" cy="4525963"/>
          </a:xfrm>
        </p:spPr>
        <p:txBody>
          <a:bodyPr>
            <a:normAutofit/>
          </a:bodyPr>
          <a:lstStyle/>
          <a:p>
            <a:r>
              <a:rPr lang="en-IN" dirty="0" err="1"/>
              <a:t>l</a:t>
            </a:r>
            <a:r>
              <a:rPr lang="en-IN" dirty="0" err="1" smtClean="0"/>
              <a:t>ibev</a:t>
            </a:r>
            <a:endParaRPr lang="en-IN" dirty="0" smtClean="0"/>
          </a:p>
          <a:p>
            <a:pPr marL="450850" lvl="1" indent="-177800"/>
            <a:r>
              <a:rPr lang="en-IN" sz="1900" dirty="0" smtClean="0"/>
              <a:t>Wrapper around OS’ select() and more scalable counterparts</a:t>
            </a:r>
          </a:p>
          <a:p>
            <a:pPr marL="450850" lvl="1" indent="-177800"/>
            <a:r>
              <a:rPr lang="en-IN" sz="1900" dirty="0" err="1" smtClean="0"/>
              <a:t>ev_io</a:t>
            </a:r>
            <a:r>
              <a:rPr lang="en-IN" sz="1900" dirty="0" smtClean="0"/>
              <a:t> -&gt; data ready to be read</a:t>
            </a:r>
          </a:p>
          <a:p>
            <a:pPr marL="450850" lvl="1" indent="-177800"/>
            <a:r>
              <a:rPr lang="en-IN" sz="1900" dirty="0" err="1" smtClean="0"/>
              <a:t>ev_io</a:t>
            </a:r>
            <a:r>
              <a:rPr lang="en-IN" sz="1900" dirty="0" smtClean="0"/>
              <a:t> -&gt; good time to write data</a:t>
            </a:r>
          </a:p>
          <a:p>
            <a:pPr marL="450850" lvl="1" indent="-177800"/>
            <a:endParaRPr lang="en-IN" sz="1900" dirty="0" smtClean="0"/>
          </a:p>
          <a:p>
            <a:r>
              <a:rPr lang="en-IN" dirty="0" err="1"/>
              <a:t>l</a:t>
            </a:r>
            <a:r>
              <a:rPr lang="en-IN" dirty="0" err="1" smtClean="0"/>
              <a:t>ibeio</a:t>
            </a:r>
            <a:endParaRPr lang="en-IN" dirty="0" smtClean="0"/>
          </a:p>
          <a:p>
            <a:pPr marL="450850" lvl="1" indent="-177800">
              <a:buClr>
                <a:srgbClr val="2DA2BF"/>
              </a:buClr>
            </a:pPr>
            <a:r>
              <a:rPr lang="en-IN" sz="1800" dirty="0" smtClean="0"/>
              <a:t>Thread pool</a:t>
            </a:r>
          </a:p>
          <a:p>
            <a:pPr marL="450850" lvl="1" indent="-177800">
              <a:buClr>
                <a:srgbClr val="2DA2BF"/>
              </a:buClr>
            </a:pPr>
            <a:r>
              <a:rPr lang="en-IN" sz="1800" dirty="0" smtClean="0"/>
              <a:t>Convenience methods for file operations</a:t>
            </a:r>
            <a:endParaRPr lang="en-IN" sz="1800" dirty="0"/>
          </a:p>
        </p:txBody>
      </p:sp>
      <p:sp>
        <p:nvSpPr>
          <p:cNvPr id="19" name="Rectangle 18"/>
          <p:cNvSpPr/>
          <p:nvPr/>
        </p:nvSpPr>
        <p:spPr>
          <a:xfrm>
            <a:off x="4038600" y="2971800"/>
            <a:ext cx="1371600" cy="1219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C/C++ </a:t>
            </a:r>
            <a:r>
              <a:rPr lang="en-IN" dirty="0" err="1" smtClean="0">
                <a:solidFill>
                  <a:schemeClr val="tx1"/>
                </a:solidFill>
              </a:rPr>
              <a:t>Addons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9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5929</TotalTime>
  <Words>623</Words>
  <Application>Microsoft Office PowerPoint</Application>
  <PresentationFormat>On-screen Show (4:3)</PresentationFormat>
  <Paragraphs>124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Concourse</vt:lpstr>
      <vt:lpstr>Getting Started with NodeJS</vt:lpstr>
      <vt:lpstr>Outline</vt:lpstr>
      <vt:lpstr>Node.JS</vt:lpstr>
      <vt:lpstr>NodeJS on Robotics &amp; IoT</vt:lpstr>
      <vt:lpstr>NPM</vt:lpstr>
      <vt:lpstr>Setup Node.js from pre-built installer</vt:lpstr>
      <vt:lpstr>Install Node.js</vt:lpstr>
      <vt:lpstr>Execution Path</vt:lpstr>
      <vt:lpstr>Node.js Architecture – Older versions</vt:lpstr>
      <vt:lpstr>Event loop</vt:lpstr>
      <vt:lpstr>Node.js Architecture – Current versions</vt:lpstr>
      <vt:lpstr>PowerPoint Presentation</vt:lpstr>
      <vt:lpstr>Hello Node </vt:lpstr>
      <vt:lpstr>Modules and NPM</vt:lpstr>
      <vt:lpstr>exports and module.exports</vt:lpstr>
      <vt:lpstr>PowerPoint Presentation</vt:lpstr>
      <vt:lpstr>Accessing built-in modules</vt:lpstr>
      <vt:lpstr>Using npm to find 3rd party modules</vt:lpstr>
      <vt:lpstr>Maintaining projects using npm command</vt:lpstr>
      <vt:lpstr>Creating Modules with getters and setters</vt:lpstr>
      <vt:lpstr>Understanding module caching and scopes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Arunkumar Krishnamoorthy</cp:lastModifiedBy>
  <cp:revision>205</cp:revision>
  <cp:lastPrinted>1601-01-01T00:00:00Z</cp:lastPrinted>
  <dcterms:created xsi:type="dcterms:W3CDTF">1601-01-01T00:00:00Z</dcterms:created>
  <dcterms:modified xsi:type="dcterms:W3CDTF">2016-09-10T17:16:36Z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