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3"/>
  </p:notesMasterIdLst>
  <p:sldIdLst>
    <p:sldId id="257" r:id="rId2"/>
    <p:sldId id="259" r:id="rId3"/>
    <p:sldId id="267" r:id="rId4"/>
    <p:sldId id="278" r:id="rId5"/>
    <p:sldId id="268" r:id="rId6"/>
    <p:sldId id="270" r:id="rId7"/>
    <p:sldId id="271" r:id="rId8"/>
    <p:sldId id="277" r:id="rId9"/>
    <p:sldId id="260" r:id="rId10"/>
    <p:sldId id="261" r:id="rId11"/>
    <p:sldId id="280" r:id="rId12"/>
    <p:sldId id="262" r:id="rId13"/>
    <p:sldId id="263" r:id="rId14"/>
    <p:sldId id="264" r:id="rId15"/>
    <p:sldId id="275" r:id="rId16"/>
    <p:sldId id="269" r:id="rId17"/>
    <p:sldId id="274" r:id="rId18"/>
    <p:sldId id="276" r:id="rId19"/>
    <p:sldId id="273" r:id="rId20"/>
    <p:sldId id="272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A8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8254" autoAdjust="0"/>
  </p:normalViewPr>
  <p:slideViewPr>
    <p:cSldViewPr snapToGrid="0">
      <p:cViewPr varScale="1">
        <p:scale>
          <a:sx n="129" d="100"/>
          <a:sy n="129" d="100"/>
        </p:scale>
        <p:origin x="6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1BE20-9615-4034-A75F-682A008422AC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07037-872F-42D4-8BA9-1DB80CCCF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1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26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1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27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34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09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2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70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6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87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08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24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037-872F-42D4-8BA9-1DB80CCCF3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rot="5400000">
            <a:off x="3806832" y="0"/>
            <a:ext cx="4578350" cy="45783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76440"/>
            <a:ext cx="10113645" cy="743682"/>
          </a:xfrm>
        </p:spPr>
        <p:txBody>
          <a:bodyPr anchor="b">
            <a:normAutofit/>
          </a:bodyPr>
          <a:lstStyle/>
          <a:p>
            <a:pPr algn="ctr"/>
            <a:r>
              <a:rPr lang="en-US" sz="2500" dirty="0"/>
              <a:t>Recurrent Reinforcement Learning</a:t>
            </a:r>
            <a:br>
              <a:rPr lang="en-US" sz="2500" dirty="0"/>
            </a:br>
            <a:r>
              <a:rPr lang="en-US" sz="2500" dirty="0"/>
              <a:t>for Lander Control during Powered Descent and Landing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28B0-B5CE-44F6-B60D-B6A67EDA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Recurrent Neural Networks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79D1B70-D211-41F7-9F4C-DFE8327B2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24" y="2472412"/>
            <a:ext cx="4992556" cy="27297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8E102-27F1-4618-A0F8-23E9567FB9A4}"/>
              </a:ext>
            </a:extLst>
          </p:cNvPr>
          <p:cNvSpPr txBox="1"/>
          <p:nvPr/>
        </p:nvSpPr>
        <p:spPr>
          <a:xfrm>
            <a:off x="1097280" y="2406145"/>
            <a:ext cx="47837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 sequential data or time series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Output is dependent on the prior elements within a sequence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They have “memory”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Use cases: </a:t>
            </a:r>
            <a:r>
              <a:rPr lang="en-GB" b="0" i="0" dirty="0">
                <a:solidFill>
                  <a:srgbClr val="525252"/>
                </a:solidFill>
                <a:effectLst/>
                <a:latin typeface="IBM Plex Sans"/>
              </a:rPr>
              <a:t> </a:t>
            </a:r>
            <a:r>
              <a:rPr lang="en-GB" dirty="0"/>
              <a:t>dynamical system modelling, language translation, natural language processing (</a:t>
            </a:r>
            <a:r>
              <a:rPr lang="en-GB" dirty="0" err="1"/>
              <a:t>nlp</a:t>
            </a:r>
            <a:r>
              <a:rPr lang="en-GB" dirty="0"/>
              <a:t>), speech recognition, and image captioning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F1B698C-173C-444A-A179-6BF47FB188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2" b="6612"/>
          <a:stretch/>
        </p:blipFill>
        <p:spPr>
          <a:xfrm>
            <a:off x="15" y="0"/>
            <a:ext cx="12191985" cy="45783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C73D865-8A88-47B3-884C-60D64686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05762"/>
            <a:ext cx="10113645" cy="743682"/>
          </a:xfrm>
        </p:spPr>
        <p:txBody>
          <a:bodyPr/>
          <a:lstStyle/>
          <a:p>
            <a:r>
              <a:rPr lang="en-GB" dirty="0"/>
              <a:t>Reasoning</a:t>
            </a:r>
          </a:p>
        </p:txBody>
      </p:sp>
    </p:spTree>
    <p:extLst>
      <p:ext uri="{BB962C8B-B14F-4D97-AF65-F5344CB8AC3E}">
        <p14:creationId xmlns:p14="http://schemas.microsoft.com/office/powerpoint/2010/main" val="153214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6ACA-5B9F-4DD1-A814-B9C4A10D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1" y="750445"/>
            <a:ext cx="3705014" cy="209397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Recurrent Reinforcement Learning as a Solution</a:t>
            </a:r>
            <a:endParaRPr lang="en-GB" sz="4400" dirty="0"/>
          </a:p>
        </p:txBody>
      </p:sp>
      <p:pic>
        <p:nvPicPr>
          <p:cNvPr id="10" name="Content Placeholder 9" descr="Shape&#10;&#10;Description automatically generated with low confidence">
            <a:extLst>
              <a:ext uri="{FF2B5EF4-FFF2-40B4-BE49-F238E27FC236}">
                <a16:creationId xmlns:a16="http://schemas.microsoft.com/office/drawing/2014/main" id="{8DCD9BE8-0731-45BF-B47D-6644109BF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1853406"/>
            <a:ext cx="4826000" cy="32131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0B9F24-4604-4083-A642-8021C5AEA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3626146"/>
            <a:ext cx="3517567" cy="2093975"/>
          </a:xfrm>
        </p:spPr>
        <p:txBody>
          <a:bodyPr>
            <a:normAutofit/>
          </a:bodyPr>
          <a:lstStyle/>
          <a:p>
            <a:pPr indent="-256032">
              <a:spcAft>
                <a:spcPts val="600"/>
              </a:spcAft>
            </a:pPr>
            <a:r>
              <a:rPr lang="en-GB" dirty="0"/>
              <a:t>Partial Observability?</a:t>
            </a:r>
          </a:p>
          <a:p>
            <a:pPr marL="486918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Use a RNN to approximate hidden factors of the system</a:t>
            </a:r>
          </a:p>
          <a:p>
            <a:pPr marL="201168" lvl="1" indent="0">
              <a:spcAft>
                <a:spcPts val="600"/>
              </a:spcAft>
              <a:buNone/>
            </a:pPr>
            <a:endParaRPr lang="en-GB" dirty="0"/>
          </a:p>
          <a:p>
            <a:pPr indent="-256032">
              <a:spcAft>
                <a:spcPts val="600"/>
              </a:spcAft>
            </a:pPr>
            <a:r>
              <a:rPr lang="en-GB" dirty="0"/>
              <a:t>Separate Guidance and Control?</a:t>
            </a:r>
          </a:p>
          <a:p>
            <a:pPr marL="486918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Use RL algorithms to learn an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21325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1C0C-8F97-4BD2-8E12-E59433C3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Approaches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C32C13B-F52D-4705-B4A8-9AE1497C4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cap="none" dirty="0"/>
              <a:t>Recurrent reinforcement learning</a:t>
            </a:r>
          </a:p>
        </p:txBody>
      </p:sp>
      <p:pic>
        <p:nvPicPr>
          <p:cNvPr id="22" name="Content Placeholder 21" descr="Diagram, engineering drawing&#10;&#10;Description automatically generated">
            <a:extLst>
              <a:ext uri="{FF2B5EF4-FFF2-40B4-BE49-F238E27FC236}">
                <a16:creationId xmlns:a16="http://schemas.microsoft.com/office/drawing/2014/main" id="{E29CB4AF-619B-43C9-9291-34AE8E627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19" y="2665683"/>
            <a:ext cx="2494457" cy="291147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25923E-5819-4066-A7F8-82EC45235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cap="none" dirty="0"/>
              <a:t>State space models reinforcement learning</a:t>
            </a:r>
          </a:p>
        </p:txBody>
      </p:sp>
      <p:pic>
        <p:nvPicPr>
          <p:cNvPr id="20" name="Content Placeholder 19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97B48B68-ED72-449A-B384-529D873409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44" y="3380292"/>
            <a:ext cx="4639736" cy="1482259"/>
          </a:xfrm>
        </p:spPr>
      </p:pic>
    </p:spTree>
    <p:extLst>
      <p:ext uri="{BB962C8B-B14F-4D97-AF65-F5344CB8AC3E}">
        <p14:creationId xmlns:p14="http://schemas.microsoft.com/office/powerpoint/2010/main" val="233420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5629-7AA9-4AED-84C2-1467F332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2608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GB" dirty="0"/>
              <a:t>Implementation</a:t>
            </a:r>
          </a:p>
        </p:txBody>
      </p:sp>
      <p:pic>
        <p:nvPicPr>
          <p:cNvPr id="15" name="Picture Placeholder 14" descr="A picture containing white, automaton&#10;&#10;Description automatically generated">
            <a:extLst>
              <a:ext uri="{FF2B5EF4-FFF2-40B4-BE49-F238E27FC236}">
                <a16:creationId xmlns:a16="http://schemas.microsoft.com/office/drawing/2014/main" id="{351B2330-630D-47E9-A29A-74839EA554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0" b="16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850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4B60CC4-FEDF-444B-A896-ACA54D9B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605537"/>
          </a:xfrm>
        </p:spPr>
        <p:txBody>
          <a:bodyPr/>
          <a:lstStyle/>
          <a:p>
            <a:r>
              <a:rPr lang="en-GB" dirty="0"/>
              <a:t>Model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C4F02DFD-4B70-4C2F-8721-7D09E2C3C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801217"/>
            <a:ext cx="5927725" cy="331747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3535FD-A251-4E2E-A6BC-475D56F4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84960"/>
            <a:ext cx="3517567" cy="4522595"/>
          </a:xfrm>
        </p:spPr>
        <p:txBody>
          <a:bodyPr/>
          <a:lstStyle/>
          <a:p>
            <a:endParaRPr lang="en-GB" dirty="0"/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r>
              <a:rPr lang="en-GB" sz="1600" dirty="0"/>
              <a:t>Proximal Policy Optimization (PPO) Algorithm</a:t>
            </a:r>
          </a:p>
          <a:p>
            <a:endParaRPr lang="en-GB" dirty="0"/>
          </a:p>
          <a:p>
            <a:pPr>
              <a:spcBef>
                <a:spcPts val="200"/>
              </a:spcBef>
            </a:pPr>
            <a:r>
              <a:rPr lang="en-GB" sz="1600" dirty="0"/>
              <a:t>Four Layers</a:t>
            </a:r>
          </a:p>
          <a:p>
            <a:pPr>
              <a:spcBef>
                <a:spcPts val="200"/>
              </a:spcBef>
            </a:pPr>
            <a:r>
              <a:rPr lang="en-GB" sz="1600" dirty="0"/>
              <a:t>One recurrent layer</a:t>
            </a:r>
          </a:p>
          <a:p>
            <a:endParaRPr lang="en-GB" dirty="0"/>
          </a:p>
          <a:p>
            <a:pPr>
              <a:spcBef>
                <a:spcPts val="200"/>
              </a:spcBef>
            </a:pPr>
            <a:r>
              <a:rPr lang="en-GB" sz="1600" dirty="0"/>
              <a:t>Input size = Observations space size</a:t>
            </a:r>
          </a:p>
          <a:p>
            <a:pPr>
              <a:spcBef>
                <a:spcPts val="200"/>
              </a:spcBef>
            </a:pPr>
            <a:r>
              <a:rPr lang="en-GB" sz="1600" dirty="0"/>
              <a:t>Output size = Action space size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5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4AD5-FAAE-4EEF-928F-0D37D87C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C429D-7D42-4B54-81D0-EB7F376C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197503" cy="3760891"/>
          </a:xfrm>
        </p:spPr>
        <p:txBody>
          <a:bodyPr/>
          <a:lstStyle/>
          <a:p>
            <a:r>
              <a:rPr lang="en-GB" b="1" i="1" dirty="0"/>
              <a:t>What?</a:t>
            </a:r>
          </a:p>
          <a:p>
            <a:r>
              <a:rPr lang="en-GB" dirty="0"/>
              <a:t>Policy Gradient Method</a:t>
            </a:r>
          </a:p>
          <a:p>
            <a:pPr lvl="1"/>
            <a:r>
              <a:rPr lang="en-GB" dirty="0"/>
              <a:t>Learn policy directly</a:t>
            </a:r>
          </a:p>
          <a:p>
            <a:pPr lvl="1"/>
            <a:r>
              <a:rPr lang="en-GB" dirty="0"/>
              <a:t>Actor-Critic type model</a:t>
            </a:r>
          </a:p>
          <a:p>
            <a:r>
              <a:rPr lang="en-GB" b="1" i="1" dirty="0">
                <a:solidFill>
                  <a:schemeClr val="tx1"/>
                </a:solidFill>
              </a:rPr>
              <a:t>Why?</a:t>
            </a:r>
          </a:p>
          <a:p>
            <a:r>
              <a:rPr lang="en-GB" dirty="0"/>
              <a:t>State-of-the-art</a:t>
            </a:r>
          </a:p>
          <a:p>
            <a:pPr lvl="1"/>
            <a:r>
              <a:rPr lang="en-GB" dirty="0"/>
              <a:t>Thanks to Clipped Objective Function</a:t>
            </a:r>
          </a:p>
          <a:p>
            <a:r>
              <a:rPr lang="en-GB" dirty="0"/>
              <a:t>Works for continuous action spaces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69EE979-F47F-430B-8AC2-35BF4CC4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66" y="3661604"/>
            <a:ext cx="4940554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0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4C65-B3BF-49E9-ACB6-84494EB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580137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Environment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D7569B5-9387-43B9-A122-E28F10E53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592749"/>
            <a:ext cx="5928344" cy="3734856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1D54C247-B587-46E1-B314-A6F5F511414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465" y="1508760"/>
                <a:ext cx="3517567" cy="4598795"/>
              </a:xfrm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8 Observations: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coordinate of the lander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coordinate of the lander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horizontal velocity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vertical velocity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orientation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angular velocity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Right leg touched the ground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Left leg touched the ground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2 Actions: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Main engine power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Side engines power</a:t>
                </a:r>
              </a:p>
            </p:txBody>
          </p:sp>
        </mc:Choice>
        <mc:Fallback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1D54C247-B587-46E1-B314-A6F5F5114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465" y="1508760"/>
                <a:ext cx="3517567" cy="4598795"/>
              </a:xfrm>
              <a:blipFill>
                <a:blip r:embed="rId4"/>
                <a:stretch>
                  <a:fillRect l="-1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0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Magnifying glass showing decling performance">
            <a:extLst>
              <a:ext uri="{FF2B5EF4-FFF2-40B4-BE49-F238E27FC236}">
                <a16:creationId xmlns:a16="http://schemas.microsoft.com/office/drawing/2014/main" id="{69F00097-9211-46C6-AE57-BADBADBD27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9" b="21829"/>
          <a:stretch>
            <a:fillRect/>
          </a:stretch>
        </p:blipFill>
        <p:spPr>
          <a:xfrm>
            <a:off x="0" y="0"/>
            <a:ext cx="12192000" cy="45783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15079B-2DDC-4CFC-AFDE-77ED3B68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66722"/>
            <a:ext cx="10113645" cy="743682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00698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FDF6-AEC4-4381-AF07-1373FDAC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</a:t>
            </a:r>
            <a:endParaRPr lang="en-GB" sz="1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57C7EB-D153-4AEA-AC5E-A27B9740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8" y="2346806"/>
            <a:ext cx="4639736" cy="37216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dirty="0"/>
              <a:t>250,000 timesteps model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09194B7F-8AEB-4955-A8CF-45238633C0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7" y="2718971"/>
            <a:ext cx="3881966" cy="29114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BB8E63-5D3C-41F5-B253-87EDA738E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346807"/>
            <a:ext cx="4639736" cy="37216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dirty="0"/>
              <a:t>500,000 timesteps model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D34EE3A4-1FA5-45D1-8E6B-237097A70D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65" y="2718970"/>
            <a:ext cx="3881966" cy="2911475"/>
          </a:xfrm>
        </p:spPr>
      </p:pic>
    </p:spTree>
    <p:extLst>
      <p:ext uri="{BB962C8B-B14F-4D97-AF65-F5344CB8AC3E}">
        <p14:creationId xmlns:p14="http://schemas.microsoft.com/office/powerpoint/2010/main" val="16687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AFDB-D601-4465-AD0E-42E42CE0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ED71-1FA1-4B0B-88D4-E2EC1A0A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Aim and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Reasoning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Implementation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Questions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29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933A-D6D2-42CD-AE34-64651C9D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en-GB" sz="1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228621-656F-4E7E-86F8-14688A5E17A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9015116"/>
              </p:ext>
            </p:extLst>
          </p:nvPr>
        </p:nvGraphicFramePr>
        <p:xfrm>
          <a:off x="1096963" y="2120900"/>
          <a:ext cx="464026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131">
                  <a:extLst>
                    <a:ext uri="{9D8B030D-6E8A-4147-A177-3AD203B41FA5}">
                      <a16:colId xmlns:a16="http://schemas.microsoft.com/office/drawing/2014/main" val="4244860923"/>
                    </a:ext>
                  </a:extLst>
                </a:gridCol>
                <a:gridCol w="2320131">
                  <a:extLst>
                    <a:ext uri="{9D8B030D-6E8A-4147-A177-3AD203B41FA5}">
                      <a16:colId xmlns:a16="http://schemas.microsoft.com/office/drawing/2014/main" val="8012079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Rewards and Accuracy </a:t>
                      </a:r>
                    </a:p>
                    <a:p>
                      <a:pPr algn="ctr"/>
                      <a:r>
                        <a:rPr lang="en-GB" dirty="0"/>
                        <a:t>250,000 timesteps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Median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Minimum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4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Maximum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Landing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4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Timesteps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1468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186D24-A236-4268-9BAB-40AFB43AE3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4634157"/>
              </p:ext>
            </p:extLst>
          </p:nvPr>
        </p:nvGraphicFramePr>
        <p:xfrm>
          <a:off x="6516688" y="2120900"/>
          <a:ext cx="463867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337">
                  <a:extLst>
                    <a:ext uri="{9D8B030D-6E8A-4147-A177-3AD203B41FA5}">
                      <a16:colId xmlns:a16="http://schemas.microsoft.com/office/drawing/2014/main" val="920335513"/>
                    </a:ext>
                  </a:extLst>
                </a:gridCol>
                <a:gridCol w="2319337">
                  <a:extLst>
                    <a:ext uri="{9D8B030D-6E8A-4147-A177-3AD203B41FA5}">
                      <a16:colId xmlns:a16="http://schemas.microsoft.com/office/drawing/2014/main" val="36133927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Rewards and Accuracy </a:t>
                      </a:r>
                    </a:p>
                    <a:p>
                      <a:pPr algn="ctr"/>
                      <a:r>
                        <a:rPr lang="en-GB" dirty="0"/>
                        <a:t>500,000 timesteps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8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-49.75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9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Median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-48.79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1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Minimum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-252.02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2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Maximum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Landing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0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Timesteps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6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6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C2359AEF-A153-4FCF-A191-E2253396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3" b="23910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77559-F707-4C1C-B5BB-56C39936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26417"/>
            <a:ext cx="10113645" cy="743682"/>
          </a:xfrm>
        </p:spPr>
        <p:txBody>
          <a:bodyPr anchor="b">
            <a:normAutofit/>
          </a:bodyPr>
          <a:lstStyle/>
          <a:p>
            <a:r>
              <a:rPr lang="en-GB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262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55C1FD3-16FC-432B-AFEF-D682D3F913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" b="39578"/>
          <a:stretch/>
        </p:blipFill>
        <p:spPr>
          <a:xfrm>
            <a:off x="15" y="10"/>
            <a:ext cx="12191985" cy="457834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1BF05F-E5F1-4AF9-8FFA-21AFFAAB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67605"/>
            <a:ext cx="10113645" cy="743682"/>
          </a:xfrm>
        </p:spPr>
        <p:txBody>
          <a:bodyPr anchor="b">
            <a:normAutofit/>
          </a:bodyPr>
          <a:lstStyle/>
          <a:p>
            <a:r>
              <a:rPr lang="en-GB" dirty="0"/>
              <a:t>Aim &amp; Problems</a:t>
            </a:r>
          </a:p>
        </p:txBody>
      </p:sp>
    </p:spTree>
    <p:extLst>
      <p:ext uri="{BB962C8B-B14F-4D97-AF65-F5344CB8AC3E}">
        <p14:creationId xmlns:p14="http://schemas.microsoft.com/office/powerpoint/2010/main" val="132479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FE4698-6D0B-417B-B0B6-BD8411A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42B26-2E37-478E-BA4F-D301F9CC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3200" dirty="0"/>
              <a:t>Integrated Guidance and Control System using a Recurrent Reinforcement Learning Technique</a:t>
            </a:r>
          </a:p>
        </p:txBody>
      </p:sp>
    </p:spTree>
    <p:extLst>
      <p:ext uri="{BB962C8B-B14F-4D97-AF65-F5344CB8AC3E}">
        <p14:creationId xmlns:p14="http://schemas.microsoft.com/office/powerpoint/2010/main" val="356537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372F-1A23-4A6B-953B-78540E44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 anchor="b">
            <a:normAutofit/>
          </a:bodyPr>
          <a:lstStyle/>
          <a:p>
            <a:r>
              <a:rPr lang="en-GB" dirty="0"/>
              <a:t>Why? </a:t>
            </a:r>
            <a:r>
              <a:rPr lang="en-GB" sz="1000" dirty="0"/>
              <a:t>1.0</a:t>
            </a:r>
          </a:p>
        </p:txBody>
      </p:sp>
      <p:pic>
        <p:nvPicPr>
          <p:cNvPr id="7" name="Content Placeholder 6" descr="A picture containing text, blur&#10;&#10;Description automatically generated">
            <a:extLst>
              <a:ext uri="{FF2B5EF4-FFF2-40B4-BE49-F238E27FC236}">
                <a16:creationId xmlns:a16="http://schemas.microsoft.com/office/drawing/2014/main" id="{FD4E9A78-2239-44D0-977E-1D5D9F01F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0" b="11687"/>
          <a:stretch/>
        </p:blipFill>
        <p:spPr>
          <a:xfrm>
            <a:off x="1188720" y="2108201"/>
            <a:ext cx="9966960" cy="3760891"/>
          </a:xfr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3A2BCD9-08B0-4624-BE0C-CEFED2BBDD7C}"/>
              </a:ext>
            </a:extLst>
          </p:cNvPr>
          <p:cNvSpPr txBox="1">
            <a:spLocks/>
          </p:cNvSpPr>
          <p:nvPr/>
        </p:nvSpPr>
        <p:spPr>
          <a:xfrm>
            <a:off x="6096000" y="286603"/>
            <a:ext cx="4998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dirty="0"/>
              <a:t>Partial Observability</a:t>
            </a:r>
          </a:p>
        </p:txBody>
      </p:sp>
    </p:spTree>
    <p:extLst>
      <p:ext uri="{BB962C8B-B14F-4D97-AF65-F5344CB8AC3E}">
        <p14:creationId xmlns:p14="http://schemas.microsoft.com/office/powerpoint/2010/main" val="157260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/>
              <a:t>Markovian Processes</a:t>
            </a:r>
            <a:endParaRPr lang="en-US" sz="33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E1F2F-E259-4EA8-9FFD-3A10AF5418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2120900"/>
                <a:ext cx="4639736" cy="37481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- MDP (Markov Decision Process)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Describes a fully observable dynamical system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State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E1F2F-E259-4EA8-9FFD-3A10AF541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2120900"/>
                <a:ext cx="4639736" cy="3748193"/>
              </a:xfrm>
              <a:blipFill>
                <a:blip r:embed="rId3"/>
                <a:stretch>
                  <a:fillRect l="-1183" t="-813" r="-1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ontent Placeholder 3">
                <a:extLst>
                  <a:ext uri="{FF2B5EF4-FFF2-40B4-BE49-F238E27FC236}">
                    <a16:creationId xmlns:a16="http://schemas.microsoft.com/office/drawing/2014/main" id="{B946B829-279D-413B-83D1-DBF07306ADD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15944" y="2120900"/>
                <a:ext cx="4639736" cy="3748194"/>
              </a:xfrm>
            </p:spPr>
            <p:txBody>
              <a:bodyPr/>
              <a:lstStyle/>
              <a:p>
                <a:r>
                  <a:rPr lang="en-US" dirty="0"/>
                  <a:t>- POMDP (Partially Observable Markov Decision Process)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Describes a partially observable dynamical system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State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0" name="Content Placeholder 3">
                <a:extLst>
                  <a:ext uri="{FF2B5EF4-FFF2-40B4-BE49-F238E27FC236}">
                    <a16:creationId xmlns:a16="http://schemas.microsoft.com/office/drawing/2014/main" id="{B946B829-279D-413B-83D1-DBF07306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15944" y="2120900"/>
                <a:ext cx="4639736" cy="3748194"/>
              </a:xfrm>
              <a:blipFill>
                <a:blip r:embed="rId4"/>
                <a:stretch>
                  <a:fillRect l="-1314" t="-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13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372F-1A23-4A6B-953B-78540E44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/>
          <a:lstStyle/>
          <a:p>
            <a:r>
              <a:rPr lang="en-GB" dirty="0"/>
              <a:t>Why? </a:t>
            </a:r>
            <a:r>
              <a:rPr lang="en-GB" sz="1000" dirty="0"/>
              <a:t>2.0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F5D3D9-6716-4A28-ACDB-1A66CFA6E2F0}"/>
              </a:ext>
            </a:extLst>
          </p:cNvPr>
          <p:cNvSpPr txBox="1">
            <a:spLocks/>
          </p:cNvSpPr>
          <p:nvPr/>
        </p:nvSpPr>
        <p:spPr>
          <a:xfrm>
            <a:off x="6065078" y="288284"/>
            <a:ext cx="502964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dirty="0"/>
              <a:t>Separate Guidance and Control Systems</a:t>
            </a:r>
          </a:p>
        </p:txBody>
      </p:sp>
      <p:pic>
        <p:nvPicPr>
          <p:cNvPr id="18" name="Content Placeholder 17" descr="A picture containing text&#10;&#10;Description automatically generated">
            <a:extLst>
              <a:ext uri="{FF2B5EF4-FFF2-40B4-BE49-F238E27FC236}">
                <a16:creationId xmlns:a16="http://schemas.microsoft.com/office/drawing/2014/main" id="{10078B1A-4242-4C97-B993-878B3369E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087880"/>
            <a:ext cx="9997440" cy="3760788"/>
          </a:xfrm>
        </p:spPr>
      </p:pic>
    </p:spTree>
    <p:extLst>
      <p:ext uri="{BB962C8B-B14F-4D97-AF65-F5344CB8AC3E}">
        <p14:creationId xmlns:p14="http://schemas.microsoft.com/office/powerpoint/2010/main" val="25226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3516111C-502C-46B5-B0F0-439C2C63B3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2" b="2133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C73D865-8A88-47B3-884C-60D64686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05762"/>
            <a:ext cx="10113645" cy="743682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18176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4E98-E133-466B-8038-C83EF307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Reinforcement Learning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EF3014-B201-4B44-BDB4-ADCFA4F2A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"/>
          <a:stretch/>
        </p:blipFill>
        <p:spPr>
          <a:xfrm>
            <a:off x="6096000" y="2863005"/>
            <a:ext cx="5059680" cy="185176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D20A6-502F-48E6-B75B-A380DADBEFA6}"/>
              </a:ext>
            </a:extLst>
          </p:cNvPr>
          <p:cNvSpPr txBox="1"/>
          <p:nvPr/>
        </p:nvSpPr>
        <p:spPr>
          <a:xfrm>
            <a:off x="1097280" y="2357726"/>
            <a:ext cx="4783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Learn through interactions with an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Goal is defined through rewards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Use cases: </a:t>
            </a:r>
            <a:r>
              <a:rPr lang="en-GB" b="0" i="0" dirty="0">
                <a:solidFill>
                  <a:srgbClr val="525252"/>
                </a:solidFill>
                <a:effectLst/>
                <a:latin typeface="IBM Plex Sans"/>
              </a:rPr>
              <a:t> </a:t>
            </a:r>
            <a:r>
              <a:rPr lang="en-GB" dirty="0"/>
              <a:t>robot control, business planning, guidance and control systems, industry automation, natural language processing (NLP), financial trading</a:t>
            </a:r>
          </a:p>
        </p:txBody>
      </p:sp>
    </p:spTree>
    <p:extLst>
      <p:ext uri="{BB962C8B-B14F-4D97-AF65-F5344CB8AC3E}">
        <p14:creationId xmlns:p14="http://schemas.microsoft.com/office/powerpoint/2010/main" val="18194980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{B05D21A7-CABF-44C8-9EA8-DB117470B104}tf56160789_win32</Template>
  <TotalTime>718</TotalTime>
  <Words>391</Words>
  <Application>Microsoft Office PowerPoint</Application>
  <PresentationFormat>Widescreen</PresentationFormat>
  <Paragraphs>127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Cambria Math</vt:lpstr>
      <vt:lpstr>Franklin Gothic Book</vt:lpstr>
      <vt:lpstr>IBM Plex Sans</vt:lpstr>
      <vt:lpstr>1_RetrospectVTI</vt:lpstr>
      <vt:lpstr>Recurrent Reinforcement Learning for Lander Control during Powered Descent and Landing</vt:lpstr>
      <vt:lpstr>Outline</vt:lpstr>
      <vt:lpstr>Aim &amp; Problems</vt:lpstr>
      <vt:lpstr>What?</vt:lpstr>
      <vt:lpstr>Why? 1.0</vt:lpstr>
      <vt:lpstr>Markovian Processes</vt:lpstr>
      <vt:lpstr>Why? 2.0</vt:lpstr>
      <vt:lpstr>Background</vt:lpstr>
      <vt:lpstr>Reinforcement Learning</vt:lpstr>
      <vt:lpstr>Recurrent Neural Networks</vt:lpstr>
      <vt:lpstr>Reasoning</vt:lpstr>
      <vt:lpstr>Recurrent Reinforcement Learning as a Solution</vt:lpstr>
      <vt:lpstr>Approaches</vt:lpstr>
      <vt:lpstr>Implementation</vt:lpstr>
      <vt:lpstr>Model</vt:lpstr>
      <vt:lpstr>PPO</vt:lpstr>
      <vt:lpstr>Environment</vt:lpstr>
      <vt:lpstr>Results</vt:lpstr>
      <vt:lpstr>Training</vt:lpstr>
      <vt:lpstr>Testing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RNN-RL for Precision Landing of Rockets</dc:title>
  <dc:creator>Marco Anselmi</dc:creator>
  <cp:lastModifiedBy>Marco Anselmi</cp:lastModifiedBy>
  <cp:revision>21</cp:revision>
  <dcterms:created xsi:type="dcterms:W3CDTF">2021-02-08T11:02:03Z</dcterms:created>
  <dcterms:modified xsi:type="dcterms:W3CDTF">2021-08-19T22:29:22Z</dcterms:modified>
</cp:coreProperties>
</file>