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9" r:id="rId9"/>
    <p:sldId id="263" r:id="rId10"/>
    <p:sldId id="270" r:id="rId11"/>
    <p:sldId id="264" r:id="rId12"/>
    <p:sldId id="271" r:id="rId13"/>
    <p:sldId id="265" r:id="rId14"/>
    <p:sldId id="273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1547-ABD8-44D3-8111-B1B119C4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9DD3-DDDF-4F89-86BB-1322E603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2E32-CE6B-46DA-9265-6422453D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59BF-B6BB-46B2-BCD1-939A4AFE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A288-EFF8-445E-AF0E-4963033C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4800-6E70-4B75-9A8B-15BBB198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277A-DBC5-4AAA-BF5E-5ED8F6A8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6A7D-0086-4B78-9E4C-D97E3D4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EB6A-64A9-4F19-989C-8AD60698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9026-D9F1-41E8-95CA-0607DCE2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25877-DC2B-4DC9-8EFA-3F762697B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0B306-2544-41CB-9EAA-92E7C2AF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F175-998E-434F-837E-0BCF36D2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80F4-88B4-40E3-804A-3045FFDB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C2B4-A233-40AB-BAFD-005D89CA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217-95D0-4381-9763-AC5372B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AC86-F5D7-4E6C-A03F-66F795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D9A3-43ED-4CEB-89C2-41F98607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580C-009D-4625-8F56-061825DF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D41-48C7-4E4A-B096-DA91ED4D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532D-E7F5-4BC9-9142-5212051D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2124-8414-41A5-872B-8243957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7C6B-CAF3-4B58-9B45-520F58FD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45D3-153D-4F13-8834-C9F6DA7A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37A-86FD-4AF0-AA2A-4DEF914B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4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B40-BD83-4512-83DD-EB432A22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7A51-EE9A-4991-833E-354292F5C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8B22-E2AF-40CF-88EA-AF1CE2D20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37B3F-8B30-4907-8797-FE4BC427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9B02-1EF3-4AFD-903F-D4A8DBD8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01900-4ED0-4B4D-BDC1-39114220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202-34BC-415D-B049-7F1EA863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F684-ACA4-49E9-AE32-D37B1A85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631A-AB19-42AC-9A95-8F68F484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F3241-E241-425E-BC2A-FA7C34949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76A9C-0DB8-4C0A-8937-873ABB398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815C6-AD59-4F2F-A8A6-0FE2CDE7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6D790-EEB5-438F-BE16-2E3DE380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F227C-0CFF-47F0-924E-BB0332F5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4291-D0C5-4665-B645-06EAF3D3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D6345-4002-45D5-A40C-A1F68C7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F086-F838-424D-8519-C34A7E14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04D16-CB10-4A50-9194-A60CEC7C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A343F-B7FD-4AE4-A1F5-D7A474CB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E75E2-9F57-4BBD-AFAB-AA5583E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AA15-2F31-4C6D-8462-0E7A3115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48C4-2939-4B9F-9E89-6B0FF76A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A341-D705-4DA6-AD81-13335B56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71CDF-4EFD-482A-8CBB-6BF88BC0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09B3-2C73-4E90-A4C3-F2F6CE4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C195-04CD-4AE2-B2B1-D86EBD1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C141-232C-42C3-9FD1-F142710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5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E16-C308-416D-B9A9-D735FC79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369F9-C5F7-440D-97E8-35283E09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0C91-015F-4A2F-AA29-1A3AF0DC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80C3-A4A6-42A9-B04E-0C03E7C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462B-8E1F-4247-A256-B2905A2C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A881-6214-4369-8081-2FD8B7CF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D3767-F5C9-4267-B34D-A3EE18CB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58B8-B2F8-4495-96DD-198BDD14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4455-E841-4478-9664-992E01CF1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29C3-262B-4386-9EBA-5C9004AA2495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4B97-1F23-4423-B76A-7E2BB02F6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6364-A9BF-4118-8A18-2078F0190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D500-6A86-4709-BDCE-D0AD7F2FB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olicy-gradients-in-a-nutshell-8b72f9743c5d" TargetMode="External"/><Relationship Id="rId2" Type="http://schemas.openxmlformats.org/officeDocument/2006/relationships/hyperlink" Target="https://lilianweng.github.io/lil-log/2018/02/19/a-long-peek-into-reinforcement-lear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ym.openai.com/envs/LunarLander-v2/" TargetMode="External"/><Relationship Id="rId4" Type="http://schemas.openxmlformats.org/officeDocument/2006/relationships/hyperlink" Target="https://towardsdatascience.com/understanding-and-implementing-proximal-policy-optimization-schulman-et-al-2017-9523078521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9BA1-9E84-4BDE-89A5-F1123125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Planetary Lander Using Phasic Policy Gradient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8A43F-53B4-408F-90C6-8225ED219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Priyanka Prabhath</a:t>
            </a:r>
          </a:p>
          <a:p>
            <a:pPr algn="l"/>
            <a:r>
              <a:rPr lang="en-IN"/>
              <a:t>Student No: 200599373</a:t>
            </a:r>
            <a:endParaRPr lang="en-IN" dirty="0"/>
          </a:p>
          <a:p>
            <a:pPr algn="l"/>
            <a:r>
              <a:rPr lang="en-IN" dirty="0"/>
              <a:t>Supervisor: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Angadh</a:t>
            </a:r>
            <a:r>
              <a:rPr lang="en-IN" dirty="0"/>
              <a:t> </a:t>
            </a:r>
            <a:r>
              <a:rPr lang="en-IN" dirty="0" err="1"/>
              <a:t>Nanjangud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6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1680-4F6C-41AE-8D36-86785787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Policy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62DA-91FC-408B-A801-038424D1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 function: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Thus the optimization is simplified while keeping the advantage of TRPO.</a:t>
            </a:r>
          </a:p>
          <a:p>
            <a:r>
              <a:rPr lang="en-IN" dirty="0"/>
              <a:t>The important component of the equation is the second term where the objective function is clipped to be in between 1-epsilon and 1+epsilon.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5FDE409-08EA-4AFF-965F-13E65419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6" y="2478012"/>
            <a:ext cx="5829805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0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F320-DF18-4590-918B-77F2184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Phasic Policy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D917-8D4D-4174-84E3-8E23BB10C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/>
          <a:lstStyle/>
          <a:p>
            <a:r>
              <a:rPr lang="en-IN" dirty="0"/>
              <a:t>It is a modified version of the PPO algorithm</a:t>
            </a:r>
          </a:p>
          <a:p>
            <a:r>
              <a:rPr lang="en-IN" dirty="0"/>
              <a:t>The algorithm consists of training in two phases, the policy phase which follows the PPO algorithm and the Value phase which further updates the value function.</a:t>
            </a:r>
          </a:p>
          <a:p>
            <a:r>
              <a:rPr lang="en-IN" dirty="0"/>
              <a:t>It uses buffers to store the previous experiences for training which makes the algorithm sample efficient.</a:t>
            </a:r>
          </a:p>
          <a:p>
            <a:r>
              <a:rPr lang="en-IN" dirty="0"/>
              <a:t>In theory, the convergence of the objective function should be quicker.</a:t>
            </a:r>
          </a:p>
        </p:txBody>
      </p:sp>
    </p:spTree>
    <p:extLst>
      <p:ext uri="{BB962C8B-B14F-4D97-AF65-F5344CB8AC3E}">
        <p14:creationId xmlns:p14="http://schemas.microsoft.com/office/powerpoint/2010/main" val="3680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889-5035-4437-88FF-0316C8F2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Phasic Policy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19D8-F603-4412-820A-3C1C4C14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IN" dirty="0"/>
              <a:t>The Policy phase objective: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auxiliary phase objective: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Where the auxiliary loss is defined as: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" name="Picture 9" descr="Text, 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6F6DC7A-29C6-4EEA-8B53-8A30F0ED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42" y="2350129"/>
            <a:ext cx="4037223" cy="81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AD152-6F30-401B-82FD-DF1A57157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42" y="4073485"/>
            <a:ext cx="5941464" cy="626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C1F2B-548B-4D81-9E34-8F8BA0E22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21" y="5613546"/>
            <a:ext cx="5021479" cy="8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ACFD-2CA0-4853-9F31-322D127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dirty="0"/>
              <a:t>Lunar Lander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1BD5-BDF1-4048-9AD9-B9B4E8CA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51158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One of the environments in </a:t>
            </a:r>
            <a:r>
              <a:rPr lang="en-IN" sz="2000" dirty="0" err="1"/>
              <a:t>OpenAI</a:t>
            </a:r>
            <a:r>
              <a:rPr lang="en-IN" sz="2000" dirty="0"/>
              <a:t> gym</a:t>
            </a:r>
          </a:p>
          <a:p>
            <a:r>
              <a:rPr lang="en-IN" sz="2000" dirty="0"/>
              <a:t>Target of the environment is that the lander has to land exactly in between the yellow flags without crashing.</a:t>
            </a:r>
          </a:p>
          <a:p>
            <a:r>
              <a:rPr lang="en-IN" sz="2000" dirty="0"/>
              <a:t>The observation space:</a:t>
            </a:r>
          </a:p>
          <a:p>
            <a:pPr lvl="1"/>
            <a:r>
              <a:rPr lang="en-GB" sz="1400" b="0" i="0" u="none" strike="noStrike" baseline="0" dirty="0">
                <a:latin typeface="NimbusRomNo9L-ReguItal"/>
              </a:rPr>
              <a:t>x </a:t>
            </a:r>
            <a:r>
              <a:rPr lang="en-GB" sz="1400" b="0" i="0" u="none" strike="noStrike" baseline="0" dirty="0">
                <a:latin typeface="NimbusRomNo9L-Regu"/>
              </a:rPr>
              <a:t>coordinate of the lander</a:t>
            </a:r>
          </a:p>
          <a:p>
            <a:pPr lvl="1"/>
            <a:r>
              <a:rPr lang="en-GB" sz="1400" b="0" i="0" u="none" strike="noStrike" baseline="0" dirty="0">
                <a:latin typeface="CMSY7"/>
              </a:rPr>
              <a:t> </a:t>
            </a:r>
            <a:r>
              <a:rPr lang="en-GB" sz="1400" b="0" i="0" u="none" strike="noStrike" baseline="0" dirty="0">
                <a:latin typeface="NimbusRomNo9L-ReguItal"/>
              </a:rPr>
              <a:t>y </a:t>
            </a:r>
            <a:r>
              <a:rPr lang="en-GB" sz="1400" b="0" i="0" u="none" strike="noStrike" baseline="0" dirty="0">
                <a:latin typeface="NimbusRomNo9L-Regu"/>
              </a:rPr>
              <a:t>coordinate of the lander</a:t>
            </a:r>
          </a:p>
          <a:p>
            <a:pPr lvl="1"/>
            <a:r>
              <a:rPr lang="en-IN" sz="1400" b="0" i="0" u="none" strike="noStrike" baseline="0" dirty="0">
                <a:latin typeface="CMSY7"/>
              </a:rPr>
              <a:t> </a:t>
            </a:r>
            <a:r>
              <a:rPr lang="en-IN" sz="1400" b="0" i="0" u="none" strike="noStrike" baseline="0" dirty="0" err="1">
                <a:latin typeface="CMMI10"/>
              </a:rPr>
              <a:t>v</a:t>
            </a:r>
            <a:r>
              <a:rPr lang="en-IN" sz="1400" b="0" i="0" u="none" strike="noStrike" baseline="0" dirty="0" err="1">
                <a:latin typeface="CMMI7"/>
              </a:rPr>
              <a:t>x</a:t>
            </a:r>
            <a:r>
              <a:rPr lang="en-IN" sz="1400" b="0" i="0" u="none" strike="noStrike" baseline="0" dirty="0">
                <a:latin typeface="CMMI7"/>
              </a:rPr>
              <a:t> </a:t>
            </a:r>
            <a:r>
              <a:rPr lang="en-IN" sz="1400" b="0" i="0" u="none" strike="noStrike" baseline="0" dirty="0">
                <a:latin typeface="NimbusRomNo9L-Regu"/>
              </a:rPr>
              <a:t>the horizontal velocity</a:t>
            </a:r>
          </a:p>
          <a:p>
            <a:pPr lvl="1"/>
            <a:r>
              <a:rPr lang="en-IN" sz="1400" b="0" i="0" u="none" strike="noStrike" baseline="0" dirty="0">
                <a:latin typeface="CMSY7"/>
              </a:rPr>
              <a:t> </a:t>
            </a:r>
            <a:r>
              <a:rPr lang="en-IN" sz="1400" b="0" i="0" u="none" strike="noStrike" baseline="0" dirty="0" err="1">
                <a:latin typeface="CMMI10"/>
              </a:rPr>
              <a:t>v</a:t>
            </a:r>
            <a:r>
              <a:rPr lang="en-IN" sz="1400" b="0" i="0" u="none" strike="noStrike" baseline="0" dirty="0" err="1">
                <a:latin typeface="CMMI7"/>
              </a:rPr>
              <a:t>y</a:t>
            </a:r>
            <a:r>
              <a:rPr lang="en-IN" sz="1400" b="0" i="0" u="none" strike="noStrike" baseline="0" dirty="0">
                <a:latin typeface="CMMI7"/>
              </a:rPr>
              <a:t> </a:t>
            </a:r>
            <a:r>
              <a:rPr lang="en-IN" sz="1400" b="0" i="0" u="none" strike="noStrike" baseline="0" dirty="0">
                <a:latin typeface="NimbusRomNo9L-Regu"/>
              </a:rPr>
              <a:t>the horizontal velocity</a:t>
            </a:r>
          </a:p>
          <a:p>
            <a:pPr lvl="1"/>
            <a:r>
              <a:rPr lang="en-IN" sz="1400" b="0" i="0" u="none" strike="noStrike" baseline="0" dirty="0">
                <a:latin typeface="CMSY7"/>
              </a:rPr>
              <a:t>(Theta) </a:t>
            </a:r>
            <a:r>
              <a:rPr lang="en-IN" sz="1400" b="0" i="0" u="none" strike="noStrike" baseline="0" dirty="0">
                <a:latin typeface="CMMI10"/>
              </a:rPr>
              <a:t> </a:t>
            </a:r>
            <a:r>
              <a:rPr lang="en-IN" sz="1400" b="0" i="0" u="none" strike="noStrike" baseline="0" dirty="0">
                <a:latin typeface="NimbusRomNo9L-Regu"/>
              </a:rPr>
              <a:t>the orientation in space</a:t>
            </a:r>
          </a:p>
          <a:p>
            <a:pPr lvl="1"/>
            <a:r>
              <a:rPr lang="en-IN" sz="1400" b="0" i="0" u="none" strike="noStrike" baseline="0" dirty="0">
                <a:latin typeface="CMSY7"/>
              </a:rPr>
              <a:t> </a:t>
            </a:r>
            <a:r>
              <a:rPr lang="en-IN" sz="1400" b="0" i="0" u="none" strike="noStrike" baseline="0" dirty="0">
                <a:latin typeface="CMMI10"/>
              </a:rPr>
              <a:t>v</a:t>
            </a:r>
            <a:r>
              <a:rPr lang="en-IN" sz="1400" b="0" i="0" u="none" strike="noStrike" baseline="0" dirty="0">
                <a:latin typeface="CMMI7"/>
              </a:rPr>
              <a:t> </a:t>
            </a:r>
            <a:r>
              <a:rPr lang="en-IN" sz="1400" b="0" i="0" u="none" strike="noStrike" baseline="0" dirty="0">
                <a:latin typeface="NimbusRomNo9L-Regu"/>
              </a:rPr>
              <a:t>the angular velocity</a:t>
            </a:r>
          </a:p>
          <a:p>
            <a:pPr lvl="1"/>
            <a:r>
              <a:rPr lang="en-GB" sz="1400" b="0" i="0" u="none" strike="noStrike" baseline="0" dirty="0">
                <a:latin typeface="CMSY7"/>
              </a:rPr>
              <a:t> </a:t>
            </a:r>
            <a:r>
              <a:rPr lang="en-GB" sz="1400" b="0" i="0" u="none" strike="noStrike" baseline="0" dirty="0">
                <a:latin typeface="NimbusRomNo9L-Regu"/>
              </a:rPr>
              <a:t>Left leg touching the ground (Boolean)</a:t>
            </a:r>
          </a:p>
          <a:p>
            <a:pPr lvl="1"/>
            <a:r>
              <a:rPr lang="en-GB" sz="1400" b="0" i="0" u="none" strike="noStrike" baseline="0" dirty="0">
                <a:latin typeface="CMSY7"/>
              </a:rPr>
              <a:t> </a:t>
            </a:r>
            <a:r>
              <a:rPr lang="en-GB" sz="1400" b="0" i="0" u="none" strike="noStrike" baseline="0" dirty="0">
                <a:latin typeface="NimbusRomNo9L-Regu"/>
              </a:rPr>
              <a:t>Right leg touching the ground (Boolean)</a:t>
            </a:r>
            <a:endParaRPr lang="en-IN" sz="1200" dirty="0"/>
          </a:p>
          <a:p>
            <a:endParaRPr lang="en-IN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I Learning to land a Rocket(Lunar Lander) | Reinforcement Learning | by  Ashish Gupta | Towards Data Science">
            <a:extLst>
              <a:ext uri="{FF2B5EF4-FFF2-40B4-BE49-F238E27FC236}">
                <a16:creationId xmlns:a16="http://schemas.microsoft.com/office/drawing/2014/main" id="{1C508E9B-4BE5-4E77-B8CD-51635A7136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10901"/>
            <a:ext cx="6019331" cy="40329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4DFB-12D1-49BB-AA3A-FFFF6B4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Lunar Lander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46E2-6806-461D-B7D0-421940C0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Action Space:</a:t>
            </a:r>
          </a:p>
          <a:p>
            <a:pPr lvl="1"/>
            <a:r>
              <a:rPr lang="en-IN" dirty="0"/>
              <a:t>Left Engine</a:t>
            </a:r>
          </a:p>
          <a:p>
            <a:pPr lvl="1"/>
            <a:r>
              <a:rPr lang="en-IN" dirty="0"/>
              <a:t>Right Engine</a:t>
            </a:r>
          </a:p>
          <a:p>
            <a:pPr lvl="1"/>
            <a:r>
              <a:rPr lang="en-IN" dirty="0"/>
              <a:t>Main Engine</a:t>
            </a:r>
          </a:p>
          <a:p>
            <a:pPr lvl="1"/>
            <a:r>
              <a:rPr lang="en-IN" dirty="0"/>
              <a:t>No action</a:t>
            </a:r>
          </a:p>
          <a:p>
            <a:r>
              <a:rPr lang="en-IN" dirty="0"/>
              <a:t>Rewards obtained:</a:t>
            </a:r>
          </a:p>
          <a:p>
            <a:pPr lvl="1"/>
            <a:r>
              <a:rPr lang="en-IN" dirty="0"/>
              <a:t>100-140 awarded for simply moving vertically towards the landing pad</a:t>
            </a:r>
          </a:p>
          <a:p>
            <a:pPr lvl="1"/>
            <a:r>
              <a:rPr lang="en-IN" dirty="0"/>
              <a:t>Points are deducted when the lander moves away from the landing pad.</a:t>
            </a:r>
          </a:p>
          <a:p>
            <a:pPr lvl="1"/>
            <a:r>
              <a:rPr lang="en-IN" dirty="0"/>
              <a:t>10 points are added for each of the lander leg touching the surface.</a:t>
            </a:r>
          </a:p>
          <a:p>
            <a:pPr lvl="1"/>
            <a:r>
              <a:rPr lang="en-IN" dirty="0"/>
              <a:t>100 points are awarded for safe landing</a:t>
            </a:r>
          </a:p>
          <a:p>
            <a:pPr lvl="1"/>
            <a:r>
              <a:rPr lang="en-IN" dirty="0"/>
              <a:t>100 points are deducted for crashing</a:t>
            </a:r>
          </a:p>
        </p:txBody>
      </p:sp>
    </p:spTree>
    <p:extLst>
      <p:ext uri="{BB962C8B-B14F-4D97-AF65-F5344CB8AC3E}">
        <p14:creationId xmlns:p14="http://schemas.microsoft.com/office/powerpoint/2010/main" val="237429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A3E3-96CF-445F-B030-49306B81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AD0C-6593-47C5-96E0-40A31474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Networks: the Actor network or the policy network and the Critic network or the value network.</a:t>
            </a:r>
          </a:p>
          <a:p>
            <a:r>
              <a:rPr lang="en-IN" dirty="0"/>
              <a:t>Both the networks have 3 layers with Tanh activation between the hidden layers and </a:t>
            </a:r>
            <a:r>
              <a:rPr lang="en-IN" dirty="0" err="1"/>
              <a:t>ReLU</a:t>
            </a:r>
            <a:r>
              <a:rPr lang="en-IN" dirty="0"/>
              <a:t> activation at the output layer.</a:t>
            </a:r>
          </a:p>
          <a:p>
            <a:r>
              <a:rPr lang="en-IN" dirty="0"/>
              <a:t>Adam optimizer is used to optimize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877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DFD4-3EDA-4932-A86F-75047B2C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279D6D6-E6D9-4D58-9A9C-C38A845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58" y="1897581"/>
            <a:ext cx="5553741" cy="3642320"/>
          </a:xfrm>
        </p:spPr>
      </p:pic>
    </p:spTree>
    <p:extLst>
      <p:ext uri="{BB962C8B-B14F-4D97-AF65-F5344CB8AC3E}">
        <p14:creationId xmlns:p14="http://schemas.microsoft.com/office/powerpoint/2010/main" val="139026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F3BE-66F7-46D2-97BD-C35A995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7D34-E87E-42DC-9BD7-6C4F0800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one of the applications Reinforcement learning has.</a:t>
            </a:r>
          </a:p>
          <a:p>
            <a:r>
              <a:rPr lang="en-IN" dirty="0"/>
              <a:t>Space exploration is very significant for the advancement of human kind.</a:t>
            </a:r>
          </a:p>
          <a:p>
            <a:r>
              <a:rPr lang="en-IN" dirty="0"/>
              <a:t>The PPG Algorithm was successfully implemented for a simple agent.</a:t>
            </a:r>
          </a:p>
          <a:p>
            <a:r>
              <a:rPr lang="en-IN" dirty="0"/>
              <a:t>There is room for improvement for the results.</a:t>
            </a:r>
          </a:p>
        </p:txBody>
      </p:sp>
    </p:spTree>
    <p:extLst>
      <p:ext uri="{BB962C8B-B14F-4D97-AF65-F5344CB8AC3E}">
        <p14:creationId xmlns:p14="http://schemas.microsoft.com/office/powerpoint/2010/main" val="170403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3E01-C70E-49B1-AE36-49CC770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8A97-7E9D-40E6-85C1-85742268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https://lilianweng.github.io/lil-log/2018/02/19/a-long-peek-into-reinforcement-learning.html</a:t>
            </a:r>
            <a:endParaRPr lang="en-IN" dirty="0"/>
          </a:p>
          <a:p>
            <a:r>
              <a:rPr lang="en-IN" dirty="0">
                <a:hlinkClick r:id="rId3"/>
              </a:rPr>
              <a:t>https://towardsdatascience.com/policy-gradients-in-a-nutshell-8b72f9743c5d</a:t>
            </a:r>
            <a:endParaRPr lang="en-IN" dirty="0"/>
          </a:p>
          <a:p>
            <a:r>
              <a:rPr lang="en-IN" dirty="0">
                <a:hlinkClick r:id="rId4"/>
              </a:rPr>
              <a:t>https://towardsdatascience.com/understanding-and-implementing-proximal-policy-optimization-schulman-et-al-2017-9523078521ce</a:t>
            </a:r>
            <a:endParaRPr lang="en-IN" dirty="0"/>
          </a:p>
          <a:p>
            <a:r>
              <a:rPr lang="en-IN" dirty="0">
                <a:hlinkClick r:id="rId5"/>
              </a:rPr>
              <a:t>https://gym.openai.com/envs/LunarLander-v2/</a:t>
            </a:r>
            <a:endParaRPr lang="en-IN" dirty="0"/>
          </a:p>
          <a:p>
            <a:r>
              <a:rPr lang="en-IN"/>
              <a:t>https://www.davidsilver.uk/wp-content/uploads/2020/03/intro_RL.pdf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A0AA-C906-4119-8DB8-A6E870A7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0AFB-A7C5-4F90-B77E-0A45690A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implement Phasic Policy gradient algorithm on a Lander problem.</a:t>
            </a:r>
          </a:p>
          <a:p>
            <a:r>
              <a:rPr lang="en-IN" dirty="0"/>
              <a:t>To explore the different applications of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13110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C175-8DC9-4CCB-8055-BAE6AC37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3878-2D7E-4B79-8345-CF6630B5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advancement in technology, it is possible to implement newer and better implementations.</a:t>
            </a:r>
          </a:p>
          <a:p>
            <a:r>
              <a:rPr lang="en-IN" dirty="0"/>
              <a:t>Exploring the possibilities of unmanned mission.</a:t>
            </a:r>
          </a:p>
          <a:p>
            <a:r>
              <a:rPr lang="en-IN" dirty="0"/>
              <a:t>The need for autonomy in spacecrafts are has been prominent now more than ever. </a:t>
            </a:r>
          </a:p>
          <a:p>
            <a:r>
              <a:rPr lang="en-IN" dirty="0"/>
              <a:t>With Reinforcement Learning techniques, It is possible to provide autonomy to spacecrafts and thus explore further distances especially when it gets difficult to communicate back to earth.</a:t>
            </a:r>
          </a:p>
        </p:txBody>
      </p:sp>
    </p:spTree>
    <p:extLst>
      <p:ext uri="{BB962C8B-B14F-4D97-AF65-F5344CB8AC3E}">
        <p14:creationId xmlns:p14="http://schemas.microsoft.com/office/powerpoint/2010/main" val="30541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AC70-C0C7-471D-B3A8-B0EA1AF9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D50-FF16-4E64-9731-13565791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Mimics how humans and other beings learn in the real world</a:t>
            </a:r>
          </a:p>
          <a:p>
            <a:r>
              <a:rPr lang="en-IN" dirty="0"/>
              <a:t>Based on trial and error</a:t>
            </a:r>
          </a:p>
          <a:p>
            <a:r>
              <a:rPr lang="en-IN" dirty="0"/>
              <a:t>The agent receives reward signals from the environment when it takes a step in the environment </a:t>
            </a:r>
          </a:p>
          <a:p>
            <a:r>
              <a:rPr lang="en-IN" dirty="0"/>
              <a:t>Main objective of the agent is to maximise the rewards obtained from the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4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E7257-B925-4A99-A8C1-B929CB7B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Reinforcement Learning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46D8F30-5D53-4E74-A4D5-2D380FBC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Agent puts in the action to the environment</a:t>
            </a:r>
          </a:p>
          <a:p>
            <a:r>
              <a:rPr lang="en-US" sz="2000" dirty="0"/>
              <a:t>The Environment takes a step from state St to state S(t+1)</a:t>
            </a:r>
          </a:p>
          <a:p>
            <a:r>
              <a:rPr lang="en-US" sz="2000" dirty="0"/>
              <a:t>Agent receives the new observation from the environment along with a reward signal obtained from the environment for taking a particular action at that state.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BF1C40A-3A8C-49E8-8DD0-DAC480BB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408896"/>
            <a:ext cx="6253212" cy="31100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0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5F01-B81B-4449-8DEE-B4288BEA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100"/>
              <a:t>Types of Reinforcement Learning Algorithms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34D5EA-0305-494C-9983-2935C2B1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latin typeface="Lora"/>
              </a:rPr>
              <a:t>Model-based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Lora"/>
              </a:rPr>
              <a:t>: Rely on the model of the environment; either the model is known or the algorithm learns it explicitly.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latin typeface="Lora"/>
              </a:rPr>
              <a:t>Model-free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Lora"/>
              </a:rPr>
              <a:t>: No dependency on the model during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latin typeface="Lora"/>
              </a:rPr>
              <a:t>On-policy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Lora"/>
              </a:rPr>
              <a:t>: Use the deterministic outcomes or samples from the target policy to train the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latin typeface="Lora"/>
              </a:rPr>
              <a:t>Off-policy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Lora"/>
              </a:rPr>
              <a:t>: Training on a distribution of transitions or episodes produced by a different behaviour policy rather than that produced by the target policy.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99BD7833-26C1-4B37-A25E-A2398366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9574"/>
            <a:ext cx="6019331" cy="505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51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593E-0827-4B31-AA56-9FEDF807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 Gradient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DE75-637A-4ED3-879A-9DD3FEB1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Policy is the probability distribution or a function that provides the appropriate action for a particular state.</a:t>
            </a:r>
          </a:p>
          <a:p>
            <a:r>
              <a:rPr lang="en-IN" dirty="0"/>
              <a:t>Mathematically defining the main objective of Policy gradient: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r>
              <a:rPr lang="en-IN" dirty="0"/>
              <a:t>The objective function is updated using gradient Ascent (or Descent).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7B33-D197-4900-979A-90E7788FD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9" y="3204411"/>
            <a:ext cx="2840913" cy="755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8850-4C63-47E9-9C10-814FB7C2E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88" y="4792897"/>
            <a:ext cx="3593385" cy="8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593E-0827-4B31-AA56-9FEDF807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 Gradient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DE75-637A-4ED3-879A-9DD3FEB1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 the expectation function can be written as: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Policy gradient theorem shows that the derivative of the expected reward is the exception of the product of the reward and gradient of the log of the policy.</a:t>
            </a:r>
          </a:p>
          <a:p>
            <a:endParaRPr lang="en-IN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910A3B25-6D07-4E65-81A5-14A79901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92" y="2560244"/>
            <a:ext cx="3177815" cy="173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CEE7B-1654-43B0-8B61-45DC86CFD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02" y="5602521"/>
            <a:ext cx="4878796" cy="7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4BF6-F9F7-428D-9380-0C0F7639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Policy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4001-4DF3-49FB-8F1A-E3BE64C8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It is the current policy gradient method used till date</a:t>
            </a:r>
          </a:p>
          <a:p>
            <a:r>
              <a:rPr lang="en-IN" dirty="0"/>
              <a:t>It is the best performing algorithm so far for stochastic problems and environments.</a:t>
            </a:r>
          </a:p>
          <a:p>
            <a:r>
              <a:rPr lang="en-IN" dirty="0"/>
              <a:t>Based on the TRPO objective function: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main idea from this objective function is that the policy updates are constrained so that it does not deviate too much.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3FCEC49D-C136-403B-824B-A97D74FB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21" y="3855262"/>
            <a:ext cx="6642967" cy="1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874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CMMI10</vt:lpstr>
      <vt:lpstr>CMMI7</vt:lpstr>
      <vt:lpstr>CMSY7</vt:lpstr>
      <vt:lpstr>Lora</vt:lpstr>
      <vt:lpstr>NimbusRomNo9L-Regu</vt:lpstr>
      <vt:lpstr>NimbusRomNo9L-ReguItal</vt:lpstr>
      <vt:lpstr>Office Theme</vt:lpstr>
      <vt:lpstr>Planetary Lander Using Phasic Policy Gradient</vt:lpstr>
      <vt:lpstr>Objective</vt:lpstr>
      <vt:lpstr>Motivation</vt:lpstr>
      <vt:lpstr>Reinforcement Learning</vt:lpstr>
      <vt:lpstr>Reinforcement Learning</vt:lpstr>
      <vt:lpstr>Types of Reinforcement Learning Algorithms</vt:lpstr>
      <vt:lpstr>Policy Gradient Theorem</vt:lpstr>
      <vt:lpstr>Policy Gradient Theorem</vt:lpstr>
      <vt:lpstr>Proximal Policy Optimization</vt:lpstr>
      <vt:lpstr>Proximal Policy Optimization</vt:lpstr>
      <vt:lpstr>Phasic Policy Gradient</vt:lpstr>
      <vt:lpstr>Phasic Policy Gradient</vt:lpstr>
      <vt:lpstr>Lunar Lander Environment</vt:lpstr>
      <vt:lpstr>Lunar Lander Environment</vt:lpstr>
      <vt:lpstr>Neural Network Structure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Lander Using Phasic Policy Gradient</dc:title>
  <dc:creator>PRIYANKA PRABHATH</dc:creator>
  <cp:lastModifiedBy>PRIYANKA PRABHATH</cp:lastModifiedBy>
  <cp:revision>12</cp:revision>
  <dcterms:created xsi:type="dcterms:W3CDTF">2021-08-19T09:59:20Z</dcterms:created>
  <dcterms:modified xsi:type="dcterms:W3CDTF">2021-08-20T07:30:48Z</dcterms:modified>
</cp:coreProperties>
</file>