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0"/>
  </p:notesMasterIdLst>
  <p:sldIdLst>
    <p:sldId id="256" r:id="rId2"/>
    <p:sldId id="348" r:id="rId3"/>
    <p:sldId id="260" r:id="rId4"/>
    <p:sldId id="349" r:id="rId5"/>
    <p:sldId id="350" r:id="rId6"/>
    <p:sldId id="352" r:id="rId7"/>
    <p:sldId id="351" r:id="rId8"/>
    <p:sldId id="315" r:id="rId9"/>
  </p:sldIdLst>
  <p:sldSz cx="9144000" cy="5143500" type="screen16x9"/>
  <p:notesSz cx="6858000" cy="9144000"/>
  <p:embeddedFontLst>
    <p:embeddedFont>
      <p:font typeface="Alata" panose="020B0604020202020204" charset="0"/>
      <p:regular r:id="rId11"/>
    </p:embeddedFont>
    <p:embeddedFont>
      <p:font typeface="Montserrat" panose="00000500000000000000" pitchFamily="2" charset="0"/>
      <p:regular r:id="rId12"/>
      <p:bold r:id="rId13"/>
      <p:italic r:id="rId14"/>
      <p:boldItalic r:id="rId15"/>
    </p:embeddedFont>
    <p:embeddedFont>
      <p:font typeface="Roboto Condensed Light" panose="02000000000000000000" pitchFamily="2" charset="0"/>
      <p:regular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D532C8-96D6-4EAA-B538-55193E0D4508}">
  <a:tblStyle styleId="{D2D532C8-96D6-4EAA-B538-55193E0D45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9"/>
        <p:cNvGrpSpPr/>
        <p:nvPr/>
      </p:nvGrpSpPr>
      <p:grpSpPr>
        <a:xfrm>
          <a:off x="0" y="0"/>
          <a:ext cx="0" cy="0"/>
          <a:chOff x="0" y="0"/>
          <a:chExt cx="0" cy="0"/>
        </a:xfrm>
      </p:grpSpPr>
      <p:sp>
        <p:nvSpPr>
          <p:cNvPr id="3850" name="Google Shape;3850;gdcc031ca31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1" name="Google Shape;3851;gdcc031ca3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526"/>
        <p:cNvGrpSpPr/>
        <p:nvPr/>
      </p:nvGrpSpPr>
      <p:grpSpPr>
        <a:xfrm>
          <a:off x="0" y="0"/>
          <a:ext cx="0" cy="0"/>
          <a:chOff x="0" y="0"/>
          <a:chExt cx="0" cy="0"/>
        </a:xfrm>
      </p:grpSpPr>
      <p:grpSp>
        <p:nvGrpSpPr>
          <p:cNvPr id="527" name="Google Shape;527;p50"/>
          <p:cNvGrpSpPr/>
          <p:nvPr/>
        </p:nvGrpSpPr>
        <p:grpSpPr>
          <a:xfrm flipH="1">
            <a:off x="214694" y="123860"/>
            <a:ext cx="8552969" cy="4510486"/>
            <a:chOff x="45421" y="890559"/>
            <a:chExt cx="6688800" cy="3527400"/>
          </a:xfrm>
        </p:grpSpPr>
        <p:sp>
          <p:nvSpPr>
            <p:cNvPr id="528" name="Google Shape;528;p5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50"/>
          <p:cNvGrpSpPr/>
          <p:nvPr/>
        </p:nvGrpSpPr>
        <p:grpSpPr>
          <a:xfrm flipH="1">
            <a:off x="394192" y="461737"/>
            <a:ext cx="8552969" cy="4510486"/>
            <a:chOff x="45421" y="890559"/>
            <a:chExt cx="6688800" cy="3527400"/>
          </a:xfrm>
        </p:grpSpPr>
        <p:sp>
          <p:nvSpPr>
            <p:cNvPr id="534" name="Google Shape;534;p5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5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40" name="Google Shape;540;p5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541" name="Google Shape;541;p5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96" r:id="rId5"/>
    <p:sldLayoutId id="2147483697" r:id="rId6"/>
    <p:sldLayoutId id="214748369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paultimothymooney/chest-xray-pneumoni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p:nvPr/>
        </p:nvSpPr>
        <p:spPr>
          <a:xfrm>
            <a:off x="7714524" y="1026253"/>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4922456" y="945869"/>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a:off x="4789572" y="4295636"/>
            <a:ext cx="4081782"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a:off x="4789572" y="4295636"/>
            <a:ext cx="1784363" cy="91289"/>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a:off x="6474927" y="4250128"/>
            <a:ext cx="195411" cy="177845"/>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a:off x="7842452" y="2205081"/>
            <a:ext cx="1380618" cy="1955200"/>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a:off x="5552746" y="1893987"/>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a:off x="5672615" y="1998201"/>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a:off x="6430602" y="3686100"/>
            <a:ext cx="1005542" cy="291887"/>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8"/>
          <p:cNvSpPr/>
          <p:nvPr/>
        </p:nvSpPr>
        <p:spPr>
          <a:xfrm>
            <a:off x="6248295" y="3631399"/>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8"/>
          <p:cNvSpPr/>
          <p:nvPr/>
        </p:nvSpPr>
        <p:spPr>
          <a:xfrm>
            <a:off x="5237647" y="3256138"/>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8"/>
          <p:cNvSpPr/>
          <p:nvPr/>
        </p:nvSpPr>
        <p:spPr>
          <a:xfrm>
            <a:off x="4714028" y="4132990"/>
            <a:ext cx="4217305" cy="55702"/>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58"/>
          <p:cNvGrpSpPr/>
          <p:nvPr/>
        </p:nvGrpSpPr>
        <p:grpSpPr>
          <a:xfrm>
            <a:off x="6151871" y="2100503"/>
            <a:ext cx="1578639" cy="1284706"/>
            <a:chOff x="2357113" y="709250"/>
            <a:chExt cx="2171252" cy="1766978"/>
          </a:xfrm>
        </p:grpSpPr>
        <p:sp>
          <p:nvSpPr>
            <p:cNvPr id="601"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58"/>
          <p:cNvGrpSpPr/>
          <p:nvPr/>
        </p:nvGrpSpPr>
        <p:grpSpPr>
          <a:xfrm>
            <a:off x="5424858" y="2654896"/>
            <a:ext cx="727013" cy="497802"/>
            <a:chOff x="4549425" y="3498550"/>
            <a:chExt cx="295375" cy="202250"/>
          </a:xfrm>
        </p:grpSpPr>
        <p:sp>
          <p:nvSpPr>
            <p:cNvPr id="649" name="Google Shape;649;p58"/>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8"/>
          <p:cNvSpPr/>
          <p:nvPr/>
        </p:nvSpPr>
        <p:spPr>
          <a:xfrm flipH="1">
            <a:off x="5506865" y="1176769"/>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flipH="1">
            <a:off x="5642945" y="1283132"/>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7307330" y="873441"/>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332533" y="951300"/>
            <a:ext cx="4710467" cy="17996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PNEUMOSCAN</a:t>
            </a:r>
            <a:endParaRPr dirty="0"/>
          </a:p>
        </p:txBody>
      </p:sp>
      <p:sp>
        <p:nvSpPr>
          <p:cNvPr id="662" name="Google Shape;662;p58"/>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3" name="Google Shape;663;p58"/>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8"/>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8"/>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8"/>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0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FF174D8-24D1-80D8-6B5B-6BBACCE792B5}"/>
              </a:ext>
            </a:extLst>
          </p:cNvPr>
          <p:cNvSpPr>
            <a:spLocks noGrp="1"/>
          </p:cNvSpPr>
          <p:nvPr>
            <p:ph type="subTitle" idx="1"/>
          </p:nvPr>
        </p:nvSpPr>
        <p:spPr/>
        <p:txBody>
          <a:bodyPr/>
          <a:lstStyle/>
          <a:p>
            <a:pPr marL="146050" indent="0" algn="ctr">
              <a:buNone/>
            </a:pPr>
            <a:r>
              <a:rPr lang="en-US" sz="1400" dirty="0"/>
              <a:t>Angad Singh Gill</a:t>
            </a:r>
          </a:p>
          <a:p>
            <a:pPr marL="146050" indent="0" algn="ctr">
              <a:buNone/>
            </a:pPr>
            <a:r>
              <a:rPr lang="en-US" sz="1400" dirty="0"/>
              <a:t>Aman Tiwari</a:t>
            </a:r>
          </a:p>
          <a:p>
            <a:pPr marL="146050" indent="0" algn="ctr">
              <a:buNone/>
            </a:pPr>
            <a:r>
              <a:rPr lang="en-US" sz="1400" dirty="0" err="1"/>
              <a:t>Angkul</a:t>
            </a:r>
            <a:r>
              <a:rPr lang="en-US" sz="1400" dirty="0"/>
              <a:t> </a:t>
            </a:r>
            <a:r>
              <a:rPr lang="en-US" sz="1400" dirty="0" err="1"/>
              <a:t>Puniya</a:t>
            </a:r>
            <a:endParaRPr lang="en-US" sz="1400" dirty="0"/>
          </a:p>
          <a:p>
            <a:pPr marL="146050" indent="0" algn="ctr">
              <a:buNone/>
            </a:pPr>
            <a:r>
              <a:rPr lang="en-US" sz="1400" dirty="0"/>
              <a:t>Amay Garg</a:t>
            </a:r>
          </a:p>
          <a:p>
            <a:pPr marL="146050" indent="0" algn="ctr">
              <a:buNone/>
            </a:pPr>
            <a:endParaRPr lang="en-US" sz="1400" dirty="0"/>
          </a:p>
        </p:txBody>
      </p:sp>
      <p:sp>
        <p:nvSpPr>
          <p:cNvPr id="3" name="Title 2">
            <a:extLst>
              <a:ext uri="{FF2B5EF4-FFF2-40B4-BE49-F238E27FC236}">
                <a16:creationId xmlns:a16="http://schemas.microsoft.com/office/drawing/2014/main" id="{CD1D7CCE-0A93-4A96-2154-3A76D00387A1}"/>
              </a:ext>
            </a:extLst>
          </p:cNvPr>
          <p:cNvSpPr>
            <a:spLocks noGrp="1"/>
          </p:cNvSpPr>
          <p:nvPr>
            <p:ph type="title"/>
          </p:nvPr>
        </p:nvSpPr>
        <p:spPr/>
        <p:txBody>
          <a:bodyPr/>
          <a:lstStyle/>
          <a:p>
            <a:pPr algn="ctr"/>
            <a:r>
              <a:rPr lang="en-US" sz="4000" dirty="0"/>
              <a:t>Debug Crew</a:t>
            </a:r>
            <a:endParaRPr lang="en-IN" sz="4000" dirty="0"/>
          </a:p>
        </p:txBody>
      </p:sp>
    </p:spTree>
    <p:extLst>
      <p:ext uri="{BB962C8B-B14F-4D97-AF65-F5344CB8AC3E}">
        <p14:creationId xmlns:p14="http://schemas.microsoft.com/office/powerpoint/2010/main" val="394576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2"/>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INTRODUCTION</a:t>
            </a:r>
            <a:endParaRPr/>
          </a:p>
        </p:txBody>
      </p:sp>
      <p:sp>
        <p:nvSpPr>
          <p:cNvPr id="719" name="Google Shape;719;p62"/>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this project we aim to detect pneumonia using AI algorithms that can analyze medical images(X-rays). By automating the diagnostic process, AI can potentially detect diseases early, reduce human error and personalize treatment plans. </a:t>
            </a:r>
            <a:endParaRPr dirty="0"/>
          </a:p>
        </p:txBody>
      </p:sp>
      <p:grpSp>
        <p:nvGrpSpPr>
          <p:cNvPr id="720" name="Google Shape;720;p62"/>
          <p:cNvGrpSpPr/>
          <p:nvPr/>
        </p:nvGrpSpPr>
        <p:grpSpPr>
          <a:xfrm>
            <a:off x="1018213" y="1215850"/>
            <a:ext cx="3246799" cy="3041690"/>
            <a:chOff x="521725" y="1038225"/>
            <a:chExt cx="3436494" cy="3219401"/>
          </a:xfrm>
        </p:grpSpPr>
        <p:sp>
          <p:nvSpPr>
            <p:cNvPr id="721" name="Google Shape;721;p62"/>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2"/>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2"/>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2"/>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2"/>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2"/>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2"/>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2"/>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2"/>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2"/>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2"/>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2"/>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2"/>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2"/>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2"/>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2"/>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2"/>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2"/>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2"/>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2"/>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2"/>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2"/>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2"/>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2"/>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2"/>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2"/>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2"/>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2"/>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2"/>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2"/>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2"/>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2"/>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2"/>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2"/>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2"/>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2"/>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2"/>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2"/>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2"/>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2"/>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2"/>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2"/>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2"/>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2"/>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2"/>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2"/>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2"/>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2"/>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2"/>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2"/>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2"/>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2"/>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2"/>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2"/>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2"/>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animEffect transition="in" filter="fade">
                                      <p:cBhvr>
                                        <p:cTn id="7" dur="10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F45E5D6-49AE-647F-DB28-3B6CECC0BD2B}"/>
              </a:ext>
            </a:extLst>
          </p:cNvPr>
          <p:cNvSpPr>
            <a:spLocks noGrp="1"/>
          </p:cNvSpPr>
          <p:nvPr>
            <p:ph type="subTitle" idx="1"/>
          </p:nvPr>
        </p:nvSpPr>
        <p:spPr/>
        <p:txBody>
          <a:bodyPr/>
          <a:lstStyle/>
          <a:p>
            <a:pPr marL="317500" indent="-171450">
              <a:buFont typeface="Arial" panose="020B0604020202020204" pitchFamily="34" charset="0"/>
              <a:buChar char="•"/>
            </a:pPr>
            <a:r>
              <a:rPr lang="en-US" b="1" dirty="0"/>
              <a:t>Symptom Overlap</a:t>
            </a:r>
            <a:r>
              <a:rPr lang="en-US" dirty="0"/>
              <a:t>: Pneumonia symptoms can overlap with other respiratory conditions, making it difficult to diagnose accurately based solely on clinical presentation. Symptoms such as fever, cough, and shortness of breath can be indicative of various respiratory infections.</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b="1" dirty="0"/>
              <a:t>Radiological Interpretation</a:t>
            </a:r>
            <a:r>
              <a:rPr lang="en-US" dirty="0"/>
              <a:t>: Diagnosis often relies on chest imaging, typically X-rays or CT scans. However, interpreting these images accurately requires expertise, and findings can sometimes be subtle or ambiguous, leading to misinterpretation.</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b="1" dirty="0"/>
              <a:t>Diagnostic Delays</a:t>
            </a:r>
            <a:r>
              <a:rPr lang="en-US" dirty="0"/>
              <a:t>: Obtaining and interpreting diagnostic tests, such as imaging studies and laboratory tests, can lead to delays in diagnosis and treatment initiation. Delayed diagnosis can result in poorer outcomes for patients, especially in severe cases of pneumonia.</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b="1" dirty="0"/>
              <a:t>Subjectivity in Clinical Assessment</a:t>
            </a:r>
            <a:r>
              <a:rPr lang="en-US" dirty="0"/>
              <a:t>: Clinical diagnosis of pneumonia relies on subjective assessment of symptoms and physical examination findings, which can vary among healthcare providers. This subjectivity can introduce variability in diagnosis and treatment decisions.</a:t>
            </a:r>
            <a:br>
              <a:rPr lang="en-US" dirty="0"/>
            </a:br>
            <a:endParaRPr lang="en-IN" dirty="0"/>
          </a:p>
        </p:txBody>
      </p:sp>
      <p:sp>
        <p:nvSpPr>
          <p:cNvPr id="3" name="Title 2">
            <a:extLst>
              <a:ext uri="{FF2B5EF4-FFF2-40B4-BE49-F238E27FC236}">
                <a16:creationId xmlns:a16="http://schemas.microsoft.com/office/drawing/2014/main" id="{07A52A13-0CE0-2059-6AAD-4B063A45C770}"/>
              </a:ext>
            </a:extLst>
          </p:cNvPr>
          <p:cNvSpPr>
            <a:spLocks noGrp="1"/>
          </p:cNvSpPr>
          <p:nvPr>
            <p:ph type="title"/>
          </p:nvPr>
        </p:nvSpPr>
        <p:spPr/>
        <p:txBody>
          <a:bodyPr/>
          <a:lstStyle/>
          <a:p>
            <a:pPr algn="ctr"/>
            <a:r>
              <a:rPr lang="en-US" sz="3600" dirty="0"/>
              <a:t>THE PROBLEM</a:t>
            </a:r>
            <a:endParaRPr lang="en-IN" sz="3600" dirty="0"/>
          </a:p>
        </p:txBody>
      </p:sp>
    </p:spTree>
    <p:extLst>
      <p:ext uri="{BB962C8B-B14F-4D97-AF65-F5344CB8AC3E}">
        <p14:creationId xmlns:p14="http://schemas.microsoft.com/office/powerpoint/2010/main" val="147244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4DD482-894F-1E8D-9148-0C3B547B9E0C}"/>
              </a:ext>
            </a:extLst>
          </p:cNvPr>
          <p:cNvSpPr>
            <a:spLocks noGrp="1"/>
          </p:cNvSpPr>
          <p:nvPr>
            <p:ph type="subTitle" idx="1"/>
          </p:nvPr>
        </p:nvSpPr>
        <p:spPr/>
        <p:txBody>
          <a:bodyPr/>
          <a:lstStyle/>
          <a:p>
            <a:pPr marL="317500" indent="-171450">
              <a:buFont typeface="Arial" panose="020B0604020202020204" pitchFamily="34" charset="0"/>
              <a:buChar char="•"/>
            </a:pPr>
            <a:r>
              <a:rPr lang="en-US" b="1" dirty="0"/>
              <a:t>Early Detection</a:t>
            </a:r>
            <a:r>
              <a:rPr lang="en-US" dirty="0"/>
              <a:t>: AI algorithms can detect pneumonia in X-ray images at an early stage, potentially allowing for prompt initiation of treatment. Early detection can improve patient outcomes and reduce the risk of complications.</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b="1" dirty="0"/>
              <a:t>Accuracy and Consistency</a:t>
            </a:r>
            <a:r>
              <a:rPr lang="en-US" dirty="0"/>
              <a:t>: AI algorithms can analyze X-ray images with high accuracy and consistency, reducing the risk of human error and variability in interpretation. This can lead to more reliable diagnostic results and improve patient care.</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b="1" dirty="0"/>
              <a:t>Speed</a:t>
            </a:r>
            <a:r>
              <a:rPr lang="en-US" dirty="0"/>
              <a:t>: AI algorithms can analyze X-ray images rapidly, providing real-time or near-real-time results. This speed can expedite the diagnostic process, leading to faster treatment initiation and better patient management.</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b="1" dirty="0"/>
              <a:t>Accessibility:</a:t>
            </a:r>
            <a:r>
              <a:rPr lang="en-US" dirty="0"/>
              <a:t> AI-based pneumonia detection programs can be deployed in various healthcare settings, including remote or underserved areas where access to trained radiologists may be limited. This can help improve access to diagnostic services and healthcare overall.</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b="1" dirty="0"/>
              <a:t>Continuous Learning and Improvement</a:t>
            </a:r>
            <a:r>
              <a:rPr lang="en-US" dirty="0"/>
              <a:t>: AI algorithms can be continuously trained and refined using new data, allowing them to adapt and improve over time. This continuous learning process can enhance the performance and reliability of pneumonia detection algorithms.</a:t>
            </a:r>
            <a:endParaRPr lang="en-IN" dirty="0"/>
          </a:p>
        </p:txBody>
      </p:sp>
      <p:sp>
        <p:nvSpPr>
          <p:cNvPr id="3" name="Title 2">
            <a:extLst>
              <a:ext uri="{FF2B5EF4-FFF2-40B4-BE49-F238E27FC236}">
                <a16:creationId xmlns:a16="http://schemas.microsoft.com/office/drawing/2014/main" id="{18F3A1DD-9FE6-5811-5C4E-84E74D13C250}"/>
              </a:ext>
            </a:extLst>
          </p:cNvPr>
          <p:cNvSpPr>
            <a:spLocks noGrp="1"/>
          </p:cNvSpPr>
          <p:nvPr>
            <p:ph type="title"/>
          </p:nvPr>
        </p:nvSpPr>
        <p:spPr/>
        <p:txBody>
          <a:bodyPr/>
          <a:lstStyle/>
          <a:p>
            <a:pPr algn="ctr"/>
            <a:r>
              <a:rPr lang="en-US" sz="3600" dirty="0"/>
              <a:t>THE SOLUTION</a:t>
            </a:r>
            <a:endParaRPr lang="en-IN" sz="3600" dirty="0"/>
          </a:p>
        </p:txBody>
      </p:sp>
    </p:spTree>
    <p:extLst>
      <p:ext uri="{BB962C8B-B14F-4D97-AF65-F5344CB8AC3E}">
        <p14:creationId xmlns:p14="http://schemas.microsoft.com/office/powerpoint/2010/main" val="31257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0E748C7-E976-D3A0-4EE6-53AF26F39CEB}"/>
              </a:ext>
            </a:extLst>
          </p:cNvPr>
          <p:cNvSpPr>
            <a:spLocks noGrp="1"/>
          </p:cNvSpPr>
          <p:nvPr>
            <p:ph type="subTitle" idx="1"/>
          </p:nvPr>
        </p:nvSpPr>
        <p:spPr/>
        <p:txBody>
          <a:bodyPr/>
          <a:lstStyle/>
          <a:p>
            <a:pPr marL="317500" indent="-171450">
              <a:buFont typeface="Arial" panose="020B0604020202020204" pitchFamily="34" charset="0"/>
              <a:buChar char="•"/>
            </a:pPr>
            <a:r>
              <a:rPr lang="en-US" dirty="0"/>
              <a:t>To train the model we used a Kaggle dataset(</a:t>
            </a:r>
            <a:r>
              <a:rPr lang="en-US" dirty="0">
                <a:hlinkClick r:id="rId2"/>
              </a:rPr>
              <a:t>https://www.kaggle.com/paultimothymooney/chest-xray-pneumonia</a:t>
            </a:r>
            <a:r>
              <a:rPr lang="en-US" dirty="0"/>
              <a:t>)</a:t>
            </a:r>
          </a:p>
          <a:p>
            <a:pPr marL="146050" indent="0">
              <a:buNone/>
            </a:pPr>
            <a:endParaRPr lang="en-US" dirty="0"/>
          </a:p>
          <a:p>
            <a:pPr marL="317500" indent="-171450">
              <a:buFont typeface="Arial" panose="020B0604020202020204" pitchFamily="34" charset="0"/>
              <a:buChar char="•"/>
            </a:pPr>
            <a:r>
              <a:rPr lang="en-US" dirty="0"/>
              <a:t>We used libraries such </a:t>
            </a:r>
            <a:r>
              <a:rPr lang="en-US" dirty="0" err="1"/>
              <a:t>keras</a:t>
            </a:r>
            <a:r>
              <a:rPr lang="en-US" dirty="0"/>
              <a:t>, cv2 and </a:t>
            </a:r>
            <a:r>
              <a:rPr lang="en-US" dirty="0" err="1"/>
              <a:t>nympy</a:t>
            </a:r>
            <a:r>
              <a:rPr lang="en-US" dirty="0"/>
              <a:t> to implement the AI model after training it</a:t>
            </a:r>
          </a:p>
          <a:p>
            <a:pPr marL="146050" indent="0">
              <a:buNone/>
            </a:pPr>
            <a:endParaRPr lang="en-US" dirty="0"/>
          </a:p>
          <a:p>
            <a:pPr marL="317500" indent="-171450">
              <a:buFont typeface="Arial" panose="020B0604020202020204" pitchFamily="34" charset="0"/>
              <a:buChar char="•"/>
            </a:pPr>
            <a:r>
              <a:rPr lang="en-US" dirty="0"/>
              <a:t>For the front end we used basic html and </a:t>
            </a:r>
            <a:r>
              <a:rPr lang="en-US" dirty="0" err="1"/>
              <a:t>css</a:t>
            </a:r>
            <a:r>
              <a:rPr lang="en-US" dirty="0"/>
              <a:t> and used </a:t>
            </a:r>
            <a:r>
              <a:rPr lang="en-US" dirty="0" err="1"/>
              <a:t>json</a:t>
            </a:r>
            <a:r>
              <a:rPr lang="en-US" dirty="0"/>
              <a:t> in the transfer of files</a:t>
            </a:r>
          </a:p>
          <a:p>
            <a:pPr marL="146050" indent="0">
              <a:buNone/>
            </a:pPr>
            <a:endParaRPr lang="en-US" dirty="0"/>
          </a:p>
          <a:p>
            <a:pPr marL="146050" indent="0">
              <a:buNone/>
            </a:pPr>
            <a:endParaRPr lang="en-IN" dirty="0"/>
          </a:p>
        </p:txBody>
      </p:sp>
      <p:sp>
        <p:nvSpPr>
          <p:cNvPr id="3" name="Title 2">
            <a:extLst>
              <a:ext uri="{FF2B5EF4-FFF2-40B4-BE49-F238E27FC236}">
                <a16:creationId xmlns:a16="http://schemas.microsoft.com/office/drawing/2014/main" id="{D30F3B26-3B92-7DEF-E9CC-3714D08C185C}"/>
              </a:ext>
            </a:extLst>
          </p:cNvPr>
          <p:cNvSpPr>
            <a:spLocks noGrp="1"/>
          </p:cNvSpPr>
          <p:nvPr>
            <p:ph type="title"/>
          </p:nvPr>
        </p:nvSpPr>
        <p:spPr/>
        <p:txBody>
          <a:bodyPr/>
          <a:lstStyle/>
          <a:p>
            <a:pPr algn="ctr"/>
            <a:r>
              <a:rPr lang="en-US" sz="3600" dirty="0"/>
              <a:t>RESOURCES USED</a:t>
            </a:r>
            <a:endParaRPr lang="en-IN" sz="3600" dirty="0"/>
          </a:p>
        </p:txBody>
      </p:sp>
    </p:spTree>
    <p:extLst>
      <p:ext uri="{BB962C8B-B14F-4D97-AF65-F5344CB8AC3E}">
        <p14:creationId xmlns:p14="http://schemas.microsoft.com/office/powerpoint/2010/main" val="49204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D4CCC6C-8525-CE73-636E-6249BA52A94E}"/>
              </a:ext>
            </a:extLst>
          </p:cNvPr>
          <p:cNvSpPr>
            <a:spLocks noGrp="1"/>
          </p:cNvSpPr>
          <p:nvPr>
            <p:ph type="subTitle" idx="1"/>
          </p:nvPr>
        </p:nvSpPr>
        <p:spPr/>
        <p:txBody>
          <a:bodyPr/>
          <a:lstStyle/>
          <a:p>
            <a:pPr marL="317500" indent="-171450">
              <a:buFont typeface="Arial" panose="020B0604020202020204" pitchFamily="34" charset="0"/>
              <a:buChar char="•"/>
            </a:pPr>
            <a:r>
              <a:rPr lang="en-US" dirty="0"/>
              <a:t>We trained the model on the Kaggle dataset featuring the images of people with and without pneumonia </a:t>
            </a:r>
          </a:p>
          <a:p>
            <a:pPr marL="317500" indent="-171450">
              <a:buFont typeface="Arial" panose="020B0604020202020204" pitchFamily="34" charset="0"/>
              <a:buChar char="•"/>
            </a:pPr>
            <a:endParaRPr lang="en-US" dirty="0"/>
          </a:p>
          <a:p>
            <a:pPr marL="317500" indent="-171450">
              <a:buFont typeface="Arial" panose="020B0604020202020204" pitchFamily="34" charset="0"/>
              <a:buChar char="•"/>
            </a:pPr>
            <a:r>
              <a:rPr lang="en-US" dirty="0"/>
              <a:t>In the project you upload an image of the chest scan on the website. The model then, based on its training data determines whether the person in the image  has pneumonia or not and also gives the percentage of how certain it is.</a:t>
            </a:r>
          </a:p>
          <a:p>
            <a:pPr marL="317500" indent="-171450">
              <a:buFont typeface="Arial" panose="020B0604020202020204" pitchFamily="34" charset="0"/>
              <a:buChar char="•"/>
            </a:pPr>
            <a:endParaRPr lang="en-US" dirty="0"/>
          </a:p>
          <a:p>
            <a:pPr marL="146050" indent="0">
              <a:buNone/>
            </a:pPr>
            <a:endParaRPr lang="en-US" dirty="0"/>
          </a:p>
        </p:txBody>
      </p:sp>
      <p:sp>
        <p:nvSpPr>
          <p:cNvPr id="3" name="Title 2">
            <a:extLst>
              <a:ext uri="{FF2B5EF4-FFF2-40B4-BE49-F238E27FC236}">
                <a16:creationId xmlns:a16="http://schemas.microsoft.com/office/drawing/2014/main" id="{122944FC-0D88-EC1E-2CA6-1204628F86FB}"/>
              </a:ext>
            </a:extLst>
          </p:cNvPr>
          <p:cNvSpPr>
            <a:spLocks noGrp="1"/>
          </p:cNvSpPr>
          <p:nvPr>
            <p:ph type="title"/>
          </p:nvPr>
        </p:nvSpPr>
        <p:spPr/>
        <p:txBody>
          <a:bodyPr/>
          <a:lstStyle/>
          <a:p>
            <a:pPr algn="ctr"/>
            <a:r>
              <a:rPr lang="en-US" sz="3600" dirty="0"/>
              <a:t>IMPLEMENTATION</a:t>
            </a:r>
            <a:endParaRPr lang="en-IN" sz="3600" dirty="0"/>
          </a:p>
        </p:txBody>
      </p:sp>
    </p:spTree>
    <p:extLst>
      <p:ext uri="{BB962C8B-B14F-4D97-AF65-F5344CB8AC3E}">
        <p14:creationId xmlns:p14="http://schemas.microsoft.com/office/powerpoint/2010/main" val="338468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2"/>
        <p:cNvGrpSpPr/>
        <p:nvPr/>
      </p:nvGrpSpPr>
      <p:grpSpPr>
        <a:xfrm>
          <a:off x="0" y="0"/>
          <a:ext cx="0" cy="0"/>
          <a:chOff x="0" y="0"/>
          <a:chExt cx="0" cy="0"/>
        </a:xfrm>
      </p:grpSpPr>
      <p:sp>
        <p:nvSpPr>
          <p:cNvPr id="3853" name="Google Shape;3853;p117"/>
          <p:cNvSpPr txBox="1">
            <a:spLocks noGrp="1"/>
          </p:cNvSpPr>
          <p:nvPr>
            <p:ph type="title"/>
          </p:nvPr>
        </p:nvSpPr>
        <p:spPr>
          <a:xfrm>
            <a:off x="1006262" y="2088189"/>
            <a:ext cx="3552900" cy="10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854" name="Google Shape;3854;p117"/>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3855" name="Google Shape;3855;p117"/>
          <p:cNvGrpSpPr/>
          <p:nvPr/>
        </p:nvGrpSpPr>
        <p:grpSpPr>
          <a:xfrm>
            <a:off x="5305424" y="1487383"/>
            <a:ext cx="1433949" cy="3117068"/>
            <a:chOff x="4943474" y="1487383"/>
            <a:chExt cx="1433949" cy="3117068"/>
          </a:xfrm>
        </p:grpSpPr>
        <p:sp>
          <p:nvSpPr>
            <p:cNvPr id="3856" name="Google Shape;3856;p117"/>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7"/>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7"/>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7"/>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17"/>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7"/>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7"/>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7"/>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17"/>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17"/>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17"/>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17"/>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17"/>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17"/>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7"/>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7"/>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7"/>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17"/>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17"/>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7"/>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7"/>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7"/>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17"/>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17"/>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17"/>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17"/>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7"/>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7"/>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17"/>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7"/>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7"/>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7"/>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7"/>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17"/>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7"/>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7"/>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7"/>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17"/>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17"/>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17"/>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17"/>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17"/>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7"/>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17"/>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17"/>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17"/>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17"/>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17"/>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17"/>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17"/>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6" name="Google Shape;3906;p117"/>
          <p:cNvGrpSpPr/>
          <p:nvPr/>
        </p:nvGrpSpPr>
        <p:grpSpPr>
          <a:xfrm>
            <a:off x="6931450" y="1364100"/>
            <a:ext cx="1070636" cy="3240352"/>
            <a:chOff x="6569500" y="1364100"/>
            <a:chExt cx="1070636" cy="3240352"/>
          </a:xfrm>
        </p:grpSpPr>
        <p:sp>
          <p:nvSpPr>
            <p:cNvPr id="3907" name="Google Shape;3907;p117"/>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17"/>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17"/>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17"/>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17"/>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17"/>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17"/>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17"/>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17"/>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17"/>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17"/>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17"/>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17"/>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17"/>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17"/>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17"/>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17"/>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17"/>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17"/>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17"/>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17"/>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17"/>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17"/>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17"/>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17"/>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17"/>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17"/>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17"/>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17"/>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17"/>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17"/>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17"/>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2" name="Google Shape;3942;p117"/>
          <p:cNvGrpSpPr/>
          <p:nvPr/>
        </p:nvGrpSpPr>
        <p:grpSpPr>
          <a:xfrm>
            <a:off x="2523499" y="3356304"/>
            <a:ext cx="321691" cy="321691"/>
            <a:chOff x="1379798" y="1723250"/>
            <a:chExt cx="397887" cy="397887"/>
          </a:xfrm>
        </p:grpSpPr>
        <p:sp>
          <p:nvSpPr>
            <p:cNvPr id="3943" name="Google Shape;3943;p11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1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1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1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7" name="Google Shape;3947;p117"/>
          <p:cNvGrpSpPr/>
          <p:nvPr/>
        </p:nvGrpSpPr>
        <p:grpSpPr>
          <a:xfrm>
            <a:off x="1137321" y="3280104"/>
            <a:ext cx="321708" cy="321691"/>
            <a:chOff x="266768" y="1721375"/>
            <a:chExt cx="397907" cy="397887"/>
          </a:xfrm>
        </p:grpSpPr>
        <p:sp>
          <p:nvSpPr>
            <p:cNvPr id="3948" name="Google Shape;3948;p11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1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4" name="Google Shape;3954;p117"/>
          <p:cNvSpPr txBox="1"/>
          <p:nvPr/>
        </p:nvSpPr>
        <p:spPr>
          <a:xfrm>
            <a:off x="1019175" y="4357850"/>
            <a:ext cx="3422400" cy="246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1500" b="1" dirty="0">
              <a:latin typeface="Montserrat"/>
              <a:ea typeface="Montserrat"/>
              <a:cs typeface="Montserrat"/>
              <a:sym typeface="Montserrat"/>
            </a:endParaRPr>
          </a:p>
        </p:txBody>
      </p:sp>
      <p:sp>
        <p:nvSpPr>
          <p:cNvPr id="6" name="Rectangle 5">
            <a:extLst>
              <a:ext uri="{FF2B5EF4-FFF2-40B4-BE49-F238E27FC236}">
                <a16:creationId xmlns:a16="http://schemas.microsoft.com/office/drawing/2014/main" id="{FE7D102A-89AB-8B77-D31B-713F35C68611}"/>
              </a:ext>
            </a:extLst>
          </p:cNvPr>
          <p:cNvSpPr/>
          <p:nvPr/>
        </p:nvSpPr>
        <p:spPr>
          <a:xfrm>
            <a:off x="1073239" y="3782096"/>
            <a:ext cx="3368336" cy="6700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53"/>
                                        </p:tgtEl>
                                        <p:attrNameLst>
                                          <p:attrName>style.visibility</p:attrName>
                                        </p:attrNameLst>
                                      </p:cBhvr>
                                      <p:to>
                                        <p:strVal val="visible"/>
                                      </p:to>
                                    </p:set>
                                    <p:anim calcmode="lin" valueType="num">
                                      <p:cBhvr additive="base">
                                        <p:cTn id="7" dur="1000"/>
                                        <p:tgtEl>
                                          <p:spTgt spid="385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06"/>
                                        </p:tgtEl>
                                        <p:attrNameLst>
                                          <p:attrName>style.visibility</p:attrName>
                                        </p:attrNameLst>
                                      </p:cBhvr>
                                      <p:to>
                                        <p:strVal val="visible"/>
                                      </p:to>
                                    </p:set>
                                    <p:animEffect transition="in" filter="fade">
                                      <p:cBhvr>
                                        <p:cTn id="12" dur="1000"/>
                                        <p:tgtEl>
                                          <p:spTgt spid="3906"/>
                                        </p:tgtEl>
                                      </p:cBhvr>
                                    </p:animEffect>
                                  </p:childTnLst>
                                </p:cTn>
                              </p:par>
                              <p:par>
                                <p:cTn id="13" presetID="10" presetClass="entr" presetSubtype="0" fill="hold" nodeType="withEffect">
                                  <p:stCondLst>
                                    <p:cond delay="0"/>
                                  </p:stCondLst>
                                  <p:childTnLst>
                                    <p:set>
                                      <p:cBhvr>
                                        <p:cTn id="14" dur="1" fill="hold">
                                          <p:stCondLst>
                                            <p:cond delay="0"/>
                                          </p:stCondLst>
                                        </p:cTn>
                                        <p:tgtEl>
                                          <p:spTgt spid="3855"/>
                                        </p:tgtEl>
                                        <p:attrNameLst>
                                          <p:attrName>style.visibility</p:attrName>
                                        </p:attrNameLst>
                                      </p:cBhvr>
                                      <p:to>
                                        <p:strVal val="visible"/>
                                      </p:to>
                                    </p:set>
                                    <p:animEffect transition="in" filter="fade">
                                      <p:cBhvr>
                                        <p:cTn id="15" dur="1000"/>
                                        <p:tgtEl>
                                          <p:spTgt spid="3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On-screen Show (16:9)</PresentationFormat>
  <Paragraphs>37</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Anaheim</vt:lpstr>
      <vt:lpstr>Alata</vt:lpstr>
      <vt:lpstr>Montserrat</vt:lpstr>
      <vt:lpstr>Roboto Condensed Light</vt:lpstr>
      <vt:lpstr>Healthcare Center Website by Slidesgo</vt:lpstr>
      <vt:lpstr>PNEUMOSCAN</vt:lpstr>
      <vt:lpstr>Debug Crew</vt:lpstr>
      <vt:lpstr>INTRODUCTION</vt:lpstr>
      <vt:lpstr>THE PROBLEM</vt:lpstr>
      <vt:lpstr>THE SOLUTION</vt:lpstr>
      <vt:lpstr>RESOURCES USED</vt:lpstr>
      <vt:lpstr>IMPLEMENTATION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PNEUMOSCAN</dc:title>
  <dc:creator>Admin</dc:creator>
  <cp:lastModifiedBy>Amay Garg</cp:lastModifiedBy>
  <cp:revision>1</cp:revision>
  <dcterms:modified xsi:type="dcterms:W3CDTF">2024-04-05T21:49:30Z</dcterms:modified>
</cp:coreProperties>
</file>