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8"/>
  </p:notesMasterIdLst>
  <p:sldIdLst>
    <p:sldId id="256" r:id="rId3"/>
    <p:sldId id="257" r:id="rId4"/>
    <p:sldId id="264" r:id="rId5"/>
    <p:sldId id="265" r:id="rId6"/>
    <p:sldId id="270" r:id="rId7"/>
    <p:sldId id="266" r:id="rId8"/>
    <p:sldId id="273" r:id="rId9"/>
    <p:sldId id="272" r:id="rId10"/>
    <p:sldId id="267" r:id="rId11"/>
    <p:sldId id="268" r:id="rId12"/>
    <p:sldId id="271" r:id="rId13"/>
    <p:sldId id="274" r:id="rId14"/>
    <p:sldId id="275" r:id="rId15"/>
    <p:sldId id="269" r:id="rId16"/>
    <p:sldId id="258"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F6Rj+KYU3oAyURUTyWplD1UIr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632ccdfb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632ccdfb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352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4950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1360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7533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632ccdfb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632ccdfb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815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632ccdf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632ccdf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632ccdfb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632ccdfb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632ccdfb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632ccdfb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76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632ccdfb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632ccdfb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853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0805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632ccdfb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632ccdfb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05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9674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3262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632ccdfb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632ccdfb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16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18"/>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6" name="Google Shape;16;p18"/>
          <p:cNvSpPr/>
          <p:nvPr/>
        </p:nvSpPr>
        <p:spPr>
          <a:xfrm>
            <a:off x="1307870" y="1267730"/>
            <a:ext cx="9576262" cy="4307950"/>
          </a:xfrm>
          <a:prstGeom prst="rect">
            <a:avLst/>
          </a:prstGeom>
          <a:solidFill>
            <a:schemeClr val="lt1"/>
          </a:solidFill>
          <a:ln>
            <a:noFill/>
          </a:ln>
          <a:effectLst>
            <a:outerShdw blurRad="50800" algn="ctr" rotWithShape="0">
              <a:srgbClr val="000000">
                <a:alpha val="6549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8"/>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8"/>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18"/>
          <p:cNvGrpSpPr/>
          <p:nvPr/>
        </p:nvGrpSpPr>
        <p:grpSpPr>
          <a:xfrm>
            <a:off x="5250180" y="1267730"/>
            <a:ext cx="1691640" cy="615934"/>
            <a:chOff x="5250180" y="1267730"/>
            <a:chExt cx="1691640" cy="615934"/>
          </a:xfrm>
        </p:grpSpPr>
        <p:cxnSp>
          <p:nvCxnSpPr>
            <p:cNvPr id="20" name="Google Shape;20;p18"/>
            <p:cNvCxnSpPr/>
            <p:nvPr/>
          </p:nvCxnSpPr>
          <p:spPr>
            <a:xfrm>
              <a:off x="525018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21" name="Google Shape;21;p18"/>
            <p:cNvCxnSpPr/>
            <p:nvPr/>
          </p:nvCxnSpPr>
          <p:spPr>
            <a:xfrm>
              <a:off x="694182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22" name="Google Shape;22;p18"/>
            <p:cNvCxnSpPr/>
            <p:nvPr/>
          </p:nvCxnSpPr>
          <p:spPr>
            <a:xfrm>
              <a:off x="5250180" y="1883664"/>
              <a:ext cx="1691640" cy="0"/>
            </a:xfrm>
            <a:prstGeom prst="straightConnector1">
              <a:avLst/>
            </a:prstGeom>
            <a:solidFill>
              <a:srgbClr val="262626"/>
            </a:solidFill>
            <a:ln w="9525" cap="flat" cmpd="sng">
              <a:solidFill>
                <a:srgbClr val="FFFFFF"/>
              </a:solidFill>
              <a:prstDash val="solid"/>
              <a:miter lim="800000"/>
              <a:headEnd type="none" w="sm" len="sm"/>
              <a:tailEnd type="none" w="sm" len="sm"/>
            </a:ln>
          </p:spPr>
        </p:cxnSp>
      </p:grpSp>
      <p:sp>
        <p:nvSpPr>
          <p:cNvPr id="23" name="Google Shape;23;p18"/>
          <p:cNvSpPr txBox="1">
            <a:spLocks noGrp="1"/>
          </p:cNvSpPr>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262626"/>
              </a:buClr>
              <a:buSzPts val="6800"/>
              <a:buFont typeface="Avenir"/>
              <a:buNone/>
              <a:defRPr sz="6800" b="0" cap="none">
                <a:solidFill>
                  <a:srgbClr val="262626"/>
                </a:solidFill>
                <a:latin typeface="Avenir"/>
                <a:ea typeface="Avenir"/>
                <a:cs typeface="Avenir"/>
                <a:sym typeface="Aveni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8"/>
          <p:cNvSpPr txBox="1">
            <a:spLocks noGrp="1"/>
          </p:cNvSpPr>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25" name="Google Shape;25;p18"/>
          <p:cNvSpPr txBox="1">
            <a:spLocks noGrp="1"/>
          </p:cNvSpPr>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300">
                <a:solidFill>
                  <a:srgbClr val="FFFFFF"/>
                </a:solidFill>
                <a:latin typeface="Avenir"/>
                <a:ea typeface="Avenir"/>
                <a:cs typeface="Avenir"/>
                <a:sym typeface="Aveni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8"/>
          <p:cNvSpPr txBox="1">
            <a:spLocks noGrp="1"/>
          </p:cNvSpPr>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2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9"/>
          <p:cNvSpPr txBox="1">
            <a:spLocks noGrp="1"/>
          </p:cNvSpPr>
          <p:nvPr>
            <p:ph type="body" idx="1"/>
          </p:nvPr>
        </p:nvSpPr>
        <p:spPr>
          <a:xfrm rot="5400000">
            <a:off x="4171188" y="-1001268"/>
            <a:ext cx="3849624"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94" name="Google Shape;94;p29"/>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9"/>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30"/>
          <p:cNvSpPr txBox="1">
            <a:spLocks noGrp="1"/>
          </p:cNvSpPr>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0"/>
          <p:cNvSpPr txBox="1">
            <a:spLocks noGrp="1"/>
          </p:cNvSpPr>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00" name="Google Shape;100;p30"/>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0"/>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0"/>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1"/>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15" name="Google Shape;115;p21"/>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1"/>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1"/>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31" name="Google Shape;31;p19"/>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4"/>
        <p:cNvGrpSpPr/>
        <p:nvPr/>
      </p:nvGrpSpPr>
      <p:grpSpPr>
        <a:xfrm>
          <a:off x="0" y="0"/>
          <a:ext cx="0" cy="0"/>
          <a:chOff x="0" y="0"/>
          <a:chExt cx="0" cy="0"/>
        </a:xfrm>
      </p:grpSpPr>
      <p:sp>
        <p:nvSpPr>
          <p:cNvPr id="35" name="Google Shape;35;p22"/>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6" name="Google Shape;36;p22"/>
          <p:cNvSpPr/>
          <p:nvPr/>
        </p:nvSpPr>
        <p:spPr>
          <a:xfrm>
            <a:off x="1307870" y="1267730"/>
            <a:ext cx="9576262" cy="4307950"/>
          </a:xfrm>
          <a:prstGeom prst="rect">
            <a:avLst/>
          </a:prstGeom>
          <a:solidFill>
            <a:schemeClr val="lt1"/>
          </a:solidFill>
          <a:ln>
            <a:noFill/>
          </a:ln>
          <a:effectLst>
            <a:outerShdw blurRad="50800" algn="ctr" rotWithShape="0">
              <a:srgbClr val="000000">
                <a:alpha val="6549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2"/>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2"/>
          <p:cNvSpPr/>
          <p:nvPr/>
        </p:nvSpPr>
        <p:spPr>
          <a:xfrm>
            <a:off x="5135880" y="1267730"/>
            <a:ext cx="1920240" cy="7315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2"/>
          <p:cNvSpPr txBox="1">
            <a:spLocks noGrp="1"/>
          </p:cNvSpPr>
          <p:nvPr>
            <p:ph type="title"/>
          </p:nvPr>
        </p:nvSpPr>
        <p:spPr>
          <a:xfrm>
            <a:off x="1629156" y="2275165"/>
            <a:ext cx="8933688" cy="2406895"/>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262626"/>
              </a:buClr>
              <a:buSzPts val="6800"/>
              <a:buFont typeface="Avenir"/>
              <a:buNone/>
              <a:defRPr sz="6800" cap="none">
                <a:solidFill>
                  <a:srgbClr val="262626"/>
                </a:solidFill>
                <a:latin typeface="Avenir"/>
                <a:ea typeface="Avenir"/>
                <a:cs typeface="Avenir"/>
                <a:sym typeface="Aveni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40" name="Google Shape;40;p22"/>
          <p:cNvGrpSpPr/>
          <p:nvPr/>
        </p:nvGrpSpPr>
        <p:grpSpPr>
          <a:xfrm>
            <a:off x="5250180" y="1267730"/>
            <a:ext cx="1691640" cy="615934"/>
            <a:chOff x="5250180" y="1267730"/>
            <a:chExt cx="1691640" cy="615934"/>
          </a:xfrm>
        </p:grpSpPr>
        <p:cxnSp>
          <p:nvCxnSpPr>
            <p:cNvPr id="41" name="Google Shape;41;p22"/>
            <p:cNvCxnSpPr/>
            <p:nvPr/>
          </p:nvCxnSpPr>
          <p:spPr>
            <a:xfrm>
              <a:off x="525018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42" name="Google Shape;42;p22"/>
            <p:cNvCxnSpPr/>
            <p:nvPr/>
          </p:nvCxnSpPr>
          <p:spPr>
            <a:xfrm>
              <a:off x="694182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43" name="Google Shape;43;p22"/>
            <p:cNvCxnSpPr/>
            <p:nvPr/>
          </p:nvCxnSpPr>
          <p:spPr>
            <a:xfrm>
              <a:off x="5250180" y="1883664"/>
              <a:ext cx="1691640" cy="0"/>
            </a:xfrm>
            <a:prstGeom prst="straightConnector1">
              <a:avLst/>
            </a:prstGeom>
            <a:solidFill>
              <a:srgbClr val="262626"/>
            </a:solidFill>
            <a:ln w="9525" cap="flat" cmpd="sng">
              <a:solidFill>
                <a:srgbClr val="FFFFFF"/>
              </a:solidFill>
              <a:prstDash val="solid"/>
              <a:miter lim="800000"/>
              <a:headEnd type="none" w="sm" len="sm"/>
              <a:tailEnd type="none" w="sm" len="sm"/>
            </a:ln>
          </p:spPr>
        </p:cxnSp>
      </p:grpSp>
      <p:sp>
        <p:nvSpPr>
          <p:cNvPr id="44" name="Google Shape;44;p22"/>
          <p:cNvSpPr txBox="1">
            <a:spLocks noGrp="1"/>
          </p:cNvSpPr>
          <p:nvPr>
            <p:ph type="body" idx="1"/>
          </p:nvPr>
        </p:nvSpPr>
        <p:spPr>
          <a:xfrm>
            <a:off x="1629156" y="4682062"/>
            <a:ext cx="8939784"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900"/>
              </a:spcBef>
              <a:spcAft>
                <a:spcPts val="0"/>
              </a:spcAft>
              <a:buSzPts val="1800"/>
              <a:buNone/>
              <a:defRPr sz="1800">
                <a:solidFill>
                  <a:srgbClr val="0C0C0C"/>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a:endParaRPr/>
          </a:p>
        </p:txBody>
      </p:sp>
      <p:sp>
        <p:nvSpPr>
          <p:cNvPr id="45" name="Google Shape;45;p22"/>
          <p:cNvSpPr txBox="1">
            <a:spLocks noGrp="1"/>
          </p:cNvSpPr>
          <p:nvPr>
            <p:ph type="dt" idx="10"/>
          </p:nvPr>
        </p:nvSpPr>
        <p:spPr>
          <a:xfrm>
            <a:off x="5318760" y="1344502"/>
            <a:ext cx="1554480" cy="498781"/>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300">
                <a:solidFill>
                  <a:srgbClr val="FFFFFF"/>
                </a:solidFill>
                <a:latin typeface="Avenir"/>
                <a:ea typeface="Avenir"/>
                <a:cs typeface="Avenir"/>
                <a:sym typeface="Aveni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2"/>
          <p:cNvSpPr txBox="1">
            <a:spLocks noGrp="1"/>
          </p:cNvSpPr>
          <p:nvPr>
            <p:ph type="ftr" idx="11"/>
          </p:nvPr>
        </p:nvSpPr>
        <p:spPr>
          <a:xfrm>
            <a:off x="1629157" y="5177408"/>
            <a:ext cx="5660134" cy="228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sldNum" idx="12"/>
          </p:nvPr>
        </p:nvSpPr>
        <p:spPr>
          <a:xfrm>
            <a:off x="8604504" y="5177408"/>
            <a:ext cx="1958339" cy="2286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2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3"/>
          <p:cNvSpPr txBox="1">
            <a:spLocks noGrp="1"/>
          </p:cNvSpPr>
          <p:nvPr>
            <p:ph type="body" idx="1"/>
          </p:nvPr>
        </p:nvSpPr>
        <p:spPr>
          <a:xfrm>
            <a:off x="106680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1" name="Google Shape;51;p23"/>
          <p:cNvSpPr txBox="1">
            <a:spLocks noGrp="1"/>
          </p:cNvSpPr>
          <p:nvPr>
            <p:ph type="body" idx="2"/>
          </p:nvPr>
        </p:nvSpPr>
        <p:spPr>
          <a:xfrm>
            <a:off x="646176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2" name="Google Shape;52;p23"/>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3"/>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3"/>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2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4"/>
          <p:cNvSpPr txBox="1">
            <a:spLocks noGrp="1"/>
          </p:cNvSpPr>
          <p:nvPr>
            <p:ph type="body" idx="1"/>
          </p:nvPr>
        </p:nvSpPr>
        <p:spPr>
          <a:xfrm>
            <a:off x="1069848"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i="0">
                <a:solidFill>
                  <a:schemeClr val="dk1"/>
                </a:solidFill>
                <a:latin typeface="Avenir"/>
                <a:ea typeface="Avenir"/>
                <a:cs typeface="Avenir"/>
                <a:sym typeface="Avenir"/>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58" name="Google Shape;58;p24"/>
          <p:cNvSpPr txBox="1">
            <a:spLocks noGrp="1"/>
          </p:cNvSpPr>
          <p:nvPr>
            <p:ph type="body" idx="2"/>
          </p:nvPr>
        </p:nvSpPr>
        <p:spPr>
          <a:xfrm>
            <a:off x="1069848" y="2792472"/>
            <a:ext cx="4663440" cy="316382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9" name="Google Shape;59;p24"/>
          <p:cNvSpPr txBox="1">
            <a:spLocks noGrp="1"/>
          </p:cNvSpPr>
          <p:nvPr>
            <p:ph type="body" idx="3"/>
          </p:nvPr>
        </p:nvSpPr>
        <p:spPr>
          <a:xfrm>
            <a:off x="6458712"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a:solidFill>
                  <a:schemeClr val="dk1"/>
                </a:solidFill>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0" name="Google Shape;60;p24"/>
          <p:cNvSpPr txBox="1">
            <a:spLocks noGrp="1"/>
          </p:cNvSpPr>
          <p:nvPr>
            <p:ph type="body" idx="4"/>
          </p:nvPr>
        </p:nvSpPr>
        <p:spPr>
          <a:xfrm>
            <a:off x="6458712" y="2792471"/>
            <a:ext cx="4663440" cy="3164509"/>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1" name="Google Shape;61;p24"/>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4"/>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2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5"/>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5"/>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26"/>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6"/>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6"/>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3"/>
        <p:cNvGrpSpPr/>
        <p:nvPr/>
      </p:nvGrpSpPr>
      <p:grpSpPr>
        <a:xfrm>
          <a:off x="0" y="0"/>
          <a:ext cx="0" cy="0"/>
          <a:chOff x="0" y="0"/>
          <a:chExt cx="0" cy="0"/>
        </a:xfrm>
      </p:grpSpPr>
      <p:sp>
        <p:nvSpPr>
          <p:cNvPr id="74" name="Google Shape;74;p27"/>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7"/>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7"/>
          <p:cNvSpPr txBox="1">
            <a:spLocks noGrp="1"/>
          </p:cNvSpPr>
          <p:nvPr>
            <p:ph type="title"/>
          </p:nvPr>
        </p:nvSpPr>
        <p:spPr>
          <a:xfrm>
            <a:off x="8458200" y="607392"/>
            <a:ext cx="3161963" cy="16459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Avenir"/>
              <a:buNone/>
              <a:defRPr sz="3200" b="0" cap="none">
                <a:solidFill>
                  <a:schemeClr val="dk1"/>
                </a:solidFill>
                <a:latin typeface="Avenir"/>
                <a:ea typeface="Avenir"/>
                <a:cs typeface="Avenir"/>
                <a:sym typeface="Aveni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7"/>
          <p:cNvSpPr txBox="1">
            <a:spLocks noGrp="1"/>
          </p:cNvSpPr>
          <p:nvPr>
            <p:ph type="body" idx="1"/>
          </p:nvPr>
        </p:nvSpPr>
        <p:spPr>
          <a:xfrm>
            <a:off x="685800" y="609600"/>
            <a:ext cx="6858000" cy="5334000"/>
          </a:xfrm>
          <a:prstGeom prst="rect">
            <a:avLst/>
          </a:prstGeom>
          <a:noFill/>
          <a:ln>
            <a:noFill/>
          </a:ln>
        </p:spPr>
        <p:txBody>
          <a:bodyPr spcFirstLastPara="1" wrap="square" lIns="91425" tIns="45700" rIns="91425" bIns="45700" anchor="t" anchorCtr="0">
            <a:normAutofit/>
          </a:bodyPr>
          <a:lstStyle>
            <a:lvl1pPr marL="457200" lvl="0" indent="-349250" algn="l">
              <a:lnSpc>
                <a:spcPct val="110000"/>
              </a:lnSpc>
              <a:spcBef>
                <a:spcPts val="900"/>
              </a:spcBef>
              <a:spcAft>
                <a:spcPts val="0"/>
              </a:spcAft>
              <a:buSzPts val="1900"/>
              <a:buChar char="◦"/>
              <a:defRPr sz="19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78" name="Google Shape;78;p27"/>
          <p:cNvSpPr txBox="1">
            <a:spLocks noGrp="1"/>
          </p:cNvSpPr>
          <p:nvPr>
            <p:ph type="body" idx="2"/>
          </p:nvPr>
        </p:nvSpPr>
        <p:spPr>
          <a:xfrm>
            <a:off x="8458200" y="2336800"/>
            <a:ext cx="3161963" cy="36068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79" name="Google Shape;79;p27"/>
          <p:cNvSpPr txBox="1">
            <a:spLocks noGrp="1"/>
          </p:cNvSpPr>
          <p:nvPr>
            <p:ph type="dt" idx="10"/>
          </p:nvPr>
        </p:nvSpPr>
        <p:spPr>
          <a:xfrm>
            <a:off x="5588000" y="6035040"/>
            <a:ext cx="1955800" cy="365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7"/>
          <p:cNvSpPr txBox="1">
            <a:spLocks noGrp="1"/>
          </p:cNvSpPr>
          <p:nvPr>
            <p:ph type="ftr" idx="11"/>
          </p:nvPr>
        </p:nvSpPr>
        <p:spPr>
          <a:xfrm>
            <a:off x="685801" y="6035040"/>
            <a:ext cx="458470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7"/>
          <p:cNvSpPr txBox="1">
            <a:spLocks noGrp="1"/>
          </p:cNvSpPr>
          <p:nvPr>
            <p:ph type="sldNum" idx="12"/>
          </p:nvPr>
        </p:nvSpPr>
        <p:spPr>
          <a:xfrm>
            <a:off x="10396728" y="6035040"/>
            <a:ext cx="1223435" cy="36576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262626"/>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28"/>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8"/>
          <p:cNvSpPr>
            <a:spLocks noGrp="1"/>
          </p:cNvSpPr>
          <p:nvPr>
            <p:ph type="pic" idx="2"/>
          </p:nvPr>
        </p:nvSpPr>
        <p:spPr>
          <a:xfrm>
            <a:off x="228599" y="237744"/>
            <a:ext cx="7696201" cy="6382512"/>
          </a:xfrm>
          <a:prstGeom prst="rect">
            <a:avLst/>
          </a:prstGeom>
          <a:solidFill>
            <a:srgbClr val="F58F7F"/>
          </a:solidFill>
          <a:ln>
            <a:noFill/>
          </a:ln>
        </p:spPr>
      </p:sp>
      <p:sp>
        <p:nvSpPr>
          <p:cNvPr id="85" name="Google Shape;85;p28"/>
          <p:cNvSpPr txBox="1">
            <a:spLocks noGrp="1"/>
          </p:cNvSpPr>
          <p:nvPr>
            <p:ph type="dt" idx="10"/>
          </p:nvPr>
        </p:nvSpPr>
        <p:spPr>
          <a:xfrm>
            <a:off x="5662337" y="6035040"/>
            <a:ext cx="2071963" cy="365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b="1">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8"/>
          <p:cNvSpPr txBox="1">
            <a:spLocks noGrp="1"/>
          </p:cNvSpPr>
          <p:nvPr>
            <p:ph type="ftr" idx="11"/>
          </p:nvPr>
        </p:nvSpPr>
        <p:spPr>
          <a:xfrm>
            <a:off x="612648" y="6035040"/>
            <a:ext cx="4588002" cy="365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000" b="1">
                <a:solidFill>
                  <a:srgbClr val="FFFFFF"/>
                </a:solidFill>
                <a:latin typeface="Avenir"/>
                <a:ea typeface="Avenir"/>
                <a:cs typeface="Avenir"/>
                <a:sym typeface="Aveni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8"/>
          <p:cNvSpPr txBox="1">
            <a:spLocks noGrp="1"/>
          </p:cNvSpPr>
          <p:nvPr>
            <p:ph type="sldNum" idx="12"/>
          </p:nvPr>
        </p:nvSpPr>
        <p:spPr>
          <a:xfrm>
            <a:off x="10396728" y="6035040"/>
            <a:ext cx="1225296" cy="36576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28"/>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8"/>
          <p:cNvSpPr txBox="1">
            <a:spLocks noGrp="1"/>
          </p:cNvSpPr>
          <p:nvPr>
            <p:ph type="title"/>
          </p:nvPr>
        </p:nvSpPr>
        <p:spPr>
          <a:xfrm>
            <a:off x="8477250" y="603504"/>
            <a:ext cx="3144774" cy="164592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3200"/>
              <a:buFont typeface="Avenir"/>
              <a:buNone/>
              <a:defRPr sz="3200" b="0">
                <a:solidFill>
                  <a:schemeClr val="dk1"/>
                </a:solidFill>
                <a:latin typeface="Avenir"/>
                <a:ea typeface="Avenir"/>
                <a:cs typeface="Avenir"/>
                <a:sym typeface="Aveni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8"/>
          <p:cNvSpPr txBox="1">
            <a:spLocks noGrp="1"/>
          </p:cNvSpPr>
          <p:nvPr>
            <p:ph type="body" idx="1"/>
          </p:nvPr>
        </p:nvSpPr>
        <p:spPr>
          <a:xfrm>
            <a:off x="8477250" y="2386584"/>
            <a:ext cx="3144774" cy="351129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7" name="Google Shape;7;p17"/>
          <p:cNvSpPr/>
          <p:nvPr/>
        </p:nvSpPr>
        <p:spPr>
          <a:xfrm>
            <a:off x="234696" y="237744"/>
            <a:ext cx="11722608" cy="6382512"/>
          </a:xfrm>
          <a:prstGeom prst="rect">
            <a:avLst/>
          </a:prstGeom>
          <a:solidFill>
            <a:srgbClr val="BFBFBF">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7"/>
          <p:cNvSpPr/>
          <p:nvPr/>
        </p:nvSpPr>
        <p:spPr>
          <a:xfrm>
            <a:off x="371856" y="374904"/>
            <a:ext cx="11448288" cy="6108192"/>
          </a:xfrm>
          <a:prstGeom prst="rect">
            <a:avLst/>
          </a:prstGeom>
          <a:noFill/>
          <a:ln w="9525" cap="sq" cmpd="sng">
            <a:solidFill>
              <a:srgbClr val="26262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1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000"/>
              <a:buFont typeface="Avenir"/>
              <a:buNone/>
              <a:defRPr sz="4000" b="0" i="0" u="none" strike="noStrike" cap="none">
                <a:solidFill>
                  <a:srgbClr val="262626"/>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17"/>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262626"/>
              </a:buClr>
              <a:buSzPts val="1500"/>
              <a:buFont typeface="Garamond"/>
              <a:buChar char="◦"/>
              <a:defRPr sz="1500" b="0" i="0" u="none" strike="noStrike" cap="none">
                <a:solidFill>
                  <a:schemeClr val="dk1"/>
                </a:solidFill>
                <a:latin typeface="Avenir"/>
                <a:ea typeface="Avenir"/>
                <a:cs typeface="Avenir"/>
                <a:sym typeface="Avenir"/>
              </a:defRPr>
            </a:lvl1pPr>
            <a:lvl2pPr marL="914400" marR="0" lvl="1" indent="-311150" algn="l" rtl="0">
              <a:lnSpc>
                <a:spcPct val="100000"/>
              </a:lnSpc>
              <a:spcBef>
                <a:spcPts val="500"/>
              </a:spcBef>
              <a:spcAft>
                <a:spcPts val="0"/>
              </a:spcAft>
              <a:buClr>
                <a:srgbClr val="262626"/>
              </a:buClr>
              <a:buSzPts val="1300"/>
              <a:buFont typeface="Garamond"/>
              <a:buChar char="◦"/>
              <a:defRPr sz="1300" b="0" i="0" u="none" strike="noStrike" cap="none">
                <a:solidFill>
                  <a:schemeClr val="dk1"/>
                </a:solidFill>
                <a:latin typeface="Avenir"/>
                <a:ea typeface="Avenir"/>
                <a:cs typeface="Avenir"/>
                <a:sym typeface="Avenir"/>
              </a:defRPr>
            </a:lvl2pPr>
            <a:lvl3pPr marL="1371600" marR="0" lvl="2"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Avenir"/>
                <a:ea typeface="Avenir"/>
                <a:cs typeface="Avenir"/>
                <a:sym typeface="Avenir"/>
              </a:defRPr>
            </a:lvl3pPr>
            <a:lvl4pPr marL="1828800" marR="0" lvl="3"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Avenir"/>
                <a:ea typeface="Avenir"/>
                <a:cs typeface="Avenir"/>
                <a:sym typeface="Avenir"/>
              </a:defRPr>
            </a:lvl4pPr>
            <a:lvl5pPr marL="2286000" marR="0" lvl="4"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Avenir"/>
                <a:ea typeface="Avenir"/>
                <a:cs typeface="Avenir"/>
                <a:sym typeface="Avenir"/>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Avenir"/>
                <a:ea typeface="Avenir"/>
                <a:cs typeface="Avenir"/>
                <a:sym typeface="Avenir"/>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Avenir"/>
                <a:ea typeface="Avenir"/>
                <a:cs typeface="Avenir"/>
                <a:sym typeface="Avenir"/>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Avenir"/>
                <a:ea typeface="Avenir"/>
                <a:cs typeface="Avenir"/>
                <a:sym typeface="Avenir"/>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Avenir"/>
                <a:ea typeface="Avenir"/>
                <a:cs typeface="Avenir"/>
                <a:sym typeface="Avenir"/>
              </a:defRPr>
            </a:lvl9pPr>
          </a:lstStyle>
          <a:p>
            <a:endParaRPr/>
          </a:p>
        </p:txBody>
      </p:sp>
      <p:sp>
        <p:nvSpPr>
          <p:cNvPr id="11" name="Google Shape;11;p17"/>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rgbClr val="3F3F3F"/>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12" name="Google Shape;12;p17"/>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262626"/>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13" name="Google Shape;13;p17"/>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3"/>
        <p:cNvGrpSpPr/>
        <p:nvPr/>
      </p:nvGrpSpPr>
      <p:grpSpPr>
        <a:xfrm>
          <a:off x="0" y="0"/>
          <a:ext cx="0" cy="0"/>
          <a:chOff x="0" y="0"/>
          <a:chExt cx="0" cy="0"/>
        </a:xfrm>
      </p:grpSpPr>
      <p:sp>
        <p:nvSpPr>
          <p:cNvPr id="104" name="Google Shape;104;p20"/>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05" name="Google Shape;105;p20"/>
          <p:cNvSpPr/>
          <p:nvPr/>
        </p:nvSpPr>
        <p:spPr>
          <a:xfrm>
            <a:off x="234696" y="237744"/>
            <a:ext cx="11722608" cy="6382512"/>
          </a:xfrm>
          <a:prstGeom prst="rect">
            <a:avLst/>
          </a:prstGeom>
          <a:solidFill>
            <a:schemeClr val="dk1">
              <a:alpha val="6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0"/>
          <p:cNvSpPr/>
          <p:nvPr/>
        </p:nvSpPr>
        <p:spPr>
          <a:xfrm>
            <a:off x="371856" y="374904"/>
            <a:ext cx="11448288" cy="6108192"/>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EFEFE"/>
              </a:buClr>
              <a:buSzPts val="4000"/>
              <a:buFont typeface="Avenir"/>
              <a:buNone/>
              <a:defRPr sz="4000" b="0" i="0" u="none" strike="noStrike" cap="none">
                <a:solidFill>
                  <a:srgbClr val="FEFEFE"/>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8" name="Google Shape;108;p20"/>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FEFEFE"/>
              </a:buClr>
              <a:buSzPts val="1500"/>
              <a:buFont typeface="Garamond"/>
              <a:buChar char="◦"/>
              <a:defRPr sz="1500" b="0" i="0" u="none" strike="noStrike" cap="none">
                <a:solidFill>
                  <a:schemeClr val="lt1"/>
                </a:solidFill>
                <a:latin typeface="Avenir"/>
                <a:ea typeface="Avenir"/>
                <a:cs typeface="Avenir"/>
                <a:sym typeface="Avenir"/>
              </a:defRPr>
            </a:lvl1pPr>
            <a:lvl2pPr marL="914400" marR="0" lvl="1" indent="-311150" algn="l" rtl="0">
              <a:lnSpc>
                <a:spcPct val="100000"/>
              </a:lnSpc>
              <a:spcBef>
                <a:spcPts val="500"/>
              </a:spcBef>
              <a:spcAft>
                <a:spcPts val="0"/>
              </a:spcAft>
              <a:buClr>
                <a:srgbClr val="FEFEFE"/>
              </a:buClr>
              <a:buSzPts val="1300"/>
              <a:buFont typeface="Garamond"/>
              <a:buChar char="◦"/>
              <a:defRPr sz="1300" b="0" i="0" u="none" strike="noStrike" cap="none">
                <a:solidFill>
                  <a:schemeClr val="lt1"/>
                </a:solidFill>
                <a:latin typeface="Avenir"/>
                <a:ea typeface="Avenir"/>
                <a:cs typeface="Avenir"/>
                <a:sym typeface="Avenir"/>
              </a:defRPr>
            </a:lvl2pPr>
            <a:lvl3pPr marL="1371600" marR="0" lvl="2"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Avenir"/>
                <a:ea typeface="Avenir"/>
                <a:cs typeface="Avenir"/>
                <a:sym typeface="Avenir"/>
              </a:defRPr>
            </a:lvl3pPr>
            <a:lvl4pPr marL="1828800" marR="0" lvl="3"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Avenir"/>
                <a:ea typeface="Avenir"/>
                <a:cs typeface="Avenir"/>
                <a:sym typeface="Avenir"/>
              </a:defRPr>
            </a:lvl4pPr>
            <a:lvl5pPr marL="2286000" marR="0" lvl="4"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Avenir"/>
                <a:ea typeface="Avenir"/>
                <a:cs typeface="Avenir"/>
                <a:sym typeface="Avenir"/>
              </a:defRPr>
            </a:lvl5pPr>
            <a:lvl6pPr marL="2743200" marR="0" lvl="5"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Avenir"/>
                <a:ea typeface="Avenir"/>
                <a:cs typeface="Avenir"/>
                <a:sym typeface="Avenir"/>
              </a:defRPr>
            </a:lvl6pPr>
            <a:lvl7pPr marL="3200400" marR="0" lvl="6"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Avenir"/>
                <a:ea typeface="Avenir"/>
                <a:cs typeface="Avenir"/>
                <a:sym typeface="Avenir"/>
              </a:defRPr>
            </a:lvl7pPr>
            <a:lvl8pPr marL="3657600" marR="0" lvl="7"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Avenir"/>
                <a:ea typeface="Avenir"/>
                <a:cs typeface="Avenir"/>
                <a:sym typeface="Avenir"/>
              </a:defRPr>
            </a:lvl8pPr>
            <a:lvl9pPr marL="4114800" marR="0" lvl="8"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Avenir"/>
                <a:ea typeface="Avenir"/>
                <a:cs typeface="Avenir"/>
                <a:sym typeface="Avenir"/>
              </a:defRPr>
            </a:lvl9pPr>
          </a:lstStyle>
          <a:p>
            <a:endParaRPr/>
          </a:p>
        </p:txBody>
      </p:sp>
      <p:sp>
        <p:nvSpPr>
          <p:cNvPr id="109" name="Google Shape;109;p20"/>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rgbClr val="FEFEFE"/>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9pPr>
          </a:lstStyle>
          <a:p>
            <a:endParaRPr/>
          </a:p>
        </p:txBody>
      </p:sp>
      <p:sp>
        <p:nvSpPr>
          <p:cNvPr id="110" name="Google Shape;110;p20"/>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FEFEFE"/>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9pPr>
          </a:lstStyle>
          <a:p>
            <a:endParaRPr/>
          </a:p>
        </p:txBody>
      </p:sp>
      <p:sp>
        <p:nvSpPr>
          <p:cNvPr id="111" name="Google Shape;111;p20"/>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FEFEFE"/>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pic>
        <p:nvPicPr>
          <p:cNvPr id="122" name="Google Shape;122;p1" descr="abstract image"/>
          <p:cNvPicPr preferRelativeResize="0"/>
          <p:nvPr/>
        </p:nvPicPr>
        <p:blipFill rotWithShape="1">
          <a:blip r:embed="rId3">
            <a:alphaModFix/>
          </a:blip>
          <a:srcRect/>
          <a:stretch/>
        </p:blipFill>
        <p:spPr>
          <a:xfrm>
            <a:off x="20" y="10"/>
            <a:ext cx="12191979" cy="6857990"/>
          </a:xfrm>
          <a:prstGeom prst="rect">
            <a:avLst/>
          </a:prstGeom>
          <a:noFill/>
          <a:ln>
            <a:noFill/>
          </a:ln>
        </p:spPr>
      </p:pic>
      <p:sp>
        <p:nvSpPr>
          <p:cNvPr id="123" name="Google Shape;123;p1"/>
          <p:cNvSpPr/>
          <p:nvPr/>
        </p:nvSpPr>
        <p:spPr>
          <a:xfrm>
            <a:off x="937329" y="1808532"/>
            <a:ext cx="5452527" cy="3240936"/>
          </a:xfrm>
          <a:prstGeom prst="rect">
            <a:avLst/>
          </a:pr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
          <p:cNvSpPr/>
          <p:nvPr/>
        </p:nvSpPr>
        <p:spPr>
          <a:xfrm>
            <a:off x="1103272" y="1975104"/>
            <a:ext cx="5120640" cy="2907792"/>
          </a:xfrm>
          <a:prstGeom prst="rect">
            <a:avLst/>
          </a:prstGeom>
          <a:noFill/>
          <a:ln w="9525" cap="sq"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
          <p:cNvSpPr txBox="1">
            <a:spLocks noGrp="1"/>
          </p:cNvSpPr>
          <p:nvPr>
            <p:ph type="ctrTitle"/>
          </p:nvPr>
        </p:nvSpPr>
        <p:spPr>
          <a:xfrm>
            <a:off x="1276054" y="2325991"/>
            <a:ext cx="4775075" cy="163090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83000"/>
              </a:lnSpc>
              <a:spcBef>
                <a:spcPts val="0"/>
              </a:spcBef>
              <a:spcAft>
                <a:spcPts val="0"/>
              </a:spcAft>
              <a:buClr>
                <a:schemeClr val="dk1"/>
              </a:buClr>
              <a:buSzPct val="100000"/>
              <a:buFont typeface="Avenir"/>
              <a:buNone/>
            </a:pPr>
            <a:r>
              <a:rPr lang="en-US" sz="4400" dirty="0">
                <a:solidFill>
                  <a:schemeClr val="dk1"/>
                </a:solidFill>
              </a:rPr>
              <a:t>Kannada Chatbot : A Transformer Based Approach</a:t>
            </a:r>
            <a:endParaRPr dirty="0"/>
          </a:p>
        </p:txBody>
      </p:sp>
      <p:sp>
        <p:nvSpPr>
          <p:cNvPr id="126" name="Google Shape;126;p1"/>
          <p:cNvSpPr txBox="1">
            <a:spLocks noGrp="1"/>
          </p:cNvSpPr>
          <p:nvPr>
            <p:ph type="subTitle" idx="1"/>
          </p:nvPr>
        </p:nvSpPr>
        <p:spPr>
          <a:xfrm>
            <a:off x="1276054" y="4045705"/>
            <a:ext cx="4775075" cy="559656"/>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110000"/>
              </a:lnSpc>
              <a:spcBef>
                <a:spcPts val="0"/>
              </a:spcBef>
              <a:spcAft>
                <a:spcPts val="0"/>
              </a:spcAft>
              <a:buSzPts val="1800"/>
              <a:buNone/>
            </a:pPr>
            <a:r>
              <a:rPr lang="en-US" dirty="0">
                <a:solidFill>
                  <a:schemeClr val="dk1"/>
                </a:solidFill>
              </a:rPr>
              <a:t>Authors: Angad Sandhu, Isha Nema, Arisetty Sree Ashish, </a:t>
            </a:r>
            <a:r>
              <a:rPr lang="en-US" dirty="0" err="1">
                <a:solidFill>
                  <a:schemeClr val="dk1"/>
                </a:solidFill>
              </a:rPr>
              <a:t>Musica</a:t>
            </a:r>
            <a:r>
              <a:rPr lang="en-US" dirty="0">
                <a:solidFill>
                  <a:schemeClr val="dk1"/>
                </a:solidFill>
              </a:rPr>
              <a:t> Supriya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0632ccdfb7_1_0"/>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4000"/>
              <a:buFont typeface="Avenir"/>
              <a:buNone/>
            </a:pPr>
            <a:r>
              <a:rPr lang="en-US" b="1" dirty="0"/>
              <a:t>Evaluation</a:t>
            </a:r>
          </a:p>
        </p:txBody>
      </p:sp>
      <p:sp>
        <p:nvSpPr>
          <p:cNvPr id="132" name="Google Shape;132;g10632ccdfb7_1_0"/>
          <p:cNvSpPr txBox="1">
            <a:spLocks noGrp="1"/>
          </p:cNvSpPr>
          <p:nvPr>
            <p:ph type="body" idx="1"/>
          </p:nvPr>
        </p:nvSpPr>
        <p:spPr>
          <a:xfrm>
            <a:off x="1066800" y="2103120"/>
            <a:ext cx="10058400" cy="3849600"/>
          </a:xfrm>
          <a:prstGeom prst="rect">
            <a:avLst/>
          </a:prstGeom>
        </p:spPr>
        <p:txBody>
          <a:bodyPr spcFirstLastPara="1" wrap="square" lIns="91425" tIns="45700" rIns="91425" bIns="45700" anchor="t" anchorCtr="0">
            <a:normAutofit fontScale="92500" lnSpcReduction="10000"/>
          </a:bodyPr>
          <a:lstStyle/>
          <a:p>
            <a:pPr marL="457200" lvl="0" indent="-419100" algn="l" rtl="0">
              <a:lnSpc>
                <a:spcPct val="115000"/>
              </a:lnSpc>
              <a:spcBef>
                <a:spcPts val="0"/>
              </a:spcBef>
              <a:spcAft>
                <a:spcPts val="0"/>
              </a:spcAft>
              <a:buClr>
                <a:schemeClr val="dk1"/>
              </a:buClr>
              <a:buSzPts val="3000"/>
              <a:buFont typeface="Avenir"/>
              <a:buChar char="◦"/>
            </a:pPr>
            <a:r>
              <a:rPr lang="en-US" sz="3000" dirty="0"/>
              <a:t>After the model is trained and ready to use, the chatbot is implemented. </a:t>
            </a:r>
          </a:p>
          <a:p>
            <a:pPr marL="457200" lvl="0" indent="-419100" algn="l" rtl="0">
              <a:lnSpc>
                <a:spcPct val="115000"/>
              </a:lnSpc>
              <a:spcBef>
                <a:spcPts val="0"/>
              </a:spcBef>
              <a:spcAft>
                <a:spcPts val="0"/>
              </a:spcAft>
              <a:buClr>
                <a:schemeClr val="dk1"/>
              </a:buClr>
              <a:buSzPts val="3000"/>
              <a:buFont typeface="Avenir"/>
              <a:buChar char="◦"/>
            </a:pPr>
            <a:r>
              <a:rPr lang="en-US" sz="3000" dirty="0"/>
              <a:t>The chatbot scans the input sentence and passes through the model to generate a list of classes with their corresponding probabilities.</a:t>
            </a:r>
          </a:p>
          <a:p>
            <a:pPr marL="457200" lvl="0" indent="-419100" algn="l" rtl="0">
              <a:lnSpc>
                <a:spcPct val="115000"/>
              </a:lnSpc>
              <a:spcBef>
                <a:spcPts val="0"/>
              </a:spcBef>
              <a:spcAft>
                <a:spcPts val="0"/>
              </a:spcAft>
              <a:buClr>
                <a:schemeClr val="dk1"/>
              </a:buClr>
              <a:buSzPts val="3000"/>
              <a:buFont typeface="Avenir"/>
              <a:buChar char="◦"/>
            </a:pPr>
            <a:r>
              <a:rPr lang="en-US" sz="3000" dirty="0"/>
              <a:t>The class with the highest probability is considered. </a:t>
            </a:r>
          </a:p>
          <a:p>
            <a:pPr marL="457200" lvl="0" indent="-419100" algn="l" rtl="0">
              <a:lnSpc>
                <a:spcPct val="115000"/>
              </a:lnSpc>
              <a:spcBef>
                <a:spcPts val="0"/>
              </a:spcBef>
              <a:spcAft>
                <a:spcPts val="0"/>
              </a:spcAft>
              <a:buClr>
                <a:schemeClr val="dk1"/>
              </a:buClr>
              <a:buSzPts val="3000"/>
              <a:buFont typeface="Avenir"/>
              <a:buChar char="◦"/>
            </a:pPr>
            <a:r>
              <a:rPr lang="en-US" sz="3000" dirty="0"/>
              <a:t>Response is returned to the predicted class as the answer to the input sentence.</a:t>
            </a:r>
          </a:p>
        </p:txBody>
      </p:sp>
    </p:spTree>
    <p:extLst>
      <p:ext uri="{BB962C8B-B14F-4D97-AF65-F5344CB8AC3E}">
        <p14:creationId xmlns:p14="http://schemas.microsoft.com/office/powerpoint/2010/main" val="518911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sp>
        <p:nvSpPr>
          <p:cNvPr id="155" name="Google Shape;155;p6"/>
          <p:cNvSpPr/>
          <p:nvPr/>
        </p:nvSpPr>
        <p:spPr>
          <a:xfrm>
            <a:off x="-1"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pic>
        <p:nvPicPr>
          <p:cNvPr id="156" name="Google Shape;156;p6" descr="abstract image"/>
          <p:cNvPicPr preferRelativeResize="0"/>
          <p:nvPr/>
        </p:nvPicPr>
        <p:blipFill rotWithShape="1">
          <a:blip r:embed="rId3">
            <a:alphaModFix/>
          </a:blip>
          <a:srcRect/>
          <a:stretch/>
        </p:blipFill>
        <p:spPr>
          <a:xfrm>
            <a:off x="0" y="0"/>
            <a:ext cx="12191998" cy="6902462"/>
          </a:xfrm>
          <a:prstGeom prst="rect">
            <a:avLst/>
          </a:prstGeom>
          <a:noFill/>
          <a:ln>
            <a:noFill/>
          </a:ln>
        </p:spPr>
      </p:pic>
      <p:sp>
        <p:nvSpPr>
          <p:cNvPr id="157" name="Google Shape;157;p6"/>
          <p:cNvSpPr/>
          <p:nvPr/>
        </p:nvSpPr>
        <p:spPr>
          <a:xfrm>
            <a:off x="3424949" y="179105"/>
            <a:ext cx="5342100" cy="1550422"/>
          </a:xfrm>
          <a:prstGeom prst="rect">
            <a:avLst/>
          </a:prstGeom>
          <a:solidFill>
            <a:schemeClr val="dk1">
              <a:alpha val="7451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58" name="Google Shape;158;p6"/>
          <p:cNvSpPr/>
          <p:nvPr/>
        </p:nvSpPr>
        <p:spPr>
          <a:xfrm>
            <a:off x="3586949" y="448073"/>
            <a:ext cx="5018100" cy="1012487"/>
          </a:xfrm>
          <a:prstGeom prst="rect">
            <a:avLst/>
          </a:prstGeom>
          <a:noFill/>
          <a:ln w="9525" cap="flat" cmpd="sng">
            <a:solidFill>
              <a:srgbClr val="FEFEF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59" name="Google Shape;159;p6"/>
          <p:cNvSpPr txBox="1">
            <a:spLocks noGrp="1"/>
          </p:cNvSpPr>
          <p:nvPr>
            <p:ph type="title"/>
          </p:nvPr>
        </p:nvSpPr>
        <p:spPr>
          <a:xfrm>
            <a:off x="3859499" y="268516"/>
            <a:ext cx="4473000" cy="1371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MLFF Network</a:t>
            </a:r>
            <a:endParaRPr dirty="0"/>
          </a:p>
        </p:txBody>
      </p:sp>
      <p:pic>
        <p:nvPicPr>
          <p:cNvPr id="4" name="Picture 3">
            <a:extLst>
              <a:ext uri="{FF2B5EF4-FFF2-40B4-BE49-F238E27FC236}">
                <a16:creationId xmlns:a16="http://schemas.microsoft.com/office/drawing/2014/main" id="{F4541EAB-5E00-EFFC-FA1D-772E0421A0A0}"/>
              </a:ext>
            </a:extLst>
          </p:cNvPr>
          <p:cNvPicPr>
            <a:picLocks noChangeAspect="1"/>
          </p:cNvPicPr>
          <p:nvPr/>
        </p:nvPicPr>
        <p:blipFill rotWithShape="1">
          <a:blip r:embed="rId4"/>
          <a:srcRect l="41283" t="42507" r="26218" b="21482"/>
          <a:stretch/>
        </p:blipFill>
        <p:spPr>
          <a:xfrm>
            <a:off x="3412602" y="2660205"/>
            <a:ext cx="5366795" cy="33449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509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sp>
        <p:nvSpPr>
          <p:cNvPr id="155" name="Google Shape;155;p6"/>
          <p:cNvSpPr/>
          <p:nvPr/>
        </p:nvSpPr>
        <p:spPr>
          <a:xfrm>
            <a:off x="-1"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pic>
        <p:nvPicPr>
          <p:cNvPr id="156" name="Google Shape;156;p6" descr="abstract image"/>
          <p:cNvPicPr preferRelativeResize="0"/>
          <p:nvPr/>
        </p:nvPicPr>
        <p:blipFill rotWithShape="1">
          <a:blip r:embed="rId3">
            <a:alphaModFix/>
          </a:blip>
          <a:srcRect/>
          <a:stretch/>
        </p:blipFill>
        <p:spPr>
          <a:xfrm>
            <a:off x="0" y="0"/>
            <a:ext cx="12191998" cy="6902462"/>
          </a:xfrm>
          <a:prstGeom prst="rect">
            <a:avLst/>
          </a:prstGeom>
          <a:noFill/>
          <a:ln>
            <a:noFill/>
          </a:ln>
        </p:spPr>
      </p:pic>
      <p:sp>
        <p:nvSpPr>
          <p:cNvPr id="157" name="Google Shape;157;p6"/>
          <p:cNvSpPr/>
          <p:nvPr/>
        </p:nvSpPr>
        <p:spPr>
          <a:xfrm>
            <a:off x="3424949" y="179105"/>
            <a:ext cx="5342100" cy="1550422"/>
          </a:xfrm>
          <a:prstGeom prst="rect">
            <a:avLst/>
          </a:prstGeom>
          <a:solidFill>
            <a:schemeClr val="dk1">
              <a:alpha val="7451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58" name="Google Shape;158;p6"/>
          <p:cNvSpPr/>
          <p:nvPr/>
        </p:nvSpPr>
        <p:spPr>
          <a:xfrm>
            <a:off x="3586949" y="448073"/>
            <a:ext cx="5018100" cy="1012487"/>
          </a:xfrm>
          <a:prstGeom prst="rect">
            <a:avLst/>
          </a:prstGeom>
          <a:noFill/>
          <a:ln w="9525" cap="flat" cmpd="sng">
            <a:solidFill>
              <a:srgbClr val="FEFEF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59" name="Google Shape;159;p6"/>
          <p:cNvSpPr txBox="1">
            <a:spLocks noGrp="1"/>
          </p:cNvSpPr>
          <p:nvPr>
            <p:ph type="title"/>
          </p:nvPr>
        </p:nvSpPr>
        <p:spPr>
          <a:xfrm>
            <a:off x="3754641" y="268516"/>
            <a:ext cx="4682716" cy="1371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Transformer Network</a:t>
            </a:r>
            <a:endParaRPr dirty="0"/>
          </a:p>
        </p:txBody>
      </p:sp>
      <p:pic>
        <p:nvPicPr>
          <p:cNvPr id="4" name="Picture 3">
            <a:extLst>
              <a:ext uri="{FF2B5EF4-FFF2-40B4-BE49-F238E27FC236}">
                <a16:creationId xmlns:a16="http://schemas.microsoft.com/office/drawing/2014/main" id="{806092EF-B8B9-150E-79FE-74E550AD9CC8}"/>
              </a:ext>
            </a:extLst>
          </p:cNvPr>
          <p:cNvPicPr>
            <a:picLocks noChangeAspect="1"/>
          </p:cNvPicPr>
          <p:nvPr/>
        </p:nvPicPr>
        <p:blipFill rotWithShape="1">
          <a:blip r:embed="rId4"/>
          <a:srcRect l="35000" t="26523" r="20385" b="30257"/>
          <a:stretch/>
        </p:blipFill>
        <p:spPr>
          <a:xfrm>
            <a:off x="3376244" y="1818938"/>
            <a:ext cx="5439508" cy="296407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DADCE88A-566E-520A-9F79-9407A103A8AD}"/>
              </a:ext>
            </a:extLst>
          </p:cNvPr>
          <p:cNvPicPr>
            <a:picLocks noChangeAspect="1"/>
          </p:cNvPicPr>
          <p:nvPr/>
        </p:nvPicPr>
        <p:blipFill rotWithShape="1">
          <a:blip r:embed="rId5"/>
          <a:srcRect l="39295" t="45014" r="25385" b="28091"/>
          <a:stretch/>
        </p:blipFill>
        <p:spPr>
          <a:xfrm>
            <a:off x="3942860" y="4943138"/>
            <a:ext cx="4306277" cy="18444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3412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sp>
        <p:nvSpPr>
          <p:cNvPr id="155" name="Google Shape;155;p6"/>
          <p:cNvSpPr/>
          <p:nvPr/>
        </p:nvSpPr>
        <p:spPr>
          <a:xfrm>
            <a:off x="-1"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pic>
        <p:nvPicPr>
          <p:cNvPr id="156" name="Google Shape;156;p6" descr="abstract image"/>
          <p:cNvPicPr preferRelativeResize="0"/>
          <p:nvPr/>
        </p:nvPicPr>
        <p:blipFill rotWithShape="1">
          <a:blip r:embed="rId3">
            <a:alphaModFix/>
          </a:blip>
          <a:srcRect/>
          <a:stretch/>
        </p:blipFill>
        <p:spPr>
          <a:xfrm>
            <a:off x="0" y="-15630"/>
            <a:ext cx="12191998" cy="6902462"/>
          </a:xfrm>
          <a:prstGeom prst="rect">
            <a:avLst/>
          </a:prstGeom>
          <a:noFill/>
          <a:ln>
            <a:noFill/>
          </a:ln>
        </p:spPr>
      </p:pic>
      <p:sp>
        <p:nvSpPr>
          <p:cNvPr id="157" name="Google Shape;157;p6"/>
          <p:cNvSpPr/>
          <p:nvPr/>
        </p:nvSpPr>
        <p:spPr>
          <a:xfrm>
            <a:off x="3424949" y="179105"/>
            <a:ext cx="5342100" cy="1550422"/>
          </a:xfrm>
          <a:prstGeom prst="rect">
            <a:avLst/>
          </a:prstGeom>
          <a:solidFill>
            <a:schemeClr val="dk1">
              <a:alpha val="7451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58" name="Google Shape;158;p6"/>
          <p:cNvSpPr/>
          <p:nvPr/>
        </p:nvSpPr>
        <p:spPr>
          <a:xfrm>
            <a:off x="3586949" y="448073"/>
            <a:ext cx="5018100" cy="1012487"/>
          </a:xfrm>
          <a:prstGeom prst="rect">
            <a:avLst/>
          </a:prstGeom>
          <a:noFill/>
          <a:ln w="9525" cap="flat" cmpd="sng">
            <a:solidFill>
              <a:srgbClr val="FEFEF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59" name="Google Shape;159;p6"/>
          <p:cNvSpPr txBox="1">
            <a:spLocks noGrp="1"/>
          </p:cNvSpPr>
          <p:nvPr>
            <p:ph type="title"/>
          </p:nvPr>
        </p:nvSpPr>
        <p:spPr>
          <a:xfrm>
            <a:off x="3859499" y="268516"/>
            <a:ext cx="4473000" cy="1371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Accuracy Difference</a:t>
            </a:r>
            <a:endParaRPr dirty="0"/>
          </a:p>
        </p:txBody>
      </p:sp>
      <p:pic>
        <p:nvPicPr>
          <p:cNvPr id="4" name="Picture 3">
            <a:extLst>
              <a:ext uri="{FF2B5EF4-FFF2-40B4-BE49-F238E27FC236}">
                <a16:creationId xmlns:a16="http://schemas.microsoft.com/office/drawing/2014/main" id="{9757DD66-428A-3BA6-000F-B8F986C5FC82}"/>
              </a:ext>
            </a:extLst>
          </p:cNvPr>
          <p:cNvPicPr>
            <a:picLocks noChangeAspect="1"/>
          </p:cNvPicPr>
          <p:nvPr/>
        </p:nvPicPr>
        <p:blipFill rotWithShape="1">
          <a:blip r:embed="rId4"/>
          <a:srcRect l="38847" t="34872" r="23525" b="37094"/>
          <a:stretch/>
        </p:blipFill>
        <p:spPr>
          <a:xfrm>
            <a:off x="2513646" y="2649417"/>
            <a:ext cx="7164705" cy="3002584"/>
          </a:xfrm>
          <a:prstGeom prst="rect">
            <a:avLst/>
          </a:prstGeom>
        </p:spPr>
      </p:pic>
    </p:spTree>
    <p:extLst>
      <p:ext uri="{BB962C8B-B14F-4D97-AF65-F5344CB8AC3E}">
        <p14:creationId xmlns:p14="http://schemas.microsoft.com/office/powerpoint/2010/main" val="349981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0632ccdfb7_1_0"/>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4000"/>
              <a:buFont typeface="Avenir"/>
              <a:buNone/>
            </a:pPr>
            <a:r>
              <a:rPr lang="en-US" b="1" dirty="0"/>
              <a:t>Conclusion </a:t>
            </a:r>
          </a:p>
        </p:txBody>
      </p:sp>
      <p:sp>
        <p:nvSpPr>
          <p:cNvPr id="132" name="Google Shape;132;g10632ccdfb7_1_0"/>
          <p:cNvSpPr txBox="1">
            <a:spLocks noGrp="1"/>
          </p:cNvSpPr>
          <p:nvPr>
            <p:ph type="body" idx="1"/>
          </p:nvPr>
        </p:nvSpPr>
        <p:spPr>
          <a:xfrm>
            <a:off x="1066800" y="2103120"/>
            <a:ext cx="10058400" cy="3849600"/>
          </a:xfrm>
          <a:prstGeom prst="rect">
            <a:avLst/>
          </a:prstGeom>
        </p:spPr>
        <p:txBody>
          <a:bodyPr spcFirstLastPara="1" wrap="square" lIns="91425" tIns="45700" rIns="91425" bIns="45700" anchor="t" anchorCtr="0">
            <a:normAutofit fontScale="77500" lnSpcReduction="20000"/>
          </a:bodyPr>
          <a:lstStyle/>
          <a:p>
            <a:pPr marL="457200" lvl="0" indent="-419100" algn="l" rtl="0">
              <a:lnSpc>
                <a:spcPct val="115000"/>
              </a:lnSpc>
              <a:spcBef>
                <a:spcPts val="0"/>
              </a:spcBef>
              <a:spcAft>
                <a:spcPts val="0"/>
              </a:spcAft>
              <a:buClr>
                <a:schemeClr val="dk1"/>
              </a:buClr>
              <a:buSzPts val="3000"/>
              <a:buFont typeface="Avenir"/>
              <a:buChar char="◦"/>
            </a:pPr>
            <a:r>
              <a:rPr lang="en-US" sz="3000" dirty="0"/>
              <a:t>Based on a quantitative and qualitative analysis of current processes to create hybrid chatbots, it can be concluded that such chatbots can be constructed using technologies such as MLFF and Transformer networks. The results indicate that attention-based implementations are much better suited for synthesizing such chatbots.</a:t>
            </a:r>
          </a:p>
          <a:p>
            <a:pPr marL="457200" lvl="0" indent="-419100" algn="l" rtl="0">
              <a:lnSpc>
                <a:spcPct val="115000"/>
              </a:lnSpc>
              <a:spcBef>
                <a:spcPts val="0"/>
              </a:spcBef>
              <a:spcAft>
                <a:spcPts val="0"/>
              </a:spcAft>
              <a:buClr>
                <a:schemeClr val="dk1"/>
              </a:buClr>
              <a:buSzPts val="3000"/>
              <a:buFont typeface="Avenir"/>
              <a:buChar char="◦"/>
            </a:pPr>
            <a:r>
              <a:rPr lang="en-US" sz="3000" dirty="0"/>
              <a:t>Based on these conclusions, practitioners should consider using these models for websites or applications with significant traffic from people belonging to diverse cultures. </a:t>
            </a:r>
          </a:p>
          <a:p>
            <a:pPr marL="457200" lvl="0" indent="-419100" algn="l" rtl="0">
              <a:lnSpc>
                <a:spcPct val="115000"/>
              </a:lnSpc>
              <a:spcBef>
                <a:spcPts val="0"/>
              </a:spcBef>
              <a:spcAft>
                <a:spcPts val="0"/>
              </a:spcAft>
              <a:buClr>
                <a:schemeClr val="dk1"/>
              </a:buClr>
              <a:buSzPts val="3000"/>
              <a:buFont typeface="Avenir"/>
              <a:buChar char="◦"/>
            </a:pPr>
            <a:r>
              <a:rPr lang="en-US" sz="3000" dirty="0"/>
              <a:t>The next iteration of this research could be focused on creating an intelligent system that identifies the users’ preferred language and automatically loads up a chatbot of that language. </a:t>
            </a:r>
          </a:p>
        </p:txBody>
      </p:sp>
    </p:spTree>
    <p:extLst>
      <p:ext uri="{BB962C8B-B14F-4D97-AF65-F5344CB8AC3E}">
        <p14:creationId xmlns:p14="http://schemas.microsoft.com/office/powerpoint/2010/main" val="3398593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10632ccdfb7_0_0"/>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t>References</a:t>
            </a:r>
            <a:endParaRPr b="1" dirty="0"/>
          </a:p>
        </p:txBody>
      </p:sp>
      <p:sp>
        <p:nvSpPr>
          <p:cNvPr id="138" name="Google Shape;138;g10632ccdfb7_0_0"/>
          <p:cNvSpPr txBox="1">
            <a:spLocks noGrp="1"/>
          </p:cNvSpPr>
          <p:nvPr>
            <p:ph type="body" idx="1"/>
          </p:nvPr>
        </p:nvSpPr>
        <p:spPr>
          <a:xfrm>
            <a:off x="1066800" y="2103120"/>
            <a:ext cx="10058400" cy="3849600"/>
          </a:xfrm>
          <a:prstGeom prst="rect">
            <a:avLst/>
          </a:prstGeom>
        </p:spPr>
        <p:txBody>
          <a:bodyPr spcFirstLastPara="1" wrap="square" lIns="91425" tIns="45700" rIns="91425" bIns="45700" anchor="t" anchorCtr="0">
            <a:normAutofit fontScale="32500" lnSpcReduction="20000"/>
          </a:bodyPr>
          <a:lstStyle/>
          <a:p>
            <a:pPr marL="457200" lvl="0" indent="-419100" algn="l" rtl="0">
              <a:spcBef>
                <a:spcPts val="900"/>
              </a:spcBef>
              <a:spcAft>
                <a:spcPts val="0"/>
              </a:spcAft>
              <a:buSzPts val="3000"/>
              <a:buChar char="◦"/>
            </a:pPr>
            <a:r>
              <a:rPr lang="en-US" sz="3000" dirty="0"/>
              <a:t>[1] Simran </a:t>
            </a:r>
            <a:r>
              <a:rPr lang="en-US" sz="3000" dirty="0" err="1"/>
              <a:t>Khanuja</a:t>
            </a:r>
            <a:r>
              <a:rPr lang="en-US" sz="3000" dirty="0"/>
              <a:t> et al. “</a:t>
            </a:r>
            <a:r>
              <a:rPr lang="en-US" sz="3000" dirty="0" err="1"/>
              <a:t>Muril</a:t>
            </a:r>
            <a:r>
              <a:rPr lang="en-US" sz="3000" dirty="0"/>
              <a:t>: Multilingual representations for </a:t>
            </a:r>
            <a:r>
              <a:rPr lang="en-US" sz="3000" dirty="0" err="1"/>
              <a:t>indian</a:t>
            </a:r>
            <a:r>
              <a:rPr lang="en-US" sz="3000" dirty="0"/>
              <a:t> languages”. In: arXiv preprint arXiv:2103.10730 (2021).</a:t>
            </a:r>
          </a:p>
          <a:p>
            <a:pPr marL="457200" lvl="0" indent="-419100" algn="l" rtl="0">
              <a:spcBef>
                <a:spcPts val="900"/>
              </a:spcBef>
              <a:spcAft>
                <a:spcPts val="0"/>
              </a:spcAft>
              <a:buSzPts val="3000"/>
              <a:buChar char="◦"/>
            </a:pPr>
            <a:r>
              <a:rPr lang="en-US" sz="3000" dirty="0"/>
              <a:t>[2] Usha </a:t>
            </a:r>
            <a:r>
              <a:rPr lang="en-US" sz="3000" dirty="0" err="1"/>
              <a:t>Kiruthika</a:t>
            </a:r>
            <a:r>
              <a:rPr lang="en-US" sz="3000" dirty="0"/>
              <a:t> et al. “E-agriculture for direct marketing of food crops using chatbots”. In: 2020 International Conference on Power, Energy, Control and Transmission Systems (ICPECTS). IEEE. 2020, pp. 1–4.</a:t>
            </a:r>
          </a:p>
          <a:p>
            <a:pPr marL="457200" lvl="0" indent="-419100" algn="l" rtl="0">
              <a:spcBef>
                <a:spcPts val="900"/>
              </a:spcBef>
              <a:spcAft>
                <a:spcPts val="0"/>
              </a:spcAft>
              <a:buSzPts val="3000"/>
              <a:buChar char="◦"/>
            </a:pPr>
            <a:r>
              <a:rPr lang="en-US" sz="3000" dirty="0"/>
              <a:t>[3] Gustavo Marques </a:t>
            </a:r>
            <a:r>
              <a:rPr lang="en-US" sz="3000" dirty="0" err="1"/>
              <a:t>Mostaco</a:t>
            </a:r>
            <a:r>
              <a:rPr lang="en-US" sz="3000" dirty="0"/>
              <a:t> et al. “</a:t>
            </a:r>
            <a:r>
              <a:rPr lang="en-US" sz="3000" dirty="0" err="1"/>
              <a:t>AgronomoBot</a:t>
            </a:r>
            <a:r>
              <a:rPr lang="en-US" sz="3000" dirty="0"/>
              <a:t>: a smart answering Chatbot applied to agricultural sensor networks”. In: 14th international conference on precision agriculture. Vol. 24. 2018, pp. 1–13.</a:t>
            </a:r>
          </a:p>
          <a:p>
            <a:pPr marL="457200" lvl="0" indent="-419100" algn="l" rtl="0">
              <a:spcBef>
                <a:spcPts val="900"/>
              </a:spcBef>
              <a:spcAft>
                <a:spcPts val="0"/>
              </a:spcAft>
              <a:buSzPts val="3000"/>
              <a:buChar char="◦"/>
            </a:pPr>
            <a:r>
              <a:rPr lang="en-US" sz="3000" dirty="0"/>
              <a:t>[4] S </a:t>
            </a:r>
            <a:r>
              <a:rPr lang="en-US" sz="3000" dirty="0" err="1"/>
              <a:t>Gracia</a:t>
            </a:r>
            <a:r>
              <a:rPr lang="en-US" sz="3000" dirty="0"/>
              <a:t> et al. “Connect Farmer”. In: International Journal of Engineering and Technology(UAE) 7 (Sept. 2018), pp. 181–183. </a:t>
            </a:r>
            <a:r>
              <a:rPr lang="en-US" sz="3000" dirty="0" err="1"/>
              <a:t>doi</a:t>
            </a:r>
            <a:r>
              <a:rPr lang="en-US" sz="3000" dirty="0"/>
              <a:t>: 10.14419/ijet.v7i3.34.18942.</a:t>
            </a:r>
          </a:p>
          <a:p>
            <a:pPr marL="457200" lvl="0" indent="-419100" algn="l" rtl="0">
              <a:spcBef>
                <a:spcPts val="900"/>
              </a:spcBef>
              <a:spcAft>
                <a:spcPts val="0"/>
              </a:spcAft>
              <a:buSzPts val="3000"/>
              <a:buChar char="◦"/>
            </a:pPr>
            <a:r>
              <a:rPr lang="en-US" sz="3000" dirty="0"/>
              <a:t>[5] J Vijayalakshmi and K </a:t>
            </a:r>
            <a:r>
              <a:rPr lang="en-US" sz="3000" dirty="0" err="1"/>
              <a:t>Pandimeena</a:t>
            </a:r>
            <a:r>
              <a:rPr lang="en-US" sz="3000" dirty="0"/>
              <a:t>. “Agriculture talk bot using AI”. In: Int. J. Recent Technol. Eng 8 (2019), pp. 186–190.</a:t>
            </a:r>
          </a:p>
          <a:p>
            <a:pPr marL="457200" lvl="0" indent="-419100" algn="l" rtl="0">
              <a:spcBef>
                <a:spcPts val="900"/>
              </a:spcBef>
              <a:spcAft>
                <a:spcPts val="0"/>
              </a:spcAft>
              <a:buSzPts val="3000"/>
              <a:buChar char="◦"/>
            </a:pPr>
            <a:r>
              <a:rPr lang="en-US" sz="3000" dirty="0"/>
              <a:t>[6] </a:t>
            </a:r>
            <a:r>
              <a:rPr lang="en-US" sz="3000" dirty="0" err="1"/>
              <a:t>Brahmananda</a:t>
            </a:r>
            <a:r>
              <a:rPr lang="en-US" sz="3000" dirty="0"/>
              <a:t> Reddy D. “Agriculture Chatbot Application Using Python”. In: International Journal of Interdisciplinary Innovative Research and Development (2020).</a:t>
            </a:r>
          </a:p>
          <a:p>
            <a:pPr marL="457200" lvl="0" indent="-419100" algn="l" rtl="0">
              <a:spcBef>
                <a:spcPts val="900"/>
              </a:spcBef>
              <a:spcAft>
                <a:spcPts val="0"/>
              </a:spcAft>
              <a:buSzPts val="3000"/>
              <a:buChar char="◦"/>
            </a:pPr>
            <a:r>
              <a:rPr lang="en-US" sz="3000" dirty="0"/>
              <a:t>[7] P Kaviya et al. “Artificial Intelligence Based Farmer Assistant Chatbot”. In: International Journal of Research in Engineering, Science and Management 4.4 (2021), pp. 26–29.</a:t>
            </a:r>
          </a:p>
          <a:p>
            <a:pPr marL="457200" lvl="0" indent="-419100" algn="l" rtl="0">
              <a:spcBef>
                <a:spcPts val="900"/>
              </a:spcBef>
              <a:spcAft>
                <a:spcPts val="0"/>
              </a:spcAft>
              <a:buSzPts val="3000"/>
              <a:buChar char="◦"/>
            </a:pPr>
            <a:r>
              <a:rPr lang="en-US" sz="3000" dirty="0"/>
              <a:t>[8] DK </a:t>
            </a:r>
            <a:r>
              <a:rPr lang="en-US" sz="3000" dirty="0" err="1"/>
              <a:t>Yashaswini</a:t>
            </a:r>
            <a:r>
              <a:rPr lang="en-US" sz="3000" dirty="0"/>
              <a:t>, R </a:t>
            </a:r>
            <a:r>
              <a:rPr lang="en-US" sz="3000" dirty="0" err="1"/>
              <a:t>Hemalatha</a:t>
            </a:r>
            <a:r>
              <a:rPr lang="en-US" sz="3000" dirty="0"/>
              <a:t>, and G </a:t>
            </a:r>
            <a:r>
              <a:rPr lang="en-US" sz="3000" dirty="0" err="1"/>
              <a:t>Niveditha</a:t>
            </a:r>
            <a:r>
              <a:rPr lang="en-US" sz="3000" dirty="0"/>
              <a:t>. “Smart chatbot for agriculture”. In: Int J Eng Sci </a:t>
            </a:r>
            <a:r>
              <a:rPr lang="en-US" sz="3000" dirty="0" err="1"/>
              <a:t>Comput</a:t>
            </a:r>
            <a:r>
              <a:rPr lang="en-US" sz="3000" dirty="0"/>
              <a:t> 9 (2019), pp. 22203–22205.</a:t>
            </a:r>
          </a:p>
          <a:p>
            <a:pPr marL="457200" lvl="0" indent="-419100" algn="l" rtl="0">
              <a:spcBef>
                <a:spcPts val="900"/>
              </a:spcBef>
              <a:spcAft>
                <a:spcPts val="0"/>
              </a:spcAft>
              <a:buSzPts val="3000"/>
              <a:buChar char="◦"/>
            </a:pPr>
            <a:r>
              <a:rPr lang="en-US" sz="3000" dirty="0"/>
              <a:t>[9] </a:t>
            </a:r>
            <a:r>
              <a:rPr lang="en-US" sz="3000" dirty="0" err="1"/>
              <a:t>Jayalath</a:t>
            </a:r>
            <a:r>
              <a:rPr lang="en-US" sz="3000" dirty="0"/>
              <a:t> Ekanayake and </a:t>
            </a:r>
            <a:r>
              <a:rPr lang="en-US" sz="3000" dirty="0" err="1"/>
              <a:t>Luckshitha</a:t>
            </a:r>
            <a:r>
              <a:rPr lang="en-US" sz="3000" dirty="0"/>
              <a:t> </a:t>
            </a:r>
            <a:r>
              <a:rPr lang="en-US" sz="3000" dirty="0" err="1"/>
              <a:t>Saputhanthri</a:t>
            </a:r>
            <a:r>
              <a:rPr lang="en-US" sz="3000" dirty="0"/>
              <a:t>. “E-AGRO: Intelligent Chat-Bot. IoT and Artificial Intelligence to Enhance Farming Industry”. In: AGRIS online Papers in Economics and Informatics 12.665-2020-1221 (2020), pp. 15–21.</a:t>
            </a:r>
          </a:p>
          <a:p>
            <a:pPr marL="457200" lvl="0" indent="-419100" algn="l" rtl="0">
              <a:spcBef>
                <a:spcPts val="900"/>
              </a:spcBef>
              <a:spcAft>
                <a:spcPts val="0"/>
              </a:spcAft>
              <a:buSzPts val="3000"/>
              <a:buChar char="◦"/>
            </a:pPr>
            <a:r>
              <a:rPr lang="en-US" sz="3000" dirty="0"/>
              <a:t>[10] Naman Jain et al. “</a:t>
            </a:r>
            <a:r>
              <a:rPr lang="en-US" sz="3000" dirty="0" err="1"/>
              <a:t>AgriBot</a:t>
            </a:r>
            <a:r>
              <a:rPr lang="en-US" sz="3000" dirty="0"/>
              <a:t>: agriculture-specific question answer system”. In: (2019).</a:t>
            </a:r>
          </a:p>
          <a:p>
            <a:pPr marL="457200" lvl="0" indent="-419100" algn="l" rtl="0">
              <a:spcBef>
                <a:spcPts val="900"/>
              </a:spcBef>
              <a:spcAft>
                <a:spcPts val="0"/>
              </a:spcAft>
              <a:buSzPts val="3000"/>
              <a:buChar char="◦"/>
            </a:pPr>
            <a:r>
              <a:rPr lang="en-US" sz="3000" dirty="0"/>
              <a:t>[11] H Manoj T </a:t>
            </a:r>
            <a:r>
              <a:rPr lang="en-US" sz="3000" dirty="0" err="1"/>
              <a:t>Gadiyar</a:t>
            </a:r>
            <a:r>
              <a:rPr lang="en-US" sz="3000" dirty="0"/>
              <a:t> Dr </a:t>
            </a:r>
            <a:r>
              <a:rPr lang="en-US" sz="3000" dirty="0" err="1"/>
              <a:t>Thyagaraju</a:t>
            </a:r>
            <a:r>
              <a:rPr lang="en-US" sz="3000" dirty="0"/>
              <a:t> and GS Poornima. “AI AND CLOUD-BASED SMART FARM ASSIST IN KANNADA FOR COCONUT FARM-ERS”. In: ().</a:t>
            </a:r>
          </a:p>
          <a:p>
            <a:pPr marL="457200" lvl="0" indent="-419100" algn="l" rtl="0">
              <a:spcBef>
                <a:spcPts val="900"/>
              </a:spcBef>
              <a:spcAft>
                <a:spcPts val="0"/>
              </a:spcAft>
              <a:buSzPts val="3000"/>
              <a:buChar char="◦"/>
            </a:pPr>
            <a:r>
              <a:rPr lang="en-US" sz="3000" dirty="0"/>
              <a:t>[12] </a:t>
            </a:r>
            <a:r>
              <a:rPr lang="en-US" sz="3000" dirty="0" err="1"/>
              <a:t>Duygu</a:t>
            </a:r>
            <a:r>
              <a:rPr lang="en-US" sz="3000" dirty="0"/>
              <a:t> </a:t>
            </a:r>
            <a:r>
              <a:rPr lang="en-US" sz="3000" dirty="0" err="1"/>
              <a:t>Altinok</a:t>
            </a:r>
            <a:r>
              <a:rPr lang="en-US" sz="3000" dirty="0"/>
              <a:t>. Mastering </a:t>
            </a:r>
            <a:r>
              <a:rPr lang="en-US" sz="3000" dirty="0" err="1"/>
              <a:t>spaCy</a:t>
            </a:r>
            <a:r>
              <a:rPr lang="en-US" sz="3000" dirty="0"/>
              <a:t>: An end-to-end practical guide to implementing NLP applications using the Python ecosystem. </a:t>
            </a:r>
            <a:r>
              <a:rPr lang="en-US" sz="3000" dirty="0" err="1"/>
              <a:t>Packt</a:t>
            </a:r>
            <a:r>
              <a:rPr lang="en-US" sz="3000" dirty="0"/>
              <a:t> </a:t>
            </a:r>
            <a:r>
              <a:rPr lang="en-US" sz="3000" dirty="0" err="1"/>
              <a:t>PublishingLtd</a:t>
            </a:r>
            <a:r>
              <a:rPr lang="en-US" sz="3000" dirty="0"/>
              <a:t>, 2021.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0632ccdfb7_1_0"/>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4000"/>
              <a:buFont typeface="Avenir"/>
              <a:buNone/>
            </a:pPr>
            <a:r>
              <a:rPr lang="en-US" b="1" dirty="0"/>
              <a:t>Introduction</a:t>
            </a:r>
            <a:endParaRPr dirty="0"/>
          </a:p>
        </p:txBody>
      </p:sp>
      <p:sp>
        <p:nvSpPr>
          <p:cNvPr id="132" name="Google Shape;132;g10632ccdfb7_1_0"/>
          <p:cNvSpPr txBox="1">
            <a:spLocks noGrp="1"/>
          </p:cNvSpPr>
          <p:nvPr>
            <p:ph type="body" idx="1"/>
          </p:nvPr>
        </p:nvSpPr>
        <p:spPr>
          <a:xfrm>
            <a:off x="1066800" y="2103120"/>
            <a:ext cx="10058400" cy="3849600"/>
          </a:xfrm>
          <a:prstGeom prst="rect">
            <a:avLst/>
          </a:prstGeom>
        </p:spPr>
        <p:txBody>
          <a:bodyPr spcFirstLastPara="1" wrap="square" lIns="91425" tIns="45700" rIns="91425" bIns="45700" anchor="t" anchorCtr="0">
            <a:normAutofit fontScale="85000" lnSpcReduction="10000"/>
          </a:bodyPr>
          <a:lstStyle/>
          <a:p>
            <a:pPr marL="457200" lvl="0" indent="-419100" algn="l" rtl="0">
              <a:lnSpc>
                <a:spcPct val="115000"/>
              </a:lnSpc>
              <a:spcBef>
                <a:spcPts val="0"/>
              </a:spcBef>
              <a:spcAft>
                <a:spcPts val="0"/>
              </a:spcAft>
              <a:buClr>
                <a:schemeClr val="dk1"/>
              </a:buClr>
              <a:buSzPts val="3000"/>
              <a:buFont typeface="Avenir"/>
              <a:buChar char="◦"/>
            </a:pPr>
            <a:r>
              <a:rPr lang="en-US" sz="3000" dirty="0"/>
              <a:t>Indian Subcontinent is home to about 121 separate languages, each with its own inner workings and structures.</a:t>
            </a:r>
          </a:p>
          <a:p>
            <a:pPr marL="457200" lvl="0" indent="-419100" algn="l" rtl="0">
              <a:lnSpc>
                <a:spcPct val="115000"/>
              </a:lnSpc>
              <a:spcBef>
                <a:spcPts val="0"/>
              </a:spcBef>
              <a:spcAft>
                <a:spcPts val="0"/>
              </a:spcAft>
              <a:buClr>
                <a:schemeClr val="dk1"/>
              </a:buClr>
              <a:buSzPts val="3000"/>
              <a:buFont typeface="Avenir"/>
              <a:buChar char="◦"/>
            </a:pPr>
            <a:r>
              <a:rPr lang="en-US" sz="3000" dirty="0"/>
              <a:t>Chatbots have been trained in various languages, such as English, French, and Russian. Multilingual chatbots trained in niche Indic languages, the language barrier obstructing native speakers from accessing important information can be overcome.</a:t>
            </a:r>
          </a:p>
          <a:p>
            <a:pPr marL="457200" lvl="0" indent="-419100" algn="l" rtl="0">
              <a:lnSpc>
                <a:spcPct val="115000"/>
              </a:lnSpc>
              <a:spcBef>
                <a:spcPts val="0"/>
              </a:spcBef>
              <a:spcAft>
                <a:spcPts val="0"/>
              </a:spcAft>
              <a:buClr>
                <a:schemeClr val="dk1"/>
              </a:buClr>
              <a:buSzPts val="3000"/>
              <a:buFont typeface="Avenir"/>
              <a:buChar char="◦"/>
            </a:pPr>
            <a:r>
              <a:rPr lang="en-US" sz="3000" dirty="0"/>
              <a:t>The purpose of this chatbot is to assist Kannada-speaking farmers to have a better connect with vendors by eliminating the need for a middleman for translation.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0632ccdfb7_1_0"/>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4000"/>
              <a:buFont typeface="Avenir"/>
              <a:buNone/>
            </a:pPr>
            <a:r>
              <a:rPr lang="en-US" b="1" dirty="0"/>
              <a:t>Literature Survey</a:t>
            </a:r>
            <a:endParaRPr dirty="0"/>
          </a:p>
        </p:txBody>
      </p:sp>
      <p:sp>
        <p:nvSpPr>
          <p:cNvPr id="132" name="Google Shape;132;g10632ccdfb7_1_0"/>
          <p:cNvSpPr txBox="1">
            <a:spLocks noGrp="1"/>
          </p:cNvSpPr>
          <p:nvPr>
            <p:ph type="body" idx="1"/>
          </p:nvPr>
        </p:nvSpPr>
        <p:spPr>
          <a:xfrm>
            <a:off x="1066800" y="2103120"/>
            <a:ext cx="10058400" cy="3849600"/>
          </a:xfrm>
          <a:prstGeom prst="rect">
            <a:avLst/>
          </a:prstGeom>
        </p:spPr>
        <p:txBody>
          <a:bodyPr spcFirstLastPara="1" wrap="square" lIns="91425" tIns="45700" rIns="91425" bIns="45700" anchor="t" anchorCtr="0">
            <a:normAutofit fontScale="77500" lnSpcReduction="20000"/>
          </a:bodyPr>
          <a:lstStyle/>
          <a:p>
            <a:pPr marL="457200" lvl="0" indent="-419100" algn="l" rtl="0">
              <a:lnSpc>
                <a:spcPct val="115000"/>
              </a:lnSpc>
              <a:spcBef>
                <a:spcPts val="0"/>
              </a:spcBef>
              <a:spcAft>
                <a:spcPts val="0"/>
              </a:spcAft>
              <a:buClr>
                <a:schemeClr val="dk1"/>
              </a:buClr>
              <a:buSzPts val="3000"/>
              <a:buFont typeface="Avenir"/>
              <a:buChar char="◦"/>
            </a:pPr>
            <a:r>
              <a:rPr lang="en-US" sz="3000" dirty="0"/>
              <a:t>In </a:t>
            </a:r>
            <a:r>
              <a:rPr lang="en-US" sz="3000" dirty="0" err="1"/>
              <a:t>Kiruthika</a:t>
            </a:r>
            <a:r>
              <a:rPr lang="en-US" sz="3000" dirty="0"/>
              <a:t> et al., the system collects details of the farmer, land, and cultivated crops and maintains a database. A function queries the database, retrieves the information, and suggests it to the user based on a condition [1].</a:t>
            </a:r>
          </a:p>
          <a:p>
            <a:pPr marL="457200" lvl="0" indent="-419100" algn="l" rtl="0">
              <a:lnSpc>
                <a:spcPct val="115000"/>
              </a:lnSpc>
              <a:spcBef>
                <a:spcPts val="0"/>
              </a:spcBef>
              <a:spcAft>
                <a:spcPts val="0"/>
              </a:spcAft>
              <a:buClr>
                <a:schemeClr val="dk1"/>
              </a:buClr>
              <a:buSzPts val="3000"/>
              <a:buFont typeface="Avenir"/>
              <a:buChar char="◦"/>
            </a:pPr>
            <a:r>
              <a:rPr lang="en-US" sz="3000" dirty="0"/>
              <a:t>NLP techniques used by Vijayalakshmi et al. conversational assistants to comprehend user inquiries in their native tongue. [3]</a:t>
            </a:r>
          </a:p>
          <a:p>
            <a:pPr marL="457200" lvl="0" indent="-419100" algn="l" rtl="0">
              <a:lnSpc>
                <a:spcPct val="115000"/>
              </a:lnSpc>
              <a:spcBef>
                <a:spcPts val="0"/>
              </a:spcBef>
              <a:spcAft>
                <a:spcPts val="0"/>
              </a:spcAft>
              <a:buClr>
                <a:schemeClr val="dk1"/>
              </a:buClr>
              <a:buSzPts val="3000"/>
              <a:buFont typeface="Avenir"/>
              <a:buChar char="◦"/>
            </a:pPr>
            <a:r>
              <a:rPr lang="en-US" sz="3000" dirty="0"/>
              <a:t>The system by </a:t>
            </a:r>
            <a:r>
              <a:rPr lang="en-US" sz="3000" dirty="0" err="1"/>
              <a:t>Yashaswini</a:t>
            </a:r>
            <a:r>
              <a:rPr lang="en-US" sz="3000" dirty="0"/>
              <a:t> et al. gets information from government websites and repositories. This information is cleaned to remove any noise and undesired, unrelated information before being safely stored in a database. It is trained thoroughly using machine learning in TensorFlow architecture using the KNN algorithm [5]. </a:t>
            </a:r>
          </a:p>
        </p:txBody>
      </p:sp>
    </p:spTree>
    <p:extLst>
      <p:ext uri="{BB962C8B-B14F-4D97-AF65-F5344CB8AC3E}">
        <p14:creationId xmlns:p14="http://schemas.microsoft.com/office/powerpoint/2010/main" val="383894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0632ccdfb7_1_0"/>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4000"/>
              <a:buFont typeface="Avenir"/>
              <a:buNone/>
            </a:pPr>
            <a:r>
              <a:rPr lang="en-US" b="1" dirty="0"/>
              <a:t>Methodology</a:t>
            </a:r>
          </a:p>
        </p:txBody>
      </p:sp>
      <p:sp>
        <p:nvSpPr>
          <p:cNvPr id="132" name="Google Shape;132;g10632ccdfb7_1_0"/>
          <p:cNvSpPr txBox="1">
            <a:spLocks noGrp="1"/>
          </p:cNvSpPr>
          <p:nvPr>
            <p:ph type="body" idx="1"/>
          </p:nvPr>
        </p:nvSpPr>
        <p:spPr>
          <a:xfrm>
            <a:off x="1066800" y="2103120"/>
            <a:ext cx="10058400" cy="3849600"/>
          </a:xfrm>
          <a:prstGeom prst="rect">
            <a:avLst/>
          </a:prstGeom>
        </p:spPr>
        <p:txBody>
          <a:bodyPr spcFirstLastPara="1" wrap="square" lIns="91425" tIns="45700" rIns="91425" bIns="45700" anchor="t" anchorCtr="0">
            <a:normAutofit/>
          </a:bodyPr>
          <a:lstStyle/>
          <a:p>
            <a:pPr marL="457200" lvl="0" indent="-419100" algn="l" rtl="0">
              <a:lnSpc>
                <a:spcPct val="115000"/>
              </a:lnSpc>
              <a:spcBef>
                <a:spcPts val="0"/>
              </a:spcBef>
              <a:spcAft>
                <a:spcPts val="0"/>
              </a:spcAft>
              <a:buClr>
                <a:schemeClr val="dk1"/>
              </a:buClr>
              <a:buSzPts val="3000"/>
              <a:buFont typeface="Avenir"/>
              <a:buChar char="◦"/>
            </a:pPr>
            <a:r>
              <a:rPr lang="en-US" sz="3000" dirty="0"/>
              <a:t>Two Techniques for creating chatbots are: Simple Chatbot, Intelligent Chatbot</a:t>
            </a:r>
          </a:p>
          <a:p>
            <a:pPr marL="457200" lvl="0" indent="-419100" algn="l" rtl="0">
              <a:lnSpc>
                <a:spcPct val="115000"/>
              </a:lnSpc>
              <a:spcBef>
                <a:spcPts val="0"/>
              </a:spcBef>
              <a:spcAft>
                <a:spcPts val="0"/>
              </a:spcAft>
              <a:buClr>
                <a:schemeClr val="dk1"/>
              </a:buClr>
              <a:buSzPts val="3000"/>
              <a:buFont typeface="Avenir"/>
              <a:buChar char="◦"/>
            </a:pPr>
            <a:r>
              <a:rPr lang="en-US" sz="3000" dirty="0"/>
              <a:t>Hybrid Chatbot implementation has been proposed in this paper.</a:t>
            </a:r>
          </a:p>
          <a:p>
            <a:pPr marL="457200" lvl="0" indent="-419100" algn="l" rtl="0">
              <a:lnSpc>
                <a:spcPct val="115000"/>
              </a:lnSpc>
              <a:spcBef>
                <a:spcPts val="0"/>
              </a:spcBef>
              <a:spcAft>
                <a:spcPts val="0"/>
              </a:spcAft>
              <a:buClr>
                <a:schemeClr val="dk1"/>
              </a:buClr>
              <a:buSzPts val="3000"/>
              <a:buFont typeface="Avenir"/>
              <a:buChar char="◦"/>
            </a:pPr>
            <a:r>
              <a:rPr lang="en-US" sz="3000" dirty="0"/>
              <a:t>Hybrid Chatbots take advantages of both simple and intelligent chatbots</a:t>
            </a:r>
          </a:p>
        </p:txBody>
      </p:sp>
    </p:spTree>
    <p:extLst>
      <p:ext uri="{BB962C8B-B14F-4D97-AF65-F5344CB8AC3E}">
        <p14:creationId xmlns:p14="http://schemas.microsoft.com/office/powerpoint/2010/main" val="237377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sp>
        <p:nvSpPr>
          <p:cNvPr id="155" name="Google Shape;155;p6"/>
          <p:cNvSpPr/>
          <p:nvPr/>
        </p:nvSpPr>
        <p:spPr>
          <a:xfrm>
            <a:off x="-1"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pic>
        <p:nvPicPr>
          <p:cNvPr id="156" name="Google Shape;156;p6" descr="abstract image"/>
          <p:cNvPicPr preferRelativeResize="0"/>
          <p:nvPr/>
        </p:nvPicPr>
        <p:blipFill rotWithShape="1">
          <a:blip r:embed="rId3">
            <a:alphaModFix/>
          </a:blip>
          <a:srcRect/>
          <a:stretch/>
        </p:blipFill>
        <p:spPr>
          <a:xfrm>
            <a:off x="0" y="0"/>
            <a:ext cx="12191998" cy="6902462"/>
          </a:xfrm>
          <a:prstGeom prst="rect">
            <a:avLst/>
          </a:prstGeom>
          <a:noFill/>
          <a:ln>
            <a:noFill/>
          </a:ln>
        </p:spPr>
      </p:pic>
      <p:sp>
        <p:nvSpPr>
          <p:cNvPr id="157" name="Google Shape;157;p6"/>
          <p:cNvSpPr/>
          <p:nvPr/>
        </p:nvSpPr>
        <p:spPr>
          <a:xfrm>
            <a:off x="3424949" y="179105"/>
            <a:ext cx="5342100" cy="1550422"/>
          </a:xfrm>
          <a:prstGeom prst="rect">
            <a:avLst/>
          </a:prstGeom>
          <a:solidFill>
            <a:schemeClr val="dk1">
              <a:alpha val="7451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58" name="Google Shape;158;p6"/>
          <p:cNvSpPr/>
          <p:nvPr/>
        </p:nvSpPr>
        <p:spPr>
          <a:xfrm>
            <a:off x="3586949" y="448073"/>
            <a:ext cx="5018100" cy="1012487"/>
          </a:xfrm>
          <a:prstGeom prst="rect">
            <a:avLst/>
          </a:prstGeom>
          <a:noFill/>
          <a:ln w="9525" cap="flat" cmpd="sng">
            <a:solidFill>
              <a:srgbClr val="FEFEF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59" name="Google Shape;159;p6"/>
          <p:cNvSpPr txBox="1">
            <a:spLocks noGrp="1"/>
          </p:cNvSpPr>
          <p:nvPr>
            <p:ph type="title"/>
          </p:nvPr>
        </p:nvSpPr>
        <p:spPr>
          <a:xfrm>
            <a:off x="3859499" y="268516"/>
            <a:ext cx="4473000" cy="1371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Methodology Flow</a:t>
            </a:r>
            <a:endParaRPr dirty="0"/>
          </a:p>
        </p:txBody>
      </p:sp>
      <p:pic>
        <p:nvPicPr>
          <p:cNvPr id="3" name="Picture 2" descr="A picture containing text, diagram, plan, screenshot&#10;&#10;Description automatically generated">
            <a:extLst>
              <a:ext uri="{FF2B5EF4-FFF2-40B4-BE49-F238E27FC236}">
                <a16:creationId xmlns:a16="http://schemas.microsoft.com/office/drawing/2014/main" id="{0F3AD6C9-9C4D-11A4-4B64-C7A709E40BC6}"/>
              </a:ext>
            </a:extLst>
          </p:cNvPr>
          <p:cNvPicPr>
            <a:picLocks noChangeAspect="1"/>
          </p:cNvPicPr>
          <p:nvPr/>
        </p:nvPicPr>
        <p:blipFill>
          <a:blip r:embed="rId4"/>
          <a:stretch>
            <a:fillRect/>
          </a:stretch>
        </p:blipFill>
        <p:spPr>
          <a:xfrm>
            <a:off x="3082989" y="2071938"/>
            <a:ext cx="6153645" cy="43379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24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0632ccdfb7_1_0"/>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4000"/>
              <a:buFont typeface="Avenir"/>
              <a:buNone/>
            </a:pPr>
            <a:r>
              <a:rPr lang="en-US" b="1" dirty="0"/>
              <a:t>Data Collection</a:t>
            </a:r>
          </a:p>
        </p:txBody>
      </p:sp>
      <p:sp>
        <p:nvSpPr>
          <p:cNvPr id="132" name="Google Shape;132;g10632ccdfb7_1_0"/>
          <p:cNvSpPr txBox="1">
            <a:spLocks noGrp="1"/>
          </p:cNvSpPr>
          <p:nvPr>
            <p:ph type="body" idx="1"/>
          </p:nvPr>
        </p:nvSpPr>
        <p:spPr>
          <a:xfrm>
            <a:off x="1066800" y="2103120"/>
            <a:ext cx="10058400" cy="3849600"/>
          </a:xfrm>
          <a:prstGeom prst="rect">
            <a:avLst/>
          </a:prstGeom>
        </p:spPr>
        <p:txBody>
          <a:bodyPr spcFirstLastPara="1" wrap="square" lIns="91425" tIns="45700" rIns="91425" bIns="45700" anchor="t" anchorCtr="0">
            <a:normAutofit fontScale="92500" lnSpcReduction="20000"/>
          </a:bodyPr>
          <a:lstStyle/>
          <a:p>
            <a:pPr marL="457200" lvl="0" indent="-419100" algn="l" rtl="0">
              <a:lnSpc>
                <a:spcPct val="115000"/>
              </a:lnSpc>
              <a:spcBef>
                <a:spcPts val="0"/>
              </a:spcBef>
              <a:spcAft>
                <a:spcPts val="0"/>
              </a:spcAft>
              <a:buClr>
                <a:schemeClr val="dk1"/>
              </a:buClr>
              <a:buSzPts val="3000"/>
              <a:buFont typeface="Avenir"/>
              <a:buChar char="◦"/>
            </a:pPr>
            <a:r>
              <a:rPr lang="en-US" sz="3000" dirty="0"/>
              <a:t>The first step of the data collection process used in the present study was to retrieve or create a set of fixed questions and answers as used by classical chatbots.</a:t>
            </a:r>
          </a:p>
          <a:p>
            <a:pPr marL="457200" lvl="0" indent="-419100" algn="l" rtl="0">
              <a:lnSpc>
                <a:spcPct val="115000"/>
              </a:lnSpc>
              <a:spcBef>
                <a:spcPts val="0"/>
              </a:spcBef>
              <a:spcAft>
                <a:spcPts val="0"/>
              </a:spcAft>
              <a:buClr>
                <a:schemeClr val="dk1"/>
              </a:buClr>
              <a:buSzPts val="3000"/>
              <a:buFont typeface="Avenir"/>
              <a:buChar char="◦"/>
            </a:pPr>
            <a:r>
              <a:rPr lang="en-US" sz="3000" dirty="0"/>
              <a:t>All sets of questions and answers were distributed within a predefined number of classes.</a:t>
            </a:r>
          </a:p>
          <a:p>
            <a:pPr marL="457200" lvl="0" indent="-419100" algn="l" rtl="0">
              <a:lnSpc>
                <a:spcPct val="115000"/>
              </a:lnSpc>
              <a:spcBef>
                <a:spcPts val="0"/>
              </a:spcBef>
              <a:spcAft>
                <a:spcPts val="0"/>
              </a:spcAft>
              <a:buClr>
                <a:schemeClr val="dk1"/>
              </a:buClr>
              <a:buSzPts val="3000"/>
              <a:buFont typeface="Avenir"/>
              <a:buChar char="◦"/>
            </a:pPr>
            <a:r>
              <a:rPr lang="en-US" sz="3000" dirty="0"/>
              <a:t>After all such classes were created, the data was put into a JSON file</a:t>
            </a:r>
          </a:p>
          <a:p>
            <a:pPr marL="457200" lvl="0" indent="-419100" algn="l" rtl="0">
              <a:lnSpc>
                <a:spcPct val="115000"/>
              </a:lnSpc>
              <a:spcBef>
                <a:spcPts val="0"/>
              </a:spcBef>
              <a:spcAft>
                <a:spcPts val="0"/>
              </a:spcAft>
              <a:buClr>
                <a:schemeClr val="dk1"/>
              </a:buClr>
              <a:buSzPts val="3000"/>
              <a:buFont typeface="Avenir"/>
              <a:buChar char="◦"/>
            </a:pPr>
            <a:r>
              <a:rPr lang="en-US" sz="3000" dirty="0"/>
              <a:t>The file is a list of dictionaries with 3 attributes - tag, patterns and responses. </a:t>
            </a:r>
          </a:p>
        </p:txBody>
      </p:sp>
    </p:spTree>
    <p:extLst>
      <p:ext uri="{BB962C8B-B14F-4D97-AF65-F5344CB8AC3E}">
        <p14:creationId xmlns:p14="http://schemas.microsoft.com/office/powerpoint/2010/main" val="128260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sp>
        <p:nvSpPr>
          <p:cNvPr id="155" name="Google Shape;155;p6"/>
          <p:cNvSpPr/>
          <p:nvPr/>
        </p:nvSpPr>
        <p:spPr>
          <a:xfrm>
            <a:off x="-1"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pic>
        <p:nvPicPr>
          <p:cNvPr id="156" name="Google Shape;156;p6" descr="abstract image"/>
          <p:cNvPicPr preferRelativeResize="0"/>
          <p:nvPr/>
        </p:nvPicPr>
        <p:blipFill rotWithShape="1">
          <a:blip r:embed="rId3">
            <a:alphaModFix/>
          </a:blip>
          <a:srcRect/>
          <a:stretch/>
        </p:blipFill>
        <p:spPr>
          <a:xfrm>
            <a:off x="0" y="0"/>
            <a:ext cx="12191998" cy="6902462"/>
          </a:xfrm>
          <a:prstGeom prst="rect">
            <a:avLst/>
          </a:prstGeom>
          <a:noFill/>
          <a:ln>
            <a:noFill/>
          </a:ln>
        </p:spPr>
      </p:pic>
      <p:sp>
        <p:nvSpPr>
          <p:cNvPr id="157" name="Google Shape;157;p6"/>
          <p:cNvSpPr/>
          <p:nvPr/>
        </p:nvSpPr>
        <p:spPr>
          <a:xfrm>
            <a:off x="3424949" y="179105"/>
            <a:ext cx="5342100" cy="1550422"/>
          </a:xfrm>
          <a:prstGeom prst="rect">
            <a:avLst/>
          </a:prstGeom>
          <a:solidFill>
            <a:schemeClr val="dk1">
              <a:alpha val="7451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58" name="Google Shape;158;p6"/>
          <p:cNvSpPr/>
          <p:nvPr/>
        </p:nvSpPr>
        <p:spPr>
          <a:xfrm>
            <a:off x="3586949" y="448073"/>
            <a:ext cx="5018100" cy="1012487"/>
          </a:xfrm>
          <a:prstGeom prst="rect">
            <a:avLst/>
          </a:prstGeom>
          <a:noFill/>
          <a:ln w="9525" cap="flat" cmpd="sng">
            <a:solidFill>
              <a:srgbClr val="FEFEF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59" name="Google Shape;159;p6"/>
          <p:cNvSpPr txBox="1">
            <a:spLocks noGrp="1"/>
          </p:cNvSpPr>
          <p:nvPr>
            <p:ph type="title"/>
          </p:nvPr>
        </p:nvSpPr>
        <p:spPr>
          <a:xfrm>
            <a:off x="3859499" y="268516"/>
            <a:ext cx="4473000" cy="1371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dirty="0" err="1"/>
              <a:t>Intents.json</a:t>
            </a:r>
            <a:endParaRPr dirty="0"/>
          </a:p>
        </p:txBody>
      </p:sp>
      <p:pic>
        <p:nvPicPr>
          <p:cNvPr id="1032" name="Picture 8">
            <a:extLst>
              <a:ext uri="{FF2B5EF4-FFF2-40B4-BE49-F238E27FC236}">
                <a16:creationId xmlns:a16="http://schemas.microsoft.com/office/drawing/2014/main" id="{0387CBCB-A631-CE76-F321-C561D80257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180" y="1998495"/>
            <a:ext cx="8005638" cy="45031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95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sp>
        <p:nvSpPr>
          <p:cNvPr id="155" name="Google Shape;155;p6"/>
          <p:cNvSpPr/>
          <p:nvPr/>
        </p:nvSpPr>
        <p:spPr>
          <a:xfrm>
            <a:off x="-1"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pic>
        <p:nvPicPr>
          <p:cNvPr id="156" name="Google Shape;156;p6" descr="abstract image"/>
          <p:cNvPicPr preferRelativeResize="0"/>
          <p:nvPr/>
        </p:nvPicPr>
        <p:blipFill rotWithShape="1">
          <a:blip r:embed="rId3">
            <a:alphaModFix/>
          </a:blip>
          <a:srcRect/>
          <a:stretch/>
        </p:blipFill>
        <p:spPr>
          <a:xfrm>
            <a:off x="0" y="0"/>
            <a:ext cx="12191998" cy="6902462"/>
          </a:xfrm>
          <a:prstGeom prst="rect">
            <a:avLst/>
          </a:prstGeom>
          <a:noFill/>
          <a:ln>
            <a:noFill/>
          </a:ln>
        </p:spPr>
      </p:pic>
      <p:sp>
        <p:nvSpPr>
          <p:cNvPr id="157" name="Google Shape;157;p6"/>
          <p:cNvSpPr/>
          <p:nvPr/>
        </p:nvSpPr>
        <p:spPr>
          <a:xfrm>
            <a:off x="3424949" y="179105"/>
            <a:ext cx="5342100" cy="1550422"/>
          </a:xfrm>
          <a:prstGeom prst="rect">
            <a:avLst/>
          </a:prstGeom>
          <a:solidFill>
            <a:schemeClr val="dk1">
              <a:alpha val="7451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58" name="Google Shape;158;p6"/>
          <p:cNvSpPr/>
          <p:nvPr/>
        </p:nvSpPr>
        <p:spPr>
          <a:xfrm>
            <a:off x="3586949" y="448073"/>
            <a:ext cx="5018100" cy="1012487"/>
          </a:xfrm>
          <a:prstGeom prst="rect">
            <a:avLst/>
          </a:prstGeom>
          <a:noFill/>
          <a:ln w="9525" cap="flat" cmpd="sng">
            <a:solidFill>
              <a:srgbClr val="FEFEF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59" name="Google Shape;159;p6"/>
          <p:cNvSpPr txBox="1">
            <a:spLocks noGrp="1"/>
          </p:cNvSpPr>
          <p:nvPr>
            <p:ph type="title"/>
          </p:nvPr>
        </p:nvSpPr>
        <p:spPr>
          <a:xfrm>
            <a:off x="3859499" y="268516"/>
            <a:ext cx="4473000" cy="1371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crop-</a:t>
            </a:r>
            <a:r>
              <a:rPr lang="en-US" dirty="0" err="1"/>
              <a:t>data.json</a:t>
            </a:r>
            <a:endParaRPr dirty="0"/>
          </a:p>
        </p:txBody>
      </p:sp>
      <p:pic>
        <p:nvPicPr>
          <p:cNvPr id="2052" name="Picture 4">
            <a:extLst>
              <a:ext uri="{FF2B5EF4-FFF2-40B4-BE49-F238E27FC236}">
                <a16:creationId xmlns:a16="http://schemas.microsoft.com/office/drawing/2014/main" id="{64910EB9-DF05-7690-CE4E-B3029BF6D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4154" y="1996819"/>
            <a:ext cx="8323690" cy="46820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09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0632ccdfb7_1_0"/>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4000"/>
              <a:buFont typeface="Avenir"/>
              <a:buNone/>
            </a:pPr>
            <a:r>
              <a:rPr lang="en-US" b="1" dirty="0"/>
              <a:t>Analysis</a:t>
            </a:r>
          </a:p>
        </p:txBody>
      </p:sp>
      <p:sp>
        <p:nvSpPr>
          <p:cNvPr id="132" name="Google Shape;132;g10632ccdfb7_1_0"/>
          <p:cNvSpPr txBox="1">
            <a:spLocks noGrp="1"/>
          </p:cNvSpPr>
          <p:nvPr>
            <p:ph type="body" idx="1"/>
          </p:nvPr>
        </p:nvSpPr>
        <p:spPr>
          <a:xfrm>
            <a:off x="1066800" y="2103120"/>
            <a:ext cx="10058400" cy="3849600"/>
          </a:xfrm>
          <a:prstGeom prst="rect">
            <a:avLst/>
          </a:prstGeom>
        </p:spPr>
        <p:txBody>
          <a:bodyPr spcFirstLastPara="1" wrap="square" lIns="91425" tIns="45700" rIns="91425" bIns="45700" anchor="t" anchorCtr="0">
            <a:normAutofit fontScale="85000" lnSpcReduction="20000"/>
          </a:bodyPr>
          <a:lstStyle/>
          <a:p>
            <a:pPr marL="457200" lvl="0" indent="-419100" algn="l" rtl="0">
              <a:lnSpc>
                <a:spcPct val="115000"/>
              </a:lnSpc>
              <a:spcBef>
                <a:spcPts val="0"/>
              </a:spcBef>
              <a:spcAft>
                <a:spcPts val="0"/>
              </a:spcAft>
              <a:buClr>
                <a:schemeClr val="dk1"/>
              </a:buClr>
              <a:buSzPts val="3000"/>
              <a:buFont typeface="Avenir"/>
              <a:buChar char="◦"/>
            </a:pPr>
            <a:r>
              <a:rPr lang="en-US" sz="3000" dirty="0"/>
              <a:t>Create intermediate data structures (would be used later in training): </a:t>
            </a:r>
          </a:p>
          <a:p>
            <a:pPr marL="495300" lvl="1" indent="0">
              <a:lnSpc>
                <a:spcPct val="115000"/>
              </a:lnSpc>
              <a:spcBef>
                <a:spcPts val="0"/>
              </a:spcBef>
              <a:buClr>
                <a:schemeClr val="dk1"/>
              </a:buClr>
              <a:buSzPts val="3000"/>
              <a:buNone/>
            </a:pPr>
            <a:r>
              <a:rPr lang="en-US" sz="2800" dirty="0"/>
              <a:t>- “words” is a list of all patterns broken down into individual words and appended together</a:t>
            </a:r>
          </a:p>
          <a:p>
            <a:pPr marL="952500" lvl="1" indent="-457200">
              <a:lnSpc>
                <a:spcPct val="115000"/>
              </a:lnSpc>
              <a:spcBef>
                <a:spcPts val="0"/>
              </a:spcBef>
              <a:buClr>
                <a:schemeClr val="dk1"/>
              </a:buClr>
              <a:buSzPts val="3000"/>
              <a:buFontTx/>
              <a:buChar char="-"/>
            </a:pPr>
            <a:r>
              <a:rPr lang="en-US" sz="2800" dirty="0"/>
              <a:t>“classes” is a list of all 7 class names</a:t>
            </a:r>
          </a:p>
          <a:p>
            <a:pPr marL="952500" lvl="1" indent="-457200">
              <a:lnSpc>
                <a:spcPct val="115000"/>
              </a:lnSpc>
              <a:spcBef>
                <a:spcPts val="0"/>
              </a:spcBef>
              <a:buClr>
                <a:schemeClr val="dk1"/>
              </a:buClr>
              <a:buSzPts val="3000"/>
              <a:buFontTx/>
              <a:buChar char="-"/>
            </a:pPr>
            <a:r>
              <a:rPr lang="en-US" sz="2800" dirty="0"/>
              <a:t>“docs” is a list of tuples with individual patterns and their corresponding classes.</a:t>
            </a:r>
          </a:p>
          <a:p>
            <a:pPr marL="457200" lvl="0" indent="-419100" algn="l" rtl="0">
              <a:lnSpc>
                <a:spcPct val="115000"/>
              </a:lnSpc>
              <a:spcBef>
                <a:spcPts val="0"/>
              </a:spcBef>
              <a:spcAft>
                <a:spcPts val="0"/>
              </a:spcAft>
              <a:buClr>
                <a:schemeClr val="dk1"/>
              </a:buClr>
              <a:buSzPts val="3000"/>
              <a:buFont typeface="Avenir"/>
              <a:buChar char="◦"/>
            </a:pPr>
            <a:r>
              <a:rPr lang="en-US" sz="3000" dirty="0" err="1"/>
              <a:t>stopwords</a:t>
            </a:r>
            <a:r>
              <a:rPr lang="en-US" sz="3000" dirty="0"/>
              <a:t> are removed, data frame is shuffled, split into “Training” and “Validation” sets.</a:t>
            </a:r>
          </a:p>
          <a:p>
            <a:pPr marL="457200" lvl="0" indent="-419100" algn="l" rtl="0">
              <a:lnSpc>
                <a:spcPct val="115000"/>
              </a:lnSpc>
              <a:spcBef>
                <a:spcPts val="0"/>
              </a:spcBef>
              <a:spcAft>
                <a:spcPts val="0"/>
              </a:spcAft>
              <a:buClr>
                <a:schemeClr val="dk1"/>
              </a:buClr>
              <a:buSzPts val="3000"/>
              <a:buFont typeface="Avenir"/>
              <a:buChar char="◦"/>
            </a:pPr>
            <a:r>
              <a:rPr lang="en-US" sz="3000" dirty="0"/>
              <a:t>The text data is passed and tokens are converted to one-hot encoding for representation.</a:t>
            </a:r>
          </a:p>
        </p:txBody>
      </p:sp>
    </p:spTree>
    <p:extLst>
      <p:ext uri="{BB962C8B-B14F-4D97-AF65-F5344CB8AC3E}">
        <p14:creationId xmlns:p14="http://schemas.microsoft.com/office/powerpoint/2010/main" val="3727117367"/>
      </p:ext>
    </p:extLst>
  </p:cSld>
  <p:clrMapOvr>
    <a:masterClrMapping/>
  </p:clrMapOvr>
</p:sld>
</file>

<file path=ppt/theme/theme1.xml><?xml version="1.0" encoding="utf-8"?>
<a:theme xmlns:a="http://schemas.openxmlformats.org/drawingml/2006/main" name="SavonVTI">
  <a:themeElements>
    <a:clrScheme name="Custom 38">
      <a:dk1>
        <a:srgbClr val="000000"/>
      </a:dk1>
      <a:lt1>
        <a:srgbClr val="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vonVTI">
  <a:themeElements>
    <a:clrScheme name="Custom 38">
      <a:dk1>
        <a:srgbClr val="000000"/>
      </a:dk1>
      <a:lt1>
        <a:srgbClr val="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1021</Words>
  <Application>Microsoft Office PowerPoint</Application>
  <PresentationFormat>Widescreen</PresentationFormat>
  <Paragraphs>54</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Avenir</vt:lpstr>
      <vt:lpstr>Garamond</vt:lpstr>
      <vt:lpstr>SavonVTI</vt:lpstr>
      <vt:lpstr>SavonVTI</vt:lpstr>
      <vt:lpstr>Kannada Chatbot : A Transformer Based Approach</vt:lpstr>
      <vt:lpstr>Introduction</vt:lpstr>
      <vt:lpstr>Literature Survey</vt:lpstr>
      <vt:lpstr>Methodology</vt:lpstr>
      <vt:lpstr>Methodology Flow</vt:lpstr>
      <vt:lpstr>Data Collection</vt:lpstr>
      <vt:lpstr>Intents.json</vt:lpstr>
      <vt:lpstr>crop-data.json</vt:lpstr>
      <vt:lpstr>Analysis</vt:lpstr>
      <vt:lpstr>Evaluation</vt:lpstr>
      <vt:lpstr>MLFF Network</vt:lpstr>
      <vt:lpstr>Transformer Network</vt:lpstr>
      <vt:lpstr>Accuracy Difference</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Kannada Chatbot : A Transformer Based Approach</dc:title>
  <dc:creator>ANGAD SANDHU - 190905494</dc:creator>
  <cp:lastModifiedBy>Angad Sandhu</cp:lastModifiedBy>
  <cp:revision>1</cp:revision>
  <dcterms:created xsi:type="dcterms:W3CDTF">2021-08-31T03:59:21Z</dcterms:created>
  <dcterms:modified xsi:type="dcterms:W3CDTF">2023-05-20T05:21:58Z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