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302" r:id="rId3"/>
    <p:sldId id="535" r:id="rId4"/>
    <p:sldId id="329" r:id="rId5"/>
    <p:sldId id="2260" r:id="rId6"/>
    <p:sldId id="2340" r:id="rId7"/>
    <p:sldId id="2341" r:id="rId8"/>
    <p:sldId id="2288" r:id="rId9"/>
    <p:sldId id="2335" r:id="rId10"/>
    <p:sldId id="2267" r:id="rId11"/>
    <p:sldId id="2333" r:id="rId12"/>
    <p:sldId id="2334" r:id="rId13"/>
    <p:sldId id="2316" r:id="rId1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0" d="100"/>
          <a:sy n="70" d="100"/>
        </p:scale>
        <p:origin x="2706" y="1140"/>
      </p:cViewPr>
      <p:guideLst>
        <p:guide orient="horz" pos="175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5420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3" name="图片占位符 12"/>
          <p:cNvSpPr>
            <a:spLocks noGrp="1"/>
          </p:cNvSpPr>
          <p:nvPr>
            <p:ph type="pic" sz="quarter" idx="13"/>
          </p:nvPr>
        </p:nvSpPr>
        <p:spPr>
          <a:xfrm>
            <a:off x="1991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1" name="图片占位符 10"/>
          <p:cNvSpPr>
            <a:spLocks noGrp="1"/>
          </p:cNvSpPr>
          <p:nvPr>
            <p:ph type="pic" sz="quarter" idx="12"/>
          </p:nvPr>
        </p:nvSpPr>
        <p:spPr>
          <a:xfrm>
            <a:off x="4360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1"/>
          </p:nvPr>
        </p:nvSpPr>
        <p:spPr>
          <a:xfrm>
            <a:off x="931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385392" y="1809721"/>
            <a:ext cx="923314" cy="1923786"/>
          </a:xfrm>
          <a:custGeom>
            <a:avLst/>
            <a:gdLst>
              <a:gd name="connsiteX0" fmla="*/ 15949 w 923314"/>
              <a:gd name="connsiteY0" fmla="*/ 0 h 1923786"/>
              <a:gd name="connsiteX1" fmla="*/ 923314 w 923314"/>
              <a:gd name="connsiteY1" fmla="*/ 0 h 1923786"/>
              <a:gd name="connsiteX2" fmla="*/ 923314 w 923314"/>
              <a:gd name="connsiteY2" fmla="*/ 1923786 h 1923786"/>
              <a:gd name="connsiteX3" fmla="*/ 0 w 923314"/>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4" h="1923786">
                <a:moveTo>
                  <a:pt x="15949" y="0"/>
                </a:moveTo>
                <a:lnTo>
                  <a:pt x="923314" y="0"/>
                </a:lnTo>
                <a:lnTo>
                  <a:pt x="923314"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820373" y="1458399"/>
            <a:ext cx="1503255" cy="2641715"/>
          </a:xfrm>
          <a:custGeom>
            <a:avLst/>
            <a:gdLst>
              <a:gd name="connsiteX0" fmla="*/ 0 w 1503255"/>
              <a:gd name="connsiteY0" fmla="*/ 0 h 2641715"/>
              <a:gd name="connsiteX1" fmla="*/ 1503255 w 1503255"/>
              <a:gd name="connsiteY1" fmla="*/ 0 h 2641715"/>
              <a:gd name="connsiteX2" fmla="*/ 1503255 w 1503255"/>
              <a:gd name="connsiteY2" fmla="*/ 2641715 h 2641715"/>
              <a:gd name="connsiteX3" fmla="*/ 0 w 1503255"/>
              <a:gd name="connsiteY3" fmla="*/ 2641715 h 2641715"/>
            </a:gdLst>
            <a:ahLst/>
            <a:cxnLst>
              <a:cxn ang="0">
                <a:pos x="connsiteX0" y="connsiteY0"/>
              </a:cxn>
              <a:cxn ang="0">
                <a:pos x="connsiteX1" y="connsiteY1"/>
              </a:cxn>
              <a:cxn ang="0">
                <a:pos x="connsiteX2" y="connsiteY2"/>
              </a:cxn>
              <a:cxn ang="0">
                <a:pos x="connsiteX3" y="connsiteY3"/>
              </a:cxn>
            </a:cxnLst>
            <a:rect l="l" t="t" r="r" b="b"/>
            <a:pathLst>
              <a:path w="1503255" h="2641715">
                <a:moveTo>
                  <a:pt x="0" y="0"/>
                </a:moveTo>
                <a:lnTo>
                  <a:pt x="1503255" y="0"/>
                </a:lnTo>
                <a:lnTo>
                  <a:pt x="1503255" y="2641715"/>
                </a:lnTo>
                <a:lnTo>
                  <a:pt x="0" y="2641715"/>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2835297" y="1809721"/>
            <a:ext cx="923312" cy="1923786"/>
          </a:xfrm>
          <a:custGeom>
            <a:avLst/>
            <a:gdLst>
              <a:gd name="connsiteX0" fmla="*/ 0 w 923312"/>
              <a:gd name="connsiteY0" fmla="*/ 0 h 1923786"/>
              <a:gd name="connsiteX1" fmla="*/ 923312 w 923312"/>
              <a:gd name="connsiteY1" fmla="*/ 0 h 1923786"/>
              <a:gd name="connsiteX2" fmla="*/ 923312 w 923312"/>
              <a:gd name="connsiteY2" fmla="*/ 1923786 h 1923786"/>
              <a:gd name="connsiteX3" fmla="*/ 0 w 923312"/>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2" h="1923786">
                <a:moveTo>
                  <a:pt x="0" y="0"/>
                </a:moveTo>
                <a:lnTo>
                  <a:pt x="923312" y="0"/>
                </a:lnTo>
                <a:lnTo>
                  <a:pt x="923312"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0298"/>
          <a:stretch>
            <a:fillRect/>
          </a:stretch>
        </p:blipFill>
        <p:spPr>
          <a:xfrm>
            <a:off x="2627186" y="0"/>
            <a:ext cx="6516813" cy="45992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8" name="图片占位符 7"/>
          <p:cNvSpPr>
            <a:spLocks noGrp="1"/>
          </p:cNvSpPr>
          <p:nvPr>
            <p:ph type="pic" sz="quarter" idx="12"/>
          </p:nvPr>
        </p:nvSpPr>
        <p:spPr>
          <a:xfrm>
            <a:off x="6043492"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6" name="图片占位符 5"/>
          <p:cNvSpPr>
            <a:spLocks noGrp="1"/>
          </p:cNvSpPr>
          <p:nvPr>
            <p:ph type="pic" sz="quarter" idx="11"/>
          </p:nvPr>
        </p:nvSpPr>
        <p:spPr>
          <a:xfrm>
            <a:off x="1"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988743"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465499"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942255"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2"/>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00561" y="1973829"/>
            <a:ext cx="4257040" cy="650875"/>
          </a:xfrm>
          <a:prstGeom prst="rect">
            <a:avLst/>
          </a:prstGeom>
          <a:noFill/>
        </p:spPr>
        <p:txBody>
          <a:bodyPr wrap="none" rtlCol="0">
            <a:spAutoFit/>
            <a:scene3d>
              <a:camera prst="orthographicFront"/>
              <a:lightRig rig="threePt" dir="t"/>
            </a:scene3d>
          </a:bodyPr>
          <a:lstStyle/>
          <a:p>
            <a:pPr algn="l">
              <a:lnSpc>
                <a:spcPct val="130000"/>
              </a:lnSpc>
            </a:pPr>
            <a:r>
              <a:rPr lang="en-US" altLang="zh-CN" sz="2800" b="1">
                <a:solidFill>
                  <a:schemeClr val="accent1"/>
                </a:solidFill>
                <a:effectLst>
                  <a:outerShdw blurRad="38100" dist="25400" dir="5400000" algn="ctr" rotWithShape="0">
                    <a:srgbClr val="6E747A">
                      <a:alpha val="43000"/>
                    </a:srgbClr>
                  </a:outerShdw>
                </a:effectLst>
                <a:ea typeface="Calibri" panose="020F0502020204030204" pitchFamily="34" charset="0"/>
                <a:cs typeface="Calibri" panose="020F0502020204030204" pitchFamily="34" charset="0"/>
                <a:sym typeface="+mn-lt"/>
              </a:rPr>
              <a:t>Used Car Evaluation System</a:t>
            </a:r>
            <a:endParaRPr lang="en-US" altLang="zh-CN" sz="2800" b="1">
              <a:solidFill>
                <a:schemeClr val="accent1"/>
              </a:solidFill>
              <a:effectLst>
                <a:outerShdw blurRad="38100" dist="25400" dir="5400000" algn="ctr" rotWithShape="0">
                  <a:srgbClr val="6E747A">
                    <a:alpha val="43000"/>
                  </a:srgbClr>
                </a:outerShdw>
              </a:effectLst>
              <a:ea typeface="Calibri" panose="020F0502020204030204" pitchFamily="34" charset="0"/>
              <a:cs typeface="Calibri" panose="020F0502020204030204" pitchFamily="34" charset="0"/>
              <a:sym typeface="+mn-lt"/>
            </a:endParaRPr>
          </a:p>
        </p:txBody>
      </p:sp>
      <p:sp>
        <p:nvSpPr>
          <p:cNvPr id="10" name="Line 21"/>
          <p:cNvSpPr>
            <a:spLocks noChangeShapeType="1"/>
          </p:cNvSpPr>
          <p:nvPr/>
        </p:nvSpPr>
        <p:spPr bwMode="auto">
          <a:xfrm>
            <a:off x="705813" y="2969777"/>
            <a:ext cx="385163" cy="0"/>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sp>
        <p:nvSpPr>
          <p:cNvPr id="11" name="Rectangle 20"/>
          <p:cNvSpPr>
            <a:spLocks noChangeArrowheads="1"/>
          </p:cNvSpPr>
          <p:nvPr/>
        </p:nvSpPr>
        <p:spPr bwMode="auto">
          <a:xfrm>
            <a:off x="673023" y="2634983"/>
            <a:ext cx="389897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lang="zh-CN" altLang="en-US" sz="1000" dirty="0">
                <a:ea typeface="Calibri" panose="020F0502020204030204" pitchFamily="34" charset="0"/>
                <a:cs typeface="Calibri" panose="020F0502020204030204" pitchFamily="34" charset="0"/>
                <a:sym typeface="+mn-lt"/>
              </a:rPr>
              <a:t>● Practical Data science project by:</a:t>
            </a:r>
            <a:r>
              <a:rPr lang="zh-CN" altLang="en-US" sz="1000" spc="300" dirty="0">
                <a:ea typeface="Calibri" panose="020F0502020204030204" pitchFamily="34" charset="0"/>
                <a:cs typeface="Calibri" panose="020F0502020204030204" pitchFamily="34" charset="0"/>
                <a:sym typeface="+mn-lt"/>
              </a:rPr>
              <a:t> </a:t>
            </a:r>
            <a:r>
              <a:rPr lang="zh-CN" altLang="en-US" sz="1000" dirty="0">
                <a:ea typeface="Calibri" panose="020F0502020204030204" pitchFamily="34" charset="0"/>
                <a:cs typeface="Calibri" panose="020F0502020204030204" pitchFamily="34" charset="0"/>
                <a:sym typeface="+mn-lt"/>
              </a:rPr>
              <a:t>●</a:t>
            </a:r>
            <a:endParaRPr lang="zh-CN" altLang="en-US" sz="1000" spc="300" dirty="0">
              <a:ea typeface="Calibri" panose="020F0502020204030204" pitchFamily="34" charset="0"/>
              <a:cs typeface="Calibri" panose="020F0502020204030204" pitchFamily="34" charset="0"/>
              <a:sym typeface="+mn-lt"/>
            </a:endParaRPr>
          </a:p>
        </p:txBody>
      </p:sp>
      <p:sp>
        <p:nvSpPr>
          <p:cNvPr id="13" name="矩形 12"/>
          <p:cNvSpPr/>
          <p:nvPr/>
        </p:nvSpPr>
        <p:spPr>
          <a:xfrm>
            <a:off x="618613" y="2969777"/>
            <a:ext cx="4586433" cy="783590"/>
          </a:xfrm>
          <a:prstGeom prst="rect">
            <a:avLst/>
          </a:prstGeom>
        </p:spPr>
        <p:txBody>
          <a:bodyPr wrap="square">
            <a:spAutoFit/>
          </a:bodyPr>
          <a:lstStyle/>
          <a:p>
            <a:pPr>
              <a:lnSpc>
                <a:spcPct val="150000"/>
              </a:lnSpc>
            </a:pPr>
            <a:r>
              <a:rPr lang="en-US" altLang="zh-CN" sz="1000" dirty="0">
                <a:ea typeface="Calibri" panose="020F0502020204030204" pitchFamily="34" charset="0"/>
                <a:cs typeface="Calibri" panose="020F0502020204030204" pitchFamily="34" charset="0"/>
                <a:sym typeface="+mn-lt"/>
              </a:rPr>
              <a:t>Mustafa Sajjad, msajjad@my.okcu.edu </a:t>
            </a:r>
            <a:endParaRPr lang="en-US" altLang="zh-CN" sz="1000" dirty="0">
              <a:ea typeface="Calibri" panose="020F0502020204030204" pitchFamily="34" charset="0"/>
              <a:cs typeface="Calibri" panose="020F0502020204030204" pitchFamily="34" charset="0"/>
              <a:sym typeface="+mn-lt"/>
            </a:endParaRPr>
          </a:p>
          <a:p>
            <a:pPr>
              <a:lnSpc>
                <a:spcPct val="150000"/>
              </a:lnSpc>
            </a:pPr>
            <a:r>
              <a:rPr lang="en-US" altLang="zh-CN" sz="1000" dirty="0">
                <a:ea typeface="Calibri" panose="020F0502020204030204" pitchFamily="34" charset="0"/>
                <a:cs typeface="Calibri" panose="020F0502020204030204" pitchFamily="34" charset="0"/>
                <a:sym typeface="+mn-lt"/>
              </a:rPr>
              <a:t>Rishitha, rkatta@my.okcu.edu</a:t>
            </a:r>
            <a:endParaRPr lang="en-US" altLang="zh-CN" sz="1000" dirty="0">
              <a:ea typeface="Calibri" panose="020F0502020204030204" pitchFamily="34" charset="0"/>
              <a:cs typeface="Calibri" panose="020F0502020204030204" pitchFamily="34" charset="0"/>
              <a:sym typeface="+mn-lt"/>
            </a:endParaRPr>
          </a:p>
          <a:p>
            <a:pPr>
              <a:lnSpc>
                <a:spcPct val="150000"/>
              </a:lnSpc>
            </a:pPr>
            <a:r>
              <a:rPr lang="en-US" altLang="zh-CN" sz="1000" dirty="0">
                <a:ea typeface="Calibri" panose="020F0502020204030204" pitchFamily="34" charset="0"/>
                <a:cs typeface="Calibri" panose="020F0502020204030204" pitchFamily="34" charset="0"/>
                <a:sym typeface="+mn-lt"/>
              </a:rPr>
              <a:t>Nithin reddy gantla, ngantla@my.okcu.edu </a:t>
            </a:r>
            <a:endParaRPr lang="en-US" altLang="zh-CN" sz="1000"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58190" y="342265"/>
            <a:ext cx="4572000" cy="583565"/>
          </a:xfrm>
          <a:prstGeom prst="rect">
            <a:avLst/>
          </a:prstGeom>
          <a:noFill/>
        </p:spPr>
        <p:txBody>
          <a:bodyPr wrap="square" rtlCol="0" anchor="t">
            <a:spAutoFit/>
          </a:bodyPr>
          <a:p>
            <a:pPr algn="l" eaLnBrk="1" hangingPunct="1"/>
            <a:r>
              <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rPr>
              <a:t> Evaluation</a:t>
            </a:r>
            <a:endPar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endParaRPr>
          </a:p>
          <a:p>
            <a:pPr algn="l" eaLnBrk="1" hangingPunct="1"/>
            <a:endPar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endParaRPr>
          </a:p>
        </p:txBody>
      </p:sp>
      <p:cxnSp>
        <p:nvCxnSpPr>
          <p:cNvPr id="22" name="直接连接符 21"/>
          <p:cNvCxnSpPr/>
          <p:nvPr/>
        </p:nvCxnSpPr>
        <p:spPr>
          <a:xfrm>
            <a:off x="847519" y="67925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1600200" y="1525270"/>
            <a:ext cx="3048000" cy="299085"/>
          </a:xfrm>
          <a:prstGeom prst="rect">
            <a:avLst/>
          </a:prstGeom>
          <a:noFill/>
        </p:spPr>
        <p:txBody>
          <a:bodyPr wrap="square" rtlCol="0">
            <a:spAutoFit/>
          </a:bodyPr>
          <a:p>
            <a:endParaRPr lang="en-US"/>
          </a:p>
        </p:txBody>
      </p:sp>
      <p:sp>
        <p:nvSpPr>
          <p:cNvPr id="5" name="Text Box 4"/>
          <p:cNvSpPr txBox="1"/>
          <p:nvPr/>
        </p:nvSpPr>
        <p:spPr>
          <a:xfrm>
            <a:off x="847725" y="925830"/>
            <a:ext cx="7609205" cy="3540125"/>
          </a:xfrm>
          <a:prstGeom prst="rect">
            <a:avLst/>
          </a:prstGeom>
          <a:noFill/>
        </p:spPr>
        <p:txBody>
          <a:bodyPr wrap="square" rtlCol="0">
            <a:noAutofit/>
          </a:bodyPr>
          <a:p>
            <a:r>
              <a:rPr lang="en-US">
                <a:solidFill>
                  <a:schemeClr val="tx2"/>
                </a:solidFill>
                <a:latin typeface="Microsoft YaHei" panose="020B0503020204020204" charset="-122"/>
                <a:ea typeface="Microsoft YaHei" panose="020B0503020204020204" charset="-122"/>
              </a:rPr>
              <a:t>The R-squared score (r2_score) is calculated to evaluate the model's performance on both the training and testing sets. R-squared measures the proportion of the response variable's variance that is captured by the model.</a:t>
            </a:r>
            <a:endParaRPr lang="en-US">
              <a:solidFill>
                <a:schemeClr val="tx2"/>
              </a:solidFill>
              <a:latin typeface="Microsoft YaHei" panose="020B0503020204020204" charset="-122"/>
              <a:ea typeface="Microsoft YaHei" panose="020B0503020204020204" charset="-122"/>
            </a:endParaRPr>
          </a:p>
          <a:p>
            <a:endParaRPr lang="en-US">
              <a:solidFill>
                <a:schemeClr val="tx2"/>
              </a:solidFill>
              <a:latin typeface="Microsoft YaHei" panose="020B0503020204020204" charset="-122"/>
              <a:ea typeface="Microsoft YaHei" panose="020B0503020204020204" charset="-122"/>
            </a:endParaRPr>
          </a:p>
          <a:p>
            <a:r>
              <a:rPr lang="en-US">
                <a:solidFill>
                  <a:schemeClr val="tx2"/>
                </a:solidFill>
                <a:latin typeface="Microsoft YaHei" panose="020B0503020204020204" charset="-122"/>
                <a:ea typeface="Microsoft YaHei" panose="020B0503020204020204" charset="-122"/>
              </a:rPr>
              <a:t>The R-squared score ranges from 0 to 100%, where a higher value indicates a better fit. It represents the proportion of the variance in the dependent variable that is predictable from the independent variables. An R-squared of 100% means that the model explains all the variability of the target variable.</a:t>
            </a:r>
            <a:endParaRPr lang="en-US">
              <a:solidFill>
                <a:schemeClr val="tx2"/>
              </a:solidFill>
              <a:latin typeface="Microsoft YaHei" panose="020B0503020204020204" charset="-122"/>
              <a:ea typeface="Microsoft YaHei" panose="020B0503020204020204" charset="-122"/>
            </a:endParaRPr>
          </a:p>
        </p:txBody>
      </p:sp>
      <p:pic>
        <p:nvPicPr>
          <p:cNvPr id="3" name="Picture 2"/>
          <p:cNvPicPr>
            <a:picLocks noChangeAspect="1"/>
          </p:cNvPicPr>
          <p:nvPr/>
        </p:nvPicPr>
        <p:blipFill>
          <a:blip r:embed="rId1"/>
          <a:stretch>
            <a:fillRect/>
          </a:stretch>
        </p:blipFill>
        <p:spPr>
          <a:xfrm>
            <a:off x="6672580" y="2474595"/>
            <a:ext cx="1988820" cy="2537460"/>
          </a:xfrm>
          <a:prstGeom prst="rect">
            <a:avLst/>
          </a:prstGeom>
        </p:spPr>
      </p:pic>
      <p:pic>
        <p:nvPicPr>
          <p:cNvPr id="7" name="Picture 6"/>
          <p:cNvPicPr>
            <a:picLocks noChangeAspect="1"/>
          </p:cNvPicPr>
          <p:nvPr/>
        </p:nvPicPr>
        <p:blipFill>
          <a:blip r:embed="rId2"/>
          <a:stretch>
            <a:fillRect/>
          </a:stretch>
        </p:blipFill>
        <p:spPr>
          <a:xfrm>
            <a:off x="57150" y="3052445"/>
            <a:ext cx="6480810" cy="6934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73430" y="342900"/>
            <a:ext cx="4572000" cy="337185"/>
          </a:xfrm>
          <a:prstGeom prst="rect">
            <a:avLst/>
          </a:prstGeom>
          <a:noFill/>
        </p:spPr>
        <p:txBody>
          <a:bodyPr wrap="square" rtlCol="0" anchor="t">
            <a:spAutoFit/>
          </a:bodyPr>
          <a:p>
            <a:pPr algn="l" eaLnBrk="1" hangingPunct="1"/>
            <a:r>
              <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rPr>
              <a:t>Conclusions</a:t>
            </a:r>
            <a:endPar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endParaRPr>
          </a:p>
        </p:txBody>
      </p:sp>
      <p:sp>
        <p:nvSpPr>
          <p:cNvPr id="3" name="Text Box 2"/>
          <p:cNvSpPr txBox="1"/>
          <p:nvPr/>
        </p:nvSpPr>
        <p:spPr>
          <a:xfrm>
            <a:off x="833755" y="766445"/>
            <a:ext cx="7722235" cy="3948430"/>
          </a:xfrm>
          <a:prstGeom prst="rect">
            <a:avLst/>
          </a:prstGeom>
          <a:noFill/>
        </p:spPr>
        <p:txBody>
          <a:bodyPr wrap="square" rtlCol="0">
            <a:noAutofit/>
          </a:bodyPr>
          <a:p>
            <a:pPr>
              <a:lnSpc>
                <a:spcPct val="140000"/>
              </a:lnSpc>
            </a:pPr>
            <a:r>
              <a:rPr lang="en-US">
                <a:solidFill>
                  <a:schemeClr val="tx2"/>
                </a:solidFill>
                <a:latin typeface="Microsoft YaHei" panose="020B0503020204020204" charset="-122"/>
                <a:ea typeface="Microsoft YaHei" panose="020B0503020204020204" charset="-122"/>
              </a:rPr>
              <a:t>This project focused on analyzing and predicting car prices using a dataset. Key steps included data exploration, cleaning, and feature engineering, leading to the creation of a robust dataset. The Linear Regression model was trained and evaluated, achieving satisfactory results with R-squared scores on both training and testing sets. The project showcased the importance of feature engineering, data preprocessing, and model evaluation in building a successful predictive model for car prices. Future work may involve exploring advanced models and incorporating additional visualizations for a more comprehensive analysis.</a:t>
            </a:r>
            <a:endParaRPr lang="en-US">
              <a:solidFill>
                <a:schemeClr val="tx2"/>
              </a:solidFill>
              <a:latin typeface="Microsoft YaHei" panose="020B0503020204020204" charset="-122"/>
              <a:ea typeface="Microsoft YaHei"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738630" y="831532"/>
            <a:ext cx="5080000" cy="1014730"/>
          </a:xfrm>
          <a:prstGeom prst="rect">
            <a:avLst/>
          </a:prstGeom>
          <a:noFill/>
          <a:ln w="9525">
            <a:noFill/>
          </a:ln>
        </p:spPr>
        <p:txBody>
          <a:bodyPr>
            <a:spAutoFit/>
          </a:bodyPr>
          <a:p>
            <a:pPr marL="228600" indent="-228600"/>
            <a:r>
              <a:rPr lang="en-US" sz="1000" b="1">
                <a:solidFill>
                  <a:schemeClr val="tx2"/>
                </a:solidFill>
                <a:latin typeface="Microsoft YaHei" panose="020B0503020204020204" charset="-122"/>
                <a:ea typeface="Microsoft YaHei" panose="020B0503020204020204" charset="-122"/>
              </a:rPr>
              <a:t>References</a:t>
            </a:r>
            <a:r>
              <a:rPr lang="en-US" sz="1000" b="0">
                <a:solidFill>
                  <a:schemeClr val="tx2"/>
                </a:solidFill>
                <a:latin typeface="Microsoft YaHei" panose="020B0503020204020204" charset="-122"/>
                <a:ea typeface="Microsoft YaHei" panose="020B0503020204020204" charset="-122"/>
              </a:rPr>
              <a:t>[1] "https://www.kaggle.com/code/dronax/car-prices-dataset" </a:t>
            </a:r>
            <a:r>
              <a:rPr lang="en-US" sz="1000" b="1">
                <a:solidFill>
                  <a:schemeClr val="tx2"/>
                </a:solidFill>
                <a:latin typeface="Microsoft YaHei" panose="020B0503020204020204" charset="-122"/>
                <a:ea typeface="Microsoft YaHei" panose="020B0503020204020204" charset="-122"/>
              </a:rPr>
              <a:t> </a:t>
            </a:r>
            <a:endParaRPr lang="en-US" sz="1000" b="1">
              <a:solidFill>
                <a:schemeClr val="tx2"/>
              </a:solidFill>
              <a:latin typeface="Microsoft YaHei" panose="020B0503020204020204" charset="-122"/>
              <a:ea typeface="Microsoft YaHei" panose="020B0503020204020204" charset="-122"/>
            </a:endParaRPr>
          </a:p>
          <a:p>
            <a:pPr marL="228600" indent="-228600"/>
            <a:r>
              <a:rPr lang="en-US" sz="1000" b="0">
                <a:solidFill>
                  <a:schemeClr val="tx2"/>
                </a:solidFill>
                <a:latin typeface="Microsoft YaHei" panose="020B0503020204020204" charset="-122"/>
                <a:ea typeface="Microsoft YaHei" panose="020B0503020204020204" charset="-122"/>
              </a:rPr>
              <a:t>[2]"Linear Regression Analysis" by George A. F. Seber and Alan J. Lee.This book provides a detailed and mathematical treatment of linear regression analysis.</a:t>
            </a:r>
            <a:endParaRPr lang="en-US" sz="1000" b="0">
              <a:solidFill>
                <a:schemeClr val="tx2"/>
              </a:solidFill>
              <a:latin typeface="Microsoft YaHei" panose="020B0503020204020204" charset="-122"/>
              <a:ea typeface="Microsoft YaHei"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278232" y="1959640"/>
            <a:ext cx="1768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n-lt"/>
                <a:ea typeface="Calibri" panose="020F0502020204030204" pitchFamily="34" charset="0"/>
                <a:cs typeface="Calibri" panose="020F0502020204030204" pitchFamily="34" charset="0"/>
                <a:sym typeface="+mn-lt"/>
              </a:rPr>
              <a:t>CONTENTS</a:t>
            </a:r>
            <a:endParaRPr lang="en-US" altLang="zh-CN" sz="2800" b="1" dirty="0">
              <a:solidFill>
                <a:schemeClr val="accent1"/>
              </a:solidFill>
              <a:latin typeface="+mn-lt"/>
              <a:ea typeface="Calibri" panose="020F0502020204030204" pitchFamily="34" charset="0"/>
              <a:cs typeface="Calibri" panose="020F0502020204030204" pitchFamily="34" charset="0"/>
              <a:sym typeface="+mn-lt"/>
            </a:endParaRPr>
          </a:p>
        </p:txBody>
      </p:sp>
      <p:cxnSp>
        <p:nvCxnSpPr>
          <p:cNvPr id="30" name="直接连接符 29"/>
          <p:cNvCxnSpPr/>
          <p:nvPr/>
        </p:nvCxnSpPr>
        <p:spPr>
          <a:xfrm>
            <a:off x="1972039" y="2571750"/>
            <a:ext cx="38086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267687" y="402098"/>
            <a:ext cx="1946910" cy="306705"/>
          </a:xfrm>
          <a:prstGeom prst="rect">
            <a:avLst/>
          </a:prstGeom>
        </p:spPr>
        <p:txBody>
          <a:bodyPr wrap="none">
            <a:spAutoFit/>
          </a:bodyPr>
          <a:lstStyle/>
          <a:p>
            <a:pPr algn="l"/>
            <a:r>
              <a:rPr lang="zh-CN" altLang="en-US" sz="1400" b="1" dirty="0">
                <a:solidFill>
                  <a:schemeClr val="tx2"/>
                </a:solidFill>
                <a:ea typeface="Calibri" panose="020F0502020204030204" pitchFamily="34" charset="0"/>
                <a:cs typeface="Calibri" panose="020F0502020204030204" pitchFamily="34" charset="0"/>
                <a:sym typeface="+mn-lt"/>
              </a:rPr>
              <a:t>Business Understanding</a:t>
            </a:r>
            <a:endParaRPr lang="zh-CN" altLang="en-US" sz="1400" b="1" dirty="0">
              <a:solidFill>
                <a:schemeClr val="tx2"/>
              </a:solidFill>
              <a:ea typeface="Calibri" panose="020F0502020204030204" pitchFamily="34" charset="0"/>
              <a:cs typeface="Calibri" panose="020F0502020204030204" pitchFamily="34" charset="0"/>
              <a:sym typeface="+mn-lt"/>
            </a:endParaRPr>
          </a:p>
        </p:txBody>
      </p:sp>
      <p:cxnSp>
        <p:nvCxnSpPr>
          <p:cNvPr id="72" name="直接连接符 71"/>
          <p:cNvCxnSpPr/>
          <p:nvPr/>
        </p:nvCxnSpPr>
        <p:spPr>
          <a:xfrm>
            <a:off x="5375660" y="949122"/>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4614999" y="327758"/>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88" name="矩形 87"/>
          <p:cNvSpPr/>
          <p:nvPr/>
        </p:nvSpPr>
        <p:spPr>
          <a:xfrm>
            <a:off x="5279752" y="1282595"/>
            <a:ext cx="1655445" cy="306705"/>
          </a:xfrm>
          <a:prstGeom prst="rect">
            <a:avLst/>
          </a:prstGeom>
        </p:spPr>
        <p:txBody>
          <a:bodyPr wrap="none">
            <a:spAutoFit/>
          </a:bodyPr>
          <a:lstStyle/>
          <a:p>
            <a:pPr algn="l"/>
            <a:r>
              <a:rPr lang="zh-CN" altLang="en-US" sz="1400" b="1" dirty="0">
                <a:solidFill>
                  <a:schemeClr val="tx2"/>
                </a:solidFill>
                <a:ea typeface="Calibri" panose="020F0502020204030204" pitchFamily="34" charset="0"/>
                <a:cs typeface="Calibri" panose="020F0502020204030204" pitchFamily="34" charset="0"/>
                <a:sym typeface="+mn-lt"/>
              </a:rPr>
              <a:t>Data Understanding</a:t>
            </a:r>
            <a:endParaRPr lang="zh-CN" altLang="en-US" sz="1400" b="1" dirty="0">
              <a:solidFill>
                <a:schemeClr val="tx2"/>
              </a:solidFill>
              <a:ea typeface="Calibri" panose="020F0502020204030204" pitchFamily="34" charset="0"/>
              <a:cs typeface="Calibri" panose="020F0502020204030204" pitchFamily="34" charset="0"/>
              <a:sym typeface="+mn-lt"/>
            </a:endParaRPr>
          </a:p>
        </p:txBody>
      </p:sp>
      <p:cxnSp>
        <p:nvCxnSpPr>
          <p:cNvPr id="89" name="直接连接符 88"/>
          <p:cNvCxnSpPr/>
          <p:nvPr/>
        </p:nvCxnSpPr>
        <p:spPr>
          <a:xfrm>
            <a:off x="5376295" y="1781994"/>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4614999" y="1157455"/>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3" name="矩形 92"/>
          <p:cNvSpPr/>
          <p:nvPr/>
        </p:nvSpPr>
        <p:spPr>
          <a:xfrm>
            <a:off x="5328647" y="2076732"/>
            <a:ext cx="1437640" cy="306705"/>
          </a:xfrm>
          <a:prstGeom prst="rect">
            <a:avLst/>
          </a:prstGeom>
        </p:spPr>
        <p:txBody>
          <a:bodyPr wrap="none">
            <a:spAutoFit/>
          </a:bodyPr>
          <a:lstStyle/>
          <a:p>
            <a:pPr algn="l"/>
            <a:r>
              <a:rPr lang="zh-CN" altLang="en-US" sz="1400" b="1" dirty="0">
                <a:solidFill>
                  <a:schemeClr val="tx2"/>
                </a:solidFill>
                <a:ea typeface="Calibri" panose="020F0502020204030204" pitchFamily="34" charset="0"/>
                <a:cs typeface="Calibri" panose="020F0502020204030204" pitchFamily="34" charset="0"/>
                <a:sym typeface="+mn-lt"/>
              </a:rPr>
              <a:t>Data Preparation</a:t>
            </a:r>
            <a:endParaRPr lang="zh-CN" altLang="en-US" sz="1400" b="1" dirty="0">
              <a:solidFill>
                <a:schemeClr val="tx2"/>
              </a:solidFill>
              <a:ea typeface="Calibri" panose="020F0502020204030204" pitchFamily="34" charset="0"/>
              <a:cs typeface="Calibri" panose="020F0502020204030204" pitchFamily="34" charset="0"/>
              <a:sym typeface="+mn-lt"/>
            </a:endParaRPr>
          </a:p>
        </p:txBody>
      </p:sp>
      <p:cxnSp>
        <p:nvCxnSpPr>
          <p:cNvPr id="94" name="直接连接符 93"/>
          <p:cNvCxnSpPr/>
          <p:nvPr/>
        </p:nvCxnSpPr>
        <p:spPr>
          <a:xfrm>
            <a:off x="5376295" y="2677731"/>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4660084" y="1987787"/>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8" name="矩形 97"/>
          <p:cNvSpPr/>
          <p:nvPr/>
        </p:nvSpPr>
        <p:spPr>
          <a:xfrm>
            <a:off x="5279752" y="2971200"/>
            <a:ext cx="886460" cy="306705"/>
          </a:xfrm>
          <a:prstGeom prst="rect">
            <a:avLst/>
          </a:prstGeom>
        </p:spPr>
        <p:txBody>
          <a:bodyPr wrap="none">
            <a:spAutoFit/>
          </a:bodyPr>
          <a:lstStyle/>
          <a:p>
            <a:pPr algn="l"/>
            <a:r>
              <a:rPr lang="zh-CN" altLang="en-US" sz="1400" b="1" dirty="0">
                <a:solidFill>
                  <a:schemeClr val="tx2"/>
                </a:solidFill>
                <a:ea typeface="Calibri" panose="020F0502020204030204" pitchFamily="34" charset="0"/>
                <a:cs typeface="Calibri" panose="020F0502020204030204" pitchFamily="34" charset="0"/>
                <a:sym typeface="+mn-lt"/>
              </a:rPr>
              <a:t>Modeling</a:t>
            </a:r>
            <a:endParaRPr lang="zh-CN" altLang="en-US" sz="1400" b="1" dirty="0">
              <a:solidFill>
                <a:schemeClr val="tx2"/>
              </a:solidFill>
              <a:ea typeface="Calibri" panose="020F0502020204030204" pitchFamily="34" charset="0"/>
              <a:cs typeface="Calibri" panose="020F0502020204030204" pitchFamily="34" charset="0"/>
              <a:sym typeface="+mn-lt"/>
            </a:endParaRPr>
          </a:p>
        </p:txBody>
      </p:sp>
      <p:cxnSp>
        <p:nvCxnSpPr>
          <p:cNvPr id="99" name="直接连接符 98"/>
          <p:cNvCxnSpPr/>
          <p:nvPr/>
        </p:nvCxnSpPr>
        <p:spPr>
          <a:xfrm>
            <a:off x="5375025" y="3344869"/>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660084" y="2782560"/>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04</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2" name="矩形 97"/>
          <p:cNvSpPr/>
          <p:nvPr/>
        </p:nvSpPr>
        <p:spPr>
          <a:xfrm>
            <a:off x="5328647" y="3705260"/>
            <a:ext cx="994410" cy="306705"/>
          </a:xfrm>
          <a:prstGeom prst="rect">
            <a:avLst/>
          </a:prstGeom>
        </p:spPr>
        <p:txBody>
          <a:bodyPr wrap="none">
            <a:spAutoFit/>
          </a:bodyPr>
          <a:p>
            <a:pPr algn="l"/>
            <a:r>
              <a:rPr lang="zh-CN" altLang="en-US" sz="1400" b="1" dirty="0">
                <a:solidFill>
                  <a:schemeClr val="tx2"/>
                </a:solidFill>
                <a:ea typeface="Calibri" panose="020F0502020204030204" pitchFamily="34" charset="0"/>
                <a:cs typeface="Calibri" panose="020F0502020204030204" pitchFamily="34" charset="0"/>
                <a:sym typeface="+mn-lt"/>
              </a:rPr>
              <a:t> Evaluation</a:t>
            </a:r>
            <a:endParaRPr lang="zh-CN" altLang="en-US" sz="1400" b="1" dirty="0">
              <a:solidFill>
                <a:schemeClr val="tx2"/>
              </a:solidFill>
              <a:ea typeface="Calibri" panose="020F0502020204030204" pitchFamily="34" charset="0"/>
              <a:cs typeface="Calibri" panose="020F0502020204030204" pitchFamily="34" charset="0"/>
              <a:sym typeface="+mn-lt"/>
            </a:endParaRPr>
          </a:p>
        </p:txBody>
      </p:sp>
      <p:cxnSp>
        <p:nvCxnSpPr>
          <p:cNvPr id="3" name="直接连接符 98"/>
          <p:cNvCxnSpPr/>
          <p:nvPr/>
        </p:nvCxnSpPr>
        <p:spPr>
          <a:xfrm>
            <a:off x="5376295" y="4169734"/>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98"/>
          <p:cNvCxnSpPr/>
          <p:nvPr/>
        </p:nvCxnSpPr>
        <p:spPr>
          <a:xfrm>
            <a:off x="5376295" y="4646619"/>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椭圆 99"/>
          <p:cNvSpPr/>
          <p:nvPr/>
        </p:nvSpPr>
        <p:spPr>
          <a:xfrm>
            <a:off x="4660084" y="4199245"/>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06</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7" name="椭圆 99"/>
          <p:cNvSpPr/>
          <p:nvPr/>
        </p:nvSpPr>
        <p:spPr>
          <a:xfrm>
            <a:off x="4660084" y="3577580"/>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05</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 name="矩形 97"/>
          <p:cNvSpPr/>
          <p:nvPr/>
        </p:nvSpPr>
        <p:spPr>
          <a:xfrm>
            <a:off x="5375002" y="4307240"/>
            <a:ext cx="1027430" cy="306705"/>
          </a:xfrm>
          <a:prstGeom prst="rect">
            <a:avLst/>
          </a:prstGeom>
        </p:spPr>
        <p:txBody>
          <a:bodyPr wrap="none">
            <a:spAutoFit/>
          </a:bodyPr>
          <a:p>
            <a:pPr algn="l"/>
            <a:r>
              <a:rPr lang="zh-CN" altLang="en-US" sz="1400" b="1" dirty="0">
                <a:solidFill>
                  <a:schemeClr val="tx2"/>
                </a:solidFill>
                <a:ea typeface="Calibri" panose="020F0502020204030204" pitchFamily="34" charset="0"/>
                <a:cs typeface="Calibri" panose="020F0502020204030204" pitchFamily="34" charset="0"/>
                <a:sym typeface="+mn-lt"/>
              </a:rPr>
              <a:t> </a:t>
            </a:r>
            <a:r>
              <a:rPr lang="en-US" altLang="zh-CN" sz="1400" b="1" dirty="0">
                <a:solidFill>
                  <a:schemeClr val="tx2"/>
                </a:solidFill>
                <a:ea typeface="Calibri" panose="020F0502020204030204" pitchFamily="34" charset="0"/>
                <a:cs typeface="Calibri" panose="020F0502020204030204" pitchFamily="34" charset="0"/>
                <a:sym typeface="+mn-lt"/>
              </a:rPr>
              <a:t>Conclusion</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94"/>
          <p:cNvSpPr txBox="1">
            <a:spLocks noChangeArrowheads="1"/>
          </p:cNvSpPr>
          <p:nvPr/>
        </p:nvSpPr>
        <p:spPr bwMode="auto">
          <a:xfrm>
            <a:off x="894080" y="981710"/>
            <a:ext cx="3835400" cy="234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no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just" eaLnBrk="1" hangingPunct="1">
              <a:lnSpc>
                <a:spcPct val="200000"/>
              </a:lnSpc>
            </a:pPr>
            <a:r>
              <a:rPr lang="en-US" altLang="zh-CN" sz="1200" dirty="0">
                <a:solidFill>
                  <a:schemeClr val="tx2"/>
                </a:solidFill>
                <a:latin typeface="Microsoft YaHei" panose="020B0503020204020204" charset="-122"/>
                <a:ea typeface="Microsoft YaHei" panose="020B0503020204020204" charset="-122"/>
                <a:cs typeface="Calibri" panose="020F0502020204030204" pitchFamily="34" charset="0"/>
                <a:sym typeface="+mn-lt"/>
              </a:rPr>
              <a:t>The objective of this project is to predict car prices based on various features. The code aims to develop a machine learning model using linear regression to make these predictions.</a:t>
            </a:r>
            <a:endParaRPr lang="en-US" altLang="zh-CN" sz="1200" dirty="0">
              <a:solidFill>
                <a:schemeClr val="tx2"/>
              </a:solidFill>
              <a:latin typeface="Microsoft YaHei" panose="020B0503020204020204" charset="-122"/>
              <a:ea typeface="Microsoft YaHei" panose="020B0503020204020204" charset="-122"/>
              <a:cs typeface="Calibri" panose="020F0502020204030204" pitchFamily="34" charset="0"/>
              <a:sym typeface="+mn-lt"/>
            </a:endParaRPr>
          </a:p>
        </p:txBody>
      </p:sp>
      <p:sp>
        <p:nvSpPr>
          <p:cNvPr id="31" name="Rectangle 93"/>
          <p:cNvSpPr>
            <a:spLocks noChangeArrowheads="1"/>
          </p:cNvSpPr>
          <p:nvPr/>
        </p:nvSpPr>
        <p:spPr bwMode="auto">
          <a:xfrm>
            <a:off x="801005" y="224302"/>
            <a:ext cx="263080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lang="zh-CN" altLang="en-US" sz="1600" b="1" dirty="0">
                <a:solidFill>
                  <a:schemeClr val="accent1"/>
                </a:solidFill>
                <a:effectLst>
                  <a:outerShdw blurRad="38100" dist="25400" dir="5400000" algn="ctr" rotWithShape="0">
                    <a:srgbClr val="6E747A">
                      <a:alpha val="43000"/>
                    </a:srgbClr>
                  </a:outerShdw>
                </a:effectLst>
                <a:latin typeface="+mj-ea"/>
                <a:ea typeface="+mj-ea"/>
                <a:cs typeface="Calibri" panose="020F0502020204030204" pitchFamily="34" charset="0"/>
                <a:sym typeface="+mn-lt"/>
              </a:rPr>
              <a:t>Business Understanding</a:t>
            </a:r>
            <a:endParaRPr lang="zh-CN" altLang="en-US" sz="1600" b="1" dirty="0">
              <a:solidFill>
                <a:schemeClr val="accent1"/>
              </a:solidFill>
              <a:effectLst>
                <a:outerShdw blurRad="38100" dist="25400" dir="5400000" algn="ctr" rotWithShape="0">
                  <a:srgbClr val="6E747A">
                    <a:alpha val="43000"/>
                  </a:srgbClr>
                </a:outerShdw>
              </a:effectLst>
              <a:latin typeface="+mj-ea"/>
              <a:ea typeface="+mj-ea"/>
              <a:cs typeface="Calibri" panose="020F0502020204030204" pitchFamily="34" charset="0"/>
              <a:sym typeface="+mn-lt"/>
            </a:endParaRPr>
          </a:p>
        </p:txBody>
      </p:sp>
      <p:cxnSp>
        <p:nvCxnSpPr>
          <p:cNvPr id="33" name="直接连接符 32"/>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56"/>
          <p:cNvGrpSpPr/>
          <p:nvPr/>
        </p:nvGrpSpPr>
        <p:grpSpPr bwMode="auto">
          <a:xfrm>
            <a:off x="4359330" y="1766596"/>
            <a:ext cx="425339" cy="463430"/>
            <a:chOff x="0" y="0"/>
            <a:chExt cx="526" cy="577"/>
          </a:xfrm>
          <a:solidFill>
            <a:srgbClr val="FFFFFF"/>
          </a:solidFill>
        </p:grpSpPr>
        <p:sp>
          <p:nvSpPr>
            <p:cNvPr id="5" name="AutoShape 251"/>
            <p:cNvSpPr/>
            <p:nvPr/>
          </p:nvSpPr>
          <p:spPr bwMode="auto">
            <a:xfrm>
              <a:off x="0" y="0"/>
              <a:ext cx="526" cy="4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0114" y="7917"/>
                  </a:moveTo>
                  <a:lnTo>
                    <a:pt x="21600" y="0"/>
                  </a:lnTo>
                  <a:lnTo>
                    <a:pt x="15477" y="1916"/>
                  </a:lnTo>
                  <a:lnTo>
                    <a:pt x="17029" y="3924"/>
                  </a:lnTo>
                  <a:lnTo>
                    <a:pt x="11123" y="11569"/>
                  </a:lnTo>
                  <a:lnTo>
                    <a:pt x="8614" y="8321"/>
                  </a:lnTo>
                  <a:lnTo>
                    <a:pt x="0" y="19474"/>
                  </a:lnTo>
                  <a:lnTo>
                    <a:pt x="1642" y="21600"/>
                  </a:lnTo>
                  <a:lnTo>
                    <a:pt x="1642" y="21599"/>
                  </a:lnTo>
                  <a:lnTo>
                    <a:pt x="8614" y="12572"/>
                  </a:lnTo>
                  <a:lnTo>
                    <a:pt x="11123" y="15820"/>
                  </a:lnTo>
                  <a:lnTo>
                    <a:pt x="18671" y="6049"/>
                  </a:lnTo>
                  <a:lnTo>
                    <a:pt x="20114" y="7917"/>
                  </a:lnTo>
                  <a:close/>
                  <a:moveTo>
                    <a:pt x="20114" y="7917"/>
                  </a:moveTo>
                </a:path>
              </a:pathLst>
            </a:custGeom>
            <a:grpFill/>
            <a:ln>
              <a:noFill/>
            </a:ln>
          </p:spPr>
          <p:txBody>
            <a:bodyPr lIns="0" tIns="0" rIns="0" bIns="0"/>
            <a:lstStyle/>
            <a:p>
              <a:endParaRPr lang="en-US" sz="7200">
                <a:ea typeface="Calibri" panose="020F0502020204030204" pitchFamily="34" charset="0"/>
                <a:cs typeface="Calibri" panose="020F0502020204030204" pitchFamily="34" charset="0"/>
                <a:sym typeface="+mn-lt"/>
              </a:endParaRPr>
            </a:p>
          </p:txBody>
        </p:sp>
        <p:sp>
          <p:nvSpPr>
            <p:cNvPr id="6" name="Rectangle 252"/>
            <p:cNvSpPr/>
            <p:nvPr/>
          </p:nvSpPr>
          <p:spPr bwMode="auto">
            <a:xfrm>
              <a:off x="48" y="440"/>
              <a:ext cx="75" cy="137"/>
            </a:xfrm>
            <a:prstGeom prst="rect">
              <a:avLst/>
            </a:prstGeom>
            <a:grpFill/>
            <a:ln>
              <a:noFill/>
            </a:ln>
          </p:spPr>
          <p:txBody>
            <a:bodyPr lIns="0" tIns="0" rIns="0" bIns="0"/>
            <a:lstStyle/>
            <a:p>
              <a:endParaRPr lang="en-US" sz="7200">
                <a:ea typeface="Calibri" panose="020F0502020204030204" pitchFamily="34" charset="0"/>
                <a:cs typeface="Calibri" panose="020F0502020204030204" pitchFamily="34" charset="0"/>
                <a:sym typeface="+mn-lt"/>
              </a:endParaRPr>
            </a:p>
          </p:txBody>
        </p:sp>
        <p:sp>
          <p:nvSpPr>
            <p:cNvPr id="7" name="Rectangle 253"/>
            <p:cNvSpPr/>
            <p:nvPr/>
          </p:nvSpPr>
          <p:spPr bwMode="auto">
            <a:xfrm>
              <a:off x="176" y="368"/>
              <a:ext cx="75" cy="205"/>
            </a:xfrm>
            <a:prstGeom prst="rect">
              <a:avLst/>
            </a:prstGeom>
            <a:grpFill/>
            <a:ln>
              <a:noFill/>
            </a:ln>
          </p:spPr>
          <p:txBody>
            <a:bodyPr lIns="0" tIns="0" rIns="0" bIns="0"/>
            <a:lstStyle/>
            <a:p>
              <a:endParaRPr lang="en-US" sz="7200">
                <a:ea typeface="Calibri" panose="020F0502020204030204" pitchFamily="34" charset="0"/>
                <a:cs typeface="Calibri" panose="020F0502020204030204" pitchFamily="34" charset="0"/>
                <a:sym typeface="+mn-lt"/>
              </a:endParaRPr>
            </a:p>
          </p:txBody>
        </p:sp>
        <p:sp>
          <p:nvSpPr>
            <p:cNvPr id="8" name="Rectangle 254"/>
            <p:cNvSpPr/>
            <p:nvPr/>
          </p:nvSpPr>
          <p:spPr bwMode="auto">
            <a:xfrm>
              <a:off x="304" y="296"/>
              <a:ext cx="75" cy="275"/>
            </a:xfrm>
            <a:prstGeom prst="rect">
              <a:avLst/>
            </a:prstGeom>
            <a:grpFill/>
            <a:ln>
              <a:noFill/>
            </a:ln>
          </p:spPr>
          <p:txBody>
            <a:bodyPr lIns="0" tIns="0" rIns="0" bIns="0"/>
            <a:lstStyle/>
            <a:p>
              <a:endParaRPr lang="en-US" sz="7200">
                <a:ea typeface="Calibri" panose="020F0502020204030204" pitchFamily="34" charset="0"/>
                <a:cs typeface="Calibri" panose="020F0502020204030204" pitchFamily="34" charset="0"/>
                <a:sym typeface="+mn-lt"/>
              </a:endParaRPr>
            </a:p>
          </p:txBody>
        </p:sp>
        <p:sp>
          <p:nvSpPr>
            <p:cNvPr id="9" name="Rectangle 255"/>
            <p:cNvSpPr/>
            <p:nvPr/>
          </p:nvSpPr>
          <p:spPr bwMode="auto">
            <a:xfrm>
              <a:off x="432" y="232"/>
              <a:ext cx="75" cy="342"/>
            </a:xfrm>
            <a:prstGeom prst="rect">
              <a:avLst/>
            </a:prstGeom>
            <a:grpFill/>
            <a:ln>
              <a:noFill/>
            </a:ln>
          </p:spPr>
          <p:txBody>
            <a:bodyPr lIns="0" tIns="0" rIns="0" bIns="0"/>
            <a:lstStyle/>
            <a:p>
              <a:endParaRPr lang="en-US" sz="7200">
                <a:ea typeface="Calibri" panose="020F0502020204030204" pitchFamily="34" charset="0"/>
                <a:cs typeface="Calibri" panose="020F0502020204030204" pitchFamily="34" charset="0"/>
                <a:sym typeface="+mn-lt"/>
              </a:endParaRPr>
            </a:p>
          </p:txBody>
        </p:sp>
      </p:grpSp>
      <p:sp>
        <p:nvSpPr>
          <p:cNvPr id="12" name="Rectangle 93"/>
          <p:cNvSpPr>
            <a:spLocks noChangeArrowheads="1"/>
          </p:cNvSpPr>
          <p:nvPr/>
        </p:nvSpPr>
        <p:spPr bwMode="auto">
          <a:xfrm>
            <a:off x="4123691" y="2335456"/>
            <a:ext cx="89662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ctr" eaLnBrk="1" hangingPunct="1"/>
            <a:r>
              <a:rPr lang="zh-CN" altLang="en-US" sz="1400" b="1" dirty="0">
                <a:solidFill>
                  <a:schemeClr val="bg1"/>
                </a:solidFill>
                <a:latin typeface="+mn-lt"/>
                <a:ea typeface="Calibri" panose="020F0502020204030204" pitchFamily="34" charset="0"/>
                <a:cs typeface="Calibri" panose="020F0502020204030204" pitchFamily="34" charset="0"/>
                <a:sym typeface="+mn-lt"/>
              </a:rPr>
              <a:t>Enter title</a:t>
            </a:r>
            <a:endParaRPr lang="en-US" altLang="zh-CN" sz="1400" b="1" dirty="0">
              <a:solidFill>
                <a:schemeClr val="bg1"/>
              </a:solidFill>
              <a:latin typeface="+mn-lt"/>
              <a:ea typeface="Calibri" panose="020F0502020204030204" pitchFamily="34" charset="0"/>
              <a:cs typeface="Calibri" panose="020F0502020204030204" pitchFamily="34" charset="0"/>
              <a:sym typeface="+mn-lt"/>
            </a:endParaRPr>
          </a:p>
        </p:txBody>
      </p:sp>
      <p:sp>
        <p:nvSpPr>
          <p:cNvPr id="13" name="TextBox 94"/>
          <p:cNvSpPr txBox="1">
            <a:spLocks noChangeArrowheads="1"/>
          </p:cNvSpPr>
          <p:nvPr/>
        </p:nvSpPr>
        <p:spPr bwMode="auto">
          <a:xfrm>
            <a:off x="3019647" y="2656224"/>
            <a:ext cx="3104706" cy="5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ctr">
              <a:lnSpc>
                <a:spcPct val="150000"/>
              </a:lnSpc>
            </a:pPr>
            <a:r>
              <a:rPr lang="en-US" altLang="zh-CN" sz="1000" dirty="0">
                <a:solidFill>
                  <a:schemeClr val="bg1"/>
                </a:solidFill>
                <a:latin typeface="+mn-lt"/>
                <a:ea typeface="Calibri" panose="020F0502020204030204" pitchFamily="34" charset="0"/>
                <a:cs typeface="Calibri" panose="020F0502020204030204" pitchFamily="34" charset="0"/>
                <a:sym typeface="+mn-lt"/>
              </a:rPr>
              <a:t>This Template Is Designed By </a:t>
            </a:r>
            <a:r>
              <a:rPr lang="en-US" altLang="zh-CN" sz="1000" dirty="0" err="1">
                <a:solidFill>
                  <a:schemeClr val="bg1"/>
                </a:solidFill>
                <a:latin typeface="+mn-lt"/>
                <a:ea typeface="Calibri" panose="020F0502020204030204" pitchFamily="34" charset="0"/>
                <a:cs typeface="Calibri" panose="020F0502020204030204" pitchFamily="34" charset="0"/>
                <a:sym typeface="+mn-lt"/>
              </a:rPr>
              <a:t>Zuo</a:t>
            </a:r>
            <a:r>
              <a:rPr lang="en-US" altLang="zh-CN" sz="1000" dirty="0">
                <a:solidFill>
                  <a:schemeClr val="bg1"/>
                </a:solidFill>
                <a:latin typeface="+mn-lt"/>
                <a:ea typeface="Calibri" panose="020F0502020204030204" pitchFamily="34" charset="0"/>
                <a:cs typeface="Calibri" panose="020F0502020204030204" pitchFamily="34" charset="0"/>
                <a:sym typeface="+mn-lt"/>
              </a:rPr>
              <a:t> </a:t>
            </a:r>
            <a:r>
              <a:rPr lang="en-US" altLang="zh-CN" sz="1000" dirty="0" err="1">
                <a:solidFill>
                  <a:schemeClr val="bg1"/>
                </a:solidFill>
                <a:latin typeface="+mn-lt"/>
                <a:ea typeface="Calibri" panose="020F0502020204030204" pitchFamily="34" charset="0"/>
                <a:cs typeface="Calibri" panose="020F0502020204030204" pitchFamily="34" charset="0"/>
                <a:sym typeface="+mn-lt"/>
              </a:rPr>
              <a:t>An,It</a:t>
            </a:r>
            <a:r>
              <a:rPr lang="en-US" altLang="zh-CN" sz="1000" dirty="0">
                <a:solidFill>
                  <a:schemeClr val="bg1"/>
                </a:solidFill>
                <a:latin typeface="+mn-lt"/>
                <a:ea typeface="Calibri" panose="020F0502020204030204" pitchFamily="34" charset="0"/>
                <a:cs typeface="Calibri" panose="020F0502020204030204" pitchFamily="34" charset="0"/>
                <a:sym typeface="+mn-lt"/>
              </a:rPr>
              <a:t> Will Help You Make You Report Easy And Fast. </a:t>
            </a:r>
            <a:endParaRPr lang="en-US" altLang="zh-CN" sz="1000" dirty="0">
              <a:solidFill>
                <a:schemeClr val="bg1"/>
              </a:solidFill>
              <a:latin typeface="+mn-lt"/>
              <a:ea typeface="Calibri" panose="020F0502020204030204" pitchFamily="34" charset="0"/>
              <a:cs typeface="Calibri" panose="020F0502020204030204" pitchFamily="34" charset="0"/>
              <a:sym typeface="+mn-lt"/>
            </a:endParaRPr>
          </a:p>
        </p:txBody>
      </p:sp>
      <p:cxnSp>
        <p:nvCxnSpPr>
          <p:cNvPr id="14" name="直接连接符 13"/>
          <p:cNvCxnSpPr/>
          <p:nvPr/>
        </p:nvCxnSpPr>
        <p:spPr>
          <a:xfrm>
            <a:off x="4464000" y="2664672"/>
            <a:ext cx="21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94"/>
          <p:cNvSpPr txBox="1">
            <a:spLocks noChangeArrowheads="1"/>
          </p:cNvSpPr>
          <p:nvPr/>
        </p:nvSpPr>
        <p:spPr bwMode="auto">
          <a:xfrm>
            <a:off x="800758" y="984686"/>
            <a:ext cx="5858106"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a:lnSpc>
                <a:spcPct val="150000"/>
              </a:lnSpc>
            </a:pPr>
            <a:r>
              <a:rPr lang="en-US" altLang="zh-CN" sz="1000" dirty="0">
                <a:solidFill>
                  <a:schemeClr val="tx2"/>
                </a:solidFill>
                <a:latin typeface="Microsoft YaHei" panose="020B0503020204020204" charset="-122"/>
                <a:ea typeface="Microsoft YaHei" panose="020B0503020204020204" charset="-122"/>
                <a:cs typeface="Calibri" panose="020F0502020204030204" pitchFamily="34" charset="0"/>
                <a:sym typeface="+mn-lt"/>
              </a:rPr>
              <a:t>This stage involves exploring and understanding the dataset. </a:t>
            </a:r>
            <a:endParaRPr lang="en-US" altLang="zh-CN" sz="1000" dirty="0">
              <a:solidFill>
                <a:schemeClr val="tx2"/>
              </a:solidFill>
              <a:latin typeface="Microsoft YaHei" panose="020B0503020204020204" charset="-122"/>
              <a:ea typeface="Microsoft YaHei" panose="020B0503020204020204" charset="-122"/>
              <a:cs typeface="Calibri" panose="020F0502020204030204" pitchFamily="34" charset="0"/>
              <a:sym typeface="+mn-lt"/>
            </a:endParaRPr>
          </a:p>
        </p:txBody>
      </p:sp>
      <p:sp>
        <p:nvSpPr>
          <p:cNvPr id="18" name="Rectangle 93"/>
          <p:cNvSpPr>
            <a:spLocks noChangeArrowheads="1"/>
          </p:cNvSpPr>
          <p:nvPr/>
        </p:nvSpPr>
        <p:spPr bwMode="auto">
          <a:xfrm>
            <a:off x="801005" y="224302"/>
            <a:ext cx="2229485"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rPr>
              <a:t>Data Understanding</a:t>
            </a:r>
            <a:endPar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endParaRPr>
          </a:p>
          <a:p>
            <a:pPr eaLnBrk="1" hangingPunct="1"/>
            <a:endPar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endParaRPr>
          </a:p>
        </p:txBody>
      </p:sp>
      <p:cxnSp>
        <p:nvCxnSpPr>
          <p:cNvPr id="20" name="直接连接符 1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1"/>
          <a:stretch>
            <a:fillRect/>
          </a:stretch>
        </p:blipFill>
        <p:spPr>
          <a:xfrm>
            <a:off x="800735" y="1296670"/>
            <a:ext cx="3512820" cy="3764915"/>
          </a:xfrm>
          <a:prstGeom prst="rect">
            <a:avLst/>
          </a:prstGeom>
        </p:spPr>
      </p:pic>
      <p:pic>
        <p:nvPicPr>
          <p:cNvPr id="22" name="Picture 21"/>
          <p:cNvPicPr>
            <a:picLocks noChangeAspect="1"/>
          </p:cNvPicPr>
          <p:nvPr/>
        </p:nvPicPr>
        <p:blipFill>
          <a:blip r:embed="rId2"/>
          <a:stretch>
            <a:fillRect/>
          </a:stretch>
        </p:blipFill>
        <p:spPr>
          <a:xfrm>
            <a:off x="4313555" y="1296670"/>
            <a:ext cx="4799965" cy="1743710"/>
          </a:xfrm>
          <a:prstGeom prst="rect">
            <a:avLst/>
          </a:prstGeom>
        </p:spPr>
      </p:pic>
      <p:pic>
        <p:nvPicPr>
          <p:cNvPr id="23" name="Picture 22"/>
          <p:cNvPicPr>
            <a:picLocks noChangeAspect="1"/>
          </p:cNvPicPr>
          <p:nvPr/>
        </p:nvPicPr>
        <p:blipFill>
          <a:blip r:embed="rId3"/>
          <a:stretch>
            <a:fillRect/>
          </a:stretch>
        </p:blipFill>
        <p:spPr>
          <a:xfrm>
            <a:off x="4313555" y="3176905"/>
            <a:ext cx="4664710" cy="16833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725170" y="542925"/>
            <a:ext cx="4884420" cy="3025140"/>
          </a:xfrm>
          <a:prstGeom prst="rect">
            <a:avLst/>
          </a:prstGeom>
          <a:noFill/>
          <a:ln>
            <a:noFill/>
          </a:ln>
        </p:spPr>
      </p:pic>
      <p:pic>
        <p:nvPicPr>
          <p:cNvPr id="4" name="Picture 3"/>
          <p:cNvPicPr>
            <a:picLocks noChangeAspect="1"/>
          </p:cNvPicPr>
          <p:nvPr/>
        </p:nvPicPr>
        <p:blipFill>
          <a:blip r:embed="rId2"/>
          <a:stretch>
            <a:fillRect/>
          </a:stretch>
        </p:blipFill>
        <p:spPr>
          <a:xfrm>
            <a:off x="5926455" y="542925"/>
            <a:ext cx="2537460" cy="30937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4"/>
          <p:cNvPicPr>
            <a:picLocks noChangeAspect="1"/>
          </p:cNvPicPr>
          <p:nvPr/>
        </p:nvPicPr>
        <p:blipFill>
          <a:blip r:embed="rId1"/>
          <a:stretch>
            <a:fillRect/>
          </a:stretch>
        </p:blipFill>
        <p:spPr>
          <a:xfrm>
            <a:off x="686435" y="503555"/>
            <a:ext cx="2446020" cy="3025140"/>
          </a:xfrm>
          <a:prstGeom prst="rect">
            <a:avLst/>
          </a:prstGeom>
          <a:noFill/>
          <a:ln>
            <a:noFill/>
          </a:ln>
        </p:spPr>
      </p:pic>
      <p:pic>
        <p:nvPicPr>
          <p:cNvPr id="5" name="Picture 5"/>
          <p:cNvPicPr>
            <a:picLocks noChangeAspect="1"/>
          </p:cNvPicPr>
          <p:nvPr/>
        </p:nvPicPr>
        <p:blipFill>
          <a:blip r:embed="rId2"/>
          <a:stretch>
            <a:fillRect/>
          </a:stretch>
        </p:blipFill>
        <p:spPr>
          <a:xfrm>
            <a:off x="3204845" y="630555"/>
            <a:ext cx="5939155" cy="26549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93"/>
          <p:cNvSpPr>
            <a:spLocks noChangeArrowheads="1"/>
          </p:cNvSpPr>
          <p:nvPr/>
        </p:nvSpPr>
        <p:spPr bwMode="auto">
          <a:xfrm>
            <a:off x="801005" y="224302"/>
            <a:ext cx="1904365"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rPr>
              <a:t>Data Preparation</a:t>
            </a:r>
            <a:endPar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endParaRPr>
          </a:p>
          <a:p>
            <a:pPr eaLnBrk="1" hangingPunct="1"/>
            <a:endPar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endParaRPr>
          </a:p>
        </p:txBody>
      </p:sp>
      <p:cxnSp>
        <p:nvCxnSpPr>
          <p:cNvPr id="70" name="直接连接符 69"/>
          <p:cNvCxnSpPr/>
          <p:nvPr/>
        </p:nvCxnSpPr>
        <p:spPr>
          <a:xfrm>
            <a:off x="893874" y="674805"/>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382270" y="797560"/>
            <a:ext cx="8378825" cy="4238625"/>
          </a:xfrm>
          <a:prstGeom prst="rect">
            <a:avLst/>
          </a:prstGeom>
          <a:noFill/>
        </p:spPr>
        <p:txBody>
          <a:bodyPr wrap="square" rtlCol="0">
            <a:noAutofit/>
          </a:bodyPr>
          <a:p>
            <a:r>
              <a:rPr lang="en-US" sz="1000">
                <a:solidFill>
                  <a:schemeClr val="tx2"/>
                </a:solidFill>
                <a:latin typeface="Microsoft YaHei" panose="020B0503020204020204" charset="-122"/>
                <a:ea typeface="Microsoft YaHei" panose="020B0503020204020204" charset="-122"/>
              </a:rPr>
              <a:t>Data preparation is a crucial step in the data science workflow that involves cleaning, transforming, and organizing raw data into a format suitable for analysis or model training. This process ensures that the data is accurate, complete, and relevant for the tasks at hand. </a:t>
            </a:r>
            <a:endParaRPr lang="en-US" sz="1000">
              <a:solidFill>
                <a:schemeClr val="tx2"/>
              </a:solidFill>
              <a:latin typeface="Microsoft YaHei" panose="020B0503020204020204" charset="-122"/>
              <a:ea typeface="Microsoft YaHei" panose="020B0503020204020204" charset="-122"/>
            </a:endParaRPr>
          </a:p>
          <a:p>
            <a:endParaRPr lang="en-US" sz="1000">
              <a:solidFill>
                <a:schemeClr val="tx2"/>
              </a:solidFill>
              <a:latin typeface="Microsoft YaHei" panose="020B0503020204020204" charset="-122"/>
              <a:ea typeface="Microsoft YaHei" panose="020B0503020204020204" charset="-122"/>
            </a:endParaRPr>
          </a:p>
          <a:p>
            <a:r>
              <a:rPr lang="en-US" sz="100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rPr>
              <a:t>Handle Missing Values:</a:t>
            </a:r>
            <a:endParaRPr lang="en-US" sz="100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endParaRPr>
          </a:p>
          <a:p>
            <a:pPr marL="171450" indent="-171450">
              <a:buFont typeface="Arial" panose="020B0604020202020204" pitchFamily="34" charset="0"/>
              <a:buChar char="•"/>
            </a:pPr>
            <a:r>
              <a:rPr lang="en-US" sz="1000">
                <a:solidFill>
                  <a:schemeClr val="tx2"/>
                </a:solidFill>
                <a:latin typeface="Microsoft YaHei" panose="020B0503020204020204" charset="-122"/>
                <a:ea typeface="Microsoft YaHei" panose="020B0503020204020204" charset="-122"/>
              </a:rPr>
              <a:t>Check for missing values using df.isnull().sum().</a:t>
            </a:r>
            <a:endParaRPr lang="en-US" sz="1000">
              <a:solidFill>
                <a:schemeClr val="tx2"/>
              </a:solidFill>
              <a:latin typeface="Microsoft YaHei" panose="020B0503020204020204" charset="-122"/>
              <a:ea typeface="Microsoft YaHei" panose="020B0503020204020204" charset="-122"/>
            </a:endParaRPr>
          </a:p>
          <a:p>
            <a:pPr marL="171450" indent="-171450">
              <a:buFont typeface="Arial" panose="020B0604020202020204" pitchFamily="34" charset="0"/>
              <a:buChar char="•"/>
            </a:pPr>
            <a:r>
              <a:rPr lang="en-US" sz="1000">
                <a:solidFill>
                  <a:schemeClr val="tx2"/>
                </a:solidFill>
                <a:latin typeface="Microsoft YaHei" panose="020B0503020204020204" charset="-122"/>
                <a:ea typeface="Microsoft YaHei" panose="020B0503020204020204" charset="-122"/>
              </a:rPr>
              <a:t>Decide on a strategy to handle missing values, such as removing rows/columns or imputing values.</a:t>
            </a:r>
            <a:endParaRPr lang="en-US" sz="1000">
              <a:solidFill>
                <a:schemeClr val="tx2"/>
              </a:solidFill>
              <a:latin typeface="Microsoft YaHei" panose="020B0503020204020204" charset="-122"/>
              <a:ea typeface="Microsoft YaHei" panose="020B0503020204020204" charset="-122"/>
            </a:endParaRPr>
          </a:p>
          <a:p>
            <a:pPr marL="171450" indent="-171450">
              <a:buFont typeface="Arial" panose="020B0604020202020204" pitchFamily="34" charset="0"/>
              <a:buChar char="•"/>
            </a:pPr>
            <a:endParaRPr lang="en-US" sz="1000">
              <a:solidFill>
                <a:schemeClr val="tx2"/>
              </a:solidFill>
              <a:latin typeface="Microsoft YaHei" panose="020B0503020204020204" charset="-122"/>
              <a:ea typeface="Microsoft YaHei" panose="020B0503020204020204" charset="-122"/>
            </a:endParaRPr>
          </a:p>
          <a:p>
            <a:pPr marL="171450" indent="-171450">
              <a:buFont typeface="Arial" panose="020B0604020202020204" pitchFamily="34" charset="0"/>
              <a:buChar char="•"/>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p:txBody>
      </p:sp>
      <p:pic>
        <p:nvPicPr>
          <p:cNvPr id="22" name="Picture 21"/>
          <p:cNvPicPr>
            <a:picLocks noChangeAspect="1"/>
          </p:cNvPicPr>
          <p:nvPr/>
        </p:nvPicPr>
        <p:blipFill>
          <a:blip r:embed="rId1"/>
          <a:stretch>
            <a:fillRect/>
          </a:stretch>
        </p:blipFill>
        <p:spPr>
          <a:xfrm>
            <a:off x="692150" y="2019935"/>
            <a:ext cx="2573655" cy="2832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81355" y="616585"/>
            <a:ext cx="6555105" cy="4280535"/>
          </a:xfrm>
          <a:prstGeom prst="rect">
            <a:avLst/>
          </a:prstGeom>
          <a:noFill/>
        </p:spPr>
        <p:txBody>
          <a:bodyPr wrap="square" rtlCol="0" anchor="t">
            <a:noAutofit/>
          </a:bodyPr>
          <a:p>
            <a:pPr indent="0">
              <a:buFont typeface="Arial" panose="020B0604020202020204" pitchFamily="34" charset="0"/>
              <a:buNone/>
            </a:pPr>
            <a:r>
              <a:rPr lang="en-US" sz="100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sym typeface="+mn-ea"/>
              </a:rPr>
              <a:t>Handle Duplicate Values:</a:t>
            </a:r>
            <a:endParaRPr lang="en-US" sz="100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endParaRPr>
          </a:p>
          <a:p>
            <a:pPr marL="171450" indent="-171450">
              <a:buFont typeface="Arial" panose="020B0604020202020204" pitchFamily="34" charset="0"/>
              <a:buChar char="•"/>
            </a:pPr>
            <a:r>
              <a:rPr lang="en-US" sz="1000">
                <a:solidFill>
                  <a:schemeClr val="tx2"/>
                </a:solidFill>
                <a:latin typeface="Microsoft YaHei" panose="020B0503020204020204" charset="-122"/>
                <a:ea typeface="Microsoft YaHei" panose="020B0503020204020204" charset="-122"/>
                <a:sym typeface="+mn-ea"/>
              </a:rPr>
              <a:t>Check for duplicate rows using df.duplicated().sum().</a:t>
            </a:r>
            <a:endParaRPr lang="en-US" sz="1000">
              <a:solidFill>
                <a:schemeClr val="tx2"/>
              </a:solidFill>
              <a:latin typeface="Microsoft YaHei" panose="020B0503020204020204" charset="-122"/>
              <a:ea typeface="Microsoft YaHei" panose="020B0503020204020204" charset="-122"/>
            </a:endParaRPr>
          </a:p>
          <a:p>
            <a:pPr marL="171450" indent="-171450">
              <a:buFont typeface="Arial" panose="020B0604020202020204" pitchFamily="34" charset="0"/>
              <a:buChar char="•"/>
            </a:pPr>
            <a:r>
              <a:rPr lang="en-US" sz="1000">
                <a:solidFill>
                  <a:schemeClr val="tx2"/>
                </a:solidFill>
                <a:latin typeface="Microsoft YaHei" panose="020B0503020204020204" charset="-122"/>
                <a:ea typeface="Microsoft YaHei" panose="020B0503020204020204" charset="-122"/>
                <a:sym typeface="+mn-ea"/>
              </a:rPr>
              <a:t>Decide whether to keep or remove duplicate rows.</a:t>
            </a: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r>
              <a:rPr lang="en-US" sz="100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sym typeface="+mn-ea"/>
              </a:rPr>
              <a:t>Feature Engineering:</a:t>
            </a:r>
            <a:endParaRPr lang="en-US" sz="100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endParaRPr>
          </a:p>
          <a:p>
            <a:pPr marL="171450" indent="-171450">
              <a:buFont typeface="Arial" panose="020B0604020202020204" pitchFamily="34" charset="0"/>
              <a:buChar char="•"/>
            </a:pPr>
            <a:r>
              <a:rPr lang="en-US" sz="1000">
                <a:solidFill>
                  <a:schemeClr val="tx2"/>
                </a:solidFill>
                <a:latin typeface="Microsoft YaHei" panose="020B0503020204020204" charset="-122"/>
                <a:ea typeface="Microsoft YaHei" panose="020B0503020204020204" charset="-122"/>
                <a:sym typeface="+mn-ea"/>
              </a:rPr>
              <a:t>Extract relevant information from existing features or create new features. we extract the company name from the "CarName" feature and perform some replacements.</a:t>
            </a: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r>
              <a:rPr lang="en-US" sz="100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sym typeface="+mn-ea"/>
              </a:rPr>
              <a:t>Handling Categorical Variables:</a:t>
            </a:r>
            <a:endParaRPr lang="en-US" sz="100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endParaRPr>
          </a:p>
          <a:p>
            <a:pPr marL="171450" indent="-171450">
              <a:buFont typeface="Arial" panose="020B0604020202020204" pitchFamily="34" charset="0"/>
              <a:buChar char="•"/>
            </a:pPr>
            <a:r>
              <a:rPr lang="en-US" sz="1000">
                <a:solidFill>
                  <a:schemeClr val="tx2"/>
                </a:solidFill>
                <a:latin typeface="Microsoft YaHei" panose="020B0503020204020204" charset="-122"/>
                <a:ea typeface="Microsoft YaHei" panose="020B0503020204020204" charset="-122"/>
                <a:sym typeface="+mn-ea"/>
              </a:rPr>
              <a:t>Convert categorical variables into a numerical format suitable for machine learning models. we use one-hot encoding (pd.get_dummies) to convert categorical variables .</a:t>
            </a: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r>
              <a:rPr lang="en-US" sz="100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sym typeface="+mn-ea"/>
              </a:rPr>
              <a:t>Feature Scaling:</a:t>
            </a:r>
            <a:endParaRPr lang="en-US" sz="100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endParaRPr>
          </a:p>
          <a:p>
            <a:pPr marL="171450" indent="-171450">
              <a:buFont typeface="Arial" panose="020B0604020202020204" pitchFamily="34" charset="0"/>
              <a:buChar char="•"/>
            </a:pPr>
            <a:r>
              <a:rPr lang="en-US" sz="1000">
                <a:solidFill>
                  <a:schemeClr val="tx2"/>
                </a:solidFill>
                <a:latin typeface="Microsoft YaHei" panose="020B0503020204020204" charset="-122"/>
                <a:ea typeface="Microsoft YaHei" panose="020B0503020204020204" charset="-122"/>
                <a:sym typeface="+mn-ea"/>
              </a:rPr>
              <a:t>Scale numerical features to bring them to a similar scale, preventing certain features from dominating others. we use StandardScaler to standardize numerical features.</a:t>
            </a:r>
            <a:endParaRPr lang="en-US" sz="1000">
              <a:solidFill>
                <a:schemeClr val="tx2"/>
              </a:solidFill>
              <a:latin typeface="Microsoft YaHei" panose="020B0503020204020204" charset="-122"/>
              <a:ea typeface="Microsoft YaHei" panose="020B0503020204020204" charset="-122"/>
            </a:endParaRPr>
          </a:p>
          <a:p>
            <a:pPr indent="0">
              <a:buFont typeface="Arial" panose="020B0604020202020204" pitchFamily="34" charset="0"/>
              <a:buNone/>
            </a:pPr>
            <a:endParaRPr lang="en-US" sz="1000">
              <a:solidFill>
                <a:schemeClr val="tx2"/>
              </a:solidFill>
              <a:latin typeface="Microsoft YaHei" panose="020B0503020204020204" charset="-122"/>
              <a:ea typeface="Microsoft YaHei" panose="020B0503020204020204" charset="-122"/>
            </a:endParaRPr>
          </a:p>
        </p:txBody>
      </p:sp>
      <p:pic>
        <p:nvPicPr>
          <p:cNvPr id="6" name="Picture 5"/>
          <p:cNvPicPr>
            <a:picLocks noChangeAspect="1"/>
          </p:cNvPicPr>
          <p:nvPr/>
        </p:nvPicPr>
        <p:blipFill>
          <a:blip r:embed="rId1"/>
          <a:stretch>
            <a:fillRect/>
          </a:stretch>
        </p:blipFill>
        <p:spPr>
          <a:xfrm>
            <a:off x="1030605" y="1776730"/>
            <a:ext cx="801370" cy="13493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3"/>
          <p:cNvSpPr>
            <a:spLocks noChangeArrowheads="1"/>
          </p:cNvSpPr>
          <p:nvPr/>
        </p:nvSpPr>
        <p:spPr bwMode="auto">
          <a:xfrm>
            <a:off x="801005" y="224302"/>
            <a:ext cx="114681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rPr>
              <a:t>Modeling</a:t>
            </a:r>
            <a:endParaRPr lang="zh-CN" altLang="en-US" sz="1600" b="1" dirty="0">
              <a:solidFill>
                <a:schemeClr val="accent1"/>
              </a:solidFill>
              <a:effectLst>
                <a:outerShdw blurRad="38100" dist="25400" dir="5400000" algn="ctr" rotWithShape="0">
                  <a:srgbClr val="6E747A">
                    <a:alpha val="43000"/>
                  </a:srgbClr>
                </a:outerShdw>
              </a:effectLst>
              <a:latin typeface="Microsoft YaHei" panose="020B0503020204020204" charset="-122"/>
              <a:ea typeface="Microsoft YaHei" panose="020B0503020204020204" charset="-122"/>
              <a:cs typeface="Calibri" panose="020F0502020204030204" pitchFamily="34" charset="0"/>
              <a:sym typeface="+mn-lt"/>
            </a:endParaRPr>
          </a:p>
        </p:txBody>
      </p:sp>
      <p:cxnSp>
        <p:nvCxnSpPr>
          <p:cNvPr id="22" name="直接连接符 21"/>
          <p:cNvCxnSpPr/>
          <p:nvPr/>
        </p:nvCxnSpPr>
        <p:spPr>
          <a:xfrm>
            <a:off x="893874" y="55098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894080" y="1281430"/>
            <a:ext cx="5790565" cy="3406775"/>
          </a:xfrm>
          <a:prstGeom prst="rect">
            <a:avLst/>
          </a:prstGeom>
          <a:noFill/>
        </p:spPr>
        <p:txBody>
          <a:bodyPr wrap="square" rtlCol="0" anchor="t">
            <a:noAutofit/>
          </a:bodyPr>
          <a:p>
            <a:r>
              <a:rPr lang="en-US" sz="1200">
                <a:solidFill>
                  <a:schemeClr val="accent1"/>
                </a:solidFill>
                <a:effectLst>
                  <a:outerShdw blurRad="38100" dist="25400" dir="5400000" algn="ctr" rotWithShape="0">
                    <a:srgbClr val="6E747A">
                      <a:alpha val="43000"/>
                    </a:srgbClr>
                  </a:outerShdw>
                </a:effectLst>
              </a:rPr>
              <a:t>Selecting a Model:</a:t>
            </a:r>
            <a:endParaRPr lang="en-US" sz="1200">
              <a:solidFill>
                <a:schemeClr val="accent1"/>
              </a:solidFill>
              <a:effectLst>
                <a:outerShdw blurRad="38100" dist="25400" dir="5400000" algn="ctr" rotWithShape="0">
                  <a:srgbClr val="6E747A">
                    <a:alpha val="43000"/>
                  </a:srgbClr>
                </a:outerShdw>
              </a:effectLst>
            </a:endParaRPr>
          </a:p>
          <a:p>
            <a:pPr marL="171450" indent="-171450">
              <a:buFont typeface="Arial" panose="020B0604020202020204" pitchFamily="34" charset="0"/>
              <a:buChar char="•"/>
            </a:pPr>
            <a:r>
              <a:rPr lang="en-US" sz="1200">
                <a:solidFill>
                  <a:schemeClr val="tx2"/>
                </a:solidFill>
              </a:rPr>
              <a:t>Choose a suitable model based on the nature of the problem (classification, regression, etc.) and the characteristics of the data. Common models include linear regression, decision trees, random forests, support vector machines, and neural networks.</a:t>
            </a:r>
            <a:endParaRPr lang="en-US" sz="1200">
              <a:solidFill>
                <a:schemeClr val="tx2"/>
              </a:solidFill>
            </a:endParaRPr>
          </a:p>
          <a:p>
            <a:pPr marL="171450" indent="-171450">
              <a:buFont typeface="Arial" panose="020B0604020202020204" pitchFamily="34" charset="0"/>
              <a:buChar char="•"/>
            </a:pPr>
            <a:endParaRPr lang="en-US" sz="1200">
              <a:solidFill>
                <a:schemeClr val="tx2"/>
              </a:solidFill>
            </a:endParaRPr>
          </a:p>
          <a:p>
            <a:r>
              <a:rPr lang="en-US" sz="1200">
                <a:solidFill>
                  <a:schemeClr val="accent1"/>
                </a:solidFill>
                <a:effectLst>
                  <a:outerShdw blurRad="38100" dist="25400" dir="5400000" algn="ctr" rotWithShape="0">
                    <a:srgbClr val="6E747A">
                      <a:alpha val="43000"/>
                    </a:srgbClr>
                  </a:outerShdw>
                </a:effectLst>
              </a:rPr>
              <a:t>Feature Selection:</a:t>
            </a:r>
            <a:endParaRPr lang="en-US" sz="1200">
              <a:solidFill>
                <a:schemeClr val="accent1"/>
              </a:solidFill>
              <a:effectLst>
                <a:outerShdw blurRad="38100" dist="25400" dir="5400000" algn="ctr" rotWithShape="0">
                  <a:srgbClr val="6E747A">
                    <a:alpha val="43000"/>
                  </a:srgbClr>
                </a:outerShdw>
              </a:effectLst>
            </a:endParaRPr>
          </a:p>
          <a:p>
            <a:pPr marL="171450" indent="-171450">
              <a:buFont typeface="Arial" panose="020B0604020202020204" pitchFamily="34" charset="0"/>
              <a:buChar char="•"/>
            </a:pPr>
            <a:r>
              <a:rPr lang="en-US" sz="1200">
                <a:solidFill>
                  <a:schemeClr val="tx2"/>
                </a:solidFill>
              </a:rPr>
              <a:t>Identify the most relevant features for the model. Eliminate features that may not contribute significantly to the model's predictive power.</a:t>
            </a:r>
            <a:endParaRPr lang="en-US" sz="1200">
              <a:solidFill>
                <a:schemeClr val="tx2"/>
              </a:solidFill>
            </a:endParaRPr>
          </a:p>
          <a:p>
            <a:pPr marL="171450" indent="-171450">
              <a:buFont typeface="Arial" panose="020B0604020202020204" pitchFamily="34" charset="0"/>
              <a:buChar char="•"/>
            </a:pPr>
            <a:endParaRPr lang="en-US" sz="1200">
              <a:solidFill>
                <a:schemeClr val="tx2"/>
              </a:solidFill>
            </a:endParaRPr>
          </a:p>
          <a:p>
            <a:r>
              <a:rPr lang="en-US" sz="1200">
                <a:solidFill>
                  <a:schemeClr val="accent1"/>
                </a:solidFill>
                <a:effectLst>
                  <a:outerShdw blurRad="38100" dist="25400" dir="5400000" algn="ctr" rotWithShape="0">
                    <a:srgbClr val="6E747A">
                      <a:alpha val="43000"/>
                    </a:srgbClr>
                  </a:outerShdw>
                </a:effectLst>
              </a:rPr>
              <a:t>Splitting the Data:</a:t>
            </a:r>
            <a:endParaRPr lang="en-US" sz="1200">
              <a:solidFill>
                <a:schemeClr val="accent1"/>
              </a:solidFill>
              <a:effectLst>
                <a:outerShdw blurRad="38100" dist="25400" dir="5400000" algn="ctr" rotWithShape="0">
                  <a:srgbClr val="6E747A">
                    <a:alpha val="43000"/>
                  </a:srgbClr>
                </a:outerShdw>
              </a:effectLst>
            </a:endParaRPr>
          </a:p>
          <a:p>
            <a:pPr marL="171450" indent="-171450">
              <a:buFont typeface="Arial" panose="020B0604020202020204" pitchFamily="34" charset="0"/>
              <a:buChar char="•"/>
            </a:pPr>
            <a:r>
              <a:rPr lang="en-US" sz="1200">
                <a:solidFill>
                  <a:schemeClr val="tx2"/>
                </a:solidFill>
              </a:rPr>
              <a:t>Divide the dataset into training and testing sets. The training set is used to train the model, and the testing set is used to evaluate its performance on unseen data. This is done using train_test_split .</a:t>
            </a:r>
            <a:endParaRPr lang="en-US" sz="1200">
              <a:solidFill>
                <a:schemeClr val="tx2"/>
              </a:solidFill>
            </a:endParaRPr>
          </a:p>
          <a:p>
            <a:endParaRPr lang="en-US" sz="1200">
              <a:solidFill>
                <a:schemeClr val="tx2"/>
              </a:solidFill>
            </a:endParaRPr>
          </a:p>
          <a:p>
            <a:r>
              <a:rPr lang="en-US" sz="1200">
                <a:solidFill>
                  <a:schemeClr val="accent1"/>
                </a:solidFill>
                <a:effectLst>
                  <a:outerShdw blurRad="38100" dist="25400" dir="5400000" algn="ctr" rotWithShape="0">
                    <a:srgbClr val="6E747A">
                      <a:alpha val="43000"/>
                    </a:srgbClr>
                  </a:outerShdw>
                </a:effectLst>
              </a:rPr>
              <a:t>Model Training:</a:t>
            </a:r>
            <a:endParaRPr lang="en-US" sz="1200">
              <a:solidFill>
                <a:schemeClr val="accent1"/>
              </a:solidFill>
              <a:effectLst>
                <a:outerShdw blurRad="38100" dist="25400" dir="5400000" algn="ctr" rotWithShape="0">
                  <a:srgbClr val="6E747A">
                    <a:alpha val="43000"/>
                  </a:srgbClr>
                </a:outerShdw>
              </a:effectLst>
            </a:endParaRPr>
          </a:p>
          <a:p>
            <a:pPr marL="171450" indent="-171450">
              <a:buFont typeface="Arial" panose="020B0604020202020204" pitchFamily="34" charset="0"/>
              <a:buChar char="•"/>
            </a:pPr>
            <a:r>
              <a:rPr lang="en-US" sz="1200">
                <a:solidFill>
                  <a:schemeClr val="tx2"/>
                </a:solidFill>
              </a:rPr>
              <a:t>Fit the chosen model to the training data. This involves adjusting the model's parameters to minimize the difference between its predictions and the actual outcomes. we use the fit method on a Linear Regression model.</a:t>
            </a:r>
            <a:endParaRPr lang="en-US" sz="1200">
              <a:solidFill>
                <a:schemeClr val="tx2"/>
              </a:solidFill>
            </a:endParaRPr>
          </a:p>
        </p:txBody>
      </p:sp>
      <p:sp>
        <p:nvSpPr>
          <p:cNvPr id="19" name="Text Box 18"/>
          <p:cNvSpPr txBox="1"/>
          <p:nvPr/>
        </p:nvSpPr>
        <p:spPr>
          <a:xfrm>
            <a:off x="800735" y="716915"/>
            <a:ext cx="7361555" cy="645160"/>
          </a:xfrm>
          <a:prstGeom prst="rect">
            <a:avLst/>
          </a:prstGeom>
          <a:noFill/>
        </p:spPr>
        <p:txBody>
          <a:bodyPr wrap="square" rtlCol="0">
            <a:spAutoFit/>
          </a:bodyPr>
          <a:p>
            <a:r>
              <a:rPr lang="en-US" sz="1200">
                <a:solidFill>
                  <a:schemeClr val="tx2"/>
                </a:solidFill>
              </a:rPr>
              <a:t>Data modeling is a critical phase in the data science and machine learning pipeline that involves selecting, training, and evaluating a predictive model using the prepared dataset. Below are the key steps and considerations involved in data modeling:</a:t>
            </a:r>
            <a:endParaRPr lang="en-US" sz="1200">
              <a:solidFill>
                <a:schemeClr val="tx2"/>
              </a:solidFill>
            </a:endParaRPr>
          </a:p>
        </p:txBody>
      </p:sp>
    </p:spTree>
  </p:cSld>
  <p:clrMapOvr>
    <a:masterClrMapping/>
  </p:clrMapOvr>
</p:sld>
</file>

<file path=ppt/theme/theme1.xml><?xml version="1.0" encoding="utf-8"?>
<a:theme xmlns:a="http://schemas.openxmlformats.org/drawingml/2006/main" name="Office Theme">
  <a:themeElements>
    <a:clrScheme name="推荐色1">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4337</Words>
  <Application>WPS Presentation</Application>
  <PresentationFormat>全屏显示(16:9)</PresentationFormat>
  <Paragraphs>114</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Calibri</vt:lpstr>
      <vt:lpstr>Calibri Light</vt:lpstr>
      <vt:lpstr>方正宋刻本秀楷简体</vt:lpstr>
      <vt:lpstr>Lato Light</vt:lpstr>
      <vt:lpstr>Segoe Print</vt:lpstr>
      <vt:lpstr>MS PGothic</vt:lpstr>
      <vt:lpstr>Microsoft YaHei</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nithin gantla</cp:lastModifiedBy>
  <cp:revision>103</cp:revision>
  <dcterms:created xsi:type="dcterms:W3CDTF">2017-05-02T06:39:00Z</dcterms:created>
  <dcterms:modified xsi:type="dcterms:W3CDTF">2023-12-07T05:31:39Z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1033-12.2.0.13306</vt:lpwstr>
  </property>
  <property fmtid="{D5CDD505-2E9C-101B-9397-08002B2CF9AE}" pid="3" name="ICV">
    <vt:lpwstr>F718B0574DD240A1899E3D6614500145_13</vt:lpwstr>
  </property>
</Properties>
</file>