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sldIdLst>
    <p:sldId id="256" r:id="rId2"/>
    <p:sldId id="261" r:id="rId3"/>
    <p:sldId id="272" r:id="rId4"/>
    <p:sldId id="258" r:id="rId5"/>
    <p:sldId id="259" r:id="rId6"/>
    <p:sldId id="260" r:id="rId7"/>
    <p:sldId id="25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7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73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67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609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998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03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2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86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849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66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072FE71-84A8-4281-A708-47427CB1FE36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B51FC5-6AA4-4A59-A883-9AD9FF830A3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15F12-9DE3-1B2C-40F4-41292A056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800" dirty="0"/>
              <a:t>Evaluación de estrategias de tratamiento en la calidad de vida a largo plazo: </a:t>
            </a:r>
            <a:br>
              <a:rPr lang="es-ES" sz="4800" dirty="0"/>
            </a:br>
            <a:r>
              <a:rPr lang="es-ES" sz="4800" dirty="0"/>
              <a:t>Aplicación de un modelo </a:t>
            </a:r>
            <a:r>
              <a:rPr lang="es-ES" sz="4800" dirty="0" err="1"/>
              <a:t>SAIcLD</a:t>
            </a:r>
            <a:endParaRPr lang="es-ES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AF2631-D42D-C2B2-2B4C-27FF0604E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Presentado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 Anamaría </a:t>
            </a:r>
            <a:r>
              <a:rPr lang="en-US" dirty="0" err="1"/>
              <a:t>garcía</a:t>
            </a:r>
            <a:endParaRPr lang="en-US" dirty="0"/>
          </a:p>
          <a:p>
            <a:pPr algn="r"/>
            <a:r>
              <a:rPr lang="en-US" dirty="0"/>
              <a:t>19 de mayo de 2025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47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27BDB70-F284-C819-348F-A24C4F4C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Calidad de vida según tipos de tratamiento durante 10 años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67400DB-315C-2BC4-778E-E0813DDBB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763" y="2028825"/>
            <a:ext cx="6400800" cy="3657600"/>
          </a:xfrm>
        </p:spPr>
      </p:pic>
    </p:spTree>
    <p:extLst>
      <p:ext uri="{BB962C8B-B14F-4D97-AF65-F5344CB8AC3E}">
        <p14:creationId xmlns:p14="http://schemas.microsoft.com/office/powerpoint/2010/main" val="3647055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2C3A2-2685-15E4-9DF2-29D21477F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8A6BE7B-BFA3-30AD-93F8-ADEBAA3FA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Calidad de vida según tipos de tratamiento durante las primeras 20 semanas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018342E-CE5B-6007-9FC3-F0358E857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763" y="2028825"/>
            <a:ext cx="6400800" cy="3657600"/>
          </a:xfrm>
        </p:spPr>
      </p:pic>
    </p:spTree>
    <p:extLst>
      <p:ext uri="{BB962C8B-B14F-4D97-AF65-F5344CB8AC3E}">
        <p14:creationId xmlns:p14="http://schemas.microsoft.com/office/powerpoint/2010/main" val="264011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47C0B-5975-E679-6CF0-B09BAFC48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5AB3732-B35C-8C5D-CB36-B49906BA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3600" dirty="0"/>
              <a:t>Diferencia de la calidad de vida según tipos de tratamiento respecto al estado base,</a:t>
            </a:r>
            <a:br>
              <a:rPr lang="es-ES" sz="3600" dirty="0"/>
            </a:br>
            <a:r>
              <a:rPr lang="es-ES" sz="3600" dirty="0"/>
              <a:t>durante 10 años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5A4CB399-9412-B6BF-AF08-4E1B035A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5763" y="2028825"/>
            <a:ext cx="6400800" cy="3657600"/>
          </a:xfrm>
        </p:spPr>
      </p:pic>
    </p:spTree>
    <p:extLst>
      <p:ext uri="{BB962C8B-B14F-4D97-AF65-F5344CB8AC3E}">
        <p14:creationId xmlns:p14="http://schemas.microsoft.com/office/powerpoint/2010/main" val="271487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9C853-FD21-24A8-E267-C600DCE64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E088C84-EDD9-25E1-5C51-D83B2D0D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sensibilidad (DSA)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2EDA1D9-40A9-0414-61C0-BF24C96FB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2850" y="2076450"/>
            <a:ext cx="7286625" cy="3562350"/>
          </a:xfrm>
        </p:spPr>
      </p:pic>
    </p:spTree>
    <p:extLst>
      <p:ext uri="{BB962C8B-B14F-4D97-AF65-F5344CB8AC3E}">
        <p14:creationId xmlns:p14="http://schemas.microsoft.com/office/powerpoint/2010/main" val="347428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E831CB-BD02-984E-9C1F-6B5D84DE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D42283-0432-90B1-2A28-E6B3B7E02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9789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B55955-8B46-4F82-FC81-DA29147E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6C570CF-DDA0-1F90-5E3A-6C4DA9BE1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 recomienda el uso del tratamiento 2 si el objetivo es mejorar la calidad de vida acumulada de la población a largo plazo</a:t>
            </a:r>
            <a:r>
              <a:rPr lang="es-E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largo plazo, </a:t>
            </a:r>
            <a:r>
              <a:rPr lang="es-E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las dos variables más importantes corresponden al tiempo y a la calidad de vida de las secuelas</a:t>
            </a:r>
            <a:r>
              <a:rPr lang="es-E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El siguiente par de variables más importantes son la mortalidad y el tiempo de crisis infecciosa.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 tratamiento 1 lleva a una menor calidad de vida acumulada que la estrategia base, sin tratamiento, después de la semana 5. 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s-E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 futuro, se propone el us</a:t>
            </a:r>
            <a:r>
              <a:rPr lang="es-E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 de un modelo </a:t>
            </a:r>
            <a:r>
              <a:rPr lang="es-ES" sz="1800" kern="100" dirty="0" err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semimarkoviano</a:t>
            </a:r>
            <a:r>
              <a:rPr lang="es-E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para tener en cuenta la dinámica del sistema.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7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D910A6C-D24A-DEC6-16E0-BF567204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¡Gracias!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372A09-9E09-4617-B91D-CE237E64E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341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A83EA6-7833-9AE0-9C37-9615E285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Introducción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BD99E7-3393-BE9E-89F9-039F57D46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6774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4703A-1B0A-AD65-E9E9-99D7953C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1E656B-A22E-D737-02AF-0B14C625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En una ciudad se ha descubierto una infección causada por un virus, de la cual se conocen parcialmente parámetros de comportamiento. </a:t>
            </a:r>
          </a:p>
          <a:p>
            <a:r>
              <a:rPr lang="es-E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Estudios preliminares han determinado que:</a:t>
            </a:r>
          </a:p>
          <a:p>
            <a:pPr marL="447675" indent="-90488">
              <a:buFont typeface="Arial" panose="020B0604020202020204" pitchFamily="34" charset="0"/>
              <a:buChar char="•"/>
            </a:pPr>
            <a:r>
              <a:rPr lang="es-ES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es </a:t>
            </a:r>
            <a:r>
              <a:rPr lang="es-E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imposible eliminar el virus del huésped después de la infección,</a:t>
            </a:r>
          </a:p>
          <a:p>
            <a:pPr marL="447675" indent="-90488">
              <a:buFont typeface="Arial" panose="020B0604020202020204" pitchFamily="34" charset="0"/>
              <a:buChar char="•"/>
            </a:pPr>
            <a:r>
              <a:rPr lang="es-E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la persona tiene un periodo asintomático, </a:t>
            </a:r>
          </a:p>
          <a:p>
            <a:pPr marL="447675" indent="-90488">
              <a:buFont typeface="Arial" panose="020B0604020202020204" pitchFamily="34" charset="0"/>
              <a:buChar char="•"/>
            </a:pPr>
            <a:r>
              <a:rPr lang="es-E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luego un periodo de crisis donde puede fallecer, </a:t>
            </a:r>
          </a:p>
          <a:p>
            <a:pPr marL="447675" indent="-90488">
              <a:buFont typeface="Arial" panose="020B0604020202020204" pitchFamily="34" charset="0"/>
              <a:buChar char="•"/>
            </a:pPr>
            <a:r>
              <a:rPr lang="es-ES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 y si sobrevive tiene secuelas vitalicias.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1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3BB6A-26F2-6A0C-A48D-4F0037F3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s-ES" altLang="es-E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ptos" panose="020B0004020202020204" pitchFamily="34" charset="0"/>
                <a:cs typeface="Arial" panose="020B0604020202020204" pitchFamily="34" charset="0"/>
              </a:rPr>
              <a:t>Descripción y tiempo aproximado de los estados posibles del paciente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4DF08092-5AF2-288A-151B-C5C26403E0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22761"/>
              </p:ext>
            </p:extLst>
          </p:nvPr>
        </p:nvGraphicFramePr>
        <p:xfrm>
          <a:off x="3160013" y="2404872"/>
          <a:ext cx="5871973" cy="2499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0296">
                  <a:extLst>
                    <a:ext uri="{9D8B030D-6E8A-4147-A177-3AD203B41FA5}">
                      <a16:colId xmlns:a16="http://schemas.microsoft.com/office/drawing/2014/main" val="1209624796"/>
                    </a:ext>
                  </a:extLst>
                </a:gridCol>
                <a:gridCol w="2578567">
                  <a:extLst>
                    <a:ext uri="{9D8B030D-6E8A-4147-A177-3AD203B41FA5}">
                      <a16:colId xmlns:a16="http://schemas.microsoft.com/office/drawing/2014/main" val="2232648925"/>
                    </a:ext>
                  </a:extLst>
                </a:gridCol>
                <a:gridCol w="2113110">
                  <a:extLst>
                    <a:ext uri="{9D8B030D-6E8A-4147-A177-3AD203B41FA5}">
                      <a16:colId xmlns:a16="http://schemas.microsoft.com/office/drawing/2014/main" val="3084753004"/>
                    </a:ext>
                  </a:extLst>
                </a:gridCol>
              </a:tblGrid>
              <a:tr h="416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 dirty="0">
                          <a:effectLst/>
                        </a:rPr>
                        <a:t>Estado</a:t>
                      </a:r>
                      <a:endParaRPr lang="es-E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 dirty="0">
                          <a:effectLst/>
                        </a:rPr>
                        <a:t>Descripción del estado</a:t>
                      </a:r>
                      <a:endParaRPr lang="es-E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Tiempo aproximado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8044592"/>
                  </a:ext>
                </a:extLst>
              </a:tr>
              <a:tr h="416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S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 dirty="0">
                          <a:effectLst/>
                        </a:rPr>
                        <a:t>Susceptible</a:t>
                      </a:r>
                      <a:endParaRPr lang="es-E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-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779885"/>
                  </a:ext>
                </a:extLst>
              </a:tr>
              <a:tr h="416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A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Asintomático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 dirty="0">
                          <a:effectLst/>
                        </a:rPr>
                        <a:t>10 días</a:t>
                      </a:r>
                      <a:endParaRPr lang="es-E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3270031"/>
                  </a:ext>
                </a:extLst>
              </a:tr>
              <a:tr h="416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Ic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Infectado en crisis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 dirty="0">
                          <a:effectLst/>
                        </a:rPr>
                        <a:t>2 semanas</a:t>
                      </a:r>
                      <a:endParaRPr lang="es-E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90296"/>
                  </a:ext>
                </a:extLst>
              </a:tr>
              <a:tr h="416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L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Sobreviviente con secuelas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 dirty="0">
                          <a:effectLst/>
                        </a:rPr>
                        <a:t>10 años</a:t>
                      </a:r>
                      <a:endParaRPr lang="es-E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4911471"/>
                  </a:ext>
                </a:extLst>
              </a:tr>
              <a:tr h="416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D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>
                          <a:effectLst/>
                        </a:rPr>
                        <a:t>Fallecido</a:t>
                      </a:r>
                      <a:endParaRPr lang="es-E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600" kern="0" dirty="0">
                          <a:effectLst/>
                        </a:rPr>
                        <a:t>-</a:t>
                      </a:r>
                      <a:endParaRPr lang="es-E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688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9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1D4A6-DE86-EA69-3083-FE8D44B44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15FD3-5212-F88F-2625-90B5DDE0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dirty="0">
                <a:effectLst/>
                <a:ea typeface="Aptos" panose="020B0004020202020204" pitchFamily="34" charset="0"/>
              </a:rPr>
              <a:t>Efectos de los tipos de tratamiento sobre calidad de vida y mortalidad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BEC1A185-FF05-B2F3-146F-A8E63088F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9304970"/>
              </p:ext>
            </p:extLst>
          </p:nvPr>
        </p:nvGraphicFramePr>
        <p:xfrm>
          <a:off x="2762689" y="2558374"/>
          <a:ext cx="6666622" cy="21941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081">
                  <a:extLst>
                    <a:ext uri="{9D8B030D-6E8A-4147-A177-3AD203B41FA5}">
                      <a16:colId xmlns:a16="http://schemas.microsoft.com/office/drawing/2014/main" val="2788458194"/>
                    </a:ext>
                  </a:extLst>
                </a:gridCol>
                <a:gridCol w="918998">
                  <a:extLst>
                    <a:ext uri="{9D8B030D-6E8A-4147-A177-3AD203B41FA5}">
                      <a16:colId xmlns:a16="http://schemas.microsoft.com/office/drawing/2014/main" val="1203121837"/>
                    </a:ext>
                  </a:extLst>
                </a:gridCol>
                <a:gridCol w="2146476">
                  <a:extLst>
                    <a:ext uri="{9D8B030D-6E8A-4147-A177-3AD203B41FA5}">
                      <a16:colId xmlns:a16="http://schemas.microsoft.com/office/drawing/2014/main" val="3938511816"/>
                    </a:ext>
                  </a:extLst>
                </a:gridCol>
                <a:gridCol w="2281067">
                  <a:extLst>
                    <a:ext uri="{9D8B030D-6E8A-4147-A177-3AD203B41FA5}">
                      <a16:colId xmlns:a16="http://schemas.microsoft.com/office/drawing/2014/main" val="3355386496"/>
                    </a:ext>
                  </a:extLst>
                </a:gridCol>
              </a:tblGrid>
              <a:tr h="438831">
                <a:tc>
                  <a:txBody>
                    <a:bodyPr/>
                    <a:lstStyle/>
                    <a:p>
                      <a:endParaRPr lang="es-ES" sz="18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Disminución calidad de vida (%)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sz="18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786569"/>
                  </a:ext>
                </a:extLst>
              </a:tr>
              <a:tr h="438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Tratamiento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En crisis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 dirty="0">
                          <a:effectLst/>
                        </a:rPr>
                        <a:t>Después de recuperación</a:t>
                      </a:r>
                      <a:endParaRPr lang="es-E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Mortalidad en crisis (%)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2114604"/>
                  </a:ext>
                </a:extLst>
              </a:tr>
              <a:tr h="438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Ninguno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35%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10%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15%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4112728"/>
                  </a:ext>
                </a:extLst>
              </a:tr>
              <a:tr h="438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1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12%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12%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3%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477407"/>
                  </a:ext>
                </a:extLst>
              </a:tr>
              <a:tr h="4388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2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50%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>
                          <a:effectLst/>
                        </a:rPr>
                        <a:t>4%</a:t>
                      </a:r>
                      <a:endParaRPr lang="es-ES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400" kern="0" dirty="0">
                          <a:effectLst/>
                        </a:rPr>
                        <a:t>15%</a:t>
                      </a:r>
                      <a:endParaRPr lang="es-E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1561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0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6E3900C-0D4B-FCDF-5615-5BC28A03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Metodología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6F8A20-9612-CD76-43DC-D5CC43911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87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71F33-F777-DCFA-21D0-80FCCF5D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Diagramas</a:t>
            </a:r>
            <a:r>
              <a:rPr lang="en-US" dirty="0"/>
              <a:t> de </a:t>
            </a:r>
            <a:r>
              <a:rPr lang="en-US" dirty="0" err="1"/>
              <a:t>transición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062565A-E9BD-3FC2-2016-9A6900D5F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2050" y="2119313"/>
            <a:ext cx="4848225" cy="3476625"/>
          </a:xfrm>
        </p:spPr>
      </p:pic>
    </p:spTree>
    <p:extLst>
      <p:ext uri="{BB962C8B-B14F-4D97-AF65-F5344CB8AC3E}">
        <p14:creationId xmlns:p14="http://schemas.microsoft.com/office/powerpoint/2010/main" val="2710257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44310-3D3F-3A71-9421-25DE7073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Heemod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0ADCE0-AD3D-76D5-D84A-05479BB5A4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663"/>
          <a:stretch/>
        </p:blipFill>
        <p:spPr>
          <a:xfrm>
            <a:off x="7656545" y="1991033"/>
            <a:ext cx="3648584" cy="348622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5EFE91-A295-4CD2-7617-E79B42E1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89" y="2498457"/>
            <a:ext cx="6974693" cy="172256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95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C41FB05-2E84-085B-1016-EB1651D7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Resultados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AF08F7-188C-6302-DEC2-7E571AEC0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5159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</TotalTime>
  <Words>354</Words>
  <Application>Microsoft Office PowerPoint</Application>
  <PresentationFormat>Panorámica</PresentationFormat>
  <Paragraphs>63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Consolas</vt:lpstr>
      <vt:lpstr>Retrospección</vt:lpstr>
      <vt:lpstr>Evaluación de estrategias de tratamiento en la calidad de vida a largo plazo:  Aplicación de un modelo SAIcLD</vt:lpstr>
      <vt:lpstr>Introducción</vt:lpstr>
      <vt:lpstr>Contexto</vt:lpstr>
      <vt:lpstr>Descripción y tiempo aproximado de los estados posibles del paciente</vt:lpstr>
      <vt:lpstr>Efectos de los tipos de tratamiento sobre calidad de vida y mortalidad</vt:lpstr>
      <vt:lpstr>Metodología</vt:lpstr>
      <vt:lpstr>Diagramas de transición</vt:lpstr>
      <vt:lpstr>Heemod en R</vt:lpstr>
      <vt:lpstr>Resultados</vt:lpstr>
      <vt:lpstr>Calidad de vida según tipos de tratamiento durante 10 años</vt:lpstr>
      <vt:lpstr>Calidad de vida según tipos de tratamiento durante las primeras 20 semanas</vt:lpstr>
      <vt:lpstr>Diferencia de la calidad de vida según tipos de tratamiento respecto al estado base, durante 10 años</vt:lpstr>
      <vt:lpstr>Análisis de sensibilidad (DSA)</vt:lpstr>
      <vt:lpstr>Conclusiones</vt:lpstr>
      <vt:lpstr>Conclusiones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Anamaria G</dc:creator>
  <cp:lastModifiedBy>Anamaria G</cp:lastModifiedBy>
  <cp:revision>11</cp:revision>
  <dcterms:created xsi:type="dcterms:W3CDTF">2025-05-19T11:05:41Z</dcterms:created>
  <dcterms:modified xsi:type="dcterms:W3CDTF">2025-05-19T11:33:13Z</dcterms:modified>
</cp:coreProperties>
</file>