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1"/>
  </p:notesMasterIdLst>
  <p:sldIdLst>
    <p:sldId id="259" r:id="rId2"/>
    <p:sldId id="263" r:id="rId3"/>
    <p:sldId id="256" r:id="rId4"/>
    <p:sldId id="257" r:id="rId5"/>
    <p:sldId id="258" r:id="rId6"/>
    <p:sldId id="260" r:id="rId7"/>
    <p:sldId id="261" r:id="rId8"/>
    <p:sldId id="262" r:id="rId9"/>
    <p:sldId id="264" r:id="rId10"/>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0CF81-3BEA-4583-AED3-931D9CB2B234}" type="datetimeFigureOut">
              <a:rPr lang="en-IN" smtClean="0"/>
              <a:t>15-10-2020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3B5891-8E33-4B60-9F77-E880DB41873E}" type="slidenum">
              <a:rPr lang="en-IN" smtClean="0"/>
              <a:t>‹#›</a:t>
            </a:fld>
            <a:endParaRPr lang="en-IN"/>
          </a:p>
        </p:txBody>
      </p:sp>
    </p:spTree>
    <p:extLst>
      <p:ext uri="{BB962C8B-B14F-4D97-AF65-F5344CB8AC3E}">
        <p14:creationId xmlns:p14="http://schemas.microsoft.com/office/powerpoint/2010/main" val="359675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endParaRPr lang="en-IN" altLang="en-US"/>
          </a:p>
        </p:txBody>
      </p:sp>
      <p:sp>
        <p:nvSpPr>
          <p:cNvPr id="17" name="Slide Number Placeholder 16"/>
          <p:cNvSpPr>
            <a:spLocks noGrp="1"/>
          </p:cNvSpPr>
          <p:nvPr>
            <p:ph type="sldNum" sz="quarter" idx="11"/>
          </p:nvPr>
        </p:nvSpPr>
        <p:spPr/>
        <p:txBody>
          <a:bodyPr/>
          <a:lstStyle/>
          <a:p>
            <a:fld id="{16C4DFD7-E71A-49EF-8FEE-BAC79F6CC966}" type="slidenum">
              <a:rPr lang="en-IN" altLang="en-US" smtClean="0"/>
              <a:pPr/>
              <a:t>‹#›</a:t>
            </a:fld>
            <a:endParaRPr lang="en-IN" altLang="en-US"/>
          </a:p>
        </p:txBody>
      </p:sp>
      <p:sp>
        <p:nvSpPr>
          <p:cNvPr id="19" name="Footer Placeholder 18"/>
          <p:cNvSpPr>
            <a:spLocks noGrp="1"/>
          </p:cNvSpPr>
          <p:nvPr>
            <p:ph type="ftr" sz="quarter" idx="12"/>
          </p:nvPr>
        </p:nvSpPr>
        <p:spPr/>
        <p:txBody>
          <a:bodyPr/>
          <a:lstStyle/>
          <a:p>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ltLang="en-US"/>
          </a:p>
        </p:txBody>
      </p:sp>
      <p:sp>
        <p:nvSpPr>
          <p:cNvPr id="5" name="Footer Placeholder 4"/>
          <p:cNvSpPr>
            <a:spLocks noGrp="1"/>
          </p:cNvSpPr>
          <p:nvPr>
            <p:ph type="ftr" sz="quarter" idx="11"/>
          </p:nvPr>
        </p:nvSpPr>
        <p:spPr/>
        <p:txBody>
          <a:bodyPr/>
          <a:lstStyle/>
          <a:p>
            <a:endParaRPr lang="en-IN" altLang="en-US"/>
          </a:p>
        </p:txBody>
      </p:sp>
      <p:sp>
        <p:nvSpPr>
          <p:cNvPr id="6" name="Slide Number Placeholder 5"/>
          <p:cNvSpPr>
            <a:spLocks noGrp="1"/>
          </p:cNvSpPr>
          <p:nvPr>
            <p:ph type="sldNum" sz="quarter" idx="12"/>
          </p:nvPr>
        </p:nvSpPr>
        <p:spPr/>
        <p:txBody>
          <a:bodyPr/>
          <a:lstStyle/>
          <a:p>
            <a:fld id="{E86E2388-A3D2-4A0C-B1A5-E27D814288FC}" type="slidenum">
              <a:rPr lang="en-IN" altLang="en-US" smtClean="0"/>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altLang="en-US"/>
          </a:p>
        </p:txBody>
      </p:sp>
      <p:sp>
        <p:nvSpPr>
          <p:cNvPr id="5" name="Footer Placeholder 4"/>
          <p:cNvSpPr>
            <a:spLocks noGrp="1"/>
          </p:cNvSpPr>
          <p:nvPr>
            <p:ph type="ftr" sz="quarter" idx="11"/>
          </p:nvPr>
        </p:nvSpPr>
        <p:spPr/>
        <p:txBody>
          <a:bodyPr/>
          <a:lstStyle/>
          <a:p>
            <a:endParaRPr lang="en-IN" altLang="en-US"/>
          </a:p>
        </p:txBody>
      </p:sp>
      <p:sp>
        <p:nvSpPr>
          <p:cNvPr id="6" name="Slide Number Placeholder 5"/>
          <p:cNvSpPr>
            <a:spLocks noGrp="1"/>
          </p:cNvSpPr>
          <p:nvPr>
            <p:ph type="sldNum" sz="quarter" idx="12"/>
          </p:nvPr>
        </p:nvSpPr>
        <p:spPr/>
        <p:txBody>
          <a:bodyPr/>
          <a:lstStyle/>
          <a:p>
            <a:fld id="{EB111A68-C1C5-4E6D-8C74-939F49CE747F}" type="slidenum">
              <a:rPr lang="en-IN" altLang="en-US" smtClean="0"/>
              <a:pPr/>
              <a:t>‹#›</a:t>
            </a:fld>
            <a:endParaRPr lang="en-IN" alt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
        <p:cNvGrpSpPr/>
        <p:nvPr/>
      </p:nvGrpSpPr>
      <p:grpSpPr>
        <a:xfrm>
          <a:off x="0" y="0"/>
          <a:ext cx="0" cy="0"/>
          <a:chOff x="0" y="0"/>
          <a:chExt cx="0" cy="0"/>
        </a:xfrm>
      </p:grpSpPr>
      <p:grpSp>
        <p:nvGrpSpPr>
          <p:cNvPr id="30" name="Google Shape;30;p4"/>
          <p:cNvGrpSpPr/>
          <p:nvPr/>
        </p:nvGrpSpPr>
        <p:grpSpPr>
          <a:xfrm>
            <a:off x="1" y="1"/>
            <a:ext cx="9144037" cy="6857996"/>
            <a:chOff x="0" y="0"/>
            <a:chExt cx="9144037" cy="5143497"/>
          </a:xfrm>
        </p:grpSpPr>
        <p:sp>
          <p:nvSpPr>
            <p:cNvPr id="31" name="Google Shape;31;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4705"/>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4705"/>
                  </a:srgbClr>
                </a:gs>
                <a:gs pos="100000">
                  <a:srgbClr val="FFFFFF">
                    <a:alpha val="10588"/>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4"/>
          <p:cNvSpPr/>
          <p:nvPr/>
        </p:nvSpPr>
        <p:spPr>
          <a:xfrm rot="-5400000">
            <a:off x="8545750" y="6208950"/>
            <a:ext cx="540400" cy="351300"/>
          </a:xfrm>
          <a:prstGeom prst="hexagon">
            <a:avLst>
              <a:gd name="adj" fmla="val 25000"/>
              <a:gd name="vf" fmla="val 115470"/>
            </a:avLst>
          </a:prstGeom>
          <a:solidFill>
            <a:schemeClr val="dk1"/>
          </a:solidFill>
          <a:ln>
            <a:noFill/>
          </a:ln>
          <a:effectLst>
            <a:outerShdw blurRad="171450" dist="19050" dir="5400000" algn="bl" rotWithShape="0">
              <a:schemeClr val="lt1">
                <a:alpha val="4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txBox="1">
            <a:spLocks noGrp="1"/>
          </p:cNvSpPr>
          <p:nvPr>
            <p:ph type="title"/>
          </p:nvPr>
        </p:nvSpPr>
        <p:spPr>
          <a:xfrm>
            <a:off x="1207850" y="1140675"/>
            <a:ext cx="6728400" cy="4684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44" name="Google Shape;44;p4"/>
          <p:cNvSpPr txBox="1">
            <a:spLocks noGrp="1"/>
          </p:cNvSpPr>
          <p:nvPr>
            <p:ph type="body" idx="1"/>
          </p:nvPr>
        </p:nvSpPr>
        <p:spPr>
          <a:xfrm>
            <a:off x="1207850" y="1906864"/>
            <a:ext cx="6728400" cy="4045200"/>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81000" algn="l">
              <a:lnSpc>
                <a:spcPct val="100000"/>
              </a:lnSpc>
              <a:spcBef>
                <a:spcPts val="600"/>
              </a:spcBef>
              <a:spcAft>
                <a:spcPts val="0"/>
              </a:spcAft>
              <a:buSzPts val="2400"/>
              <a:buChar char="⬩"/>
              <a:defRPr/>
            </a:lvl3pPr>
            <a:lvl4pPr marL="1828800" lvl="3" indent="-381000" algn="l">
              <a:lnSpc>
                <a:spcPct val="100000"/>
              </a:lnSpc>
              <a:spcBef>
                <a:spcPts val="600"/>
              </a:spcBef>
              <a:spcAft>
                <a:spcPts val="0"/>
              </a:spcAft>
              <a:buSzPts val="2400"/>
              <a:buChar char="●"/>
              <a:defRPr/>
            </a:lvl4pPr>
            <a:lvl5pPr marL="2286000" lvl="4" indent="-381000" algn="l">
              <a:lnSpc>
                <a:spcPct val="100000"/>
              </a:lnSpc>
              <a:spcBef>
                <a:spcPts val="600"/>
              </a:spcBef>
              <a:spcAft>
                <a:spcPts val="0"/>
              </a:spcAft>
              <a:buSzPts val="2400"/>
              <a:buChar char="○"/>
              <a:defRPr/>
            </a:lvl5pPr>
            <a:lvl6pPr marL="2743200" lvl="5" indent="-381000" algn="l">
              <a:lnSpc>
                <a:spcPct val="100000"/>
              </a:lnSpc>
              <a:spcBef>
                <a:spcPts val="600"/>
              </a:spcBef>
              <a:spcAft>
                <a:spcPts val="0"/>
              </a:spcAft>
              <a:buSzPts val="2400"/>
              <a:buChar char="■"/>
              <a:defRPr/>
            </a:lvl6pPr>
            <a:lvl7pPr marL="3200400" lvl="6" indent="-381000" algn="l">
              <a:lnSpc>
                <a:spcPct val="100000"/>
              </a:lnSpc>
              <a:spcBef>
                <a:spcPts val="600"/>
              </a:spcBef>
              <a:spcAft>
                <a:spcPts val="0"/>
              </a:spcAft>
              <a:buSzPts val="2400"/>
              <a:buChar char="●"/>
              <a:defRPr/>
            </a:lvl7pPr>
            <a:lvl8pPr marL="3657600" lvl="7" indent="-381000" algn="l">
              <a:lnSpc>
                <a:spcPct val="100000"/>
              </a:lnSpc>
              <a:spcBef>
                <a:spcPts val="600"/>
              </a:spcBef>
              <a:spcAft>
                <a:spcPts val="0"/>
              </a:spcAft>
              <a:buSzPts val="2400"/>
              <a:buChar char="○"/>
              <a:defRPr/>
            </a:lvl8pPr>
            <a:lvl9pPr marL="4114800" lvl="8" indent="-381000" algn="l">
              <a:lnSpc>
                <a:spcPct val="100000"/>
              </a:lnSpc>
              <a:spcBef>
                <a:spcPts val="600"/>
              </a:spcBef>
              <a:spcAft>
                <a:spcPts val="600"/>
              </a:spcAft>
              <a:buSzPts val="2400"/>
              <a:buChar char="■"/>
              <a:defRPr/>
            </a:lvl9pPr>
          </a:lstStyle>
          <a:p>
            <a:endParaRPr/>
          </a:p>
        </p:txBody>
      </p:sp>
      <p:sp>
        <p:nvSpPr>
          <p:cNvPr id="45" name="Google Shape;45;p4"/>
          <p:cNvSpPr txBox="1">
            <a:spLocks noGrp="1"/>
          </p:cNvSpPr>
          <p:nvPr>
            <p:ph type="sldNum" idx="12"/>
          </p:nvPr>
        </p:nvSpPr>
        <p:spPr>
          <a:xfrm>
            <a:off x="8640175" y="6114400"/>
            <a:ext cx="351300" cy="5404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IN"/>
              <a:t>‹#›</a:t>
            </a:fld>
            <a:endParaRPr/>
          </a:p>
        </p:txBody>
      </p:sp>
      <p:grpSp>
        <p:nvGrpSpPr>
          <p:cNvPr id="46" name="Google Shape;46;p4"/>
          <p:cNvGrpSpPr/>
          <p:nvPr/>
        </p:nvGrpSpPr>
        <p:grpSpPr>
          <a:xfrm>
            <a:off x="2" y="1160267"/>
            <a:ext cx="1055444" cy="408036"/>
            <a:chOff x="-429922" y="847489"/>
            <a:chExt cx="1211622" cy="351311"/>
          </a:xfrm>
        </p:grpSpPr>
        <p:sp>
          <p:nvSpPr>
            <p:cNvPr id="47" name="Google Shape;47;p4"/>
            <p:cNvSpPr/>
            <p:nvPr/>
          </p:nvSpPr>
          <p:spPr>
            <a:xfrm>
              <a:off x="-429922" y="847489"/>
              <a:ext cx="1062300" cy="351300"/>
            </a:xfrm>
            <a:prstGeom prst="rect">
              <a:avLst/>
            </a:prstGeom>
            <a:gradFill>
              <a:gsLst>
                <a:gs pos="0">
                  <a:srgbClr val="FFFFFF">
                    <a:alpha val="32156"/>
                  </a:srgbClr>
                </a:gs>
                <a:gs pos="100000">
                  <a:srgbClr val="00FFEE">
                    <a:alpha val="32156"/>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490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729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endParaRPr lang="en-IN" altLang="en-US"/>
          </a:p>
        </p:txBody>
      </p:sp>
      <p:sp>
        <p:nvSpPr>
          <p:cNvPr id="12" name="Slide Number Placeholder 11"/>
          <p:cNvSpPr>
            <a:spLocks noGrp="1"/>
          </p:cNvSpPr>
          <p:nvPr>
            <p:ph type="sldNum" sz="quarter" idx="15"/>
          </p:nvPr>
        </p:nvSpPr>
        <p:spPr/>
        <p:txBody>
          <a:bodyPr/>
          <a:lstStyle/>
          <a:p>
            <a:fld id="{BA2DF99F-B1AA-419F-949C-A7AC17E04798}" type="slidenum">
              <a:rPr lang="en-IN" altLang="en-US" smtClean="0"/>
              <a:pPr/>
              <a:t>‹#›</a:t>
            </a:fld>
            <a:endParaRPr lang="en-IN" altLang="en-US"/>
          </a:p>
        </p:txBody>
      </p:sp>
      <p:sp>
        <p:nvSpPr>
          <p:cNvPr id="13" name="Footer Placeholder 12"/>
          <p:cNvSpPr>
            <a:spLocks noGrp="1"/>
          </p:cNvSpPr>
          <p:nvPr>
            <p:ph type="ftr" sz="quarter" idx="16"/>
          </p:nvPr>
        </p:nvSpPr>
        <p:spPr/>
        <p:txBody>
          <a:bodyPr/>
          <a:lstStyle/>
          <a:p>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endParaRPr lang="en-IN" altLang="en-US"/>
          </a:p>
        </p:txBody>
      </p:sp>
      <p:sp>
        <p:nvSpPr>
          <p:cNvPr id="14" name="Slide Number Placeholder 13"/>
          <p:cNvSpPr>
            <a:spLocks noGrp="1"/>
          </p:cNvSpPr>
          <p:nvPr>
            <p:ph type="sldNum" sz="quarter" idx="11"/>
          </p:nvPr>
        </p:nvSpPr>
        <p:spPr/>
        <p:txBody>
          <a:bodyPr/>
          <a:lstStyle/>
          <a:p>
            <a:fld id="{E021211F-9C08-4D8A-80A3-29CD81B09315}" type="slidenum">
              <a:rPr lang="en-IN" altLang="en-US" smtClean="0"/>
              <a:pPr/>
              <a:t>‹#›</a:t>
            </a:fld>
            <a:endParaRPr lang="en-IN" altLang="en-US"/>
          </a:p>
        </p:txBody>
      </p:sp>
      <p:sp>
        <p:nvSpPr>
          <p:cNvPr id="15" name="Footer Placeholder 14"/>
          <p:cNvSpPr>
            <a:spLocks noGrp="1"/>
          </p:cNvSpPr>
          <p:nvPr>
            <p:ph type="ftr" sz="quarter" idx="12"/>
          </p:nvPr>
        </p:nvSpPr>
        <p:spPr/>
        <p:txBody>
          <a:bodyPr/>
          <a:lstStyle/>
          <a:p>
            <a:endParaRPr lang="en-I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endParaRPr lang="en-IN" altLang="en-US"/>
          </a:p>
        </p:txBody>
      </p:sp>
      <p:sp>
        <p:nvSpPr>
          <p:cNvPr id="12" name="Slide Number Placeholder 11"/>
          <p:cNvSpPr>
            <a:spLocks noGrp="1"/>
          </p:cNvSpPr>
          <p:nvPr>
            <p:ph type="sldNum" sz="quarter" idx="16"/>
          </p:nvPr>
        </p:nvSpPr>
        <p:spPr/>
        <p:txBody>
          <a:bodyPr/>
          <a:lstStyle/>
          <a:p>
            <a:fld id="{095DB55F-2532-4485-9C09-4884B20F4730}" type="slidenum">
              <a:rPr lang="en-IN" altLang="en-US" smtClean="0"/>
              <a:pPr/>
              <a:t>‹#›</a:t>
            </a:fld>
            <a:endParaRPr lang="en-IN" altLang="en-US"/>
          </a:p>
        </p:txBody>
      </p:sp>
      <p:sp>
        <p:nvSpPr>
          <p:cNvPr id="13" name="Footer Placeholder 12"/>
          <p:cNvSpPr>
            <a:spLocks noGrp="1"/>
          </p:cNvSpPr>
          <p:nvPr>
            <p:ph type="ftr" sz="quarter" idx="17"/>
          </p:nvPr>
        </p:nvSpPr>
        <p:spPr/>
        <p:txBody>
          <a:bodyPr/>
          <a:lstStyle/>
          <a:p>
            <a:endParaRPr lang="en-IN" alt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endParaRPr lang="en-IN" altLang="en-US"/>
          </a:p>
        </p:txBody>
      </p:sp>
      <p:sp>
        <p:nvSpPr>
          <p:cNvPr id="12" name="Slide Number Placeholder 11"/>
          <p:cNvSpPr>
            <a:spLocks noGrp="1"/>
          </p:cNvSpPr>
          <p:nvPr>
            <p:ph type="sldNum" sz="quarter" idx="17"/>
          </p:nvPr>
        </p:nvSpPr>
        <p:spPr/>
        <p:txBody>
          <a:bodyPr/>
          <a:lstStyle/>
          <a:p>
            <a:fld id="{4FB269EA-40A6-40C4-9437-47EE8331ADA5}" type="slidenum">
              <a:rPr lang="en-IN" altLang="en-US" smtClean="0"/>
              <a:pPr/>
              <a:t>‹#›</a:t>
            </a:fld>
            <a:endParaRPr lang="en-IN" altLang="en-US"/>
          </a:p>
        </p:txBody>
      </p:sp>
      <p:sp>
        <p:nvSpPr>
          <p:cNvPr id="13" name="Footer Placeholder 12"/>
          <p:cNvSpPr>
            <a:spLocks noGrp="1"/>
          </p:cNvSpPr>
          <p:nvPr>
            <p:ph type="ftr" sz="quarter" idx="18"/>
          </p:nvPr>
        </p:nvSpPr>
        <p:spPr/>
        <p:txBody>
          <a:bodyPr/>
          <a:lstStyle/>
          <a:p>
            <a:endParaRPr lang="en-IN" alt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endParaRPr lang="en-IN" altLang="en-US"/>
          </a:p>
        </p:txBody>
      </p:sp>
      <p:sp>
        <p:nvSpPr>
          <p:cNvPr id="16" name="Slide Number Placeholder 15"/>
          <p:cNvSpPr>
            <a:spLocks noGrp="1"/>
          </p:cNvSpPr>
          <p:nvPr>
            <p:ph type="sldNum" sz="quarter" idx="11"/>
          </p:nvPr>
        </p:nvSpPr>
        <p:spPr/>
        <p:txBody>
          <a:bodyPr/>
          <a:lstStyle/>
          <a:p>
            <a:fld id="{C29B83C7-DAC8-4676-A514-EB47A84ACE2D}" type="slidenum">
              <a:rPr lang="en-IN" altLang="en-US" smtClean="0"/>
              <a:pPr/>
              <a:t>‹#›</a:t>
            </a:fld>
            <a:endParaRPr lang="en-IN" altLang="en-US"/>
          </a:p>
        </p:txBody>
      </p:sp>
      <p:sp>
        <p:nvSpPr>
          <p:cNvPr id="17" name="Footer Placeholder 16"/>
          <p:cNvSpPr>
            <a:spLocks noGrp="1"/>
          </p:cNvSpPr>
          <p:nvPr>
            <p:ph type="ftr" sz="quarter" idx="12"/>
          </p:nvPr>
        </p:nvSpPr>
        <p:spPr/>
        <p:txBody>
          <a:bodyPr/>
          <a:lstStyle/>
          <a:p>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IN" altLang="en-US"/>
          </a:p>
        </p:txBody>
      </p:sp>
      <p:sp>
        <p:nvSpPr>
          <p:cNvPr id="8" name="Slide Number Placeholder 7"/>
          <p:cNvSpPr>
            <a:spLocks noGrp="1"/>
          </p:cNvSpPr>
          <p:nvPr>
            <p:ph type="sldNum" sz="quarter" idx="11"/>
          </p:nvPr>
        </p:nvSpPr>
        <p:spPr/>
        <p:txBody>
          <a:bodyPr/>
          <a:lstStyle/>
          <a:p>
            <a:fld id="{46C632C2-E164-4355-9BE7-2CE59686946B}" type="slidenum">
              <a:rPr lang="en-IN" altLang="en-US" smtClean="0"/>
              <a:pPr/>
              <a:t>‹#›</a:t>
            </a:fld>
            <a:endParaRPr lang="en-IN" altLang="en-US"/>
          </a:p>
        </p:txBody>
      </p:sp>
      <p:sp>
        <p:nvSpPr>
          <p:cNvPr id="9" name="Footer Placeholder 8"/>
          <p:cNvSpPr>
            <a:spLocks noGrp="1"/>
          </p:cNvSpPr>
          <p:nvPr>
            <p:ph type="ftr" sz="quarter" idx="12"/>
          </p:nvPr>
        </p:nvSpPr>
        <p:spPr/>
        <p:txBody>
          <a:bodyPr/>
          <a:lstStyle/>
          <a:p>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endParaRPr lang="en-IN" altLang="en-US"/>
          </a:p>
        </p:txBody>
      </p:sp>
      <p:sp>
        <p:nvSpPr>
          <p:cNvPr id="19" name="Slide Number Placeholder 18"/>
          <p:cNvSpPr>
            <a:spLocks noGrp="1"/>
          </p:cNvSpPr>
          <p:nvPr>
            <p:ph type="sldNum" sz="quarter" idx="16"/>
          </p:nvPr>
        </p:nvSpPr>
        <p:spPr/>
        <p:txBody>
          <a:bodyPr/>
          <a:lstStyle/>
          <a:p>
            <a:fld id="{39C00653-1AA6-4563-8B5A-182BAFA27DCA}" type="slidenum">
              <a:rPr lang="en-IN" altLang="en-US" smtClean="0"/>
              <a:pPr/>
              <a:t>‹#›</a:t>
            </a:fld>
            <a:endParaRPr lang="en-IN" altLang="en-US"/>
          </a:p>
        </p:txBody>
      </p:sp>
      <p:sp>
        <p:nvSpPr>
          <p:cNvPr id="23" name="Footer Placeholder 22"/>
          <p:cNvSpPr>
            <a:spLocks noGrp="1"/>
          </p:cNvSpPr>
          <p:nvPr>
            <p:ph type="ftr" sz="quarter" idx="17"/>
          </p:nvPr>
        </p:nvSpPr>
        <p:spPr/>
        <p:txBody>
          <a:bodyPr/>
          <a:lstStyle/>
          <a:p>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endParaRPr lang="en-IN" altLang="en-US"/>
          </a:p>
        </p:txBody>
      </p:sp>
      <p:sp>
        <p:nvSpPr>
          <p:cNvPr id="14" name="Slide Number Placeholder 13"/>
          <p:cNvSpPr>
            <a:spLocks noGrp="1"/>
          </p:cNvSpPr>
          <p:nvPr>
            <p:ph type="sldNum" sz="quarter" idx="15"/>
          </p:nvPr>
        </p:nvSpPr>
        <p:spPr>
          <a:xfrm>
            <a:off x="4038600" y="6172200"/>
            <a:ext cx="1066800" cy="304800"/>
          </a:xfrm>
        </p:spPr>
        <p:txBody>
          <a:bodyPr/>
          <a:lstStyle/>
          <a:p>
            <a:fld id="{C8558632-1427-4FF6-B0CD-0FB48F53372D}" type="slidenum">
              <a:rPr lang="en-IN" altLang="en-US" smtClean="0"/>
              <a:pPr/>
              <a:t>‹#›</a:t>
            </a:fld>
            <a:endParaRPr lang="en-IN" altLang="en-US"/>
          </a:p>
        </p:txBody>
      </p:sp>
      <p:sp>
        <p:nvSpPr>
          <p:cNvPr id="15" name="Footer Placeholder 14"/>
          <p:cNvSpPr>
            <a:spLocks noGrp="1"/>
          </p:cNvSpPr>
          <p:nvPr>
            <p:ph type="ftr" sz="quarter" idx="16"/>
          </p:nvPr>
        </p:nvSpPr>
        <p:spPr>
          <a:xfrm>
            <a:off x="1447800" y="6486525"/>
            <a:ext cx="6248400" cy="292100"/>
          </a:xfrm>
        </p:spPr>
        <p:txBody>
          <a:bodyPr/>
          <a:lstStyle/>
          <a:p>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endParaRPr lang="en-IN" alt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lt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1D23F03-F455-4C65-9AA2-8A1A77308C25}" type="slidenum">
              <a:rPr lang="en-IN" altLang="en-US" smtClean="0"/>
              <a:pPr/>
              <a:t>‹#›</a:t>
            </a:fld>
            <a:endParaRPr lang="en-IN" alt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05557"/>
            <a:ext cx="8229600" cy="1311275"/>
          </a:xfrm>
        </p:spPr>
        <p:txBody>
          <a:bodyPr>
            <a:normAutofit fontScale="90000"/>
          </a:bodyPr>
          <a:lstStyle/>
          <a:p>
            <a:pPr algn="ctr"/>
            <a:r>
              <a:rPr lang="en-IN" sz="2800" b="1" dirty="0" smtClean="0">
                <a:solidFill>
                  <a:srgbClr val="FFFF00"/>
                </a:solidFill>
                <a:latin typeface="Arial Narrow"/>
                <a:ea typeface="Arial Narrow"/>
                <a:cs typeface="Arial Narrow"/>
                <a:sym typeface="Arial Narrow"/>
              </a:rPr>
              <a:t>Deep learning model in analysing the Genetic variation associated with the occurrence and progression of Neurodevelopmental disorders</a:t>
            </a:r>
            <a:br>
              <a:rPr lang="en-IN" sz="2800" b="1" dirty="0" smtClean="0">
                <a:solidFill>
                  <a:srgbClr val="FFFF00"/>
                </a:solidFill>
                <a:latin typeface="Arial Narrow"/>
                <a:ea typeface="Arial Narrow"/>
                <a:cs typeface="Arial Narrow"/>
                <a:sym typeface="Arial Narrow"/>
              </a:rPr>
            </a:br>
            <a:endParaRPr lang="en-IN" sz="2800" dirty="0">
              <a:solidFill>
                <a:srgbClr val="FFFF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468052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1916832"/>
            <a:ext cx="4716016" cy="439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50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1127640" y="285094"/>
            <a:ext cx="6728400" cy="1019663"/>
          </a:xfrm>
          <a:prstGeom prst="rect">
            <a:avLst/>
          </a:prstGeom>
          <a:noFill/>
          <a:ln>
            <a:noFill/>
          </a:ln>
          <a:effectLst>
            <a:outerShdw blurRad="42863" dist="9525" dir="5400000" algn="bl" rotWithShape="0">
              <a:schemeClr val="lt1">
                <a:alpha val="24705"/>
              </a:schemeClr>
            </a:outerShdw>
          </a:effectLst>
        </p:spPr>
        <p:txBody>
          <a:bodyPr spcFirstLastPara="1" wrap="square" lIns="0" tIns="0" rIns="0" bIns="0" anchor="ctr" anchorCtr="0">
            <a:noAutofit/>
          </a:bodyPr>
          <a:lstStyle/>
          <a:p>
            <a:pPr marL="0" lvl="0" indent="0" algn="l" rtl="0">
              <a:lnSpc>
                <a:spcPct val="90000"/>
              </a:lnSpc>
              <a:spcBef>
                <a:spcPts val="0"/>
              </a:spcBef>
              <a:spcAft>
                <a:spcPts val="0"/>
              </a:spcAft>
              <a:buSzPts val="3200"/>
              <a:buNone/>
            </a:pPr>
            <a:r>
              <a:rPr lang="en-IN" sz="4400" dirty="0">
                <a:solidFill>
                  <a:srgbClr val="FFFF00"/>
                </a:solidFill>
              </a:rPr>
              <a:t>Team Members</a:t>
            </a:r>
            <a:endParaRPr sz="4400" dirty="0">
              <a:solidFill>
                <a:srgbClr val="FFFF00"/>
              </a:solidFill>
            </a:endParaRPr>
          </a:p>
        </p:txBody>
      </p:sp>
      <p:sp>
        <p:nvSpPr>
          <p:cNvPr id="182" name="Google Shape;182;p12"/>
          <p:cNvSpPr txBox="1">
            <a:spLocks noGrp="1"/>
          </p:cNvSpPr>
          <p:nvPr>
            <p:ph type="sldNum" idx="12"/>
          </p:nvPr>
        </p:nvSpPr>
        <p:spPr>
          <a:xfrm>
            <a:off x="8640175" y="6114400"/>
            <a:ext cx="351300" cy="5404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200"/>
              <a:buNone/>
            </a:pPr>
            <a:fld id="{00000000-1234-1234-1234-123412341234}" type="slidenum">
              <a:rPr lang="en-IN"/>
              <a:t>2</a:t>
            </a:fld>
            <a:endParaRPr/>
          </a:p>
        </p:txBody>
      </p:sp>
      <p:graphicFrame>
        <p:nvGraphicFramePr>
          <p:cNvPr id="183" name="Google Shape;183;p12"/>
          <p:cNvGraphicFramePr/>
          <p:nvPr>
            <p:extLst>
              <p:ext uri="{D42A27DB-BD31-4B8C-83A1-F6EECF244321}">
                <p14:modId xmlns:p14="http://schemas.microsoft.com/office/powerpoint/2010/main" val="4223204569"/>
              </p:ext>
            </p:extLst>
          </p:nvPr>
        </p:nvGraphicFramePr>
        <p:xfrm>
          <a:off x="251520" y="1484784"/>
          <a:ext cx="8712968" cy="4236762"/>
        </p:xfrm>
        <a:graphic>
          <a:graphicData uri="http://schemas.openxmlformats.org/drawingml/2006/table">
            <a:tbl>
              <a:tblPr firstRow="1" bandRow="1">
                <a:noFill/>
              </a:tblPr>
              <a:tblGrid>
                <a:gridCol w="4356484">
                  <a:extLst>
                    <a:ext uri="{9D8B030D-6E8A-4147-A177-3AD203B41FA5}">
                      <a16:colId xmlns="" xmlns:a16="http://schemas.microsoft.com/office/drawing/2014/main" val="20000"/>
                    </a:ext>
                  </a:extLst>
                </a:gridCol>
                <a:gridCol w="4356484">
                  <a:extLst>
                    <a:ext uri="{9D8B030D-6E8A-4147-A177-3AD203B41FA5}">
                      <a16:colId xmlns="" xmlns:a16="http://schemas.microsoft.com/office/drawing/2014/main" val="20001"/>
                    </a:ext>
                  </a:extLst>
                </a:gridCol>
              </a:tblGrid>
              <a:tr h="609613">
                <a:tc>
                  <a:txBody>
                    <a:bodyPr/>
                    <a:lstStyle/>
                    <a:p>
                      <a:pPr marL="0" marR="0" lvl="0" indent="0" algn="ctr" rtl="0">
                        <a:lnSpc>
                          <a:spcPct val="100000"/>
                        </a:lnSpc>
                        <a:spcBef>
                          <a:spcPts val="0"/>
                        </a:spcBef>
                        <a:spcAft>
                          <a:spcPts val="0"/>
                        </a:spcAft>
                        <a:buNone/>
                      </a:pPr>
                      <a:r>
                        <a:rPr lang="en-IN" sz="3200" b="1" i="0" u="none" strike="noStrike" cap="none" dirty="0">
                          <a:solidFill>
                            <a:srgbClr val="C00000"/>
                          </a:solidFill>
                          <a:latin typeface="Times New Roman"/>
                          <a:ea typeface="Times New Roman"/>
                          <a:cs typeface="Times New Roman"/>
                          <a:sym typeface="Times New Roman"/>
                        </a:rPr>
                        <a:t>COMPUTER SCIENCE</a:t>
                      </a:r>
                    </a:p>
                  </a:txBody>
                  <a:tcPr marL="91450" marR="91450" marT="60967" marB="60967"/>
                </a:tc>
                <a:tc>
                  <a:txBody>
                    <a:bodyPr/>
                    <a:lstStyle/>
                    <a:p>
                      <a:pPr marL="0" marR="0" lvl="0" indent="0" algn="ctr" rtl="0">
                        <a:lnSpc>
                          <a:spcPct val="100000"/>
                        </a:lnSpc>
                        <a:spcBef>
                          <a:spcPts val="0"/>
                        </a:spcBef>
                        <a:spcAft>
                          <a:spcPts val="0"/>
                        </a:spcAft>
                        <a:buNone/>
                      </a:pPr>
                      <a:r>
                        <a:rPr lang="en-IN" sz="3200" b="1" i="0" u="none" strike="noStrike" cap="none" dirty="0">
                          <a:solidFill>
                            <a:srgbClr val="C00000"/>
                          </a:solidFill>
                          <a:latin typeface="Times New Roman"/>
                          <a:ea typeface="Times New Roman"/>
                          <a:cs typeface="Times New Roman"/>
                          <a:sym typeface="Times New Roman"/>
                        </a:rPr>
                        <a:t>LIFE SCIENCE</a:t>
                      </a:r>
                      <a:endParaRPr sz="3200" b="1" i="0" u="none" strike="noStrike" cap="none" dirty="0">
                        <a:solidFill>
                          <a:srgbClr val="C00000"/>
                        </a:solidFill>
                        <a:latin typeface="Times New Roman"/>
                        <a:ea typeface="Times New Roman"/>
                        <a:cs typeface="Times New Roman"/>
                        <a:sym typeface="Times New Roman"/>
                      </a:endParaRPr>
                    </a:p>
                  </a:txBody>
                  <a:tcPr marL="91450" marR="91450" marT="60967" marB="60967"/>
                </a:tc>
                <a:extLst>
                  <a:ext uri="{0D108BD9-81ED-4DB2-BD59-A6C34878D82A}">
                    <a16:rowId xmlns="" xmlns:a16="http://schemas.microsoft.com/office/drawing/2014/main" val="10000"/>
                  </a:ext>
                </a:extLst>
              </a:tr>
              <a:tr h="1544333">
                <a:tc>
                  <a:txBody>
                    <a:bodyPr/>
                    <a:lstStyle/>
                    <a:p>
                      <a:pPr marL="0" marR="0" lvl="0" indent="0" algn="l" rtl="0">
                        <a:lnSpc>
                          <a:spcPct val="100000"/>
                        </a:lnSpc>
                        <a:spcBef>
                          <a:spcPts val="0"/>
                        </a:spcBef>
                        <a:spcAft>
                          <a:spcPts val="0"/>
                        </a:spcAft>
                        <a:buNone/>
                      </a:pPr>
                      <a:r>
                        <a:rPr lang="en-IN" sz="1900" b="1" u="none" strike="noStrike" cap="none" dirty="0" err="1">
                          <a:solidFill>
                            <a:srgbClr val="0070C0"/>
                          </a:solidFill>
                          <a:latin typeface="Arimo"/>
                          <a:ea typeface="Arimo"/>
                          <a:cs typeface="Arimo"/>
                          <a:sym typeface="Arimo"/>
                        </a:rPr>
                        <a:t>Dr.</a:t>
                      </a:r>
                      <a:r>
                        <a:rPr lang="en-IN" sz="1900" b="1" u="none" strike="noStrike" cap="none" dirty="0">
                          <a:solidFill>
                            <a:srgbClr val="0070C0"/>
                          </a:solidFill>
                          <a:latin typeface="Arimo"/>
                          <a:ea typeface="Arimo"/>
                          <a:cs typeface="Arimo"/>
                          <a:sym typeface="Arimo"/>
                        </a:rPr>
                        <a:t> S. </a:t>
                      </a:r>
                      <a:r>
                        <a:rPr lang="en-IN" sz="1900" b="1" u="none" strike="noStrike" cap="none" dirty="0" err="1">
                          <a:solidFill>
                            <a:srgbClr val="0070C0"/>
                          </a:solidFill>
                          <a:latin typeface="Arimo"/>
                          <a:ea typeface="Arimo"/>
                          <a:cs typeface="Arimo"/>
                          <a:sym typeface="Arimo"/>
                        </a:rPr>
                        <a:t>Pitchumani</a:t>
                      </a:r>
                      <a:r>
                        <a:rPr lang="en-IN" sz="1900" b="1" u="none" strike="noStrike" cap="none" dirty="0">
                          <a:solidFill>
                            <a:srgbClr val="0070C0"/>
                          </a:solidFill>
                          <a:latin typeface="Arimo"/>
                          <a:ea typeface="Arimo"/>
                          <a:cs typeface="Arimo"/>
                          <a:sym typeface="Arimo"/>
                        </a:rPr>
                        <a:t> </a:t>
                      </a:r>
                      <a:r>
                        <a:rPr lang="en-IN" sz="1900" b="1" u="none" strike="noStrike" cap="none" dirty="0" err="1">
                          <a:solidFill>
                            <a:srgbClr val="0070C0"/>
                          </a:solidFill>
                          <a:latin typeface="Arimo"/>
                          <a:ea typeface="Arimo"/>
                          <a:cs typeface="Arimo"/>
                          <a:sym typeface="Arimo"/>
                        </a:rPr>
                        <a:t>Angayarkanni</a:t>
                      </a:r>
                      <a:endParaRPr sz="1900" b="1" u="none" strike="noStrike" cap="none" dirty="0">
                        <a:solidFill>
                          <a:srgbClr val="0070C0"/>
                        </a:solidFill>
                        <a:latin typeface="Arimo"/>
                        <a:ea typeface="Arimo"/>
                        <a:cs typeface="Arimo"/>
                        <a:sym typeface="Arimo"/>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Associate Professor, </a:t>
                      </a:r>
                      <a:endParaRPr sz="2400" dirty="0">
                        <a:solidFill>
                          <a:srgbClr val="0070C0"/>
                        </a:solidFill>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Department of Computer Science</a:t>
                      </a:r>
                      <a:endParaRPr sz="2400" dirty="0">
                        <a:solidFill>
                          <a:srgbClr val="0070C0"/>
                        </a:solidFill>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Lady </a:t>
                      </a:r>
                      <a:r>
                        <a:rPr lang="en-IN" sz="1900" b="1" u="none" strike="noStrike" cap="none" dirty="0" err="1">
                          <a:solidFill>
                            <a:srgbClr val="0070C0"/>
                          </a:solidFill>
                          <a:latin typeface="Arimo"/>
                          <a:ea typeface="Arimo"/>
                          <a:cs typeface="Arimo"/>
                          <a:sym typeface="Arimo"/>
                        </a:rPr>
                        <a:t>Doak</a:t>
                      </a:r>
                      <a:r>
                        <a:rPr lang="en-IN" sz="1900" b="1" u="none" strike="noStrike" cap="none" dirty="0">
                          <a:solidFill>
                            <a:srgbClr val="0070C0"/>
                          </a:solidFill>
                          <a:latin typeface="Arimo"/>
                          <a:ea typeface="Arimo"/>
                          <a:cs typeface="Arimo"/>
                          <a:sym typeface="Arimo"/>
                        </a:rPr>
                        <a:t> College</a:t>
                      </a:r>
                      <a:endParaRPr sz="2400" dirty="0">
                        <a:solidFill>
                          <a:srgbClr val="0070C0"/>
                        </a:solidFill>
                      </a:endParaRPr>
                    </a:p>
                    <a:p>
                      <a:pPr marL="0" marR="0" lvl="0" indent="0" algn="l" rtl="0">
                        <a:lnSpc>
                          <a:spcPct val="100000"/>
                        </a:lnSpc>
                        <a:spcBef>
                          <a:spcPts val="0"/>
                        </a:spcBef>
                        <a:spcAft>
                          <a:spcPts val="0"/>
                        </a:spcAft>
                        <a:buNone/>
                      </a:pPr>
                      <a:endParaRPr sz="1900" b="1" u="none" strike="noStrike" cap="none" dirty="0">
                        <a:solidFill>
                          <a:srgbClr val="0070C0"/>
                        </a:solidFill>
                        <a:latin typeface="Arimo"/>
                        <a:ea typeface="Arimo"/>
                        <a:cs typeface="Arimo"/>
                        <a:sym typeface="Arimo"/>
                      </a:endParaRPr>
                    </a:p>
                  </a:txBody>
                  <a:tcPr marL="91450" marR="91450" marT="60967" marB="60967"/>
                </a:tc>
                <a:tc>
                  <a:txBody>
                    <a:bodyPr/>
                    <a:lstStyle/>
                    <a:p>
                      <a:pPr marL="0" marR="0" lvl="0" indent="0" algn="l" rtl="0">
                        <a:lnSpc>
                          <a:spcPct val="100000"/>
                        </a:lnSpc>
                        <a:spcBef>
                          <a:spcPts val="0"/>
                        </a:spcBef>
                        <a:spcAft>
                          <a:spcPts val="0"/>
                        </a:spcAft>
                        <a:buNone/>
                      </a:pPr>
                      <a:r>
                        <a:rPr lang="en-IN" sz="1900" b="1" u="none" strike="noStrike" cap="none" dirty="0" err="1">
                          <a:solidFill>
                            <a:srgbClr val="0070C0"/>
                          </a:solidFill>
                          <a:latin typeface="Arimo"/>
                          <a:ea typeface="Arimo"/>
                          <a:cs typeface="Arimo"/>
                          <a:sym typeface="Arimo"/>
                        </a:rPr>
                        <a:t>Dr.</a:t>
                      </a:r>
                      <a:r>
                        <a:rPr lang="en-IN" sz="1900" b="1" u="none" strike="noStrike" cap="none" dirty="0">
                          <a:solidFill>
                            <a:srgbClr val="0070C0"/>
                          </a:solidFill>
                          <a:latin typeface="Arimo"/>
                          <a:ea typeface="Arimo"/>
                          <a:cs typeface="Arimo"/>
                          <a:sym typeface="Arimo"/>
                        </a:rPr>
                        <a:t> S. </a:t>
                      </a:r>
                      <a:r>
                        <a:rPr lang="en-IN" sz="1900" b="1" u="none" strike="noStrike" cap="none" dirty="0" err="1">
                          <a:solidFill>
                            <a:srgbClr val="0070C0"/>
                          </a:solidFill>
                          <a:latin typeface="Arimo"/>
                          <a:ea typeface="Arimo"/>
                          <a:cs typeface="Arimo"/>
                          <a:sym typeface="Arimo"/>
                        </a:rPr>
                        <a:t>Kalaivani</a:t>
                      </a:r>
                      <a:r>
                        <a:rPr lang="en-IN" sz="1900" b="1" u="none" strike="noStrike" cap="none" dirty="0">
                          <a:solidFill>
                            <a:srgbClr val="0070C0"/>
                          </a:solidFill>
                          <a:latin typeface="Arimo"/>
                          <a:ea typeface="Arimo"/>
                          <a:cs typeface="Arimo"/>
                          <a:sym typeface="Arimo"/>
                        </a:rPr>
                        <a:t> Priyadarshini, </a:t>
                      </a:r>
                      <a:endParaRPr sz="2400" dirty="0">
                        <a:solidFill>
                          <a:srgbClr val="0070C0"/>
                        </a:solidFill>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Assistant Professor, </a:t>
                      </a:r>
                      <a:endParaRPr sz="2400" dirty="0">
                        <a:solidFill>
                          <a:srgbClr val="0070C0"/>
                        </a:solidFill>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Department of Biotechnology, </a:t>
                      </a:r>
                      <a:endParaRPr sz="2400" dirty="0">
                        <a:solidFill>
                          <a:srgbClr val="0070C0"/>
                        </a:solidFill>
                      </a:endParaRPr>
                    </a:p>
                    <a:p>
                      <a:pPr marL="0" marR="0" lvl="0" indent="0" algn="l" rtl="0">
                        <a:lnSpc>
                          <a:spcPct val="100000"/>
                        </a:lnSpc>
                        <a:spcBef>
                          <a:spcPts val="0"/>
                        </a:spcBef>
                        <a:spcAft>
                          <a:spcPts val="0"/>
                        </a:spcAft>
                        <a:buNone/>
                      </a:pPr>
                      <a:r>
                        <a:rPr lang="en-IN" sz="1900" b="1" u="none" strike="noStrike" cap="none" dirty="0">
                          <a:solidFill>
                            <a:srgbClr val="0070C0"/>
                          </a:solidFill>
                          <a:latin typeface="Arimo"/>
                          <a:ea typeface="Arimo"/>
                          <a:cs typeface="Arimo"/>
                          <a:sym typeface="Arimo"/>
                        </a:rPr>
                        <a:t>Lady </a:t>
                      </a:r>
                      <a:r>
                        <a:rPr lang="en-IN" sz="1900" b="1" u="none" strike="noStrike" cap="none" dirty="0" err="1">
                          <a:solidFill>
                            <a:srgbClr val="0070C0"/>
                          </a:solidFill>
                          <a:latin typeface="Arimo"/>
                          <a:ea typeface="Arimo"/>
                          <a:cs typeface="Arimo"/>
                          <a:sym typeface="Arimo"/>
                        </a:rPr>
                        <a:t>Doak</a:t>
                      </a:r>
                      <a:r>
                        <a:rPr lang="en-IN" sz="1900" b="1" u="none" strike="noStrike" cap="none" dirty="0">
                          <a:solidFill>
                            <a:srgbClr val="0070C0"/>
                          </a:solidFill>
                          <a:latin typeface="Arimo"/>
                          <a:ea typeface="Arimo"/>
                          <a:cs typeface="Arimo"/>
                          <a:sym typeface="Arimo"/>
                        </a:rPr>
                        <a:t> College</a:t>
                      </a:r>
                      <a:endParaRPr sz="2400" dirty="0">
                        <a:solidFill>
                          <a:srgbClr val="0070C0"/>
                        </a:solidFill>
                      </a:endParaRPr>
                    </a:p>
                    <a:p>
                      <a:pPr marL="0" marR="0" lvl="0" indent="0" algn="l" rtl="0">
                        <a:lnSpc>
                          <a:spcPct val="100000"/>
                        </a:lnSpc>
                        <a:spcBef>
                          <a:spcPts val="0"/>
                        </a:spcBef>
                        <a:spcAft>
                          <a:spcPts val="0"/>
                        </a:spcAft>
                        <a:buNone/>
                      </a:pPr>
                      <a:endParaRPr sz="1900" b="1" u="none" strike="noStrike" cap="none" dirty="0">
                        <a:solidFill>
                          <a:srgbClr val="0070C0"/>
                        </a:solidFill>
                        <a:latin typeface="Arimo"/>
                        <a:ea typeface="Arimo"/>
                        <a:cs typeface="Arimo"/>
                        <a:sym typeface="Arimo"/>
                      </a:endParaRPr>
                    </a:p>
                  </a:txBody>
                  <a:tcPr marL="91450" marR="91450" marT="60967" marB="60967"/>
                </a:tc>
                <a:extLst>
                  <a:ext uri="{0D108BD9-81ED-4DB2-BD59-A6C34878D82A}">
                    <a16:rowId xmlns="" xmlns:a16="http://schemas.microsoft.com/office/drawing/2014/main" val="10001"/>
                  </a:ext>
                </a:extLst>
              </a:tr>
              <a:tr h="1544333">
                <a:tc>
                  <a:txBody>
                    <a:bodyPr/>
                    <a:lstStyle/>
                    <a:p>
                      <a:pPr marL="0" marR="0" lvl="0" indent="0" algn="l" defTabSz="914400" rtl="0" eaLnBrk="1" latinLnBrk="0" hangingPunct="1">
                        <a:lnSpc>
                          <a:spcPct val="100000"/>
                        </a:lnSpc>
                        <a:spcBef>
                          <a:spcPts val="0"/>
                        </a:spcBef>
                        <a:spcAft>
                          <a:spcPts val="0"/>
                        </a:spcAft>
                        <a:buNone/>
                      </a:pPr>
                      <a:r>
                        <a:rPr lang="en-IN" sz="1900" b="1" u="none" strike="noStrike" kern="1200" cap="none" dirty="0" err="1">
                          <a:solidFill>
                            <a:srgbClr val="0070C0"/>
                          </a:solidFill>
                          <a:latin typeface="Arimo"/>
                          <a:ea typeface="Arimo"/>
                          <a:cs typeface="Arimo"/>
                          <a:sym typeface="Arimo"/>
                        </a:rPr>
                        <a:t>Dr.</a:t>
                      </a:r>
                      <a:r>
                        <a:rPr lang="en-IN" sz="1900" b="1" u="none" strike="noStrike" kern="1200" cap="none" dirty="0">
                          <a:solidFill>
                            <a:srgbClr val="0070C0"/>
                          </a:solidFill>
                          <a:latin typeface="Arimo"/>
                          <a:ea typeface="Arimo"/>
                          <a:cs typeface="Arimo"/>
                          <a:sym typeface="Arimo"/>
                        </a:rPr>
                        <a:t> Sofia,</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Associate Professor,</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Department of Computer Science,</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Lady </a:t>
                      </a:r>
                      <a:r>
                        <a:rPr lang="en-IN" sz="1900" b="1" u="none" strike="noStrike" kern="1200" cap="none" dirty="0" err="1">
                          <a:solidFill>
                            <a:srgbClr val="0070C0"/>
                          </a:solidFill>
                          <a:latin typeface="Arimo"/>
                          <a:ea typeface="Arimo"/>
                          <a:cs typeface="Arimo"/>
                          <a:sym typeface="Arimo"/>
                        </a:rPr>
                        <a:t>Doak</a:t>
                      </a:r>
                      <a:r>
                        <a:rPr lang="en-IN" sz="1900" b="1" u="none" strike="noStrike" kern="1200" cap="none" dirty="0">
                          <a:solidFill>
                            <a:srgbClr val="0070C0"/>
                          </a:solidFill>
                          <a:latin typeface="Arimo"/>
                          <a:ea typeface="Arimo"/>
                          <a:cs typeface="Arimo"/>
                          <a:sym typeface="Arimo"/>
                        </a:rPr>
                        <a:t> College.</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endParaRPr sz="1900" b="1" u="none" strike="noStrike" kern="1200" cap="none" dirty="0">
                        <a:solidFill>
                          <a:srgbClr val="0070C0"/>
                        </a:solidFill>
                        <a:latin typeface="Arimo"/>
                        <a:ea typeface="Arimo"/>
                        <a:cs typeface="Arimo"/>
                        <a:sym typeface="Arimo"/>
                      </a:endParaRPr>
                    </a:p>
                  </a:txBody>
                  <a:tcPr marL="91450" marR="91450" marT="60967" marB="60967"/>
                </a:tc>
                <a:tc>
                  <a:txBody>
                    <a:bodyPr/>
                    <a:lstStyle/>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Ms. Raga Priya</a:t>
                      </a:r>
                      <a:endParaRPr sz="1900" b="1" u="none" strike="noStrike" kern="1200" cap="none" dirty="0">
                        <a:solidFill>
                          <a:srgbClr val="0070C0"/>
                        </a:solidFill>
                        <a:latin typeface="Arimo"/>
                        <a:ea typeface="Arimo"/>
                        <a:cs typeface="Arimo"/>
                        <a:sym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UG Student </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Bioinformatics</a:t>
                      </a:r>
                      <a:endParaRPr sz="1900" b="1" u="none" strike="noStrike" kern="1200" cap="none" dirty="0">
                        <a:solidFill>
                          <a:srgbClr val="0070C0"/>
                        </a:solidFill>
                        <a:latin typeface="Arimo"/>
                        <a:ea typeface="Arimo"/>
                        <a:cs typeface="Arimo"/>
                      </a:endParaRPr>
                    </a:p>
                    <a:p>
                      <a:pPr marL="0" marR="0" lvl="0" indent="0" algn="l" defTabSz="914400" rtl="0" eaLnBrk="1" latinLnBrk="0" hangingPunct="1">
                        <a:lnSpc>
                          <a:spcPct val="100000"/>
                        </a:lnSpc>
                        <a:spcBef>
                          <a:spcPts val="0"/>
                        </a:spcBef>
                        <a:spcAft>
                          <a:spcPts val="0"/>
                        </a:spcAft>
                        <a:buNone/>
                      </a:pPr>
                      <a:r>
                        <a:rPr lang="en-IN" sz="1900" b="1" u="none" strike="noStrike" kern="1200" cap="none" dirty="0">
                          <a:solidFill>
                            <a:srgbClr val="0070C0"/>
                          </a:solidFill>
                          <a:latin typeface="Arimo"/>
                          <a:ea typeface="Arimo"/>
                          <a:cs typeface="Arimo"/>
                          <a:sym typeface="Arimo"/>
                        </a:rPr>
                        <a:t>TN Agricultural university. Coimbatore</a:t>
                      </a:r>
                      <a:endParaRPr sz="1900" b="1" u="none" strike="noStrike" kern="1200" cap="none" dirty="0">
                        <a:solidFill>
                          <a:srgbClr val="0070C0"/>
                        </a:solidFill>
                        <a:latin typeface="Arimo"/>
                        <a:ea typeface="Arimo"/>
                        <a:cs typeface="Arimo"/>
                        <a:sym typeface="Arimo"/>
                      </a:endParaRPr>
                    </a:p>
                  </a:txBody>
                  <a:tcPr marL="91450" marR="91450" marT="60967" marB="60967"/>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35841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 of the statistical analysis result</a:t>
            </a:r>
            <a:endParaRPr lang="en-IN" dirty="0"/>
          </a:p>
        </p:txBody>
      </p:sp>
    </p:spTree>
    <p:extLst>
      <p:ext uri="{BB962C8B-B14F-4D97-AF65-F5344CB8AC3E}">
        <p14:creationId xmlns:p14="http://schemas.microsoft.com/office/powerpoint/2010/main" val="191744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737186480"/>
              </p:ext>
            </p:extLst>
          </p:nvPr>
        </p:nvGraphicFramePr>
        <p:xfrm>
          <a:off x="33842" y="1412776"/>
          <a:ext cx="9001000" cy="5212080"/>
        </p:xfrm>
        <a:graphic>
          <a:graphicData uri="http://schemas.openxmlformats.org/drawingml/2006/table">
            <a:tbl>
              <a:tblPr firstRow="1" bandRow="1">
                <a:tableStyleId>{5C22544A-7EE6-4342-B048-85BDC9FD1C3A}</a:tableStyleId>
              </a:tblPr>
              <a:tblGrid>
                <a:gridCol w="2250250"/>
                <a:gridCol w="2250250"/>
                <a:gridCol w="2250250"/>
                <a:gridCol w="2250250"/>
              </a:tblGrid>
              <a:tr h="557115">
                <a:tc>
                  <a:txBody>
                    <a:bodyPr/>
                    <a:lstStyle/>
                    <a:p>
                      <a:endParaRPr lang="en-IN" dirty="0"/>
                    </a:p>
                  </a:txBody>
                  <a:tcPr/>
                </a:tc>
                <a:tc>
                  <a:txBody>
                    <a:bodyPr/>
                    <a:lstStyle/>
                    <a:p>
                      <a:r>
                        <a:rPr lang="en-IN" dirty="0" smtClean="0"/>
                        <a:t>Gene</a:t>
                      </a:r>
                      <a:r>
                        <a:rPr lang="en-IN" baseline="0" dirty="0" smtClean="0"/>
                        <a:t> Name</a:t>
                      </a:r>
                      <a:endParaRPr lang="en-IN" dirty="0"/>
                    </a:p>
                  </a:txBody>
                  <a:tcPr/>
                </a:tc>
                <a:tc>
                  <a:txBody>
                    <a:bodyPr/>
                    <a:lstStyle/>
                    <a:p>
                      <a:r>
                        <a:rPr lang="en-IN" dirty="0" smtClean="0"/>
                        <a:t>NDD</a:t>
                      </a:r>
                      <a:endParaRPr lang="en-IN" dirty="0"/>
                    </a:p>
                  </a:txBody>
                  <a:tcPr/>
                </a:tc>
                <a:tc>
                  <a:txBody>
                    <a:bodyPr/>
                    <a:lstStyle/>
                    <a:p>
                      <a:r>
                        <a:rPr lang="en-IN" dirty="0" smtClean="0"/>
                        <a:t>Literature  with supportive evidence</a:t>
                      </a:r>
                      <a:endParaRPr lang="en-IN" dirty="0"/>
                    </a:p>
                  </a:txBody>
                  <a:tcPr/>
                </a:tc>
              </a:tr>
              <a:tr h="1273405">
                <a:tc>
                  <a:txBody>
                    <a:bodyPr/>
                    <a:lstStyle/>
                    <a:p>
                      <a:r>
                        <a:rPr lang="en-IN" sz="1800" kern="1200" dirty="0" smtClean="0">
                          <a:solidFill>
                            <a:schemeClr val="dk1"/>
                          </a:solidFill>
                          <a:effectLst/>
                          <a:latin typeface="+mn-lt"/>
                          <a:ea typeface="+mn-ea"/>
                          <a:cs typeface="+mn-cs"/>
                        </a:rPr>
                        <a:t>Pathogenic mutations</a:t>
                      </a:r>
                      <a:endParaRPr lang="en-IN" dirty="0"/>
                    </a:p>
                  </a:txBody>
                  <a:tcPr/>
                </a:tc>
                <a:tc>
                  <a:txBody>
                    <a:bodyPr/>
                    <a:lstStyle/>
                    <a:p>
                      <a:r>
                        <a:rPr lang="en-IN" sz="1800" kern="1200" dirty="0" smtClean="0">
                          <a:solidFill>
                            <a:schemeClr val="dk1"/>
                          </a:solidFill>
                          <a:effectLst/>
                          <a:latin typeface="+mn-lt"/>
                          <a:ea typeface="+mn-ea"/>
                          <a:cs typeface="+mn-cs"/>
                        </a:rPr>
                        <a:t>X-linked </a:t>
                      </a:r>
                      <a:r>
                        <a:rPr lang="en-IN" sz="1800" kern="1200" dirty="0" err="1" smtClean="0">
                          <a:solidFill>
                            <a:schemeClr val="dk1"/>
                          </a:solidFill>
                          <a:effectLst/>
                          <a:latin typeface="+mn-lt"/>
                          <a:ea typeface="+mn-ea"/>
                          <a:cs typeface="+mn-cs"/>
                        </a:rPr>
                        <a:t>Neuroligin</a:t>
                      </a:r>
                      <a:r>
                        <a:rPr lang="en-IN" sz="1800" kern="1200" dirty="0" smtClean="0">
                          <a:solidFill>
                            <a:schemeClr val="dk1"/>
                          </a:solidFill>
                          <a:effectLst/>
                          <a:latin typeface="+mn-lt"/>
                          <a:ea typeface="+mn-ea"/>
                          <a:cs typeface="+mn-cs"/>
                        </a:rPr>
                        <a:t> 4 gene (NLGN4X) </a:t>
                      </a:r>
                      <a:endParaRPr lang="en-IN" dirty="0"/>
                    </a:p>
                  </a:txBody>
                  <a:tcPr/>
                </a:tc>
                <a:tc>
                  <a:txBody>
                    <a:bodyPr/>
                    <a:lstStyle/>
                    <a:p>
                      <a:r>
                        <a:rPr lang="en-IN" dirty="0" smtClean="0"/>
                        <a:t>Autism</a:t>
                      </a:r>
                      <a:endParaRPr lang="en-IN" dirty="0"/>
                    </a:p>
                  </a:txBody>
                  <a:tcPr/>
                </a:tc>
                <a:tc>
                  <a:txBody>
                    <a:bodyPr/>
                    <a:lstStyle/>
                    <a:p>
                      <a:r>
                        <a:rPr lang="en-IN" sz="1800" kern="1200" dirty="0" smtClean="0">
                          <a:solidFill>
                            <a:schemeClr val="dk1"/>
                          </a:solidFill>
                          <a:effectLst/>
                          <a:latin typeface="+mn-lt"/>
                          <a:ea typeface="+mn-ea"/>
                          <a:cs typeface="+mn-cs"/>
                        </a:rPr>
                        <a:t>autism spectrum disorders (ASDs) and/or mental retardation (MR) are rare (</a:t>
                      </a:r>
                      <a:r>
                        <a:rPr lang="en-IN" sz="1800" kern="1200" dirty="0" err="1" smtClean="0">
                          <a:solidFill>
                            <a:schemeClr val="dk1"/>
                          </a:solidFill>
                          <a:effectLst/>
                          <a:latin typeface="+mn-lt"/>
                          <a:ea typeface="+mn-ea"/>
                          <a:cs typeface="+mn-cs"/>
                        </a:rPr>
                        <a:t>Daoud</a:t>
                      </a:r>
                      <a:r>
                        <a:rPr lang="en-IN" sz="1800" kern="1200" dirty="0" smtClean="0">
                          <a:solidFill>
                            <a:schemeClr val="dk1"/>
                          </a:solidFill>
                          <a:effectLst/>
                          <a:latin typeface="+mn-lt"/>
                          <a:ea typeface="+mn-ea"/>
                          <a:cs typeface="+mn-cs"/>
                        </a:rPr>
                        <a:t> , 2009).</a:t>
                      </a:r>
                      <a:endParaRPr lang="en-IN" dirty="0"/>
                    </a:p>
                  </a:txBody>
                  <a:tcPr/>
                </a:tc>
              </a:tr>
              <a:tr h="2705985">
                <a:tc>
                  <a:txBody>
                    <a:bodyPr/>
                    <a:lstStyle/>
                    <a:p>
                      <a:r>
                        <a:rPr lang="en-IN" sz="1800" kern="1200" dirty="0" smtClean="0">
                          <a:solidFill>
                            <a:schemeClr val="dk1"/>
                          </a:solidFill>
                          <a:effectLst/>
                          <a:latin typeface="+mn-lt"/>
                          <a:ea typeface="+mn-ea"/>
                          <a:cs typeface="+mn-cs"/>
                        </a:rPr>
                        <a:t>Regulation of membrane potential </a:t>
                      </a:r>
                      <a:endParaRPr lang="en-IN" dirty="0"/>
                    </a:p>
                  </a:txBody>
                  <a:tcPr/>
                </a:tc>
                <a:tc>
                  <a:txBody>
                    <a:bodyPr/>
                    <a:lstStyle/>
                    <a:p>
                      <a:r>
                        <a:rPr lang="en-IN" sz="1800" kern="1200" dirty="0" smtClean="0">
                          <a:solidFill>
                            <a:schemeClr val="dk1"/>
                          </a:solidFill>
                          <a:effectLst/>
                          <a:latin typeface="+mn-lt"/>
                          <a:ea typeface="+mn-ea"/>
                          <a:cs typeface="+mn-cs"/>
                        </a:rPr>
                        <a:t>NLGN3,NLGN4X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Autism</a:t>
                      </a:r>
                      <a:endParaRPr lang="en-IN" dirty="0"/>
                    </a:p>
                  </a:txBody>
                  <a:tcPr/>
                </a:tc>
                <a:tc>
                  <a:txBody>
                    <a:bodyPr/>
                    <a:lstStyle/>
                    <a:p>
                      <a:r>
                        <a:rPr lang="en-IN" sz="1800" kern="1200" dirty="0" smtClean="0">
                          <a:solidFill>
                            <a:schemeClr val="dk1"/>
                          </a:solidFill>
                          <a:effectLst/>
                          <a:latin typeface="+mn-lt"/>
                          <a:ea typeface="+mn-ea"/>
                          <a:cs typeface="+mn-cs"/>
                        </a:rPr>
                        <a:t>positive regulation of excitatory postsynaptic potential and it is unclear according to the literature of how mutations in </a:t>
                      </a:r>
                      <a:r>
                        <a:rPr lang="en-IN" sz="1800" i="1" kern="1200" dirty="0" smtClean="0">
                          <a:solidFill>
                            <a:schemeClr val="dk1"/>
                          </a:solidFill>
                          <a:effectLst/>
                          <a:latin typeface="+mn-lt"/>
                          <a:ea typeface="+mn-ea"/>
                          <a:cs typeface="+mn-cs"/>
                        </a:rPr>
                        <a:t>NLGN4X</a:t>
                      </a:r>
                      <a:r>
                        <a:rPr lang="en-IN" sz="1800" kern="1200" dirty="0" smtClean="0">
                          <a:solidFill>
                            <a:schemeClr val="dk1"/>
                          </a:solidFill>
                          <a:effectLst/>
                          <a:latin typeface="+mn-lt"/>
                          <a:ea typeface="+mn-ea"/>
                          <a:cs typeface="+mn-cs"/>
                        </a:rPr>
                        <a:t> result in neurodevelopmental defects is associated with autism (</a:t>
                      </a:r>
                      <a:r>
                        <a:rPr lang="en-IN" sz="1800" kern="1200" dirty="0" err="1" smtClean="0">
                          <a:solidFill>
                            <a:schemeClr val="dk1"/>
                          </a:solidFill>
                          <a:effectLst/>
                          <a:latin typeface="+mn-lt"/>
                          <a:ea typeface="+mn-ea"/>
                          <a:cs typeface="+mn-cs"/>
                        </a:rPr>
                        <a:t>Lingling</a:t>
                      </a:r>
                      <a:r>
                        <a:rPr lang="en-IN" sz="1800" kern="1200" dirty="0" smtClean="0">
                          <a:solidFill>
                            <a:schemeClr val="dk1"/>
                          </a:solidFill>
                          <a:effectLst/>
                          <a:latin typeface="+mn-lt"/>
                          <a:ea typeface="+mn-ea"/>
                          <a:cs typeface="+mn-cs"/>
                        </a:rPr>
                        <a:t>, 2013)</a:t>
                      </a:r>
                      <a:endParaRPr lang="en-IN" dirty="0"/>
                    </a:p>
                  </a:txBody>
                  <a:tcPr/>
                </a:tc>
              </a:tr>
            </a:tbl>
          </a:graphicData>
        </a:graphic>
      </p:graphicFrame>
      <p:sp>
        <p:nvSpPr>
          <p:cNvPr id="3" name="Title 2"/>
          <p:cNvSpPr>
            <a:spLocks noGrp="1"/>
          </p:cNvSpPr>
          <p:nvPr>
            <p:ph type="title"/>
          </p:nvPr>
        </p:nvSpPr>
        <p:spPr>
          <a:xfrm>
            <a:off x="971600" y="260648"/>
            <a:ext cx="6984776" cy="864096"/>
          </a:xfrm>
        </p:spPr>
        <p:txBody>
          <a:bodyPr>
            <a:normAutofit fontScale="90000"/>
          </a:bodyPr>
          <a:lstStyle/>
          <a:p>
            <a:r>
              <a:rPr lang="en-IN" dirty="0" smtClean="0"/>
              <a:t>Negative </a:t>
            </a:r>
            <a:r>
              <a:rPr lang="en-IN" dirty="0"/>
              <a:t>correlation of the finding with review of literature &amp; Gene ontology study</a:t>
            </a:r>
            <a:br>
              <a:rPr lang="en-IN" dirty="0"/>
            </a:br>
            <a:endParaRPr lang="en-IN" dirty="0"/>
          </a:p>
        </p:txBody>
      </p:sp>
    </p:spTree>
    <p:extLst>
      <p:ext uri="{BB962C8B-B14F-4D97-AF65-F5344CB8AC3E}">
        <p14:creationId xmlns:p14="http://schemas.microsoft.com/office/powerpoint/2010/main" val="330837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757392400"/>
              </p:ext>
            </p:extLst>
          </p:nvPr>
        </p:nvGraphicFramePr>
        <p:xfrm>
          <a:off x="33842" y="1412776"/>
          <a:ext cx="9001000" cy="5632065"/>
        </p:xfrm>
        <a:graphic>
          <a:graphicData uri="http://schemas.openxmlformats.org/drawingml/2006/table">
            <a:tbl>
              <a:tblPr firstRow="1" bandRow="1">
                <a:tableStyleId>{5C22544A-7EE6-4342-B048-85BDC9FD1C3A}</a:tableStyleId>
              </a:tblPr>
              <a:tblGrid>
                <a:gridCol w="2250250"/>
                <a:gridCol w="1423812"/>
                <a:gridCol w="3076688"/>
                <a:gridCol w="2250250"/>
              </a:tblGrid>
              <a:tr h="557115">
                <a:tc>
                  <a:txBody>
                    <a:bodyPr/>
                    <a:lstStyle/>
                    <a:p>
                      <a:endParaRPr lang="en-IN" dirty="0"/>
                    </a:p>
                  </a:txBody>
                  <a:tcPr/>
                </a:tc>
                <a:tc>
                  <a:txBody>
                    <a:bodyPr/>
                    <a:lstStyle/>
                    <a:p>
                      <a:r>
                        <a:rPr lang="en-IN" dirty="0" smtClean="0"/>
                        <a:t>Gene</a:t>
                      </a:r>
                      <a:r>
                        <a:rPr lang="en-IN" baseline="0" dirty="0" smtClean="0"/>
                        <a:t> Name</a:t>
                      </a:r>
                      <a:endParaRPr lang="en-IN" dirty="0"/>
                    </a:p>
                  </a:txBody>
                  <a:tcPr/>
                </a:tc>
                <a:tc>
                  <a:txBody>
                    <a:bodyPr/>
                    <a:lstStyle/>
                    <a:p>
                      <a:r>
                        <a:rPr lang="en-IN" dirty="0" smtClean="0"/>
                        <a:t>NDD</a:t>
                      </a:r>
                      <a:endParaRPr lang="en-IN" dirty="0"/>
                    </a:p>
                  </a:txBody>
                  <a:tcPr/>
                </a:tc>
                <a:tc>
                  <a:txBody>
                    <a:bodyPr/>
                    <a:lstStyle/>
                    <a:p>
                      <a:r>
                        <a:rPr lang="en-IN" dirty="0" smtClean="0"/>
                        <a:t>Literature  with supportive evidence</a:t>
                      </a:r>
                      <a:endParaRPr lang="en-IN" dirty="0"/>
                    </a:p>
                  </a:txBody>
                  <a:tcPr/>
                </a:tc>
              </a:tr>
              <a:tr h="1273405">
                <a:tc>
                  <a:txBody>
                    <a:bodyPr/>
                    <a:lstStyle/>
                    <a:p>
                      <a:r>
                        <a:rPr lang="en-IN" sz="1800" kern="1200" dirty="0" smtClean="0">
                          <a:solidFill>
                            <a:schemeClr val="dk1"/>
                          </a:solidFill>
                          <a:effectLst/>
                          <a:latin typeface="+mn-lt"/>
                          <a:ea typeface="+mn-ea"/>
                          <a:cs typeface="+mn-cs"/>
                        </a:rPr>
                        <a:t>Regulation of membrane potential </a:t>
                      </a:r>
                      <a:endParaRPr lang="en-IN" dirty="0"/>
                    </a:p>
                  </a:txBody>
                  <a:tcPr/>
                </a:tc>
                <a:tc>
                  <a:txBody>
                    <a:bodyPr/>
                    <a:lstStyle/>
                    <a:p>
                      <a:r>
                        <a:rPr lang="en-IN" sz="1800" kern="1200" dirty="0" smtClean="0">
                          <a:solidFill>
                            <a:schemeClr val="dk1"/>
                          </a:solidFill>
                          <a:effectLst/>
                          <a:latin typeface="+mn-lt"/>
                          <a:ea typeface="+mn-ea"/>
                          <a:cs typeface="+mn-cs"/>
                        </a:rPr>
                        <a:t>SPCOK3 </a:t>
                      </a:r>
                      <a:endParaRPr lang="en-IN" dirty="0"/>
                    </a:p>
                  </a:txBody>
                  <a:tcPr/>
                </a:tc>
                <a:tc>
                  <a:txBody>
                    <a:bodyPr/>
                    <a:lstStyle/>
                    <a:p>
                      <a:r>
                        <a:rPr lang="en-IN" dirty="0" smtClean="0"/>
                        <a:t>ADHD</a:t>
                      </a:r>
                      <a:endParaRPr lang="en-IN" dirty="0"/>
                    </a:p>
                  </a:txBody>
                  <a:tcPr/>
                </a:tc>
                <a:tc>
                  <a:txBody>
                    <a:bodyPr/>
                    <a:lstStyle/>
                    <a:p>
                      <a:r>
                        <a:rPr lang="en-IN" sz="1800" kern="1200" dirty="0" smtClean="0">
                          <a:solidFill>
                            <a:schemeClr val="dk1"/>
                          </a:solidFill>
                          <a:effectLst/>
                          <a:latin typeface="+mn-lt"/>
                          <a:ea typeface="+mn-ea"/>
                          <a:cs typeface="+mn-cs"/>
                        </a:rPr>
                        <a:t>not associated with Negative regulation of cell motility because it is associated with </a:t>
                      </a:r>
                      <a:r>
                        <a:rPr lang="en-IN" sz="1800" kern="1200" dirty="0" err="1" smtClean="0">
                          <a:solidFill>
                            <a:schemeClr val="dk1"/>
                          </a:solidFill>
                          <a:effectLst/>
                          <a:latin typeface="+mn-lt"/>
                          <a:ea typeface="+mn-ea"/>
                          <a:cs typeface="+mn-cs"/>
                        </a:rPr>
                        <a:t>Hemostatic</a:t>
                      </a:r>
                      <a:r>
                        <a:rPr lang="en-IN" sz="1800" kern="1200" dirty="0" smtClean="0">
                          <a:solidFill>
                            <a:schemeClr val="dk1"/>
                          </a:solidFill>
                          <a:effectLst/>
                          <a:latin typeface="+mn-lt"/>
                          <a:ea typeface="+mn-ea"/>
                          <a:cs typeface="+mn-cs"/>
                        </a:rPr>
                        <a:t> Risk Factors and Arterial Thrombotic Disease(Reiner,2001)</a:t>
                      </a:r>
                      <a:endParaRPr lang="en-IN" dirty="0"/>
                    </a:p>
                  </a:txBody>
                  <a:tcPr/>
                </a:tc>
              </a:tr>
              <a:tr h="2705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Regulation of membrane potential </a:t>
                      </a:r>
                      <a:endParaRPr lang="en-IN" dirty="0" smtClean="0"/>
                    </a:p>
                    <a:p>
                      <a:endParaRPr lang="en-IN" dirty="0"/>
                    </a:p>
                  </a:txBody>
                  <a:tcPr/>
                </a:tc>
                <a:tc>
                  <a:txBody>
                    <a:bodyPr/>
                    <a:lstStyle/>
                    <a:p>
                      <a:r>
                        <a:rPr lang="en-IN" sz="1800" kern="1200" dirty="0" smtClean="0">
                          <a:solidFill>
                            <a:schemeClr val="dk1"/>
                          </a:solidFill>
                          <a:effectLst/>
                          <a:latin typeface="+mn-lt"/>
                          <a:ea typeface="+mn-ea"/>
                          <a:cs typeface="+mn-cs"/>
                        </a:rPr>
                        <a:t>MFC2C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mn-lt"/>
                          <a:ea typeface="+mn-ea"/>
                          <a:cs typeface="+mn-cs"/>
                        </a:rPr>
                        <a:t>(</a:t>
                      </a:r>
                      <a:r>
                        <a:rPr lang="en-IN" dirty="0" smtClean="0">
                          <a:solidFill>
                            <a:schemeClr val="bg1"/>
                          </a:solidFill>
                          <a:latin typeface="+mn-lt"/>
                          <a:ea typeface="+mn-ea"/>
                          <a:cs typeface="+mn-cs"/>
                        </a:rPr>
                        <a:t>AUTISM,DMD,ADHD</a:t>
                      </a:r>
                      <a:endParaRPr lang="en-IN" dirty="0">
                        <a:solidFill>
                          <a:schemeClr val="bg1"/>
                        </a:solidFill>
                      </a:endParaRPr>
                    </a:p>
                  </a:txBody>
                  <a:tcPr/>
                </a:tc>
                <a:tc>
                  <a:txBody>
                    <a:bodyPr/>
                    <a:lstStyle/>
                    <a:p>
                      <a:r>
                        <a:rPr lang="en-IN" sz="1800" kern="1200" dirty="0" smtClean="0">
                          <a:solidFill>
                            <a:schemeClr val="dk1"/>
                          </a:solidFill>
                          <a:effectLst/>
                          <a:latin typeface="+mn-lt"/>
                          <a:ea typeface="+mn-ea"/>
                          <a:cs typeface="+mn-cs"/>
                        </a:rPr>
                        <a:t>negative regulation of blood vessel endothelial cell migration (Schechter DS et. al., 2017).</a:t>
                      </a:r>
                      <a:endParaRPr lang="en-IN" sz="1800" kern="1200" dirty="0">
                        <a:solidFill>
                          <a:schemeClr val="dk1"/>
                        </a:solidFill>
                        <a:effectLst/>
                        <a:latin typeface="+mn-lt"/>
                        <a:ea typeface="+mn-ea"/>
                        <a:cs typeface="+mn-cs"/>
                      </a:endParaRPr>
                    </a:p>
                  </a:txBody>
                  <a:tcPr/>
                </a:tc>
              </a:tr>
            </a:tbl>
          </a:graphicData>
        </a:graphic>
      </p:graphicFrame>
      <p:sp>
        <p:nvSpPr>
          <p:cNvPr id="3" name="Title 2"/>
          <p:cNvSpPr>
            <a:spLocks noGrp="1"/>
          </p:cNvSpPr>
          <p:nvPr>
            <p:ph type="title"/>
          </p:nvPr>
        </p:nvSpPr>
        <p:spPr>
          <a:xfrm>
            <a:off x="971600" y="260648"/>
            <a:ext cx="6984776" cy="864096"/>
          </a:xfrm>
        </p:spPr>
        <p:txBody>
          <a:bodyPr>
            <a:normAutofit fontScale="90000"/>
          </a:bodyPr>
          <a:lstStyle/>
          <a:p>
            <a:r>
              <a:rPr lang="en-IN" dirty="0" smtClean="0"/>
              <a:t>Negative </a:t>
            </a:r>
            <a:r>
              <a:rPr lang="en-IN" dirty="0"/>
              <a:t>correlation of the finding with review of literature &amp; Gene ontology study</a:t>
            </a:r>
            <a:br>
              <a:rPr lang="en-IN" dirty="0"/>
            </a:br>
            <a:endParaRPr lang="en-IN" dirty="0"/>
          </a:p>
        </p:txBody>
      </p:sp>
    </p:spTree>
    <p:extLst>
      <p:ext uri="{BB962C8B-B14F-4D97-AF65-F5344CB8AC3E}">
        <p14:creationId xmlns:p14="http://schemas.microsoft.com/office/powerpoint/2010/main" val="29640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036598916"/>
              </p:ext>
            </p:extLst>
          </p:nvPr>
        </p:nvGraphicFramePr>
        <p:xfrm>
          <a:off x="33842" y="1412776"/>
          <a:ext cx="9001000" cy="5632065"/>
        </p:xfrm>
        <a:graphic>
          <a:graphicData uri="http://schemas.openxmlformats.org/drawingml/2006/table">
            <a:tbl>
              <a:tblPr firstRow="1" bandRow="1">
                <a:tableStyleId>{5C22544A-7EE6-4342-B048-85BDC9FD1C3A}</a:tableStyleId>
              </a:tblPr>
              <a:tblGrid>
                <a:gridCol w="2250250"/>
                <a:gridCol w="1423812"/>
                <a:gridCol w="3076688"/>
                <a:gridCol w="2250250"/>
              </a:tblGrid>
              <a:tr h="557115">
                <a:tc>
                  <a:txBody>
                    <a:bodyPr/>
                    <a:lstStyle/>
                    <a:p>
                      <a:endParaRPr lang="en-IN" dirty="0"/>
                    </a:p>
                  </a:txBody>
                  <a:tcPr/>
                </a:tc>
                <a:tc>
                  <a:txBody>
                    <a:bodyPr/>
                    <a:lstStyle/>
                    <a:p>
                      <a:r>
                        <a:rPr lang="en-IN" dirty="0" smtClean="0"/>
                        <a:t>Gene</a:t>
                      </a:r>
                      <a:r>
                        <a:rPr lang="en-IN" baseline="0" dirty="0" smtClean="0"/>
                        <a:t> Name</a:t>
                      </a:r>
                      <a:endParaRPr lang="en-IN" dirty="0"/>
                    </a:p>
                  </a:txBody>
                  <a:tcPr/>
                </a:tc>
                <a:tc>
                  <a:txBody>
                    <a:bodyPr/>
                    <a:lstStyle/>
                    <a:p>
                      <a:r>
                        <a:rPr lang="en-IN" dirty="0" smtClean="0"/>
                        <a:t>NDD</a:t>
                      </a:r>
                      <a:endParaRPr lang="en-IN" dirty="0"/>
                    </a:p>
                  </a:txBody>
                  <a:tcPr/>
                </a:tc>
                <a:tc>
                  <a:txBody>
                    <a:bodyPr/>
                    <a:lstStyle/>
                    <a:p>
                      <a:r>
                        <a:rPr lang="en-IN" dirty="0" smtClean="0"/>
                        <a:t>Literature  with supportive evidence</a:t>
                      </a:r>
                      <a:endParaRPr lang="en-IN" dirty="0"/>
                    </a:p>
                  </a:txBody>
                  <a:tcPr/>
                </a:tc>
              </a:tr>
              <a:tr h="1273405">
                <a:tc>
                  <a:txBody>
                    <a:bodyPr/>
                    <a:lstStyle/>
                    <a:p>
                      <a:r>
                        <a:rPr lang="en-IN" sz="1800" kern="1200" dirty="0" smtClean="0">
                          <a:solidFill>
                            <a:schemeClr val="dk1"/>
                          </a:solidFill>
                          <a:effectLst/>
                          <a:latin typeface="+mn-lt"/>
                          <a:ea typeface="+mn-ea"/>
                          <a:cs typeface="+mn-cs"/>
                        </a:rPr>
                        <a:t>Cellular response to transforming growth factor beta stimulus </a:t>
                      </a:r>
                      <a:endParaRPr lang="en-IN" dirty="0"/>
                    </a:p>
                  </a:txBody>
                  <a:tcPr/>
                </a:tc>
                <a:tc>
                  <a:txBody>
                    <a:bodyPr/>
                    <a:lstStyle/>
                    <a:p>
                      <a:r>
                        <a:rPr lang="en-IN" sz="1800" kern="1200" dirty="0" smtClean="0">
                          <a:solidFill>
                            <a:schemeClr val="dk1"/>
                          </a:solidFill>
                          <a:effectLst/>
                          <a:latin typeface="+mn-lt"/>
                          <a:ea typeface="+mn-ea"/>
                          <a:cs typeface="+mn-cs"/>
                        </a:rPr>
                        <a:t>DUSP15</a:t>
                      </a:r>
                      <a:endParaRPr lang="en-IN" dirty="0"/>
                    </a:p>
                  </a:txBody>
                  <a:tcPr/>
                </a:tc>
                <a:tc>
                  <a:txBody>
                    <a:bodyPr/>
                    <a:lstStyle/>
                    <a:p>
                      <a:r>
                        <a:rPr lang="en-IN" dirty="0" smtClean="0"/>
                        <a:t>ADHD</a:t>
                      </a:r>
                      <a:endParaRPr lang="en-IN" dirty="0"/>
                    </a:p>
                  </a:txBody>
                  <a:tcPr/>
                </a:tc>
                <a:tc>
                  <a:txBody>
                    <a:bodyPr/>
                    <a:lstStyle/>
                    <a:p>
                      <a:r>
                        <a:rPr lang="en-IN" sz="1800" kern="1200" dirty="0" smtClean="0">
                          <a:solidFill>
                            <a:schemeClr val="dk1"/>
                          </a:solidFill>
                          <a:effectLst/>
                          <a:latin typeface="+mn-lt"/>
                          <a:ea typeface="+mn-ea"/>
                          <a:cs typeface="+mn-cs"/>
                        </a:rPr>
                        <a:t>not associated with Negative regulation of cell motility because it is associated with </a:t>
                      </a:r>
                      <a:r>
                        <a:rPr lang="en-IN" sz="1800" kern="1200" dirty="0" err="1" smtClean="0">
                          <a:solidFill>
                            <a:schemeClr val="dk1"/>
                          </a:solidFill>
                          <a:effectLst/>
                          <a:latin typeface="+mn-lt"/>
                          <a:ea typeface="+mn-ea"/>
                          <a:cs typeface="+mn-cs"/>
                        </a:rPr>
                        <a:t>Hemostatic</a:t>
                      </a:r>
                      <a:r>
                        <a:rPr lang="en-IN" sz="1800" kern="1200" dirty="0" smtClean="0">
                          <a:solidFill>
                            <a:schemeClr val="dk1"/>
                          </a:solidFill>
                          <a:effectLst/>
                          <a:latin typeface="+mn-lt"/>
                          <a:ea typeface="+mn-ea"/>
                          <a:cs typeface="+mn-cs"/>
                        </a:rPr>
                        <a:t> Risk Factors and Arterial Thrombotic Disease(Reiner,2001)</a:t>
                      </a:r>
                      <a:endParaRPr lang="en-IN" dirty="0"/>
                    </a:p>
                  </a:txBody>
                  <a:tcPr/>
                </a:tc>
              </a:tr>
              <a:tr h="2705985">
                <a:tc>
                  <a:txBody>
                    <a:bodyPr/>
                    <a:lstStyle/>
                    <a:p>
                      <a:r>
                        <a:rPr lang="en-IN" sz="1800" kern="1200" dirty="0" smtClean="0">
                          <a:solidFill>
                            <a:schemeClr val="dk1"/>
                          </a:solidFill>
                          <a:effectLst/>
                          <a:latin typeface="+mn-lt"/>
                          <a:ea typeface="+mn-ea"/>
                          <a:cs typeface="+mn-cs"/>
                        </a:rPr>
                        <a:t>Cellular response to transforming growth factor beta stimulus </a:t>
                      </a:r>
                      <a:endParaRPr lang="en-IN" dirty="0" smtClean="0"/>
                    </a:p>
                    <a:p>
                      <a:endParaRPr lang="en-IN" dirty="0"/>
                    </a:p>
                  </a:txBody>
                  <a:tcPr/>
                </a:tc>
                <a:tc>
                  <a:txBody>
                    <a:bodyPr/>
                    <a:lstStyle/>
                    <a:p>
                      <a:r>
                        <a:rPr lang="en-IN" sz="1800" kern="1200" dirty="0" smtClean="0">
                          <a:solidFill>
                            <a:schemeClr val="dk1"/>
                          </a:solidFill>
                          <a:effectLst/>
                          <a:latin typeface="+mn-lt"/>
                          <a:ea typeface="+mn-ea"/>
                          <a:cs typeface="+mn-cs"/>
                        </a:rPr>
                        <a:t>HTR3A</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mn-lt"/>
                          <a:ea typeface="+mn-ea"/>
                          <a:cs typeface="+mn-cs"/>
                        </a:rPr>
                        <a:t>(</a:t>
                      </a:r>
                      <a:r>
                        <a:rPr lang="en-IN" dirty="0" smtClean="0">
                          <a:solidFill>
                            <a:schemeClr val="bg1"/>
                          </a:solidFill>
                          <a:latin typeface="+mn-lt"/>
                          <a:ea typeface="+mn-ea"/>
                          <a:cs typeface="+mn-cs"/>
                        </a:rPr>
                        <a:t>AUTISM</a:t>
                      </a:r>
                      <a:endParaRPr lang="en-IN" dirty="0">
                        <a:solidFill>
                          <a:schemeClr val="bg1"/>
                        </a:solidFill>
                      </a:endParaRPr>
                    </a:p>
                  </a:txBody>
                  <a:tcPr/>
                </a:tc>
                <a:tc>
                  <a:txBody>
                    <a:bodyPr/>
                    <a:lstStyle/>
                    <a:p>
                      <a:r>
                        <a:rPr lang="en-IN" sz="1800" kern="1200" dirty="0" smtClean="0">
                          <a:solidFill>
                            <a:schemeClr val="dk1"/>
                          </a:solidFill>
                          <a:effectLst/>
                          <a:latin typeface="+mn-lt"/>
                          <a:ea typeface="+mn-ea"/>
                          <a:cs typeface="+mn-cs"/>
                        </a:rPr>
                        <a:t>associated with regulation of membrane potential according to gene ontology annotation but it is associated with suicidal behaviour(Souza et. al., 2011). </a:t>
                      </a:r>
                      <a:endParaRPr lang="en-IN" sz="1800" kern="1200" dirty="0">
                        <a:solidFill>
                          <a:schemeClr val="dk1"/>
                        </a:solidFill>
                        <a:effectLst/>
                        <a:latin typeface="+mn-lt"/>
                        <a:ea typeface="+mn-ea"/>
                        <a:cs typeface="+mn-cs"/>
                      </a:endParaRPr>
                    </a:p>
                  </a:txBody>
                  <a:tcPr/>
                </a:tc>
              </a:tr>
            </a:tbl>
          </a:graphicData>
        </a:graphic>
      </p:graphicFrame>
      <p:sp>
        <p:nvSpPr>
          <p:cNvPr id="3" name="Title 2"/>
          <p:cNvSpPr>
            <a:spLocks noGrp="1"/>
          </p:cNvSpPr>
          <p:nvPr>
            <p:ph type="title"/>
          </p:nvPr>
        </p:nvSpPr>
        <p:spPr>
          <a:xfrm>
            <a:off x="971600" y="260648"/>
            <a:ext cx="6984776" cy="864096"/>
          </a:xfrm>
        </p:spPr>
        <p:txBody>
          <a:bodyPr>
            <a:normAutofit fontScale="90000"/>
          </a:bodyPr>
          <a:lstStyle/>
          <a:p>
            <a:r>
              <a:rPr lang="en-IN" dirty="0" smtClean="0"/>
              <a:t>Negative </a:t>
            </a:r>
            <a:r>
              <a:rPr lang="en-IN" dirty="0"/>
              <a:t>correlation of the finding with review of literature &amp; Gene ontology study</a:t>
            </a:r>
            <a:br>
              <a:rPr lang="en-IN" dirty="0"/>
            </a:br>
            <a:endParaRPr lang="en-IN" dirty="0"/>
          </a:p>
        </p:txBody>
      </p:sp>
    </p:spTree>
    <p:extLst>
      <p:ext uri="{BB962C8B-B14F-4D97-AF65-F5344CB8AC3E}">
        <p14:creationId xmlns:p14="http://schemas.microsoft.com/office/powerpoint/2010/main" val="27071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236826418"/>
              </p:ext>
            </p:extLst>
          </p:nvPr>
        </p:nvGraphicFramePr>
        <p:xfrm>
          <a:off x="33842" y="1412776"/>
          <a:ext cx="9001000" cy="2568795"/>
        </p:xfrm>
        <a:graphic>
          <a:graphicData uri="http://schemas.openxmlformats.org/drawingml/2006/table">
            <a:tbl>
              <a:tblPr firstRow="1" bandRow="1">
                <a:tableStyleId>{5C22544A-7EE6-4342-B048-85BDC9FD1C3A}</a:tableStyleId>
              </a:tblPr>
              <a:tblGrid>
                <a:gridCol w="2250250"/>
                <a:gridCol w="1423812"/>
                <a:gridCol w="1008112"/>
                <a:gridCol w="4318826"/>
              </a:tblGrid>
              <a:tr h="557115">
                <a:tc>
                  <a:txBody>
                    <a:bodyPr/>
                    <a:lstStyle/>
                    <a:p>
                      <a:endParaRPr lang="en-IN" dirty="0"/>
                    </a:p>
                  </a:txBody>
                  <a:tcPr/>
                </a:tc>
                <a:tc>
                  <a:txBody>
                    <a:bodyPr/>
                    <a:lstStyle/>
                    <a:p>
                      <a:r>
                        <a:rPr lang="en-IN" dirty="0" smtClean="0"/>
                        <a:t>Gene</a:t>
                      </a:r>
                      <a:r>
                        <a:rPr lang="en-IN" baseline="0" dirty="0" smtClean="0"/>
                        <a:t> Name</a:t>
                      </a:r>
                      <a:endParaRPr lang="en-IN" dirty="0"/>
                    </a:p>
                  </a:txBody>
                  <a:tcPr/>
                </a:tc>
                <a:tc>
                  <a:txBody>
                    <a:bodyPr/>
                    <a:lstStyle/>
                    <a:p>
                      <a:r>
                        <a:rPr lang="en-IN" dirty="0" smtClean="0"/>
                        <a:t>NDD</a:t>
                      </a:r>
                      <a:endParaRPr lang="en-IN" dirty="0"/>
                    </a:p>
                  </a:txBody>
                  <a:tcPr/>
                </a:tc>
                <a:tc>
                  <a:txBody>
                    <a:bodyPr/>
                    <a:lstStyle/>
                    <a:p>
                      <a:r>
                        <a:rPr lang="en-IN" dirty="0" smtClean="0"/>
                        <a:t>Literature  with supportive evidence</a:t>
                      </a:r>
                      <a:endParaRPr lang="en-IN" dirty="0"/>
                    </a:p>
                  </a:txBody>
                  <a:tcPr/>
                </a:tc>
              </a:tr>
              <a:tr h="1273405">
                <a:tc>
                  <a:txBody>
                    <a:bodyPr/>
                    <a:lstStyle/>
                    <a:p>
                      <a:r>
                        <a:rPr lang="en-IN" sz="1800" kern="1200" dirty="0" smtClean="0">
                          <a:solidFill>
                            <a:schemeClr val="dk1"/>
                          </a:solidFill>
                          <a:effectLst/>
                          <a:latin typeface="+mn-lt"/>
                          <a:ea typeface="+mn-ea"/>
                          <a:cs typeface="+mn-cs"/>
                        </a:rPr>
                        <a:t>Cellular response to transforming growth factor beta stimulus </a:t>
                      </a:r>
                      <a:endParaRPr lang="en-IN" dirty="0"/>
                    </a:p>
                  </a:txBody>
                  <a:tcPr/>
                </a:tc>
                <a:tc>
                  <a:txBody>
                    <a:bodyPr/>
                    <a:lstStyle/>
                    <a:p>
                      <a:r>
                        <a:rPr lang="en-IN" sz="1800" kern="1200" dirty="0" smtClean="0">
                          <a:solidFill>
                            <a:schemeClr val="dk1"/>
                          </a:solidFill>
                          <a:effectLst/>
                          <a:latin typeface="+mn-lt"/>
                          <a:ea typeface="+mn-ea"/>
                          <a:cs typeface="+mn-cs"/>
                        </a:rPr>
                        <a:t>LTBP4 </a:t>
                      </a:r>
                      <a:endParaRPr lang="en-IN" dirty="0"/>
                    </a:p>
                  </a:txBody>
                  <a:tcPr/>
                </a:tc>
                <a:tc>
                  <a:txBody>
                    <a:bodyPr/>
                    <a:lstStyle/>
                    <a:p>
                      <a:r>
                        <a:rPr lang="en-IN" dirty="0" smtClean="0"/>
                        <a:t>DMD</a:t>
                      </a:r>
                      <a:endParaRPr lang="en-IN" dirty="0"/>
                    </a:p>
                  </a:txBody>
                  <a:tcPr/>
                </a:tc>
                <a:tc>
                  <a:txBody>
                    <a:bodyPr/>
                    <a:lstStyle/>
                    <a:p>
                      <a:r>
                        <a:rPr lang="en-IN" sz="1800" kern="1200" dirty="0" smtClean="0">
                          <a:solidFill>
                            <a:schemeClr val="dk1"/>
                          </a:solidFill>
                          <a:effectLst/>
                          <a:latin typeface="+mn-lt"/>
                          <a:ea typeface="+mn-ea"/>
                          <a:cs typeface="+mn-cs"/>
                        </a:rPr>
                        <a:t>is associated with transforming growth factor beta receptor signalling pathway and leads to kidney disease</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(https://maayanlab.cloud/Harmonizome/gene_set/Kidney+Diseases/CTD+Gene-Disease+Associations)</a:t>
                      </a:r>
                    </a:p>
                    <a:p>
                      <a:endParaRPr lang="en-IN" sz="1800" kern="1200" dirty="0">
                        <a:solidFill>
                          <a:schemeClr val="dk1"/>
                        </a:solidFill>
                        <a:effectLst/>
                        <a:latin typeface="+mn-lt"/>
                        <a:ea typeface="+mn-ea"/>
                        <a:cs typeface="+mn-cs"/>
                      </a:endParaRPr>
                    </a:p>
                  </a:txBody>
                  <a:tcPr/>
                </a:tc>
              </a:tr>
            </a:tbl>
          </a:graphicData>
        </a:graphic>
      </p:graphicFrame>
      <p:sp>
        <p:nvSpPr>
          <p:cNvPr id="3" name="Title 2"/>
          <p:cNvSpPr>
            <a:spLocks noGrp="1"/>
          </p:cNvSpPr>
          <p:nvPr>
            <p:ph type="title"/>
          </p:nvPr>
        </p:nvSpPr>
        <p:spPr>
          <a:xfrm>
            <a:off x="971600" y="260648"/>
            <a:ext cx="6984776" cy="864096"/>
          </a:xfrm>
        </p:spPr>
        <p:txBody>
          <a:bodyPr>
            <a:normAutofit fontScale="90000"/>
          </a:bodyPr>
          <a:lstStyle/>
          <a:p>
            <a:r>
              <a:rPr lang="en-IN" dirty="0" smtClean="0"/>
              <a:t>Negative </a:t>
            </a:r>
            <a:r>
              <a:rPr lang="en-IN" dirty="0"/>
              <a:t>correlation of the finding with review of literature &amp; Gene ontology study</a:t>
            </a:r>
            <a:br>
              <a:rPr lang="en-IN" dirty="0"/>
            </a:br>
            <a:endParaRPr lang="en-IN" dirty="0"/>
          </a:p>
        </p:txBody>
      </p:sp>
    </p:spTree>
    <p:extLst>
      <p:ext uri="{BB962C8B-B14F-4D97-AF65-F5344CB8AC3E}">
        <p14:creationId xmlns:p14="http://schemas.microsoft.com/office/powerpoint/2010/main" val="276759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584190187"/>
              </p:ext>
            </p:extLst>
          </p:nvPr>
        </p:nvGraphicFramePr>
        <p:xfrm>
          <a:off x="33842" y="1412776"/>
          <a:ext cx="9001000" cy="4460295"/>
        </p:xfrm>
        <a:graphic>
          <a:graphicData uri="http://schemas.openxmlformats.org/drawingml/2006/table">
            <a:tbl>
              <a:tblPr firstRow="1" bandRow="1">
                <a:tableStyleId>{5C22544A-7EE6-4342-B048-85BDC9FD1C3A}</a:tableStyleId>
              </a:tblPr>
              <a:tblGrid>
                <a:gridCol w="2250250"/>
                <a:gridCol w="1423812"/>
                <a:gridCol w="1656184"/>
                <a:gridCol w="3670754"/>
              </a:tblGrid>
              <a:tr h="557115">
                <a:tc>
                  <a:txBody>
                    <a:bodyPr/>
                    <a:lstStyle/>
                    <a:p>
                      <a:endParaRPr lang="en-IN" dirty="0"/>
                    </a:p>
                  </a:txBody>
                  <a:tcPr/>
                </a:tc>
                <a:tc>
                  <a:txBody>
                    <a:bodyPr/>
                    <a:lstStyle/>
                    <a:p>
                      <a:r>
                        <a:rPr lang="en-IN" dirty="0" smtClean="0"/>
                        <a:t>Gene</a:t>
                      </a:r>
                      <a:r>
                        <a:rPr lang="en-IN" baseline="0" dirty="0" smtClean="0"/>
                        <a:t> Name</a:t>
                      </a:r>
                      <a:endParaRPr lang="en-IN" dirty="0"/>
                    </a:p>
                  </a:txBody>
                  <a:tcPr/>
                </a:tc>
                <a:tc>
                  <a:txBody>
                    <a:bodyPr/>
                    <a:lstStyle/>
                    <a:p>
                      <a:r>
                        <a:rPr lang="en-IN" dirty="0" smtClean="0"/>
                        <a:t>NDD</a:t>
                      </a:r>
                      <a:endParaRPr lang="en-IN" dirty="0"/>
                    </a:p>
                  </a:txBody>
                  <a:tcPr/>
                </a:tc>
                <a:tc>
                  <a:txBody>
                    <a:bodyPr/>
                    <a:lstStyle/>
                    <a:p>
                      <a:r>
                        <a:rPr lang="en-IN" dirty="0" smtClean="0"/>
                        <a:t>Literature  with supportive evidence</a:t>
                      </a:r>
                      <a:endParaRPr lang="en-IN" dirty="0"/>
                    </a:p>
                  </a:txBody>
                  <a:tcPr/>
                </a:tc>
              </a:tr>
              <a:tr h="1273405">
                <a:tc>
                  <a:txBody>
                    <a:bodyPr/>
                    <a:lstStyle/>
                    <a:p>
                      <a:r>
                        <a:rPr lang="en-IN" sz="1800" b="1" dirty="0" smtClean="0"/>
                        <a:t>Vocalization Behaviour</a:t>
                      </a:r>
                      <a:endParaRPr lang="en-IN" dirty="0"/>
                    </a:p>
                  </a:txBody>
                  <a:tcPr/>
                </a:tc>
                <a:tc>
                  <a:txBody>
                    <a:bodyPr/>
                    <a:lstStyle/>
                    <a:p>
                      <a:r>
                        <a:rPr lang="en-IN" sz="1800" kern="1200" dirty="0" smtClean="0">
                          <a:solidFill>
                            <a:schemeClr val="dk1"/>
                          </a:solidFill>
                          <a:effectLst/>
                          <a:latin typeface="+mn-lt"/>
                          <a:ea typeface="+mn-ea"/>
                          <a:cs typeface="+mn-cs"/>
                        </a:rPr>
                        <a:t>CNTNAP2 </a:t>
                      </a:r>
                      <a:endParaRPr lang="en-IN" dirty="0"/>
                    </a:p>
                  </a:txBody>
                  <a:tcPr/>
                </a:tc>
                <a:tc>
                  <a:txBody>
                    <a:bodyPr/>
                    <a:lstStyle/>
                    <a:p>
                      <a:r>
                        <a:rPr lang="en-IN" dirty="0" smtClean="0"/>
                        <a:t>AUTISM</a:t>
                      </a:r>
                      <a:endParaRPr lang="en-IN" dirty="0"/>
                    </a:p>
                  </a:txBody>
                  <a:tcPr/>
                </a:tc>
                <a:tc>
                  <a:txBody>
                    <a:bodyPr/>
                    <a:lstStyle/>
                    <a:p>
                      <a:r>
                        <a:rPr lang="en-IN" sz="1800" kern="1200" dirty="0" smtClean="0">
                          <a:solidFill>
                            <a:schemeClr val="dk1"/>
                          </a:solidFill>
                          <a:effectLst/>
                          <a:latin typeface="+mn-lt"/>
                          <a:ea typeface="+mn-ea"/>
                          <a:cs typeface="+mn-cs"/>
                        </a:rPr>
                        <a:t>gene as a risk factor for ASD and related neurodevelopmental disorders </a:t>
                      </a:r>
                      <a:r>
                        <a:rPr lang="en-IN" sz="1800" b="1" kern="1200" dirty="0" smtClean="0">
                          <a:solidFill>
                            <a:schemeClr val="dk1"/>
                          </a:solidFill>
                          <a:effectLst/>
                          <a:latin typeface="+mn-lt"/>
                          <a:ea typeface="+mn-ea"/>
                          <a:cs typeface="+mn-cs"/>
                        </a:rPr>
                        <a:t>(</a:t>
                      </a:r>
                      <a:r>
                        <a:rPr lang="en-IN" sz="1800" b="1" kern="1200" dirty="0" err="1" smtClean="0">
                          <a:solidFill>
                            <a:schemeClr val="dk1"/>
                          </a:solidFill>
                          <a:effectLst/>
                          <a:latin typeface="+mn-lt"/>
                          <a:ea typeface="+mn-ea"/>
                          <a:cs typeface="+mn-cs"/>
                        </a:rPr>
                        <a:t>Peñagarikano</a:t>
                      </a:r>
                      <a:r>
                        <a:rPr lang="en-IN" sz="1800" b="1" kern="1200" dirty="0" smtClean="0">
                          <a:solidFill>
                            <a:schemeClr val="dk1"/>
                          </a:solidFill>
                          <a:effectLst/>
                          <a:latin typeface="+mn-lt"/>
                          <a:ea typeface="+mn-ea"/>
                          <a:cs typeface="+mn-cs"/>
                        </a:rPr>
                        <a:t> et. al.,2012). </a:t>
                      </a:r>
                      <a:endParaRPr lang="en-IN" sz="1800" b="1" kern="1200" dirty="0">
                        <a:solidFill>
                          <a:schemeClr val="dk1"/>
                        </a:solidFill>
                        <a:effectLst/>
                        <a:latin typeface="+mn-lt"/>
                        <a:ea typeface="+mn-ea"/>
                        <a:cs typeface="+mn-cs"/>
                      </a:endParaRPr>
                    </a:p>
                  </a:txBody>
                  <a:tcPr/>
                </a:tc>
              </a:tr>
              <a:tr h="1273405">
                <a:tc>
                  <a:txBody>
                    <a:bodyPr/>
                    <a:lstStyle/>
                    <a:p>
                      <a:r>
                        <a:rPr lang="en-IN" sz="1800" kern="1200" dirty="0" smtClean="0">
                          <a:solidFill>
                            <a:schemeClr val="dk1"/>
                          </a:solidFill>
                          <a:effectLst/>
                          <a:latin typeface="+mn-lt"/>
                          <a:ea typeface="+mn-ea"/>
                          <a:cs typeface="+mn-cs"/>
                        </a:rPr>
                        <a:t>Negative regulation of cell mobility </a:t>
                      </a:r>
                      <a:endParaRPr lang="en-IN" dirty="0"/>
                    </a:p>
                  </a:txBody>
                  <a:tcPr/>
                </a:tc>
                <a:tc>
                  <a:txBody>
                    <a:bodyPr/>
                    <a:lstStyle/>
                    <a:p>
                      <a:r>
                        <a:rPr lang="en-IN" sz="1800" kern="1200" dirty="0" smtClean="0">
                          <a:solidFill>
                            <a:schemeClr val="dk1"/>
                          </a:solidFill>
                          <a:effectLst/>
                          <a:latin typeface="+mn-lt"/>
                          <a:ea typeface="+mn-ea"/>
                          <a:cs typeface="+mn-cs"/>
                        </a:rPr>
                        <a:t>DAG1</a:t>
                      </a:r>
                      <a:endParaRPr lang="en-IN" dirty="0"/>
                    </a:p>
                  </a:txBody>
                  <a:tcPr/>
                </a:tc>
                <a:tc>
                  <a:txBody>
                    <a:bodyPr/>
                    <a:lstStyle/>
                    <a:p>
                      <a:r>
                        <a:rPr lang="en-IN" dirty="0" smtClean="0"/>
                        <a:t>DMD</a:t>
                      </a:r>
                      <a:endParaRPr lang="en-IN" dirty="0"/>
                    </a:p>
                  </a:txBody>
                  <a:tcPr/>
                </a:tc>
                <a:tc rowSpan="2">
                  <a:txBody>
                    <a:bodyPr/>
                    <a:lstStyle/>
                    <a:p>
                      <a:r>
                        <a:rPr lang="en-IN" sz="1800" kern="1200" dirty="0" smtClean="0">
                          <a:solidFill>
                            <a:schemeClr val="dk1"/>
                          </a:solidFill>
                          <a:effectLst/>
                          <a:latin typeface="+mn-lt"/>
                          <a:ea typeface="+mn-ea"/>
                          <a:cs typeface="+mn-cs"/>
                        </a:rPr>
                        <a:t>gene ontology study online tool mismatches with the findings</a:t>
                      </a:r>
                      <a:endParaRPr lang="en-IN" sz="1800" kern="1200" dirty="0">
                        <a:solidFill>
                          <a:schemeClr val="dk1"/>
                        </a:solidFill>
                        <a:effectLst/>
                        <a:latin typeface="+mn-lt"/>
                        <a:ea typeface="+mn-ea"/>
                        <a:cs typeface="+mn-cs"/>
                      </a:endParaRPr>
                    </a:p>
                  </a:txBody>
                  <a:tcPr/>
                </a:tc>
              </a:tr>
              <a:tr h="1273405">
                <a:tc>
                  <a:txBody>
                    <a:bodyPr/>
                    <a:lstStyle/>
                    <a:p>
                      <a:r>
                        <a:rPr lang="en-IN" sz="1800" kern="1200" dirty="0" smtClean="0">
                          <a:solidFill>
                            <a:schemeClr val="dk1"/>
                          </a:solidFill>
                          <a:effectLst/>
                          <a:latin typeface="+mn-lt"/>
                          <a:ea typeface="+mn-ea"/>
                          <a:cs typeface="+mn-cs"/>
                        </a:rPr>
                        <a:t>cellular response to transforming growth factor beta stimulus</a:t>
                      </a:r>
                      <a:endParaRPr lang="en-IN" dirty="0"/>
                    </a:p>
                  </a:txBody>
                  <a:tcPr/>
                </a:tc>
                <a:tc>
                  <a:txBody>
                    <a:bodyPr/>
                    <a:lstStyle/>
                    <a:p>
                      <a:r>
                        <a:rPr lang="en-IN" sz="1800" kern="1200" dirty="0" smtClean="0">
                          <a:solidFill>
                            <a:schemeClr val="dk1"/>
                          </a:solidFill>
                          <a:effectLst/>
                          <a:latin typeface="+mn-lt"/>
                          <a:ea typeface="+mn-ea"/>
                          <a:cs typeface="+mn-cs"/>
                        </a:rPr>
                        <a:t>MEF2C</a:t>
                      </a:r>
                      <a:endParaRPr lang="en-IN" dirty="0"/>
                    </a:p>
                  </a:txBody>
                  <a:tcPr/>
                </a:tc>
                <a:tc>
                  <a:txBody>
                    <a:bodyPr/>
                    <a:lstStyle/>
                    <a:p>
                      <a:r>
                        <a:rPr lang="en-IN" dirty="0" smtClean="0"/>
                        <a:t>AUTISM</a:t>
                      </a:r>
                      <a:endParaRPr lang="en-IN" dirty="0"/>
                    </a:p>
                  </a:txBody>
                  <a:tcPr/>
                </a:tc>
                <a:tc vMerge="1">
                  <a:txBody>
                    <a:bodyPr/>
                    <a:lstStyle/>
                    <a:p>
                      <a:endParaRPr lang="en-IN" sz="1800" kern="1200" dirty="0">
                        <a:solidFill>
                          <a:schemeClr val="dk1"/>
                        </a:solidFill>
                        <a:effectLst/>
                        <a:latin typeface="+mn-lt"/>
                        <a:ea typeface="+mn-ea"/>
                        <a:cs typeface="+mn-cs"/>
                      </a:endParaRPr>
                    </a:p>
                  </a:txBody>
                  <a:tcPr/>
                </a:tc>
              </a:tr>
            </a:tbl>
          </a:graphicData>
        </a:graphic>
      </p:graphicFrame>
      <p:sp>
        <p:nvSpPr>
          <p:cNvPr id="3" name="Title 2"/>
          <p:cNvSpPr>
            <a:spLocks noGrp="1"/>
          </p:cNvSpPr>
          <p:nvPr>
            <p:ph type="title"/>
          </p:nvPr>
        </p:nvSpPr>
        <p:spPr>
          <a:xfrm>
            <a:off x="971600" y="260648"/>
            <a:ext cx="6984776" cy="864096"/>
          </a:xfrm>
        </p:spPr>
        <p:txBody>
          <a:bodyPr>
            <a:normAutofit/>
          </a:bodyPr>
          <a:lstStyle/>
          <a:p>
            <a:r>
              <a:rPr lang="en-IN" dirty="0" smtClean="0"/>
              <a:t>Mismatch in negative correlation findings</a:t>
            </a:r>
            <a:endParaRPr lang="en-IN" dirty="0"/>
          </a:p>
        </p:txBody>
      </p:sp>
    </p:spTree>
    <p:extLst>
      <p:ext uri="{BB962C8B-B14F-4D97-AF65-F5344CB8AC3E}">
        <p14:creationId xmlns:p14="http://schemas.microsoft.com/office/powerpoint/2010/main" val="233039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just">
              <a:buFont typeface="Arial" panose="020B0604020202020204" pitchFamily="34" charset="0"/>
              <a:buChar char="•"/>
            </a:pPr>
            <a:r>
              <a:rPr lang="en-IN" dirty="0"/>
              <a:t>Electronic health record pertaining to the on medical profiles and diagnostic testing like patient’s profile, vital signs, systems review, clinical impression and diagnosis, medical orders and disposition, if made available in the public repository for NDD it will help in identifying the major cause.</a:t>
            </a:r>
          </a:p>
          <a:p>
            <a:pPr marL="342900" indent="-342900" algn="just">
              <a:buFont typeface="Arial" panose="020B0604020202020204" pitchFamily="34" charset="0"/>
              <a:buChar char="•"/>
            </a:pPr>
            <a:r>
              <a:rPr lang="en-IN" dirty="0"/>
              <a:t>Due to the very complex nature of NDDs, interdisciplinary approaches combining genetics, functional genomics, robust biological models and objective measures of response, such as biomarkers, as well as the capability of researchers and clinicians to work side by side, will be essential.</a:t>
            </a:r>
          </a:p>
          <a:p>
            <a:endParaRPr lang="en-IN" dirty="0"/>
          </a:p>
        </p:txBody>
      </p:sp>
      <p:sp>
        <p:nvSpPr>
          <p:cNvPr id="3" name="Title 2"/>
          <p:cNvSpPr>
            <a:spLocks noGrp="1"/>
          </p:cNvSpPr>
          <p:nvPr>
            <p:ph type="title"/>
          </p:nvPr>
        </p:nvSpPr>
        <p:spPr/>
        <p:txBody>
          <a:bodyPr/>
          <a:lstStyle/>
          <a:p>
            <a:r>
              <a:rPr lang="en-IN" dirty="0"/>
              <a:t>Recommendations:</a:t>
            </a:r>
            <a:br>
              <a:rPr lang="en-IN" dirty="0"/>
            </a:br>
            <a:endParaRPr lang="en-IN" dirty="0"/>
          </a:p>
        </p:txBody>
      </p:sp>
    </p:spTree>
    <p:extLst>
      <p:ext uri="{BB962C8B-B14F-4D97-AF65-F5344CB8AC3E}">
        <p14:creationId xmlns:p14="http://schemas.microsoft.com/office/powerpoint/2010/main" val="253966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93</TotalTime>
  <Words>547</Words>
  <Application>Microsoft Office PowerPoint</Application>
  <PresentationFormat>On-screen Show (4:3)</PresentationFormat>
  <Paragraphs>85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BlackTie</vt:lpstr>
      <vt:lpstr>Deep learning model in analysing the Genetic variation associated with the occurrence and progression of Neurodevelopmental disorders </vt:lpstr>
      <vt:lpstr>Team Members</vt:lpstr>
      <vt:lpstr>Interpretation of the statistical analysis result</vt:lpstr>
      <vt:lpstr>Negative correlation of the finding with review of literature &amp; Gene ontology study </vt:lpstr>
      <vt:lpstr>Negative correlation of the finding with review of literature &amp; Gene ontology study </vt:lpstr>
      <vt:lpstr>Negative correlation of the finding with review of literature &amp; Gene ontology study </vt:lpstr>
      <vt:lpstr>Negative correlation of the finding with review of literature &amp; Gene ontology study </vt:lpstr>
      <vt:lpstr>Mismatch in negative correlation findings</vt:lpstr>
      <vt:lpstr>Recommendations: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 in analysing the Genetic variation associated with the occurrence and progression of Neurodevelopmental disorders</dc:title>
  <dc:creator>MADAN KUMAR</dc:creator>
  <cp:lastModifiedBy>MADAN KUMAR</cp:lastModifiedBy>
  <cp:revision>7</cp:revision>
  <cp:lastPrinted>1601-01-01T00:00:00Z</cp:lastPrinted>
  <dcterms:created xsi:type="dcterms:W3CDTF">2020-10-15T08:31:52Z</dcterms:created>
  <dcterms:modified xsi:type="dcterms:W3CDTF">2020-10-15T13:41:00Z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TC010690531033</vt:lpwstr>
  </property>
</Properties>
</file>