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74" r:id="rId12"/>
    <p:sldId id="261" r:id="rId13"/>
    <p:sldId id="269" r:id="rId14"/>
    <p:sldId id="262" r:id="rId15"/>
    <p:sldId id="270" r:id="rId16"/>
    <p:sldId id="271" r:id="rId17"/>
    <p:sldId id="272" r:id="rId18"/>
    <p:sldId id="273" r:id="rId19"/>
    <p:sldId id="275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simple5" qsCatId="simple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Step 1</a:t>
          </a:r>
          <a:endParaRPr lang="en-US" sz="2400" dirty="0">
            <a:solidFill>
              <a:srgbClr val="FF0000"/>
            </a:solidFill>
          </a:endParaRPr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Step 2</a:t>
          </a:r>
          <a:endParaRPr lang="en-US" sz="2400" dirty="0">
            <a:solidFill>
              <a:srgbClr val="FF0000"/>
            </a:solidFill>
          </a:endParaRPr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B050"/>
              </a:solidFill>
            </a:rPr>
            <a:t>Step 3</a:t>
          </a:r>
          <a:endParaRPr lang="en-US" sz="2400" b="1" dirty="0">
            <a:solidFill>
              <a:srgbClr val="00B050"/>
            </a:solidFill>
          </a:endParaRPr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NDD Dataset Development</a:t>
          </a:r>
          <a:endParaRPr lang="en-US" sz="2400" dirty="0">
            <a:solidFill>
              <a:srgbClr val="FF0000"/>
            </a:solidFill>
          </a:endParaRPr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83BD2615-1E47-477E-9FFC-632A610AAB1C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B050"/>
              </a:solidFill>
            </a:rPr>
            <a:t>Correlation Analysis</a:t>
          </a:r>
          <a:endParaRPr lang="en-US" sz="2400" b="1" dirty="0">
            <a:solidFill>
              <a:srgbClr val="00B050"/>
            </a:solidFill>
          </a:endParaRPr>
        </a:p>
      </dgm:t>
    </dgm:pt>
    <dgm:pt modelId="{74DC936C-67EC-4D25-9829-766BCCFB22C2}" type="parTrans" cxnId="{B52ED331-2191-4B9C-9347-9595826606C3}">
      <dgm:prSet/>
      <dgm:spPr/>
      <dgm:t>
        <a:bodyPr/>
        <a:lstStyle/>
        <a:p>
          <a:endParaRPr lang="en-US" sz="2400"/>
        </a:p>
      </dgm:t>
    </dgm:pt>
    <dgm:pt modelId="{9A9195A4-F34F-4AB6-8E17-B7F4916EBBC2}" type="sibTrans" cxnId="{B52ED331-2191-4B9C-9347-9595826606C3}">
      <dgm:prSet/>
      <dgm:spPr/>
      <dgm:t>
        <a:bodyPr/>
        <a:lstStyle/>
        <a:p>
          <a:endParaRPr lang="en-US" sz="2400"/>
        </a:p>
      </dgm:t>
    </dgm:pt>
    <dgm:pt modelId="{86D81CFB-F54A-46E4-B7E5-D24A5CE38795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CNN based gene Classification</a:t>
          </a:r>
          <a:endParaRPr lang="en-US" sz="2400" dirty="0">
            <a:solidFill>
              <a:srgbClr val="FF0000"/>
            </a:solidFill>
          </a:endParaRPr>
        </a:p>
      </dgm:t>
    </dgm:pt>
    <dgm:pt modelId="{07CDAB1E-D698-4474-BDA6-A540A9C37F57}" type="sibTrans" cxnId="{71DDA4D0-5FBC-4E96-9D27-DB866C90E8D3}">
      <dgm:prSet/>
      <dgm:spPr/>
      <dgm:t>
        <a:bodyPr/>
        <a:lstStyle/>
        <a:p>
          <a:endParaRPr lang="en-US" sz="2400"/>
        </a:p>
      </dgm:t>
    </dgm:pt>
    <dgm:pt modelId="{3775BF49-DE6E-4EBF-A2DF-2460ADA048B8}" type="parTrans" cxnId="{71DDA4D0-5FBC-4E96-9D27-DB866C90E8D3}">
      <dgm:prSet/>
      <dgm:spPr/>
      <dgm:t>
        <a:bodyPr/>
        <a:lstStyle/>
        <a:p>
          <a:endParaRPr lang="en-US" sz="2400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/>
      <dgm:spPr/>
    </dgm:pt>
    <dgm:pt modelId="{8833E236-2CC7-4843-AA88-61BE7CDEEBAC}" type="pres">
      <dgm:prSet presAssocID="{455C831A-CCF5-4391-A2BE-9DF065D37587}" presName="arrowDiagram3" presStyleCnt="0"/>
      <dgm:spPr/>
    </dgm:pt>
    <dgm:pt modelId="{E0648BBC-DC91-4F50-80A4-7E064850F484}" type="pres">
      <dgm:prSet presAssocID="{1E3A074B-8EC3-4AC7-ADB8-C53A583CA2D1}" presName="bullet3a" presStyleLbl="node1" presStyleIdx="0" presStyleCnt="3"/>
      <dgm:spPr/>
    </dgm:pt>
    <dgm:pt modelId="{A471E0E9-11D0-4B66-AA4A-5B4169E1409D}" type="pres">
      <dgm:prSet presAssocID="{1E3A074B-8EC3-4AC7-ADB8-C53A583CA2D1}" presName="textBox3a" presStyleLbl="revTx" presStyleIdx="0" presStyleCnt="3" custScaleX="177133" custLinFactNeighborX="-14478" custLinFactNeighborY="2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9DBF5-5962-4881-9FFB-5530F437DA17}" type="pres">
      <dgm:prSet presAssocID="{C7CCB8C4-BA8F-435B-96D2-651E5BBEE204}" presName="bullet3b" presStyleLbl="node1" presStyleIdx="1" presStyleCnt="3"/>
      <dgm:spPr/>
    </dgm:pt>
    <dgm:pt modelId="{F4986922-B691-4462-BBDE-8F15C925C2F0}" type="pres">
      <dgm:prSet presAssocID="{C7CCB8C4-BA8F-435B-96D2-651E5BBEE204}" presName="textBox3b" presStyleLbl="revTx" presStyleIdx="1" presStyleCnt="3" custScaleX="176108" custScaleY="72661" custLinFactNeighborX="-6024" custLinFactNeighborY="4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5F218-5C01-4C1C-8397-BCF6D73F3E3F}" type="pres">
      <dgm:prSet presAssocID="{A75DE5EA-0E88-4A1C-B1EA-B4EE477D7AA1}" presName="bullet3c" presStyleLbl="node1" presStyleIdx="2" presStyleCnt="3"/>
      <dgm:spPr/>
    </dgm:pt>
    <dgm:pt modelId="{7DEB51E1-A188-4778-8CDC-C9158454425D}" type="pres">
      <dgm:prSet presAssocID="{A75DE5EA-0E88-4A1C-B1EA-B4EE477D7AA1}" presName="textBox3c" presStyleLbl="revTx" presStyleIdx="2" presStyleCnt="3" custScaleY="64549" custLinFactNeighborX="-18574" custLinFactNeighborY="11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CCEB38-A501-41D1-99C6-A2A6B7233945}" type="presOf" srcId="{83BD2615-1E47-477E-9FFC-632A610AAB1C}" destId="{7DEB51E1-A188-4778-8CDC-C9158454425D}" srcOrd="0" destOrd="1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5CDA3E31-CDAF-43FF-A3EE-24F3894D59D4}" type="presOf" srcId="{455C831A-CCF5-4391-A2BE-9DF065D37587}" destId="{E220828C-C958-4FCF-B52F-02D7F5D17607}" srcOrd="0" destOrd="0" presId="urn:microsoft.com/office/officeart/2005/8/layout/arrow2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A9E353A6-DA1E-47E7-B2B1-F892CD597287}" type="presOf" srcId="{A39C9339-F7BC-4A9F-AF8A-3B9741B27413}" destId="{A471E0E9-11D0-4B66-AA4A-5B4169E1409D}" srcOrd="0" destOrd="1" presId="urn:microsoft.com/office/officeart/2005/8/layout/arrow2"/>
    <dgm:cxn modelId="{71DDA4D0-5FBC-4E96-9D27-DB866C90E8D3}" srcId="{C7CCB8C4-BA8F-435B-96D2-651E5BBEE204}" destId="{86D81CFB-F54A-46E4-B7E5-D24A5CE38795}" srcOrd="0" destOrd="0" parTransId="{3775BF49-DE6E-4EBF-A2DF-2460ADA048B8}" sibTransId="{07CDAB1E-D698-4474-BDA6-A540A9C37F57}"/>
    <dgm:cxn modelId="{5FA7BE22-3F5A-42B3-9FDC-3FC72CEB946A}" type="presOf" srcId="{C7CCB8C4-BA8F-435B-96D2-651E5BBEE204}" destId="{F4986922-B691-4462-BBDE-8F15C925C2F0}" srcOrd="0" destOrd="0" presId="urn:microsoft.com/office/officeart/2005/8/layout/arrow2"/>
    <dgm:cxn modelId="{0C3FA7D9-EDAF-4666-AE1E-B7F4342780F2}" type="presOf" srcId="{1E3A074B-8EC3-4AC7-ADB8-C53A583CA2D1}" destId="{A471E0E9-11D0-4B66-AA4A-5B4169E1409D}" srcOrd="0" destOrd="0" presId="urn:microsoft.com/office/officeart/2005/8/layout/arrow2"/>
    <dgm:cxn modelId="{B52ED331-2191-4B9C-9347-9595826606C3}" srcId="{A75DE5EA-0E88-4A1C-B1EA-B4EE477D7AA1}" destId="{83BD2615-1E47-477E-9FFC-632A610AAB1C}" srcOrd="0" destOrd="0" parTransId="{74DC936C-67EC-4D25-9829-766BCCFB22C2}" sibTransId="{9A9195A4-F34F-4AB6-8E17-B7F4916EBBC2}"/>
    <dgm:cxn modelId="{CAD2C78B-7275-4B86-96B0-E0F3C3440581}" type="presOf" srcId="{A75DE5EA-0E88-4A1C-B1EA-B4EE477D7AA1}" destId="{7DEB51E1-A188-4778-8CDC-C9158454425D}" srcOrd="0" destOrd="0" presId="urn:microsoft.com/office/officeart/2005/8/layout/arrow2"/>
    <dgm:cxn modelId="{1FBB0A23-4EC3-414B-B5F7-10E481D51814}" type="presOf" srcId="{86D81CFB-F54A-46E4-B7E5-D24A5CE38795}" destId="{F4986922-B691-4462-BBDE-8F15C925C2F0}" srcOrd="0" destOrd="1" presId="urn:microsoft.com/office/officeart/2005/8/layout/arrow2"/>
    <dgm:cxn modelId="{49885CBB-2203-4667-AC3A-4AD6EBEB42AC}" type="presParOf" srcId="{E220828C-C958-4FCF-B52F-02D7F5D17607}" destId="{82ED47FD-CD8E-4EC8-A7E3-BF3AC4BC5C1A}" srcOrd="0" destOrd="0" presId="urn:microsoft.com/office/officeart/2005/8/layout/arrow2"/>
    <dgm:cxn modelId="{3639C07D-214C-4702-8E57-E158566BFB35}" type="presParOf" srcId="{E220828C-C958-4FCF-B52F-02D7F5D17607}" destId="{8833E236-2CC7-4843-AA88-61BE7CDEEBAC}" srcOrd="1" destOrd="0" presId="urn:microsoft.com/office/officeart/2005/8/layout/arrow2"/>
    <dgm:cxn modelId="{9E948FF2-F89E-4FFD-A63A-B18DAD46ACF3}" type="presParOf" srcId="{8833E236-2CC7-4843-AA88-61BE7CDEEBAC}" destId="{E0648BBC-DC91-4F50-80A4-7E064850F484}" srcOrd="0" destOrd="0" presId="urn:microsoft.com/office/officeart/2005/8/layout/arrow2"/>
    <dgm:cxn modelId="{9651F695-7E13-456D-B2BD-2DACBA9A84E8}" type="presParOf" srcId="{8833E236-2CC7-4843-AA88-61BE7CDEEBAC}" destId="{A471E0E9-11D0-4B66-AA4A-5B4169E1409D}" srcOrd="1" destOrd="0" presId="urn:microsoft.com/office/officeart/2005/8/layout/arrow2"/>
    <dgm:cxn modelId="{AFB0EDD6-6396-4344-8CE9-766A1CBA146E}" type="presParOf" srcId="{8833E236-2CC7-4843-AA88-61BE7CDEEBAC}" destId="{5349DBF5-5962-4881-9FFB-5530F437DA17}" srcOrd="2" destOrd="0" presId="urn:microsoft.com/office/officeart/2005/8/layout/arrow2"/>
    <dgm:cxn modelId="{296B1255-B261-4967-985D-32CF578B83C1}" type="presParOf" srcId="{8833E236-2CC7-4843-AA88-61BE7CDEEBAC}" destId="{F4986922-B691-4462-BBDE-8F15C925C2F0}" srcOrd="3" destOrd="0" presId="urn:microsoft.com/office/officeart/2005/8/layout/arrow2"/>
    <dgm:cxn modelId="{01210A54-A025-4690-A906-01F65B6AB4C8}" type="presParOf" srcId="{8833E236-2CC7-4843-AA88-61BE7CDEEBAC}" destId="{CF65F218-5C01-4C1C-8397-BCF6D73F3E3F}" srcOrd="4" destOrd="0" presId="urn:microsoft.com/office/officeart/2005/8/layout/arrow2"/>
    <dgm:cxn modelId="{565D2FD3-E2AA-4B17-8943-9E8FA9B97B0B}" type="presParOf" srcId="{8833E236-2CC7-4843-AA88-61BE7CDEEBAC}" destId="{7DEB51E1-A188-4778-8CDC-C9158454425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0" y="362179"/>
          <a:ext cx="9144000" cy="5715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648BBC-DC91-4F50-80A4-7E064850F484}">
      <dsp:nvSpPr>
        <dsp:cNvPr id="0" name=""/>
        <dsp:cNvSpPr/>
      </dsp:nvSpPr>
      <dsp:spPr>
        <a:xfrm>
          <a:off x="1161288" y="4306672"/>
          <a:ext cx="237744" cy="2377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71E0E9-11D0-4B66-AA4A-5B4169E1409D}">
      <dsp:nvSpPr>
        <dsp:cNvPr id="0" name=""/>
        <dsp:cNvSpPr/>
      </dsp:nvSpPr>
      <dsp:spPr>
        <a:xfrm>
          <a:off x="150019" y="4787724"/>
          <a:ext cx="3773910" cy="1651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7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Step 1</a:t>
          </a:r>
          <a:endParaRPr lang="en-US" sz="24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FF0000"/>
              </a:solidFill>
            </a:rPr>
            <a:t>NDD Dataset Development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150019" y="4787724"/>
        <a:ext cx="3773910" cy="1651635"/>
      </dsp:txXfrm>
    </dsp:sp>
    <dsp:sp modelId="{5349DBF5-5962-4881-9FFB-5530F437DA17}">
      <dsp:nvSpPr>
        <dsp:cNvPr id="0" name=""/>
        <dsp:cNvSpPr/>
      </dsp:nvSpPr>
      <dsp:spPr>
        <a:xfrm>
          <a:off x="3259836" y="2753335"/>
          <a:ext cx="429768" cy="429768"/>
        </a:xfrm>
        <a:prstGeom prst="ellipse">
          <a:avLst/>
        </a:prstGeom>
        <a:gradFill rotWithShape="0">
          <a:gsLst>
            <a:gs pos="0">
              <a:schemeClr val="accent3">
                <a:hueOff val="-5014307"/>
                <a:satOff val="-29166"/>
                <a:lumOff val="-47647"/>
                <a:alphaOff val="0"/>
                <a:shade val="51000"/>
                <a:satMod val="130000"/>
              </a:schemeClr>
            </a:gs>
            <a:gs pos="80000">
              <a:schemeClr val="accent3">
                <a:hueOff val="-5014307"/>
                <a:satOff val="-29166"/>
                <a:lumOff val="-47647"/>
                <a:alphaOff val="0"/>
                <a:shade val="93000"/>
                <a:satMod val="130000"/>
              </a:schemeClr>
            </a:gs>
            <a:gs pos="100000">
              <a:schemeClr val="accent3">
                <a:hueOff val="-5014307"/>
                <a:satOff val="-29166"/>
                <a:lumOff val="-47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986922-B691-4462-BBDE-8F15C925C2F0}">
      <dsp:nvSpPr>
        <dsp:cNvPr id="0" name=""/>
        <dsp:cNvSpPr/>
      </dsp:nvSpPr>
      <dsp:spPr>
        <a:xfrm>
          <a:off x="2507401" y="3536428"/>
          <a:ext cx="3864795" cy="225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725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Step 2</a:t>
          </a:r>
          <a:endParaRPr lang="en-US" sz="24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FF0000"/>
              </a:solidFill>
            </a:rPr>
            <a:t>CNN based gene Classification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2507401" y="3536428"/>
        <a:ext cx="3864795" cy="2259001"/>
      </dsp:txXfrm>
    </dsp:sp>
    <dsp:sp modelId="{CF65F218-5C01-4C1C-8397-BCF6D73F3E3F}">
      <dsp:nvSpPr>
        <dsp:cNvPr id="0" name=""/>
        <dsp:cNvSpPr/>
      </dsp:nvSpPr>
      <dsp:spPr>
        <a:xfrm>
          <a:off x="5783580" y="1808074"/>
          <a:ext cx="594360" cy="594360"/>
        </a:xfrm>
        <a:prstGeom prst="ellipse">
          <a:avLst/>
        </a:prstGeom>
        <a:gradFill rotWithShape="0">
          <a:gsLst>
            <a:gs pos="0">
              <a:schemeClr val="accent3">
                <a:hueOff val="-10028614"/>
                <a:satOff val="-58331"/>
                <a:lumOff val="-95294"/>
                <a:alphaOff val="0"/>
                <a:shade val="51000"/>
                <a:satMod val="130000"/>
              </a:schemeClr>
            </a:gs>
            <a:gs pos="80000">
              <a:schemeClr val="accent3">
                <a:hueOff val="-10028614"/>
                <a:satOff val="-58331"/>
                <a:lumOff val="-95294"/>
                <a:alphaOff val="0"/>
                <a:shade val="93000"/>
                <a:satMod val="130000"/>
              </a:schemeClr>
            </a:gs>
            <a:gs pos="100000">
              <a:schemeClr val="accent3">
                <a:hueOff val="-10028614"/>
                <a:satOff val="-58331"/>
                <a:lumOff val="-95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EB51E1-A188-4778-8CDC-C9158454425D}">
      <dsp:nvSpPr>
        <dsp:cNvPr id="0" name=""/>
        <dsp:cNvSpPr/>
      </dsp:nvSpPr>
      <dsp:spPr>
        <a:xfrm>
          <a:off x="5673142" y="2853346"/>
          <a:ext cx="2194560" cy="2563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93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B050"/>
              </a:solidFill>
            </a:rPr>
            <a:t>Step 3</a:t>
          </a:r>
          <a:endParaRPr lang="en-US" sz="2400" b="1" kern="1200" dirty="0">
            <a:solidFill>
              <a:srgbClr val="00B05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rgbClr val="00B050"/>
              </a:solidFill>
            </a:rPr>
            <a:t>Correlation Analysis</a:t>
          </a:r>
          <a:endParaRPr lang="en-US" sz="2400" b="1" kern="1200" dirty="0">
            <a:solidFill>
              <a:srgbClr val="00B050"/>
            </a:solidFill>
          </a:endParaRPr>
        </a:p>
      </dsp:txBody>
      <dsp:txXfrm>
        <a:off x="5673142" y="2853346"/>
        <a:ext cx="2194560" cy="2563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973FB-EF2C-4AF7-B60C-4EE36B29C1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E965-55EC-484F-94C9-BBD401B6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4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463"/>
            <a:ext cx="8229600" cy="131127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I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IN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324600"/>
            <a:ext cx="1752600" cy="304800"/>
          </a:xfrm>
        </p:spPr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3246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246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6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1" y="1"/>
            <a:ext cx="9144037" cy="6857996"/>
            <a:chOff x="0" y="0"/>
            <a:chExt cx="9144037" cy="5143497"/>
          </a:xfrm>
        </p:grpSpPr>
        <p:sp>
          <p:nvSpPr>
            <p:cNvPr id="31" name="Google Shape;31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470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-5400000">
            <a:off x="8545750" y="6208950"/>
            <a:ext cx="5404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207850" y="1140675"/>
            <a:ext cx="67284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207850" y="1906864"/>
            <a:ext cx="67284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640175" y="6114400"/>
            <a:ext cx="3513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2" y="1160267"/>
            <a:ext cx="1055444" cy="408036"/>
            <a:chOff x="-429922" y="847489"/>
            <a:chExt cx="1211622" cy="351311"/>
          </a:xfrm>
        </p:grpSpPr>
        <p:sp>
          <p:nvSpPr>
            <p:cNvPr id="47" name="Google Shape;47;p4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81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5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2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6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80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6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670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AEE6BBA-2689-43F3-B21C-228E6147B2BF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3246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F3F1967-BCA6-4536-98B4-5E214F9535C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oto.informatics.jax.org/prototypes/tmp/VLAD.Vlad_Results.rlmx4t12/result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ayarkannipitchumani/DeepLearning-for-NDD-Classification" TargetMode="External"/><Relationship Id="rId2" Type="http://schemas.openxmlformats.org/officeDocument/2006/relationships/hyperlink" Target="https://github.com/angayarkannipitchuman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05557"/>
            <a:ext cx="8229600" cy="1311275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Deep learning model in analysing the Genetic variation associated with the occurrence and progression of Neurodevelopmental disorders</a:t>
            </a:r>
            <a:br>
              <a:rPr lang="en-IN" sz="2800" b="1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68052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716016" cy="4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4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HeatmapSelected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46" y="1443835"/>
            <a:ext cx="8530026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7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Interpretation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489654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b="1" dirty="0" smtClean="0"/>
              <a:t> Vocalization Behaviour: </a:t>
            </a:r>
          </a:p>
          <a:p>
            <a:pPr algn="just"/>
            <a:r>
              <a:rPr lang="en-IN" sz="2800" b="1" dirty="0" smtClean="0"/>
              <a:t>-0.33386 : Negative Correlation</a:t>
            </a:r>
          </a:p>
          <a:p>
            <a:pPr algn="just"/>
            <a:r>
              <a:rPr lang="en-IN" sz="2800" b="1" dirty="0" smtClean="0"/>
              <a:t>The relationship between vocalization behaviour and gene is very week</a:t>
            </a:r>
          </a:p>
          <a:p>
            <a:pPr algn="just"/>
            <a:r>
              <a:rPr lang="en-IN" sz="2800" b="1" dirty="0" smtClean="0"/>
              <a:t>This gene is related to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CNTNAP2,NLGN3,NLGN4X,NLGN4Y- Autism</a:t>
            </a:r>
          </a:p>
          <a:p>
            <a:pPr marL="0" indent="0" algn="just">
              <a:buNone/>
            </a:pP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817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496944" cy="5355704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 smtClean="0"/>
              <a:t>Regulation of Membrane Potential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algn="just"/>
            <a:r>
              <a:rPr lang="en-IN" b="1" dirty="0" smtClean="0"/>
              <a:t>-0.25214: Negative Correlation</a:t>
            </a:r>
          </a:p>
          <a:p>
            <a:pPr algn="just"/>
            <a:r>
              <a:rPr lang="en-IN" b="1" dirty="0" smtClean="0"/>
              <a:t>The relationship between regulation of membrane potential and gene is very week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CD99L2(AUTISM),DAG1(DMD),KANK1(CP),MEF2C(AUTISM),PAX6(AUTISM),SPARC(DMD)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2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none" strike="noStrike" dirty="0" smtClean="0">
                <a:effectLst/>
              </a:rPr>
              <a:t>GO:0042391 &amp; GO:0071625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0.5271801636  Positive Correlation with vocalization behaviour . </a:t>
            </a:r>
          </a:p>
          <a:p>
            <a:r>
              <a:rPr lang="en-IN" dirty="0" smtClean="0"/>
              <a:t>The relationship between vocalization behaviour and regulation of membrane potential is moderate</a:t>
            </a:r>
          </a:p>
          <a:p>
            <a:r>
              <a:rPr lang="en-IN" dirty="0" smtClean="0"/>
              <a:t>1 shows perfect positive correlation with regulation of membrane potential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1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8136904" cy="762000"/>
          </a:xfrm>
        </p:spPr>
        <p:txBody>
          <a:bodyPr/>
          <a:lstStyle/>
          <a:p>
            <a:r>
              <a:rPr lang="en-IN" b="1" dirty="0" smtClean="0"/>
              <a:t>negative regulation of cell </a:t>
            </a:r>
            <a:r>
              <a:rPr lang="en-IN" b="1" dirty="0" err="1" smtClean="0"/>
              <a:t>mo</a:t>
            </a:r>
            <a:r>
              <a:rPr lang="en-IN" b="1" dirty="0" smtClean="0"/>
              <a:t>: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4000"/>
            <a:ext cx="8712968" cy="4419600"/>
          </a:xfrm>
        </p:spPr>
        <p:txBody>
          <a:bodyPr/>
          <a:lstStyle/>
          <a:p>
            <a:pPr algn="just"/>
            <a:r>
              <a:rPr lang="en-IN" u="none" strike="noStrike" dirty="0" smtClean="0">
                <a:effectLst/>
              </a:rPr>
              <a:t>-0.2014: Negative correlation with gene. The relationship between cell </a:t>
            </a:r>
            <a:r>
              <a:rPr lang="en-IN" u="none" strike="noStrike" dirty="0" err="1" smtClean="0">
                <a:effectLst/>
              </a:rPr>
              <a:t>mo</a:t>
            </a:r>
            <a:r>
              <a:rPr lang="en-IN" u="none" strike="noStrike" dirty="0" smtClean="0">
                <a:effectLst/>
              </a:rPr>
              <a:t> and gene are very weak.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DAG1(</a:t>
            </a: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Muscular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Dystrophy-),KANK1(CP),MEF2C(AUTISM,DMD,ADHD),SPOCK3(ADHD)</a:t>
            </a:r>
            <a:endParaRPr lang="en-IN" u="none" strike="noStrike" dirty="0" smtClean="0">
              <a:effectLst/>
            </a:endParaRPr>
          </a:p>
          <a:p>
            <a:pPr marL="0" indent="0" algn="just">
              <a:buNone/>
            </a:pPr>
            <a:endParaRPr lang="en-IN" u="none" strike="noStrike" dirty="0" smtClean="0">
              <a:effectLst/>
            </a:endParaRPr>
          </a:p>
          <a:p>
            <a:pPr marL="0" indent="0" algn="just">
              <a:buNone/>
            </a:pPr>
            <a:endParaRPr lang="en-IN" u="none" strike="noStrike" dirty="0" smtClean="0">
              <a:effectLst/>
            </a:endParaRPr>
          </a:p>
          <a:p>
            <a:pPr marL="0" indent="0" algn="just">
              <a:buNone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 marL="0" indent="0" algn="just">
              <a:buNone/>
            </a:pPr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85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08912" cy="5139680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/>
              <a:t>cellular response to </a:t>
            </a:r>
            <a:r>
              <a:rPr lang="en-IN" b="1" dirty="0" smtClean="0"/>
              <a:t>transform:</a:t>
            </a:r>
          </a:p>
          <a:p>
            <a:r>
              <a:rPr lang="en-IN" u="none" strike="noStrike" dirty="0" smtClean="0">
                <a:effectLst/>
              </a:rPr>
              <a:t>-0.10325: Negative correlation with gene. The relationship between cell </a:t>
            </a:r>
            <a:r>
              <a:rPr lang="en-IN" u="none" strike="noStrike" dirty="0" err="1" smtClean="0">
                <a:effectLst/>
              </a:rPr>
              <a:t>mo</a:t>
            </a:r>
            <a:r>
              <a:rPr lang="en-IN" u="none" strike="noStrike" dirty="0" smtClean="0">
                <a:effectLst/>
              </a:rPr>
              <a:t> and gene are very weak</a:t>
            </a:r>
          </a:p>
          <a:p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DUSP15(Autism),LTBP4(DMD),MEF2C(AUTISM,DMD,ADHD)</a:t>
            </a:r>
            <a:endParaRPr lang="en-IN" dirty="0">
              <a:solidFill>
                <a:srgbClr val="000000"/>
              </a:solidFill>
              <a:latin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3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https://www.malacards.org/card/attention_deficit_hyperactivity_disorder_2?search=cellular%20response%20to%20transform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54" y="620688"/>
            <a:ext cx="8382000" cy="7620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 List Analysis and Visualization</a:t>
            </a:r>
            <a:br>
              <a:rPr lang="en-IN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http://proto.informatics.jax.org/prototypes/tmp/VLAD.Vlad_Results.rlmx4t12/results.html</a:t>
            </a:r>
            <a:endParaRPr lang="en-IN" dirty="0" smtClean="0"/>
          </a:p>
          <a:p>
            <a:r>
              <a:rPr lang="en-IN" dirty="0" smtClean="0"/>
              <a:t>Tools:</a:t>
            </a:r>
          </a:p>
          <a:p>
            <a:r>
              <a:rPr lang="en-US" dirty="0"/>
              <a:t>http://metascape.org</a:t>
            </a:r>
          </a:p>
          <a:p>
            <a:r>
              <a:rPr lang="en-IN" dirty="0" smtClean="0"/>
              <a:t>VLAD: </a:t>
            </a:r>
            <a:r>
              <a:rPr lang="en-IN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 List Analysis and Visualization</a:t>
            </a:r>
          </a:p>
          <a:p>
            <a:r>
              <a:rPr lang="en-IN" dirty="0" smtClean="0"/>
              <a:t>MALACAD: </a:t>
            </a:r>
            <a:r>
              <a:rPr lang="en-IN" b="1" dirty="0" smtClean="0"/>
              <a:t>Human Disease Database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82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Total number of genes:99</a:t>
            </a:r>
          </a:p>
          <a:p>
            <a:r>
              <a:rPr lang="en-IN" dirty="0" smtClean="0"/>
              <a:t>Negative correlation:15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7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1127640" y="285094"/>
            <a:ext cx="6728400" cy="101966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4400"/>
              <a:t>Team Members</a:t>
            </a:r>
            <a:endParaRPr sz="4400"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40175" y="6114400"/>
            <a:ext cx="3513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graphicFrame>
        <p:nvGraphicFramePr>
          <p:cNvPr id="183" name="Google Shape;183;p12"/>
          <p:cNvGraphicFramePr/>
          <p:nvPr>
            <p:extLst>
              <p:ext uri="{D42A27DB-BD31-4B8C-83A1-F6EECF244321}">
                <p14:modId xmlns:p14="http://schemas.microsoft.com/office/powerpoint/2010/main" val="2557239402"/>
              </p:ext>
            </p:extLst>
          </p:nvPr>
        </p:nvGraphicFramePr>
        <p:xfrm>
          <a:off x="251520" y="1484784"/>
          <a:ext cx="8712968" cy="42367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56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i="0" u="none" strike="noStrike" cap="none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SCIENCE</a:t>
                      </a:r>
                    </a:p>
                  </a:txBody>
                  <a:tcPr marL="91450" marR="91450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i="0" u="none" strike="noStrike" cap="none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LIFE SCIENCE</a:t>
                      </a:r>
                      <a:endParaRPr sz="3200" b="1" i="0" u="none" strike="noStrike" cap="none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60967" marB="6096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43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S. </a:t>
                      </a:r>
                      <a:r>
                        <a:rPr lang="en-IN" sz="19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Pitchumani</a:t>
                      </a: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IN" sz="19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Angayarkanni</a:t>
                      </a:r>
                      <a:endParaRPr sz="1900" b="1" u="none" strike="noStrike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Associate Professor, </a:t>
                      </a:r>
                      <a:endParaRPr sz="2400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Computer Science</a:t>
                      </a:r>
                      <a:endParaRPr sz="2400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9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</a:t>
                      </a:r>
                      <a:endParaRPr sz="2400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u="none" strike="noStrike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S. </a:t>
                      </a:r>
                      <a:r>
                        <a:rPr lang="en-IN" sz="19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Kalaivani</a:t>
                      </a: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Priyadarshini, </a:t>
                      </a:r>
                      <a:endParaRPr sz="2400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Assistant Professor, </a:t>
                      </a:r>
                      <a:endParaRPr sz="2400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Biotechnology, </a:t>
                      </a:r>
                      <a:endParaRPr sz="2400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9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9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</a:t>
                      </a:r>
                      <a:endParaRPr sz="2400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u="none" strike="noStrike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60967" marB="6096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4333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900" b="1" u="none" strike="noStrike" kern="1200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Sofia,</a:t>
                      </a:r>
                      <a:endParaRPr sz="1900" b="1" u="none" strike="noStrike" kern="1200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Associate Professor,</a:t>
                      </a:r>
                      <a:endParaRPr sz="1900" b="1" u="none" strike="noStrike" kern="1200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Computer Science,</a:t>
                      </a:r>
                      <a:endParaRPr sz="1900" b="1" u="none" strike="noStrike" kern="1200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900" b="1" u="none" strike="noStrike" kern="1200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900" b="1" u="none" strike="noStrike" kern="1200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College.</a:t>
                      </a:r>
                      <a:endParaRPr sz="1900" b="1" u="none" strike="noStrike" kern="1200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u="none" strike="noStrike" kern="1200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60967" marB="609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Ms. Raga Priya</a:t>
                      </a:r>
                      <a:endParaRPr sz="1900" b="1" u="none" strike="noStrike" kern="1200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UG Student </a:t>
                      </a:r>
                      <a:endParaRPr sz="1900" b="1" u="none" strike="noStrike" kern="1200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Bioinformatics</a:t>
                      </a:r>
                      <a:endParaRPr sz="1900" b="1" u="none" strike="noStrike" kern="1200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TN Agricultural university. Coimbatore</a:t>
                      </a:r>
                      <a:endParaRPr sz="1900" b="1" u="none" strike="noStrike" kern="1200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60967" marB="6096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6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angayarkannipitchumani</a:t>
            </a: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IN" b="1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DeepLearning</a:t>
            </a:r>
            <a:r>
              <a:rPr lang="en-IN" b="1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-for-NDD-Classification</a:t>
            </a:r>
            <a:endParaRPr lang="en-IN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2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21699011"/>
              </p:ext>
            </p:extLst>
          </p:nvPr>
        </p:nvGraphicFramePr>
        <p:xfrm>
          <a:off x="0" y="187287"/>
          <a:ext cx="9144000" cy="643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2818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648BBC-DC91-4F50-80A4-7E064850F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648BBC-DC91-4F50-80A4-7E064850F484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648BBC-DC91-4F50-80A4-7E064850F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graphicEl>
                                              <a:dgm id="{E0648BBC-DC91-4F50-80A4-7E064850F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71E0E9-11D0-4B66-AA4A-5B4169E14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A471E0E9-11D0-4B66-AA4A-5B4169E14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A471E0E9-11D0-4B66-AA4A-5B4169E14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A471E0E9-11D0-4B66-AA4A-5B4169E14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49DBF5-5962-4881-9FFB-5530F437D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49DBF5-5962-4881-9FFB-5530F437DA17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49DBF5-5962-4881-9FFB-5530F437D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5349DBF5-5962-4881-9FFB-5530F437D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986922-B691-4462-BBDE-8F15C925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F4986922-B691-4462-BBDE-8F15C925C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F4986922-B691-4462-BBDE-8F15C925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F4986922-B691-4462-BBDE-8F15C925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65F218-5C01-4C1C-8397-BCF6D73F3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65F218-5C01-4C1C-8397-BCF6D73F3E3F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65F218-5C01-4C1C-8397-BCF6D73F3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CF65F218-5C01-4C1C-8397-BCF6D73F3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EB51E1-A188-4778-8CDC-C91584544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7DEB51E1-A188-4778-8CDC-C915845442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7DEB51E1-A188-4778-8CDC-C91584544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7DEB51E1-A188-4778-8CDC-C91584544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42126"/>
              </p:ext>
            </p:extLst>
          </p:nvPr>
        </p:nvGraphicFramePr>
        <p:xfrm>
          <a:off x="323526" y="1628800"/>
          <a:ext cx="7992889" cy="3349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3815"/>
                <a:gridCol w="729390"/>
                <a:gridCol w="1276430"/>
                <a:gridCol w="1124474"/>
                <a:gridCol w="729390"/>
                <a:gridCol w="729390"/>
              </a:tblGrid>
              <a:tr h="1080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Gene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GO:0071625 vocalization </a:t>
                      </a:r>
                      <a:r>
                        <a:rPr lang="en-IN" sz="1400" b="1" u="none" strike="noStrike" dirty="0" err="1" smtClean="0">
                          <a:effectLst/>
                        </a:rPr>
                        <a:t>behavior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GO:0042391 regulation of membrane </a:t>
                      </a:r>
                      <a:r>
                        <a:rPr lang="en-IN" sz="1400" b="1" u="none" strike="noStrike" dirty="0" err="1">
                          <a:effectLst/>
                        </a:rPr>
                        <a:t>potenti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GO:2000146 negative regulation of cell </a:t>
                      </a:r>
                      <a:r>
                        <a:rPr lang="en-IN" sz="1400" b="1" u="none" strike="noStrike" dirty="0" err="1">
                          <a:effectLst/>
                        </a:rPr>
                        <a:t>mo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GO:0071560 cellular response to transform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766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Gene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766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GO:0071625 vocalization </a:t>
                      </a:r>
                      <a:r>
                        <a:rPr lang="en-IN" sz="1400" b="1" u="none" strike="noStrike" dirty="0" err="1">
                          <a:effectLst/>
                        </a:rPr>
                        <a:t>behavior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-0.33386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766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GO:0042391 regulation of membrane </a:t>
                      </a:r>
                      <a:r>
                        <a:rPr lang="en-IN" sz="1400" b="1" u="none" strike="noStrike" dirty="0" smtClean="0">
                          <a:effectLst/>
                        </a:rPr>
                        <a:t>potential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-0.25214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0.527101636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766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GO:2000146 negative regulation of cell </a:t>
                      </a:r>
                      <a:r>
                        <a:rPr lang="en-IN" sz="1400" b="1" u="none" strike="noStrike" dirty="0" err="1">
                          <a:effectLst/>
                        </a:rPr>
                        <a:t>mo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-0.2014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0.527101636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0.206349206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204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GO:0071560 cellular response to transform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-0.10325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0.168408267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0.213844343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-</a:t>
                      </a:r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0.02916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766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Correlation Analysis</a:t>
            </a:r>
            <a:endParaRPr lang="en-IN" sz="32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Enrichment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>
                <a:solidFill>
                  <a:schemeClr val="tx1"/>
                </a:solidFill>
              </a:rPr>
              <a:t>indicates how many fold more given pathway members are found in our gene list compared to what would have been expected by </a:t>
            </a:r>
            <a:r>
              <a:rPr lang="en-IN" sz="2800" dirty="0" smtClean="0">
                <a:solidFill>
                  <a:schemeClr val="tx1"/>
                </a:solidFill>
              </a:rPr>
              <a:t>chance</a:t>
            </a:r>
          </a:p>
          <a:p>
            <a:pPr algn="just"/>
            <a:endParaRPr lang="en-IN" sz="1600" b="1" dirty="0" smtClean="0">
              <a:solidFill>
                <a:schemeClr val="tx1"/>
              </a:solidFill>
            </a:endParaRP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730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" y="0"/>
            <a:ext cx="91226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1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1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0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47" y="-99392"/>
            <a:ext cx="9051343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5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storming design template">
  <a:themeElements>
    <a:clrScheme name="Default Design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Brainstorming design template</Template>
  <TotalTime>268</TotalTime>
  <Words>1894</Words>
  <Application>Microsoft Office PowerPoint</Application>
  <PresentationFormat>On-screen Show (4:3)</PresentationFormat>
  <Paragraphs>170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Brainstorming design template</vt:lpstr>
      <vt:lpstr>Deep learning model in analysing the Genetic variation associated with the occurrence and progression of Neurodevelopmental disorders </vt:lpstr>
      <vt:lpstr>Team Members</vt:lpstr>
      <vt:lpstr>PowerPoint Presentation</vt:lpstr>
      <vt:lpstr>PowerPoint Presentation</vt:lpstr>
      <vt:lpstr>Enrichment Factor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 -</vt:lpstr>
      <vt:lpstr>PowerPoint Presentation</vt:lpstr>
      <vt:lpstr>GO:0042391 &amp; GO:0071625  </vt:lpstr>
      <vt:lpstr>negative regulation of cell mo: </vt:lpstr>
      <vt:lpstr>PowerPoint Presentation</vt:lpstr>
      <vt:lpstr>PowerPoint Presentation</vt:lpstr>
      <vt:lpstr>Gene List Analysis and Visualization </vt:lpstr>
      <vt:lpstr>PowerPoint Presentation</vt:lpstr>
      <vt:lpstr>Github Repository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MADAN KUMAR</dc:creator>
  <cp:lastModifiedBy>MADAN KUMAR</cp:lastModifiedBy>
  <cp:revision>25</cp:revision>
  <dcterms:created xsi:type="dcterms:W3CDTF">2020-10-12T08:40:23Z</dcterms:created>
  <dcterms:modified xsi:type="dcterms:W3CDTF">2020-10-13T08:37:47Z</dcterms:modified>
</cp:coreProperties>
</file>