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0"/>
  </p:notesMasterIdLst>
  <p:sldIdLst>
    <p:sldId id="259" r:id="rId2"/>
    <p:sldId id="263" r:id="rId3"/>
    <p:sldId id="256" r:id="rId4"/>
    <p:sldId id="257" r:id="rId5"/>
    <p:sldId id="258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0CF81-3BEA-4583-AED3-931D9CB2B234}" type="datetimeFigureOut">
              <a:rPr lang="en-IN" smtClean="0"/>
              <a:t>15-10-2020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B5891-8E33-4B60-9F77-E880DB418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753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endParaRPr lang="en-IN" alt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C4DFD7-E71A-49EF-8FEE-BAC79F6CC966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E2388-A3D2-4A0C-B1A5-E27D814288FC}" type="slidenum">
              <a:rPr lang="en-IN" altLang="en-US" smtClean="0"/>
              <a:pPr/>
              <a:t>‹#›</a:t>
            </a:fld>
            <a:endParaRPr lang="en-I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11A68-C1C5-4E6D-8C74-939F49CE747F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1" y="1"/>
            <a:ext cx="9144037" cy="6857996"/>
            <a:chOff x="0" y="0"/>
            <a:chExt cx="9144037" cy="5143497"/>
          </a:xfrm>
        </p:grpSpPr>
        <p:sp>
          <p:nvSpPr>
            <p:cNvPr id="31" name="Google Shape;31;p4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156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470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4705"/>
                  </a:srgbClr>
                </a:gs>
                <a:gs pos="100000">
                  <a:srgbClr val="FFFFFF">
                    <a:alpha val="1058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4"/>
          <p:cNvSpPr/>
          <p:nvPr/>
        </p:nvSpPr>
        <p:spPr>
          <a:xfrm rot="-5400000">
            <a:off x="8545750" y="6208950"/>
            <a:ext cx="5404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49803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1207850" y="1140675"/>
            <a:ext cx="6728400" cy="468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207850" y="1906864"/>
            <a:ext cx="6728400" cy="40452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8640175" y="6114400"/>
            <a:ext cx="3513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grpSp>
        <p:nvGrpSpPr>
          <p:cNvPr id="46" name="Google Shape;46;p4"/>
          <p:cNvGrpSpPr/>
          <p:nvPr/>
        </p:nvGrpSpPr>
        <p:grpSpPr>
          <a:xfrm>
            <a:off x="2" y="1160267"/>
            <a:ext cx="1055444" cy="408036"/>
            <a:chOff x="-429922" y="847489"/>
            <a:chExt cx="1211622" cy="351311"/>
          </a:xfrm>
        </p:grpSpPr>
        <p:sp>
          <p:nvSpPr>
            <p:cNvPr id="47" name="Google Shape;47;p4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32156"/>
                  </a:srgbClr>
                </a:gs>
                <a:gs pos="100000">
                  <a:srgbClr val="00FFEE">
                    <a:alpha val="32156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4901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29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A2DF99F-B1AA-419F-949C-A7AC17E04798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21211F-9C08-4D8A-80A3-29CD81B09315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95DB55F-2532-4485-9C09-4884B20F4730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B269EA-40A6-40C4-9437-47EE8331ADA5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9B83C7-DAC8-4676-A514-EB47A84ACE2D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632C2-E164-4355-9BE7-2CE59686946B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C00653-1AA6-4563-8B5A-182BAFA27DCA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endParaRPr lang="en-I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8558632-1427-4FF6-B0CD-0FB48F53372D}" type="slidenum">
              <a:rPr lang="en-IN" altLang="en-US" smtClean="0"/>
              <a:pPr/>
              <a:t>‹#›</a:t>
            </a:fld>
            <a:endParaRPr lang="en-I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I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I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81D23F03-F455-4C65-9AA2-8A1A77308C25}" type="slidenum">
              <a:rPr lang="en-IN" altLang="en-US" smtClean="0"/>
              <a:pPr/>
              <a:t>‹#›</a:t>
            </a:fld>
            <a:endParaRPr lang="en-I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605557"/>
            <a:ext cx="8229600" cy="13112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800" b="1" dirty="0" smtClean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  <a:t>Deep learning model in analysing the Genetic variation associated with the occurrence and progression of Neurodevelopmental disorders</a:t>
            </a:r>
            <a:br>
              <a:rPr lang="en-IN" sz="2800" b="1" dirty="0" smtClean="0">
                <a:solidFill>
                  <a:srgbClr val="FFFF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IN" sz="2800" dirty="0">
              <a:solidFill>
                <a:srgbClr val="FFFF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916832"/>
            <a:ext cx="4680520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916832"/>
            <a:ext cx="4716016" cy="4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95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>
            <a:spLocks noGrp="1"/>
          </p:cNvSpPr>
          <p:nvPr>
            <p:ph type="title"/>
          </p:nvPr>
        </p:nvSpPr>
        <p:spPr>
          <a:xfrm>
            <a:off x="1127640" y="285094"/>
            <a:ext cx="6728400" cy="1019663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4705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N" sz="4400" dirty="0">
                <a:solidFill>
                  <a:srgbClr val="FFFF00"/>
                </a:solidFill>
              </a:rPr>
              <a:t>Team Members</a:t>
            </a:r>
            <a:endParaRPr sz="4400" dirty="0">
              <a:solidFill>
                <a:srgbClr val="FFFF00"/>
              </a:solidFill>
            </a:endParaRPr>
          </a:p>
        </p:txBody>
      </p:sp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8640175" y="6114400"/>
            <a:ext cx="351300" cy="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graphicFrame>
        <p:nvGraphicFramePr>
          <p:cNvPr id="183" name="Google Shape;183;p12"/>
          <p:cNvGraphicFramePr/>
          <p:nvPr>
            <p:extLst>
              <p:ext uri="{D42A27DB-BD31-4B8C-83A1-F6EECF244321}">
                <p14:modId xmlns:p14="http://schemas.microsoft.com/office/powerpoint/2010/main" val="4223204569"/>
              </p:ext>
            </p:extLst>
          </p:nvPr>
        </p:nvGraphicFramePr>
        <p:xfrm>
          <a:off x="251520" y="1484784"/>
          <a:ext cx="8712968" cy="423676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096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COMPUTER SCIENCE</a:t>
                      </a:r>
                    </a:p>
                  </a:txBody>
                  <a:tcPr marL="91450" marR="91450" marT="60967" marB="60967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3200" b="1" i="0" u="none" strike="noStrike" cap="none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LIFE SCIENCE</a:t>
                      </a:r>
                      <a:endParaRPr sz="3200" b="1" i="0" u="none" strike="noStrike" cap="none" dirty="0">
                        <a:solidFill>
                          <a:srgbClr val="C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60967" marB="60967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443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Pitchumani</a:t>
                      </a: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Angayarkanni</a:t>
                      </a:r>
                      <a:endParaRPr sz="1900" b="1" u="none" strike="noStrike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 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u="none" strike="noStrike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S. </a:t>
                      </a: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Kalaivani</a:t>
                      </a: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Priyadarshini, 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Assistant Professor, 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Biotechnology, 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900" b="1" u="none" strike="noStrike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900" b="1" u="none" strike="noStrike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</a:t>
                      </a:r>
                      <a:endParaRPr sz="2400" dirty="0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u="none" strike="noStrike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44333"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Dr.</a:t>
                      </a: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Sofia,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Associate Professor,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Department of Computer Science,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Lady </a:t>
                      </a:r>
                      <a:r>
                        <a:rPr lang="en-IN" sz="1900" b="1" u="none" strike="noStrike" kern="1200" cap="none" dirty="0" err="1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Doak</a:t>
                      </a: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College.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Ms. Raga Priya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UG Student 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Bioinformatics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900" b="1" u="none" strike="noStrike" kern="1200" cap="none" dirty="0">
                          <a:solidFill>
                            <a:srgbClr val="0070C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TN Agricultural university. Coimbatore</a:t>
                      </a:r>
                      <a:endParaRPr sz="1900" b="1" u="none" strike="noStrike" kern="1200" cap="none" dirty="0">
                        <a:solidFill>
                          <a:srgbClr val="0070C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50" marR="91450" marT="60967" marB="60967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584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Interpretation of the statistical analysis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744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37186480"/>
              </p:ext>
            </p:extLst>
          </p:nvPr>
        </p:nvGraphicFramePr>
        <p:xfrm>
          <a:off x="33842" y="1412776"/>
          <a:ext cx="9001000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0"/>
                <a:gridCol w="2250250"/>
                <a:gridCol w="2250250"/>
                <a:gridCol w="2250250"/>
              </a:tblGrid>
              <a:tr h="557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Gene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Literature  with supportive evidence</a:t>
                      </a:r>
                      <a:endParaRPr lang="en-IN" dirty="0"/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Pathogenic mutations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X-linked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Neuroligin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4 gene (NLGN4X)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autism spectrum disorders (ASDs) and/or mental retardation (MR) are rare (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Daoud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 2009).</a:t>
                      </a:r>
                      <a:endParaRPr lang="en-IN" dirty="0"/>
                    </a:p>
                  </a:txBody>
                  <a:tcPr/>
                </a:tc>
              </a:tr>
              <a:tr h="270598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of membrane potential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NLGN3,NLGN4X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Autism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regulation of excitatory postsynaptic potential and it is unclear according to the literature of how mutations in </a:t>
                      </a:r>
                      <a:r>
                        <a:rPr lang="en-IN" sz="180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NLGN4X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result in neurodevelopmental defects is associated with autism (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Lingling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2013)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84776" cy="8640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Negative </a:t>
            </a:r>
            <a:r>
              <a:rPr lang="en-IN" dirty="0"/>
              <a:t>correlation of the finding with review of literature &amp; Gene ontology study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374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57392400"/>
              </p:ext>
            </p:extLst>
          </p:nvPr>
        </p:nvGraphicFramePr>
        <p:xfrm>
          <a:off x="33842" y="1412776"/>
          <a:ext cx="9001000" cy="563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0"/>
                <a:gridCol w="1423812"/>
                <a:gridCol w="3076688"/>
                <a:gridCol w="2250250"/>
              </a:tblGrid>
              <a:tr h="557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Gene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Literature  with supportive evidence</a:t>
                      </a:r>
                      <a:endParaRPr lang="en-IN" dirty="0"/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of membrane potential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SPCOK3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ADHD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associated with Negative regulation of cell motility because it is associated with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Hemostatic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Risk Factors and Arterial Thrombotic Disease(Reiner,2001)</a:t>
                      </a:r>
                      <a:endParaRPr lang="en-IN" dirty="0"/>
                    </a:p>
                  </a:txBody>
                  <a:tcPr/>
                </a:tc>
              </a:tr>
              <a:tr h="27059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Regulation of membrane potential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MFC2C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AUTISM,DMD,ADHD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regulation of blood vessel endothelial cell migration (Schechter DS et. al., 2017).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84776" cy="8640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Negative </a:t>
            </a:r>
            <a:r>
              <a:rPr lang="en-IN" dirty="0"/>
              <a:t>correlation of the finding with review of literature &amp; Gene ontology study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0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36598916"/>
              </p:ext>
            </p:extLst>
          </p:nvPr>
        </p:nvGraphicFramePr>
        <p:xfrm>
          <a:off x="33842" y="1412776"/>
          <a:ext cx="9001000" cy="5632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0"/>
                <a:gridCol w="1423812"/>
                <a:gridCol w="3076688"/>
                <a:gridCol w="2250250"/>
              </a:tblGrid>
              <a:tr h="557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Gene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Literature  with supportive evidence</a:t>
                      </a:r>
                      <a:endParaRPr lang="en-IN" dirty="0"/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Cellular response to transforming growth factor beta stimulus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DUSP15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ADHD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associated with Negative regulation of cell motility because it is associated with </a:t>
                      </a:r>
                      <a:r>
                        <a:rPr lang="en-IN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Hemostatic</a:t>
                      </a: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Risk Factors and Arterial Thrombotic Disease(Reiner,2001)</a:t>
                      </a:r>
                      <a:endParaRPr lang="en-IN" dirty="0"/>
                    </a:p>
                  </a:txBody>
                  <a:tcPr/>
                </a:tc>
              </a:tr>
              <a:tr h="270598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Cellular response to transforming growth factor beta stimulus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HTR3A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AUTISM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associated with regulation of membrane potential according to gene ontology annotation but it is associated with suicidal behaviour(Souza et. al., 2011). 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84776" cy="8640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Negative </a:t>
            </a:r>
            <a:r>
              <a:rPr lang="en-IN" dirty="0"/>
              <a:t>correlation of the finding with review of literature &amp; Gene ontology study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710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6826418"/>
              </p:ext>
            </p:extLst>
          </p:nvPr>
        </p:nvGraphicFramePr>
        <p:xfrm>
          <a:off x="33842" y="1412776"/>
          <a:ext cx="9001000" cy="2568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0"/>
                <a:gridCol w="1423812"/>
                <a:gridCol w="1008112"/>
                <a:gridCol w="4318826"/>
              </a:tblGrid>
              <a:tr h="557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Gene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Literature  with supportive evidence</a:t>
                      </a:r>
                      <a:endParaRPr lang="en-IN" dirty="0"/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Cellular response to transforming growth factor beta stimulus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LTBP4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DMD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associated with transforming growth factor beta receptor signalling pathway and leads to kidney disease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(https://maayanlab.cloud/Harmonizome/gene_set/Kidney+Diseases/CTD+Gene-Disease+Associations)</a:t>
                      </a:r>
                    </a:p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84776" cy="86409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Negative </a:t>
            </a:r>
            <a:r>
              <a:rPr lang="en-IN" dirty="0"/>
              <a:t>correlation of the finding with review of literature &amp; Gene ontology study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591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584190187"/>
              </p:ext>
            </p:extLst>
          </p:nvPr>
        </p:nvGraphicFramePr>
        <p:xfrm>
          <a:off x="33842" y="1412776"/>
          <a:ext cx="9001000" cy="4460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250"/>
                <a:gridCol w="1423812"/>
                <a:gridCol w="1656184"/>
                <a:gridCol w="3670754"/>
              </a:tblGrid>
              <a:tr h="5571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Gene</a:t>
                      </a:r>
                      <a:r>
                        <a:rPr lang="en-IN" baseline="0" dirty="0" smtClean="0"/>
                        <a:t>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NDD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Literature  with supportive evidence</a:t>
                      </a:r>
                      <a:endParaRPr lang="en-IN" dirty="0"/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b="1" dirty="0" smtClean="0"/>
                        <a:t>Vocalization Behaviour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CNTNAP2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AUTISM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 as a risk factor for ASD and related neurodevelopmental disorders </a:t>
                      </a:r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18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Peñagarikano</a:t>
                      </a:r>
                      <a:r>
                        <a:rPr lang="en-IN" sz="18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et. al.,2012). 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regulation of cell mobility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DAG1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DMD</a:t>
                      </a:r>
                      <a:endParaRPr lang="en-IN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 ontology study online tool mismatches with the findings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273405"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cellular response to transforming growth factor beta stimulus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MEF2C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AUTISM</a:t>
                      </a:r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260648"/>
            <a:ext cx="6984776" cy="864096"/>
          </a:xfrm>
        </p:spPr>
        <p:txBody>
          <a:bodyPr>
            <a:normAutofit/>
          </a:bodyPr>
          <a:lstStyle/>
          <a:p>
            <a:r>
              <a:rPr lang="en-IN" dirty="0" smtClean="0"/>
              <a:t>Mismatch in negative correlation findings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392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30</TotalTime>
  <Words>446</Words>
  <Application>Microsoft Office PowerPoint</Application>
  <PresentationFormat>On-screen Show (4:3)</PresentationFormat>
  <Paragraphs>82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BlackTie</vt:lpstr>
      <vt:lpstr>Deep learning model in analysing the Genetic variation associated with the occurrence and progression of Neurodevelopmental disorders </vt:lpstr>
      <vt:lpstr>Team Members</vt:lpstr>
      <vt:lpstr>Interpretation of the statistical analysis result</vt:lpstr>
      <vt:lpstr>Negative correlation of the finding with review of literature &amp; Gene ontology study </vt:lpstr>
      <vt:lpstr>Negative correlation of the finding with review of literature &amp; Gene ontology study </vt:lpstr>
      <vt:lpstr>Negative correlation of the finding with review of literature &amp; Gene ontology study </vt:lpstr>
      <vt:lpstr>Negative correlation of the finding with review of literature &amp; Gene ontology study </vt:lpstr>
      <vt:lpstr>Mismatch in negative correlation findings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model in analysing the Genetic variation associated with the occurrence and progression of Neurodevelopmental disorders</dc:title>
  <dc:creator>MADAN KUMAR</dc:creator>
  <cp:lastModifiedBy>MADAN KUMAR</cp:lastModifiedBy>
  <cp:revision>6</cp:revision>
  <cp:lastPrinted>1601-01-01T00:00:00Z</cp:lastPrinted>
  <dcterms:created xsi:type="dcterms:W3CDTF">2020-10-15T08:31:52Z</dcterms:created>
  <dcterms:modified xsi:type="dcterms:W3CDTF">2020-10-15T09:01:57Z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TC010690531033</vt:lpwstr>
  </property>
</Properties>
</file>