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88" r:id="rId3"/>
    <p:sldId id="298" r:id="rId4"/>
    <p:sldId id="304" r:id="rId5"/>
    <p:sldId id="300" r:id="rId6"/>
    <p:sldId id="302" r:id="rId7"/>
    <p:sldId id="305" r:id="rId8"/>
    <p:sldId id="306" r:id="rId9"/>
    <p:sldId id="307" r:id="rId10"/>
    <p:sldId id="303" r:id="rId11"/>
    <p:sldId id="296" r:id="rId12"/>
    <p:sldId id="266" r:id="rId13"/>
  </p:sldIdLst>
  <p:sldSz cx="9144000" cy="5143500" type="screen16x9"/>
  <p:notesSz cx="6858000" cy="9144000"/>
  <p:embeddedFontLst>
    <p:embeddedFont>
      <p:font typeface="Arial Narrow" panose="020B0606020202030204" pitchFamily="34" charset="0"/>
      <p:regular r:id="rId15"/>
      <p:bold r:id="rId16"/>
      <p:italic r:id="rId17"/>
      <p:boldItalic r:id="rId18"/>
    </p:embeddedFont>
    <p:embeddedFont>
      <p:font typeface="Titillium Web" panose="020B0604020202020204" charset="0"/>
      <p:regular r:id="rId19"/>
      <p:bold r:id="rId20"/>
      <p:italic r:id="rId21"/>
      <p:boldItalic r:id="rId22"/>
    </p:embeddedFont>
    <p:embeddedFont>
      <p:font typeface="Saira SemiCondensed Medium" panose="020B0604020202020204" charset="0"/>
      <p:regular r:id="rId23"/>
      <p:bold r:id="rId24"/>
    </p:embeddedFont>
    <p:embeddedFont>
      <p:font typeface="Inria Sans Light" panose="020B0604020202020204" charset="0"/>
      <p:regular r:id="rId25"/>
      <p:bold r:id="rId26"/>
      <p:italic r:id="rId27"/>
      <p:boldItalic r:id="rId28"/>
    </p:embeddedFont>
    <p:embeddedFont>
      <p:font typeface="Arial Unicode MS" panose="020B0604020202020204" pitchFamily="34" charset="-128"/>
      <p:regular r:id="rId29"/>
    </p:embeddedFont>
    <p:embeddedFont>
      <p:font typeface="AR DECOD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9013385-3735-445A-AC79-02E4F697FF86}">
  <a:tblStyle styleId="{F9013385-3735-445A-AC79-02E4F697FF8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0" d="100"/>
          <a:sy n="80" d="100"/>
        </p:scale>
        <p:origin x="-99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23T13:29:19.543"/>
    </inkml:context>
    <inkml:brush xml:id="br0">
      <inkml:brushProperty name="width" value="0.05292" units="cm"/>
      <inkml:brushProperty name="height" value="0.05292" units="cm"/>
      <inkml:brushProperty name="color" value="#FF0000"/>
    </inkml:brush>
  </inkml:definitions>
  <inkml:trace contextRef="#ctx0" brushRef="#br0">5860 4539,'75'0,"-38"19,56-1,0-18,-37 0,37 0,-56 0,-19 0,1 19,18-19,19 19,-37-19,55 0,19 0,-37 0,74 0,19 0,-56 0,74 0,-18 0,0 0,-56 0,19 0,-1 0,-74 0,38 0,-19 0,-19 0,19 0,0 0,-1 0,20 0,-38 0,37 0,-36 0,17 0,-36 0,18 0,-18 0</inkml:trace>
  <inkml:trace contextRef="#ctx0" brushRef="#br0" timeOffset="1139.8898">3404 5451,'19'0,"37"-19,74 19,-18 0,-19 0,0 0,0 0,-37 0,55 19,-74-19,19 0,0 0,-37 0,-1 0,1 0,-1 0,1 0</inkml:trace>
  <inkml:trace contextRef="#ctx0" brushRef="#br0" timeOffset="17071.771">15627 2270,'56'18,"74"19,56 1,-93-38,93 37,-18-19,-94 1,75-19,-38 19,-55-19,19 18,-20-18,-17 0,36 0,-37 0,38 0,55 0,-56 0,75 0,-74 0,73 0,-73 0,74 0,-56 0,0 0,-38 0,57 0,-38 0,1 0,18 0,-37 0,37 0,-37 0,37 0,-56 0,19 0,-38 0</inkml:trace>
  <inkml:trace contextRef="#ctx0" brushRef="#br0" timeOffset="17977.4144">16706 3163,'37'0,"0"18,56-18,38 0,-38 0,55 0,1 0,-93 0,74 0,-37 0,-37 0,19 0,18 0,-19 0,56 0,0 0,-55 0,55 0,19 0,-56 0,56 0,0 0,-56 0,18 0,1 0,-38 0,-18 0,-37 0,-1 0</inkml:trace>
  <inkml:trace contextRef="#ctx0" brushRef="#br0" timeOffset="41764.3588">15422 3311,'56'0,"0"-18,-37 18,55 0,0 0,-36-19,17 19,-17 0,-20 0,1 0,-1 0,1 0,0-18,-1-1,1 19,37 0,-19 0,19 0,-38 0,57 0,-57 0,38 0,-19 0,0 0,-18 0,0 0,-1 0,20 0,-20 0,19 0,1 0,-1 0,-19 0,1 0,0 0,18 0,-37-19,37 1,-18 18,-1 0,1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681267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6999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46926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uk10k.org/studies/neurodevelopmen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595284" y="2255173"/>
            <a:ext cx="7331364" cy="1159800"/>
          </a:xfrm>
          <a:prstGeom prst="rect">
            <a:avLst/>
          </a:prstGeom>
        </p:spPr>
        <p:txBody>
          <a:bodyPr spcFirstLastPara="1" wrap="square" lIns="0" tIns="0" rIns="0" bIns="0" anchor="ctr" anchorCtr="0">
            <a:noAutofit/>
          </a:bodyPr>
          <a:lstStyle/>
          <a:p>
            <a:pPr algn="ctr"/>
            <a:r>
              <a:rPr lang="en-IN" sz="3600" b="1" dirty="0">
                <a:solidFill>
                  <a:schemeClr val="tx1"/>
                </a:solidFill>
                <a:latin typeface="Arial Narrow" panose="020B0606020202030204" pitchFamily="34" charset="0"/>
              </a:rPr>
              <a:t>Deep learning model in analysing the Genetic variation associated with the occurrence and progression of </a:t>
            </a:r>
            <a:r>
              <a:rPr lang="en-IN" sz="3600" b="1" dirty="0" smtClean="0">
                <a:solidFill>
                  <a:schemeClr val="tx1"/>
                </a:solidFill>
                <a:latin typeface="Arial Narrow" panose="020B0606020202030204" pitchFamily="34" charset="0"/>
              </a:rPr>
              <a:t>Neurodevelopmental </a:t>
            </a:r>
            <a:r>
              <a:rPr lang="en-IN" sz="3600" b="1" dirty="0">
                <a:solidFill>
                  <a:schemeClr val="tx1"/>
                </a:solidFill>
                <a:latin typeface="Arial Narrow" panose="020B0606020202030204" pitchFamily="34" charset="0"/>
              </a:rPr>
              <a:t>disorder</a:t>
            </a:r>
            <a:r>
              <a:rPr lang="en-IN" sz="4000" b="1" dirty="0">
                <a:solidFill>
                  <a:schemeClr val="tx1"/>
                </a:solidFill>
                <a:latin typeface="Arial Narrow" panose="020B0606020202030204" pitchFamily="34" charset="0"/>
              </a:rPr>
              <a:t/>
            </a:r>
            <a:br>
              <a:rPr lang="en-IN" sz="4000" b="1" dirty="0">
                <a:solidFill>
                  <a:schemeClr val="tx1"/>
                </a:solidFill>
                <a:latin typeface="Arial Narrow" panose="020B0606020202030204" pitchFamily="34" charset="0"/>
              </a:rPr>
            </a:br>
            <a:endParaRPr lang="en-IN" sz="4000" b="1" dirty="0">
              <a:solidFill>
                <a:schemeClr val="tx1"/>
              </a:solidFill>
            </a:endParaRPr>
          </a:p>
        </p:txBody>
      </p:sp>
      <p:sp>
        <p:nvSpPr>
          <p:cNvPr id="13" name="Title 1">
            <a:extLst>
              <a:ext uri="{FF2B5EF4-FFF2-40B4-BE49-F238E27FC236}">
                <a16:creationId xmlns="" xmlns:a16="http://schemas.microsoft.com/office/drawing/2014/main" id="{173A314B-A621-4237-BA91-7FCA1F4A7134}"/>
              </a:ext>
            </a:extLst>
          </p:cNvPr>
          <p:cNvSpPr txBox="1">
            <a:spLocks/>
          </p:cNvSpPr>
          <p:nvPr/>
        </p:nvSpPr>
        <p:spPr>
          <a:xfrm>
            <a:off x="835544" y="126795"/>
            <a:ext cx="7772400" cy="914616"/>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1pPr>
            <a:lvl2pPr marR="0" lvl="1"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2pPr>
            <a:lvl3pPr marR="0" lvl="2"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3pPr>
            <a:lvl4pPr marR="0" lvl="3"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4pPr>
            <a:lvl5pPr marR="0" lvl="4"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5pPr>
            <a:lvl6pPr marR="0" lvl="5"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6pPr>
            <a:lvl7pPr marR="0" lvl="6"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7pPr>
            <a:lvl8pPr marR="0" lvl="7"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8pPr>
            <a:lvl9pPr marR="0" lvl="8"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9pPr>
          </a:lstStyle>
          <a:p>
            <a:pPr algn="ctr"/>
            <a:r>
              <a:rPr lang="en-IN" b="1" dirty="0">
                <a:solidFill>
                  <a:srgbClr val="002060"/>
                </a:solidFill>
                <a:latin typeface="AR DECODE" panose="02000000000000000000" pitchFamily="2" charset="0"/>
              </a:rPr>
              <a:t>Project Proposal</a:t>
            </a:r>
          </a:p>
        </p:txBody>
      </p:sp>
      <p:pic>
        <p:nvPicPr>
          <p:cNvPr id="8" name="Picture 7">
            <a:extLst>
              <a:ext uri="{FF2B5EF4-FFF2-40B4-BE49-F238E27FC236}">
                <a16:creationId xmlns="" xmlns:a16="http://schemas.microsoft.com/office/drawing/2014/main" id="{68A066AD-AED7-4AE6-83F8-18A4B5478E95}"/>
              </a:ext>
            </a:extLst>
          </p:cNvPr>
          <p:cNvPicPr>
            <a:picLocks noChangeAspect="1"/>
          </p:cNvPicPr>
          <p:nvPr/>
        </p:nvPicPr>
        <p:blipFill>
          <a:blip r:embed="rId3"/>
          <a:stretch>
            <a:fillRect/>
          </a:stretch>
        </p:blipFill>
        <p:spPr>
          <a:xfrm>
            <a:off x="462630" y="2040147"/>
            <a:ext cx="1132654" cy="106320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err="1" smtClean="0"/>
              <a:t>DataSet</a:t>
            </a:r>
            <a:r>
              <a:rPr lang="en-IN" dirty="0" smtClean="0"/>
              <a:t> </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756069164"/>
              </p:ext>
            </p:extLst>
          </p:nvPr>
        </p:nvGraphicFramePr>
        <p:xfrm>
          <a:off x="296884" y="1603169"/>
          <a:ext cx="8300851" cy="2987188"/>
        </p:xfrm>
        <a:graphic>
          <a:graphicData uri="http://schemas.openxmlformats.org/drawingml/2006/table">
            <a:tbl>
              <a:tblPr firstRow="1" bandRow="1">
                <a:tableStyleId>{F9013385-3735-445A-AC79-02E4F697FF86}</a:tableStyleId>
              </a:tblPr>
              <a:tblGrid>
                <a:gridCol w="1341911"/>
                <a:gridCol w="2731324"/>
                <a:gridCol w="4227616"/>
              </a:tblGrid>
              <a:tr h="15800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solidFill>
                            <a:srgbClr val="FF0000"/>
                          </a:solidFill>
                        </a:rPr>
                        <a:t>Duchenne muscular dystrophy </a:t>
                      </a:r>
                    </a:p>
                  </a:txBody>
                  <a:tcPr/>
                </a:tc>
                <a:tc>
                  <a:txBody>
                    <a:bodyPr/>
                    <a:lstStyle/>
                    <a:p>
                      <a:r>
                        <a:rPr lang="en-IN" dirty="0" smtClean="0"/>
                        <a:t>https://www.dbdb.urmc.rochester.edu/associations/list</a:t>
                      </a:r>
                      <a:endParaRPr lang="en-IN" dirty="0"/>
                    </a:p>
                  </a:txBody>
                  <a:tcPr/>
                </a:tc>
                <a:tc rowSpan="4">
                  <a:txBody>
                    <a:bodyPr/>
                    <a:lstStyle/>
                    <a:p>
                      <a:r>
                        <a:rPr lang="en-IN" dirty="0" smtClean="0">
                          <a:hlinkClick r:id="rId2"/>
                        </a:rPr>
                        <a:t>https://www.uk10k.org/studies/neurodevelopment.html</a:t>
                      </a:r>
                      <a:endParaRPr lang="en-IN" dirty="0" smtClean="0"/>
                    </a:p>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t>Cerebral palsy</a:t>
                      </a:r>
                    </a:p>
                  </a:txBody>
                  <a:tcPr/>
                </a:tc>
                <a:tc>
                  <a:txBody>
                    <a:bodyPr/>
                    <a:lstStyle/>
                    <a:p>
                      <a:r>
                        <a:rPr lang="en-IN" dirty="0" smtClean="0"/>
                        <a:t>https://www.dbdb.urmc.rochester.edu/associations/list</a:t>
                      </a:r>
                      <a:endParaRPr lang="en-IN" dirty="0"/>
                    </a:p>
                  </a:txBody>
                  <a:tcPr/>
                </a:tc>
                <a:tc vMerge="1">
                  <a:txBody>
                    <a:bodyPr/>
                    <a:lstStyle/>
                    <a:p>
                      <a:endParaRPr lang="en-IN" dirty="0"/>
                    </a:p>
                  </a:txBody>
                  <a:tcPr/>
                </a:tc>
              </a:tr>
              <a:tr h="370840">
                <a:tc>
                  <a:txBody>
                    <a:bodyPr/>
                    <a:lstStyle/>
                    <a:p>
                      <a:r>
                        <a:rPr lang="en-IN" b="1" dirty="0" smtClean="0">
                          <a:solidFill>
                            <a:srgbClr val="FF0000"/>
                          </a:solidFill>
                        </a:rPr>
                        <a:t>Autism</a:t>
                      </a:r>
                      <a:endParaRPr lang="en-IN" dirty="0">
                        <a:solidFill>
                          <a:srgbClr val="FF0000"/>
                        </a:solidFill>
                      </a:endParaRPr>
                    </a:p>
                  </a:txBody>
                  <a:tcPr/>
                </a:tc>
                <a:tc>
                  <a:txBody>
                    <a:bodyPr/>
                    <a:lstStyle/>
                    <a:p>
                      <a:r>
                        <a:rPr lang="en-IN" dirty="0" smtClean="0"/>
                        <a:t>https://www.dbdb.urmc.rochester.edu/associations/list</a:t>
                      </a:r>
                      <a:endParaRPr lang="en-IN" dirty="0"/>
                    </a:p>
                  </a:txBody>
                  <a:tcPr/>
                </a:tc>
                <a:tc v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b="1" dirty="0" smtClean="0"/>
                        <a:t>ADHD</a:t>
                      </a:r>
                    </a:p>
                  </a:txBody>
                  <a:tcPr/>
                </a:tc>
                <a:tc>
                  <a:txBody>
                    <a:bodyPr/>
                    <a:lstStyle/>
                    <a:p>
                      <a:r>
                        <a:rPr lang="en-IN" dirty="0" smtClean="0"/>
                        <a:t>http://adhd.psych.ac.cn/</a:t>
                      </a:r>
                      <a:endParaRPr lang="en-IN" dirty="0"/>
                    </a:p>
                  </a:txBody>
                  <a:tcPr/>
                </a:tc>
                <a:tc vMerge="1">
                  <a:txBody>
                    <a:bodyPr/>
                    <a:lstStyle/>
                    <a:p>
                      <a:endParaRPr lang="en-IN" dirty="0"/>
                    </a:p>
                  </a:txBody>
                  <a:tcPr/>
                </a:tc>
              </a:tr>
            </a:tbl>
          </a:graphicData>
        </a:graphic>
      </p:graphicFrame>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603" t="13636" r="34468" b="43182"/>
          <a:stretch/>
        </p:blipFill>
        <p:spPr bwMode="auto">
          <a:xfrm>
            <a:off x="4381994" y="2548809"/>
            <a:ext cx="4144489" cy="1975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59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0" y="2571750"/>
            <a:ext cx="2924763" cy="351300"/>
          </a:xfrm>
        </p:spPr>
        <p:txBody>
          <a:bodyPr/>
          <a:lstStyle/>
          <a:p>
            <a:pPr algn="ctr"/>
            <a:r>
              <a:rPr lang="en-IN" dirty="0"/>
              <a:t>Schematic Representation of the Genetic Mechanisms of Neurodevelopment Disorders (NDDs).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pic>
        <p:nvPicPr>
          <p:cNvPr id="4098"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373" y="0"/>
            <a:ext cx="510362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93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1"/>
        <p:cNvGrpSpPr/>
        <p:nvPr/>
      </p:nvGrpSpPr>
      <p:grpSpPr>
        <a:xfrm>
          <a:off x="0" y="0"/>
          <a:ext cx="0" cy="0"/>
          <a:chOff x="0" y="0"/>
          <a:chExt cx="0" cy="0"/>
        </a:xfrm>
      </p:grpSpPr>
      <p:sp>
        <p:nvSpPr>
          <p:cNvPr id="293" name="Google Shape;293;p22"/>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6" name="Google Shape;298;p23">
            <a:extLst>
              <a:ext uri="{FF2B5EF4-FFF2-40B4-BE49-F238E27FC236}">
                <a16:creationId xmlns="" xmlns:a16="http://schemas.microsoft.com/office/drawing/2014/main" id="{DAC62E2F-45A7-4FC6-A2F5-AD10DE0A967B}"/>
              </a:ext>
            </a:extLst>
          </p:cNvPr>
          <p:cNvSpPr txBox="1">
            <a:spLocks/>
          </p:cNvSpPr>
          <p:nvPr/>
        </p:nvSpPr>
        <p:spPr>
          <a:xfrm>
            <a:off x="1015939" y="3965466"/>
            <a:ext cx="6728400" cy="82298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b="1" dirty="0">
                <a:solidFill>
                  <a:srgbClr val="FFC000"/>
                </a:solidFill>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640" y="213820"/>
            <a:ext cx="6728400" cy="764747"/>
          </a:xfrm>
        </p:spPr>
        <p:txBody>
          <a:bodyPr/>
          <a:lstStyle/>
          <a:p>
            <a:r>
              <a:rPr lang="en-IN" sz="4400" dirty="0" smtClean="0"/>
              <a:t>Team Members</a:t>
            </a:r>
            <a:endParaRPr lang="en-IN" sz="44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473970651"/>
              </p:ext>
            </p:extLst>
          </p:nvPr>
        </p:nvGraphicFramePr>
        <p:xfrm>
          <a:off x="1347537" y="1384568"/>
          <a:ext cx="6962274" cy="2773680"/>
        </p:xfrm>
        <a:graphic>
          <a:graphicData uri="http://schemas.openxmlformats.org/drawingml/2006/table">
            <a:tbl>
              <a:tblPr firstRow="1" bandRow="1">
                <a:tableStyleId>{1FECB4D8-DB02-4DC6-A0A2-4F2EBAE1DC90}</a:tableStyleId>
              </a:tblPr>
              <a:tblGrid>
                <a:gridCol w="3481137"/>
                <a:gridCol w="3481137"/>
              </a:tblGrid>
              <a:tr h="370840">
                <a:tc>
                  <a:txBody>
                    <a:bodyPr/>
                    <a:lstStyle/>
                    <a:p>
                      <a:pPr marR="0" algn="ctr" rtl="0">
                        <a:lnSpc>
                          <a:spcPct val="100000"/>
                        </a:lnSpc>
                        <a:spcBef>
                          <a:spcPts val="0"/>
                        </a:spcBef>
                        <a:spcAft>
                          <a:spcPts val="0"/>
                        </a:spcAft>
                        <a:buClr>
                          <a:srgbClr val="000000"/>
                        </a:buClr>
                        <a:buFont typeface="Arial"/>
                      </a:pPr>
                      <a:r>
                        <a:rPr lang="en-IN" sz="2400" b="1" i="0" u="none" strike="noStrike" cap="none" dirty="0" smtClean="0">
                          <a:solidFill>
                            <a:srgbClr val="FFFF00"/>
                          </a:solidFill>
                          <a:latin typeface="Times New Roman" panose="02020603050405020304" pitchFamily="18" charset="0"/>
                          <a:ea typeface="Arial"/>
                          <a:cs typeface="Times New Roman" panose="02020603050405020304" pitchFamily="18" charset="0"/>
                          <a:sym typeface="Arial"/>
                        </a:rPr>
                        <a:t>Computer Science</a:t>
                      </a:r>
                      <a:endParaRPr lang="en-IN" sz="2400" b="1" i="0" u="none" strike="noStrike" cap="none" dirty="0">
                        <a:solidFill>
                          <a:srgbClr val="FFFF00"/>
                        </a:solidFill>
                        <a:latin typeface="Times New Roman" panose="02020603050405020304" pitchFamily="18" charset="0"/>
                        <a:ea typeface="Arial"/>
                        <a:cs typeface="Times New Roman" panose="02020603050405020304" pitchFamily="18" charset="0"/>
                        <a:sym typeface="Arial"/>
                      </a:endParaRPr>
                    </a:p>
                  </a:txBody>
                  <a:tcPr/>
                </a:tc>
                <a:tc>
                  <a:txBody>
                    <a:bodyPr/>
                    <a:lstStyle/>
                    <a:p>
                      <a:pPr marR="0" algn="ctr" rtl="0">
                        <a:lnSpc>
                          <a:spcPct val="100000"/>
                        </a:lnSpc>
                        <a:spcBef>
                          <a:spcPts val="0"/>
                        </a:spcBef>
                        <a:spcAft>
                          <a:spcPts val="0"/>
                        </a:spcAft>
                        <a:buClr>
                          <a:srgbClr val="000000"/>
                        </a:buClr>
                        <a:buFont typeface="Arial"/>
                      </a:pPr>
                      <a:r>
                        <a:rPr lang="en-IN" sz="2400" b="1" i="0" u="none" strike="noStrike" cap="none" dirty="0" smtClean="0">
                          <a:solidFill>
                            <a:srgbClr val="FFFF00"/>
                          </a:solidFill>
                          <a:latin typeface="Times New Roman" panose="02020603050405020304" pitchFamily="18" charset="0"/>
                          <a:ea typeface="Arial"/>
                          <a:cs typeface="Times New Roman" panose="02020603050405020304" pitchFamily="18" charset="0"/>
                          <a:sym typeface="Arial"/>
                        </a:rPr>
                        <a:t>Biotechnology</a:t>
                      </a:r>
                      <a:endParaRPr lang="en-IN" sz="2400" b="1" i="0" u="none" strike="noStrike" cap="none" dirty="0">
                        <a:solidFill>
                          <a:srgbClr val="FFFF00"/>
                        </a:solidFill>
                        <a:latin typeface="Times New Roman" panose="02020603050405020304" pitchFamily="18" charset="0"/>
                        <a:ea typeface="Arial"/>
                        <a:cs typeface="Times New Roman" panose="02020603050405020304" pitchFamily="18" charset="0"/>
                        <a:sym typeface="Arial"/>
                      </a:endParaRPr>
                    </a:p>
                  </a:txBody>
                  <a:tcPr/>
                </a:tc>
              </a:tr>
              <a:tr h="370840">
                <a:tc>
                  <a:txBody>
                    <a:bodyPr/>
                    <a:lstStyle/>
                    <a:p>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Dr.</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S.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Pitchumani</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Angayarkanni</a:t>
                      </a:r>
                      <a:endPar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Associate Professor, </a:t>
                      </a: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Department of Computer Science</a:t>
                      </a: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Lady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Doak</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College</a:t>
                      </a:r>
                    </a:p>
                    <a:p>
                      <a:endParaRPr lang="en-IN" b="1" dirty="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Dr.</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S.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Kalaivani</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Priyadarshini</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Assistant Professor, </a:t>
                      </a: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Department of Biotechnology, </a:t>
                      </a:r>
                    </a:p>
                    <a:p>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Lady </a:t>
                      </a:r>
                      <a:r>
                        <a:rPr lang="en-IN" sz="1400" b="1" dirty="0" err="1"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Doak</a:t>
                      </a:r>
                      <a:r>
                        <a:rPr lang="en-IN" sz="1400" b="1" dirty="0" smtClean="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College</a:t>
                      </a:r>
                    </a:p>
                    <a:p>
                      <a:endParaRPr lang="en-IN" b="1" dirty="0">
                        <a:solidFill>
                          <a:schemeClr val="bg1">
                            <a:lumMod val="75000"/>
                            <a:lumOff val="2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r>
              <a:tr h="370840">
                <a:tc>
                  <a:txBody>
                    <a:bodyPr/>
                    <a:lstStyle/>
                    <a:p>
                      <a:r>
                        <a:rPr lang="en-IN" sz="1400" b="1" dirty="0" err="1"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Dr.</a:t>
                      </a:r>
                      <a:r>
                        <a:rPr lang="en-IN" sz="1400"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 Sofia,</a:t>
                      </a:r>
                    </a:p>
                    <a:p>
                      <a:r>
                        <a:rPr lang="en-IN" sz="1400"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Associate Professor,</a:t>
                      </a:r>
                    </a:p>
                    <a:p>
                      <a:r>
                        <a:rPr lang="en-IN" sz="1400"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Department of Computer Science,</a:t>
                      </a:r>
                    </a:p>
                    <a:p>
                      <a:r>
                        <a:rPr lang="en-IN" sz="1400"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Lady </a:t>
                      </a:r>
                      <a:r>
                        <a:rPr lang="en-IN" sz="1400" b="1" dirty="0" err="1"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Doak</a:t>
                      </a:r>
                      <a:r>
                        <a:rPr lang="en-IN" sz="1400"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 College.</a:t>
                      </a:r>
                    </a:p>
                    <a:p>
                      <a:endParaRPr lang="en-IN" b="1" dirty="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c>
                  <a:txBody>
                    <a:bodyPr/>
                    <a:lstStyle/>
                    <a:p>
                      <a:r>
                        <a:rPr lang="en-IN"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Ms.</a:t>
                      </a:r>
                      <a:r>
                        <a:rPr lang="en-IN" b="1" baseline="0"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 Raga </a:t>
                      </a:r>
                      <a:r>
                        <a:rPr lang="en-IN" b="1" baseline="0" dirty="0" err="1"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Priya</a:t>
                      </a:r>
                      <a:endParaRPr lang="en-IN" b="1" baseline="0"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endParaRPr>
                    </a:p>
                    <a:p>
                      <a:r>
                        <a:rPr lang="en-IN"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UG Student </a:t>
                      </a:r>
                    </a:p>
                    <a:p>
                      <a:r>
                        <a:rPr lang="en-IN"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Bioinformatics</a:t>
                      </a:r>
                    </a:p>
                    <a:p>
                      <a:r>
                        <a:rPr lang="en-IN" b="1" dirty="0" smtClean="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rPr>
                        <a:t>TN Agricultural university. Coimbatore</a:t>
                      </a:r>
                      <a:endParaRPr lang="en-IN" b="1" dirty="0">
                        <a:solidFill>
                          <a:srgbClr val="FFFF00"/>
                        </a:solidFill>
                        <a:latin typeface="Arial Unicode MS" panose="020B0604020202020204" pitchFamily="34" charset="-128"/>
                        <a:ea typeface="Arial Unicode MS" panose="020B0604020202020204" pitchFamily="34" charset="-128"/>
                        <a:cs typeface="Arial Unicode MS" panose="020B0604020202020204" pitchFamily="34" charset="-128"/>
                      </a:endParaRPr>
                    </a:p>
                  </a:txBody>
                  <a:tcPr/>
                </a:tc>
              </a:tr>
            </a:tbl>
          </a:graphicData>
        </a:graphic>
      </p:graphicFrame>
    </p:spTree>
    <p:extLst>
      <p:ext uri="{BB962C8B-B14F-4D97-AF65-F5344CB8AC3E}">
        <p14:creationId xmlns:p14="http://schemas.microsoft.com/office/powerpoint/2010/main" val="1175416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47" y="0"/>
            <a:ext cx="6728400" cy="351300"/>
          </a:xfrm>
        </p:spPr>
        <p:txBody>
          <a:bodyPr/>
          <a:lstStyle/>
          <a:p>
            <a:r>
              <a:rPr lang="en-IN" dirty="0" smtClean="0"/>
              <a:t>Review of Literature</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109196461"/>
              </p:ext>
            </p:extLst>
          </p:nvPr>
        </p:nvGraphicFramePr>
        <p:xfrm>
          <a:off x="0" y="444749"/>
          <a:ext cx="8977746" cy="4281433"/>
        </p:xfrm>
        <a:graphic>
          <a:graphicData uri="http://schemas.openxmlformats.org/drawingml/2006/table">
            <a:tbl>
              <a:tblPr firstRow="1" bandRow="1">
                <a:tableStyleId>{F9013385-3735-445A-AC79-02E4F697FF86}</a:tableStyleId>
              </a:tblPr>
              <a:tblGrid>
                <a:gridCol w="2992582"/>
                <a:gridCol w="2731324"/>
                <a:gridCol w="3253840"/>
              </a:tblGrid>
              <a:tr h="370840">
                <a:tc>
                  <a:txBody>
                    <a:bodyPr/>
                    <a:lstStyle/>
                    <a:p>
                      <a:r>
                        <a:rPr lang="en-IN" b="1" dirty="0" smtClean="0"/>
                        <a:t>Papers</a:t>
                      </a:r>
                      <a:endParaRPr lang="en-IN" b="1" dirty="0"/>
                    </a:p>
                  </a:txBody>
                  <a:tcPr/>
                </a:tc>
                <a:tc>
                  <a:txBody>
                    <a:bodyPr/>
                    <a:lstStyle/>
                    <a:p>
                      <a:r>
                        <a:rPr lang="en-IN" b="1" dirty="0" smtClean="0"/>
                        <a:t>Focus</a:t>
                      </a:r>
                      <a:endParaRPr lang="en-IN" b="1" dirty="0"/>
                    </a:p>
                  </a:txBody>
                  <a:tcPr/>
                </a:tc>
                <a:tc>
                  <a:txBody>
                    <a:bodyPr/>
                    <a:lstStyle/>
                    <a:p>
                      <a:r>
                        <a:rPr lang="en-IN" b="1" dirty="0" smtClean="0"/>
                        <a:t>Outcome</a:t>
                      </a:r>
                      <a:endParaRPr lang="en-IN" b="1" dirty="0"/>
                    </a:p>
                  </a:txBody>
                  <a:tcPr/>
                </a:tc>
              </a:tr>
              <a:tr h="1975113">
                <a:tc>
                  <a:txBody>
                    <a:bodyPr/>
                    <a:lstStyle/>
                    <a:p>
                      <a:r>
                        <a:rPr lang="vi-VN" sz="1100" dirty="0" smtClean="0"/>
                        <a:t>Tărlungeanu, D.C., Novarino, G. Genomics in neurodevelopmental disorders: an avenue to personalized medicine. </a:t>
                      </a:r>
                      <a:r>
                        <a:rPr lang="vi-VN" sz="1100" i="1" dirty="0" smtClean="0"/>
                        <a:t>Exp Mol Med</a:t>
                      </a:r>
                      <a:r>
                        <a:rPr lang="vi-VN" sz="1100" dirty="0" smtClean="0"/>
                        <a:t> </a:t>
                      </a:r>
                      <a:r>
                        <a:rPr lang="vi-VN" sz="1100" b="1" dirty="0" smtClean="0"/>
                        <a:t>50, </a:t>
                      </a:r>
                      <a:r>
                        <a:rPr lang="vi-VN" sz="1100" dirty="0" smtClean="0"/>
                        <a:t>100 (2018). https://doi.org/10.1038/s12276-018-0129-7</a:t>
                      </a:r>
                      <a:endParaRPr lang="en-IN" sz="1100" dirty="0"/>
                    </a:p>
                  </a:txBody>
                  <a:tcPr/>
                </a:tc>
                <a:tc>
                  <a:txBody>
                    <a:bodyPr/>
                    <a:lstStyle/>
                    <a:p>
                      <a:r>
                        <a:rPr lang="en-IN" sz="1100" dirty="0" smtClean="0"/>
                        <a:t>autism spectrum disorders (ASD), intellectual disability (ID) and language disorders</a:t>
                      </a:r>
                      <a:endParaRPr lang="en-IN" sz="1100" dirty="0"/>
                    </a:p>
                  </a:txBody>
                  <a:tcPr/>
                </a:tc>
                <a:tc>
                  <a:txBody>
                    <a:bodyPr/>
                    <a:lstStyle/>
                    <a:p>
                      <a:r>
                        <a:rPr lang="en-IN" sz="1100" dirty="0" smtClean="0"/>
                        <a:t>On average, a </a:t>
                      </a:r>
                      <a:r>
                        <a:rPr lang="en-IN" sz="1100" dirty="0" err="1" smtClean="0"/>
                        <a:t>newborn</a:t>
                      </a:r>
                      <a:r>
                        <a:rPr lang="en-IN" sz="1100" dirty="0" smtClean="0"/>
                        <a:t> acquires between 50 and 100 new genetic variants, resulting in 0.86 new amino acid-altering mutations (i.e., de novo mutations) per individual</a:t>
                      </a:r>
                    </a:p>
                    <a:p>
                      <a:r>
                        <a:rPr lang="en-IN" sz="1100" dirty="0" smtClean="0"/>
                        <a:t>Common inherited genetic variants contribute substantially to ASD risk (49%); however, the individual common genetic variant liability is lower than that for rare genetic mutations</a:t>
                      </a:r>
                      <a:endParaRPr lang="en-IN" sz="1100" dirty="0"/>
                    </a:p>
                  </a:txBody>
                  <a:tcPr/>
                </a:tc>
              </a:tr>
              <a:tr h="370840">
                <a:tc>
                  <a:txBody>
                    <a:bodyPr/>
                    <a:lstStyle/>
                    <a:p>
                      <a:r>
                        <a:rPr lang="en-IN" sz="1100" dirty="0" smtClean="0"/>
                        <a:t>Uddin, M., Wang, Y. &amp; Woodbury-Smith, M. Artificial intelligence for precision medicine in neurodevelopmental disorders. </a:t>
                      </a:r>
                      <a:r>
                        <a:rPr lang="en-IN" sz="1100" i="1" dirty="0" err="1" smtClean="0"/>
                        <a:t>npj</a:t>
                      </a:r>
                      <a:r>
                        <a:rPr lang="en-IN" sz="1100" i="1" dirty="0" smtClean="0"/>
                        <a:t> Digit. Med.</a:t>
                      </a:r>
                      <a:r>
                        <a:rPr lang="en-IN" sz="1100" dirty="0" smtClean="0"/>
                        <a:t> </a:t>
                      </a:r>
                      <a:r>
                        <a:rPr lang="en-IN" sz="1100" b="1" dirty="0" smtClean="0"/>
                        <a:t>2, </a:t>
                      </a:r>
                      <a:r>
                        <a:rPr lang="en-IN" sz="1100" dirty="0" smtClean="0"/>
                        <a:t>112 (2019). https://doi.org/10.1038/s41746-019-0191-0</a:t>
                      </a:r>
                      <a:endParaRPr lang="en-IN" sz="1100" dirty="0"/>
                    </a:p>
                  </a:txBody>
                  <a:tcPr/>
                </a:tc>
                <a:tc>
                  <a:txBody>
                    <a:bodyPr/>
                    <a:lstStyle/>
                    <a:p>
                      <a:r>
                        <a:rPr lang="en-IN" sz="1100" dirty="0" smtClean="0"/>
                        <a:t>NDDs are severe disorders that impact multiple domains of cognitive functioning, such as intellectual disability (ID), as well as severe and pervasive disorders of social communication (autism spectrum disorder, ASD), motor function and cognition (epilepsy encephalopathies), and </a:t>
                      </a:r>
                      <a:r>
                        <a:rPr lang="en-IN" sz="1100" dirty="0" err="1" smtClean="0"/>
                        <a:t>behavioral</a:t>
                      </a:r>
                      <a:r>
                        <a:rPr lang="en-IN" sz="1100" dirty="0" smtClean="0"/>
                        <a:t> regulation (attention deficit hyperactivity disorder, ADHD).</a:t>
                      </a:r>
                      <a:endParaRPr lang="en-IN" sz="1100" dirty="0"/>
                    </a:p>
                  </a:txBody>
                  <a:tcPr/>
                </a:tc>
                <a:tc>
                  <a:txBody>
                    <a:bodyPr/>
                    <a:lstStyle/>
                    <a:p>
                      <a:r>
                        <a:rPr lang="en-IN" sz="1100" dirty="0" smtClean="0"/>
                        <a:t>NDDs, particularly single gene disorders with more severe cognitive and medical consequences, are very rare. ASD and ADHD in particular are now relatively common, and result in major functional impairment, in part related to the high rates of co-morbidity. Epilepsy is one such comorbidity, with 20% of people with ASD also receiving this diagnosis. Moreover, epilepsy itself is often neurodevelopmental, although can sometimes occur de novo in adulthood or later in life. </a:t>
                      </a:r>
                      <a:endParaRPr lang="en-IN" sz="1100" dirty="0"/>
                    </a:p>
                  </a:txBody>
                  <a:tcPr/>
                </a:tc>
              </a:tr>
            </a:tbl>
          </a:graphicData>
        </a:graphic>
      </p:graphicFrame>
    </p:spTree>
    <p:extLst>
      <p:ext uri="{BB962C8B-B14F-4D97-AF65-F5344CB8AC3E}">
        <p14:creationId xmlns:p14="http://schemas.microsoft.com/office/powerpoint/2010/main" val="218596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FF77C-A7F1-46CC-A42D-0D68AE51F877}"/>
              </a:ext>
            </a:extLst>
          </p:cNvPr>
          <p:cNvSpPr>
            <a:spLocks noGrp="1"/>
          </p:cNvSpPr>
          <p:nvPr>
            <p:ph type="title"/>
          </p:nvPr>
        </p:nvSpPr>
        <p:spPr/>
        <p:txBody>
          <a:bodyPr/>
          <a:lstStyle/>
          <a:p>
            <a:endParaRPr lang="en-IN"/>
          </a:p>
        </p:txBody>
      </p:sp>
      <p:sp>
        <p:nvSpPr>
          <p:cNvPr id="3" name="Text Placeholder 2">
            <a:extLst>
              <a:ext uri="{FF2B5EF4-FFF2-40B4-BE49-F238E27FC236}">
                <a16:creationId xmlns="" xmlns:a16="http://schemas.microsoft.com/office/drawing/2014/main" id="{E6594A17-5DD2-4D4A-857B-4F0519509D74}"/>
              </a:ext>
            </a:extLst>
          </p:cNvPr>
          <p:cNvSpPr>
            <a:spLocks noGrp="1"/>
          </p:cNvSpPr>
          <p:nvPr>
            <p:ph type="body" idx="1"/>
          </p:nvPr>
        </p:nvSpPr>
        <p:spPr/>
        <p:txBody>
          <a:bodyPr/>
          <a:lstStyle/>
          <a:p>
            <a:endParaRPr lang="en-IN"/>
          </a:p>
        </p:txBody>
      </p:sp>
      <p:sp>
        <p:nvSpPr>
          <p:cNvPr id="4" name="Text Placeholder 3">
            <a:extLst>
              <a:ext uri="{FF2B5EF4-FFF2-40B4-BE49-F238E27FC236}">
                <a16:creationId xmlns="" xmlns:a16="http://schemas.microsoft.com/office/drawing/2014/main" id="{9E7488B5-612E-4E61-BC72-861D7C971001}"/>
              </a:ext>
            </a:extLst>
          </p:cNvPr>
          <p:cNvSpPr>
            <a:spLocks noGrp="1"/>
          </p:cNvSpPr>
          <p:nvPr>
            <p:ph type="body" idx="2"/>
          </p:nvPr>
        </p:nvSpPr>
        <p:spPr/>
        <p:txBody>
          <a:bodyPr/>
          <a:lstStyle/>
          <a:p>
            <a:endParaRPr lang="en-IN" dirty="0"/>
          </a:p>
        </p:txBody>
      </p:sp>
      <p:sp>
        <p:nvSpPr>
          <p:cNvPr id="5" name="Slide Number Placeholder 4">
            <a:extLst>
              <a:ext uri="{FF2B5EF4-FFF2-40B4-BE49-F238E27FC236}">
                <a16:creationId xmlns="" xmlns:a16="http://schemas.microsoft.com/office/drawing/2014/main" id="{C2E1600C-C1F8-4AEA-BE33-C20D5FDCC92D}"/>
              </a:ext>
            </a:extLst>
          </p:cNvPr>
          <p:cNvSpPr>
            <a:spLocks noGrp="1"/>
          </p:cNvSpPr>
          <p:nvPr>
            <p:ph type="sldNum" idx="12"/>
          </p:nvPr>
        </p:nvSpPr>
        <p:spPr>
          <a:xfrm>
            <a:off x="8686066" y="4665202"/>
            <a:ext cx="351300" cy="405300"/>
          </a:xfrm>
        </p:spPr>
        <p:txBody>
          <a:bodyPr/>
          <a:lstStyle/>
          <a:p>
            <a:pPr marL="0" lvl="0" indent="0" algn="ctr" rtl="0">
              <a:spcBef>
                <a:spcPts val="0"/>
              </a:spcBef>
              <a:spcAft>
                <a:spcPts val="0"/>
              </a:spcAft>
              <a:buNone/>
            </a:pPr>
            <a:fld id="{00000000-1234-1234-1234-123412341234}" type="slidenum">
              <a:rPr lang="en" smtClean="0"/>
              <a:t>4</a:t>
            </a:fld>
            <a:endParaRPr lang="en" dirty="0"/>
          </a:p>
        </p:txBody>
      </p:sp>
      <p:pic>
        <p:nvPicPr>
          <p:cNvPr id="7" name="Picture 2">
            <a:extLst>
              <a:ext uri="{FF2B5EF4-FFF2-40B4-BE49-F238E27FC236}">
                <a16:creationId xmlns="" xmlns:a16="http://schemas.microsoft.com/office/drawing/2014/main" id="{AFEFD881-B99D-4048-93FE-7706102AE0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117" t="12350" r="26950" b="5384"/>
          <a:stretch/>
        </p:blipFill>
        <p:spPr bwMode="auto">
          <a:xfrm>
            <a:off x="383823" y="275648"/>
            <a:ext cx="4056672" cy="44203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 xmlns:a16="http://schemas.microsoft.com/office/drawing/2014/main" id="{C7ADD695-9845-4E1A-852F-30AB69B3DAE6}"/>
              </a:ext>
            </a:extLst>
          </p:cNvPr>
          <p:cNvPicPr>
            <a:picLocks noChangeAspect="1"/>
          </p:cNvPicPr>
          <p:nvPr/>
        </p:nvPicPr>
        <p:blipFill rotWithShape="1">
          <a:blip r:embed="rId3"/>
          <a:srcRect t="16711" r="38149" b="6814"/>
          <a:stretch/>
        </p:blipFill>
        <p:spPr>
          <a:xfrm>
            <a:off x="4703468" y="275648"/>
            <a:ext cx="4158248" cy="442030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225440" y="817200"/>
              <a:ext cx="5780160" cy="1145520"/>
            </p14:xfrm>
          </p:contentPart>
        </mc:Choice>
        <mc:Fallback xmlns="">
          <p:pic>
            <p:nvPicPr>
              <p:cNvPr id="6" name="Ink 5"/>
              <p:cNvPicPr/>
              <p:nvPr/>
            </p:nvPicPr>
            <p:blipFill>
              <a:blip r:embed="rId5"/>
              <a:stretch>
                <a:fillRect/>
              </a:stretch>
            </p:blipFill>
            <p:spPr>
              <a:xfrm>
                <a:off x="1216080" y="807840"/>
                <a:ext cx="5798880" cy="1164240"/>
              </a:xfrm>
              <a:prstGeom prst="rect">
                <a:avLst/>
              </a:prstGeom>
            </p:spPr>
          </p:pic>
        </mc:Fallback>
      </mc:AlternateContent>
    </p:spTree>
    <p:extLst>
      <p:ext uri="{BB962C8B-B14F-4D97-AF65-F5344CB8AC3E}">
        <p14:creationId xmlns:p14="http://schemas.microsoft.com/office/powerpoint/2010/main" val="3459899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Neurodevelopmental Disorder</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44" t="24676" r="3711" b="18019"/>
          <a:stretch/>
        </p:blipFill>
        <p:spPr bwMode="auto">
          <a:xfrm>
            <a:off x="403759" y="1306286"/>
            <a:ext cx="8502735" cy="337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029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 Variation Study</a:t>
            </a:r>
            <a:endParaRPr lang="en-IN"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5" name="Rectangle 4"/>
          <p:cNvSpPr/>
          <p:nvPr/>
        </p:nvSpPr>
        <p:spPr>
          <a:xfrm>
            <a:off x="391886" y="1448366"/>
            <a:ext cx="7956467" cy="2862322"/>
          </a:xfrm>
          <a:prstGeom prst="rect">
            <a:avLst/>
          </a:prstGeom>
        </p:spPr>
        <p:txBody>
          <a:bodyPr wrap="square">
            <a:spAutoFit/>
          </a:bodyPr>
          <a:lstStyle/>
          <a:p>
            <a:r>
              <a:rPr lang="en-IN" sz="2000" dirty="0">
                <a:solidFill>
                  <a:srgbClr val="FF0000"/>
                </a:solidFill>
              </a:rPr>
              <a:t>Autism</a:t>
            </a:r>
          </a:p>
          <a:p>
            <a:r>
              <a:rPr lang="en-IN" sz="2000" dirty="0"/>
              <a:t>https://ghr.nlm.nih.gov/search?query=autism&amp;tab=gene</a:t>
            </a:r>
          </a:p>
          <a:p>
            <a:r>
              <a:rPr lang="en-IN" sz="2000" dirty="0">
                <a:solidFill>
                  <a:srgbClr val="FF0000"/>
                </a:solidFill>
              </a:rPr>
              <a:t>ADHD</a:t>
            </a:r>
          </a:p>
          <a:p>
            <a:r>
              <a:rPr lang="en-IN" sz="2000" dirty="0"/>
              <a:t>https://ghr.nlm.nih.gov/search?query=adhd&amp;tab=gene</a:t>
            </a:r>
          </a:p>
          <a:p>
            <a:r>
              <a:rPr lang="en-IN" sz="2000" dirty="0">
                <a:solidFill>
                  <a:srgbClr val="FF0000"/>
                </a:solidFill>
              </a:rPr>
              <a:t>Duchenne muscular dystrophy</a:t>
            </a:r>
          </a:p>
          <a:p>
            <a:r>
              <a:rPr lang="en-IN" sz="2000" dirty="0"/>
              <a:t>https://ghr.nlm.nih.gov/search?query=duchenne+muscular+dystrophy&amp;tab=gene&amp;rows=10</a:t>
            </a:r>
          </a:p>
          <a:p>
            <a:r>
              <a:rPr lang="en-IN" sz="2000" dirty="0">
                <a:solidFill>
                  <a:srgbClr val="FF0000"/>
                </a:solidFill>
              </a:rPr>
              <a:t>cerebral palsy</a:t>
            </a:r>
          </a:p>
          <a:p>
            <a:r>
              <a:rPr lang="en-IN" sz="2000" dirty="0"/>
              <a:t>https://ghr.nlm.nih.gov/search?query=cerebral+palsy&amp;tab=gene</a:t>
            </a:r>
          </a:p>
        </p:txBody>
      </p:sp>
    </p:spTree>
    <p:extLst>
      <p:ext uri="{BB962C8B-B14F-4D97-AF65-F5344CB8AC3E}">
        <p14:creationId xmlns:p14="http://schemas.microsoft.com/office/powerpoint/2010/main" val="309062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88" t="33117" r="14754" b="7630"/>
          <a:stretch/>
        </p:blipFill>
        <p:spPr bwMode="auto">
          <a:xfrm>
            <a:off x="1" y="0"/>
            <a:ext cx="9037122"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61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84" t="36201" r="11285" b="35065"/>
          <a:stretch/>
        </p:blipFill>
        <p:spPr bwMode="auto">
          <a:xfrm>
            <a:off x="1" y="0"/>
            <a:ext cx="9144000" cy="2101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71896" y="4572000"/>
            <a:ext cx="6947065" cy="307777"/>
          </a:xfrm>
          <a:prstGeom prst="rect">
            <a:avLst/>
          </a:prstGeom>
          <a:noFill/>
        </p:spPr>
        <p:txBody>
          <a:bodyPr wrap="square" rtlCol="0">
            <a:spAutoFit/>
          </a:bodyPr>
          <a:lstStyle/>
          <a:p>
            <a:r>
              <a:rPr lang="en-IN" dirty="0"/>
              <a:t>https://www.dbdb.urmc.rochester.edu/search</a:t>
            </a: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3325" t="22889" r="11012" b="20617"/>
          <a:stretch/>
        </p:blipFill>
        <p:spPr bwMode="auto">
          <a:xfrm>
            <a:off x="1" y="2018806"/>
            <a:ext cx="9143999" cy="3360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52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929" t="19481" r="10007" b="7792"/>
          <a:stretch/>
        </p:blipFill>
        <p:spPr bwMode="auto">
          <a:xfrm>
            <a:off x="0" y="0"/>
            <a:ext cx="9144000" cy="5320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4160402"/>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445</Words>
  <Application>Microsoft Office PowerPoint</Application>
  <PresentationFormat>On-screen Show (16:9)</PresentationFormat>
  <Paragraphs>66</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Narrow</vt:lpstr>
      <vt:lpstr>Titillium Web</vt:lpstr>
      <vt:lpstr>Saira SemiCondensed Medium</vt:lpstr>
      <vt:lpstr>Inria Sans Light</vt:lpstr>
      <vt:lpstr>Arial Unicode MS</vt:lpstr>
      <vt:lpstr>AR DECODE</vt:lpstr>
      <vt:lpstr>Times New Roman</vt:lpstr>
      <vt:lpstr>Gurney template</vt:lpstr>
      <vt:lpstr>Deep learning model in analysing the Genetic variation associated with the occurrence and progression of Neurodevelopmental disorder </vt:lpstr>
      <vt:lpstr>Team Members</vt:lpstr>
      <vt:lpstr>Review of Literature</vt:lpstr>
      <vt:lpstr>PowerPoint Presentation</vt:lpstr>
      <vt:lpstr>Major Neurodevelopmental Disorder</vt:lpstr>
      <vt:lpstr>Gene Variation Study</vt:lpstr>
      <vt:lpstr>PowerPoint Presentation</vt:lpstr>
      <vt:lpstr>PowerPoint Presentation</vt:lpstr>
      <vt:lpstr>PowerPoint Presentation</vt:lpstr>
      <vt:lpstr> DataSet </vt:lpstr>
      <vt:lpstr>Schematic Representation of the Genetic Mechanisms of Neurodevelopment Disorders (NDDs).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Revathy Iswarya</dc:creator>
  <cp:lastModifiedBy>MADAN KUMAR</cp:lastModifiedBy>
  <cp:revision>50</cp:revision>
  <dcterms:modified xsi:type="dcterms:W3CDTF">2020-09-28T11:54:52Z</dcterms:modified>
</cp:coreProperties>
</file>