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</p:sldMasterIdLst>
  <p:notesMasterIdLst>
    <p:notesMasterId r:id="rId21"/>
  </p:notesMasterIdLst>
  <p:sldIdLst>
    <p:sldId id="256" r:id="rId2"/>
    <p:sldId id="273" r:id="rId3"/>
    <p:sldId id="258" r:id="rId4"/>
    <p:sldId id="283" r:id="rId5"/>
    <p:sldId id="274" r:id="rId6"/>
    <p:sldId id="281" r:id="rId7"/>
    <p:sldId id="280" r:id="rId8"/>
    <p:sldId id="275" r:id="rId9"/>
    <p:sldId id="277" r:id="rId10"/>
    <p:sldId id="278" r:id="rId11"/>
    <p:sldId id="279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71" r:id="rId20"/>
  </p:sldIdLst>
  <p:sldSz cx="9144000" cy="5143500" type="screen16x9"/>
  <p:notesSz cx="6858000" cy="9144000"/>
  <p:embeddedFontLst>
    <p:embeddedFont>
      <p:font typeface="Inria Sans Light" panose="020B0604020202020204" charset="0"/>
      <p:regular r:id="rId22"/>
      <p:bold r:id="rId23"/>
      <p:italic r:id="rId24"/>
      <p:boldItalic r:id="rId25"/>
    </p:embeddedFont>
    <p:embeddedFont>
      <p:font typeface="Titillium Web" panose="020B0604020202020204" charset="0"/>
      <p:regular r:id="rId26"/>
      <p:bold r:id="rId27"/>
      <p:italic r:id="rId28"/>
      <p:boldItalic r:id="rId29"/>
    </p:embeddedFont>
    <p:embeddedFont>
      <p:font typeface="Arial Narrow" panose="020B0606020202030204" pitchFamily="34" charset="0"/>
      <p:regular r:id="rId30"/>
      <p:bold r:id="rId31"/>
      <p:italic r:id="rId32"/>
      <p:boldItalic r:id="rId33"/>
    </p:embeddedFont>
    <p:embeddedFont>
      <p:font typeface="Arimo" panose="020B0604020202020204" charset="0"/>
      <p:regular r:id="rId34"/>
      <p:bold r:id="rId35"/>
      <p:italic r:id="rId36"/>
      <p:boldItalic r:id="rId37"/>
    </p:embeddedFont>
    <p:embeddedFont>
      <p:font typeface="AR BERKLEY" panose="020B0604020202020204" charset="0"/>
      <p:regular r:id="rId38"/>
    </p:embeddedFont>
    <p:embeddedFont>
      <p:font typeface="Saira SemiCondensed Medium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AFE9BA2-77CC-4549-AE44-754D17C80D4D}">
  <a:tblStyle styleId="{3AFE9BA2-77CC-4549-AE44-754D17C80D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7F1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1F5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8DDCC1-CA8A-4FEE-B8C5-276B0343F0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236" y="7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87130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9000">
                  <a:srgbClr val="FFFFFF">
                    <a:alpha val="45098"/>
                  </a:srgbClr>
                </a:gs>
                <a:gs pos="42000">
                  <a:srgbClr val="FFFFFF">
                    <a:alpha val="45098"/>
                  </a:srgbClr>
                </a:gs>
                <a:gs pos="100000">
                  <a:srgbClr val="FFFFFF">
                    <a:alpha val="45098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4901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0" y="0"/>
            <a:ext cx="9144037" cy="5143497"/>
            <a:chOff x="0" y="0"/>
            <a:chExt cx="9144037" cy="5143497"/>
          </a:xfrm>
        </p:grpSpPr>
        <p:sp>
          <p:nvSpPr>
            <p:cNvPr id="31" name="Google Shape;31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470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4705"/>
                  </a:srgbClr>
                </a:gs>
                <a:gs pos="100000">
                  <a:srgbClr val="FFFFFF">
                    <a:alpha val="1058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47" name="Google Shape;47;p4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4901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4" name="Google Shape;134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2156"/>
                  </a:srgbClr>
                </a:gs>
                <a:gs pos="9000">
                  <a:srgbClr val="FFFFFF">
                    <a:alpha val="32156"/>
                  </a:srgbClr>
                </a:gs>
                <a:gs pos="100000">
                  <a:srgbClr val="FFFFFF">
                    <a:alpha val="3215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articles/10.3389/fpsyt.2016.00142/fu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ontiersin.org/articles/10.3389/fpsyt.2016.00142/full#note4a" TargetMode="External"/><Relationship Id="rId13" Type="http://schemas.openxmlformats.org/officeDocument/2006/relationships/hyperlink" Target="http://www.omim.org/" TargetMode="External"/><Relationship Id="rId3" Type="http://schemas.openxmlformats.org/officeDocument/2006/relationships/hyperlink" Target="http://www.nimh.nih.gov/health/statistics/index.shtml" TargetMode="External"/><Relationship Id="rId7" Type="http://schemas.openxmlformats.org/officeDocument/2006/relationships/hyperlink" Target="https://gene.sfari.org/autdb/GS_Home.do" TargetMode="External"/><Relationship Id="rId12" Type="http://schemas.openxmlformats.org/officeDocument/2006/relationships/hyperlink" Target="https://www.frontiersin.org/articles/10.3389/fpsyt.2016.00142/full#note6a" TargetMode="External"/><Relationship Id="rId2" Type="http://schemas.openxmlformats.org/officeDocument/2006/relationships/hyperlink" Target="https://www.frontiersin.org/articles/10.3389/fpsyt.2016.00142/full#note1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ontiersin.org/articles/10.3389/fpsyt.2016.00142/full#note3a" TargetMode="External"/><Relationship Id="rId11" Type="http://schemas.openxmlformats.org/officeDocument/2006/relationships/hyperlink" Target="http://www.psygenet.org/" TargetMode="External"/><Relationship Id="rId5" Type="http://schemas.openxmlformats.org/officeDocument/2006/relationships/hyperlink" Target="http://adhd.psych.ac.cn/topGene.do" TargetMode="External"/><Relationship Id="rId15" Type="http://schemas.openxmlformats.org/officeDocument/2006/relationships/hyperlink" Target="http://uswest.ensembl.org/biomart/martview/5c4ed4a0df8a4edd185363c07c92e0ce" TargetMode="External"/><Relationship Id="rId10" Type="http://schemas.openxmlformats.org/officeDocument/2006/relationships/hyperlink" Target="https://www.frontiersin.org/articles/10.3389/fpsyt.2016.00142/full#note5a" TargetMode="External"/><Relationship Id="rId4" Type="http://schemas.openxmlformats.org/officeDocument/2006/relationships/hyperlink" Target="https://www.frontiersin.org/articles/10.3389/fpsyt.2016.00142/full#note2a" TargetMode="External"/><Relationship Id="rId9" Type="http://schemas.openxmlformats.org/officeDocument/2006/relationships/hyperlink" Target="http://bdgene.psych.ac.cn/topGene.do" TargetMode="External"/><Relationship Id="rId14" Type="http://schemas.openxmlformats.org/officeDocument/2006/relationships/hyperlink" Target="https://www.frontiersin.org/articles/10.3389/fpsyt.2016.00142/full#note7a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595284" y="2255173"/>
            <a:ext cx="7331364" cy="1159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IN" sz="36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Deep learning model in analysing the Genetic variation associated with the occurrence and progression of Neurodevelopmental disorders</a:t>
            </a:r>
            <a:r>
              <a:rPr lang="en-IN" sz="4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IN" sz="4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835544" y="126795"/>
            <a:ext cx="7772400" cy="91461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</a:pPr>
            <a:r>
              <a:rPr lang="en-IN" sz="5400" b="1" i="0" u="none" strike="noStrike" cap="none" dirty="0">
                <a:solidFill>
                  <a:schemeClr val="tx1"/>
                </a:solidFill>
                <a:latin typeface="AR BERKLEY" panose="02000000000000000000" pitchFamily="2" charset="0"/>
                <a:sym typeface="Arial"/>
              </a:rPr>
              <a:t>Project Proposal</a:t>
            </a:r>
            <a:endParaRPr dirty="0">
              <a:solidFill>
                <a:schemeClr val="tx1"/>
              </a:solidFill>
              <a:latin typeface="AR BERKLEY" panose="02000000000000000000" pitchFamily="2" charset="0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012" y="2167490"/>
            <a:ext cx="1210272" cy="78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28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0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09329"/>
            <a:ext cx="9213574" cy="622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2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014790" cy="5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575"/>
            <a:ext cx="9144000" cy="567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6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www.frontiersin.org/articles/10.3389/fpsyt.2016.00142/full</a:t>
            </a:r>
            <a:endParaRPr lang="en-IN" dirty="0" smtClean="0"/>
          </a:p>
          <a:p>
            <a:r>
              <a:rPr lang="en-IN" dirty="0"/>
              <a:t>https://gene.sfari.org/database/human-gene/AUTS2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56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4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Footnotes</a:t>
            </a:r>
          </a:p>
          <a:p>
            <a:r>
              <a:rPr lang="en-IN" b="1" dirty="0">
                <a:hlinkClick r:id="rId2"/>
              </a:rPr>
              <a:t>^</a:t>
            </a:r>
            <a:r>
              <a:rPr lang="en-IN" dirty="0">
                <a:hlinkClick r:id="rId3"/>
              </a:rPr>
              <a:t>http://www.nimh.nih.gov/health/statistics/index.shtml</a:t>
            </a:r>
            <a:endParaRPr lang="en-IN" dirty="0"/>
          </a:p>
          <a:p>
            <a:r>
              <a:rPr lang="en-IN" b="1" dirty="0">
                <a:hlinkClick r:id="rId4"/>
              </a:rPr>
              <a:t>^</a:t>
            </a:r>
            <a:r>
              <a:rPr lang="en-IN" dirty="0">
                <a:hlinkClick r:id="rId5"/>
              </a:rPr>
              <a:t>http://adhd.psych.ac.cn/topGene.do</a:t>
            </a:r>
            <a:endParaRPr lang="en-IN" dirty="0"/>
          </a:p>
          <a:p>
            <a:r>
              <a:rPr lang="en-IN" b="1" dirty="0">
                <a:hlinkClick r:id="rId6"/>
              </a:rPr>
              <a:t>^</a:t>
            </a:r>
            <a:r>
              <a:rPr lang="en-IN" dirty="0">
                <a:hlinkClick r:id="rId7"/>
              </a:rPr>
              <a:t>https://gene.sfari.org/autdb/GS_Home.do</a:t>
            </a:r>
            <a:endParaRPr lang="en-IN" dirty="0"/>
          </a:p>
          <a:p>
            <a:r>
              <a:rPr lang="en-IN" b="1" dirty="0">
                <a:hlinkClick r:id="rId8"/>
              </a:rPr>
              <a:t>^</a:t>
            </a:r>
            <a:r>
              <a:rPr lang="en-IN" dirty="0">
                <a:hlinkClick r:id="rId9"/>
              </a:rPr>
              <a:t>http://bdgene.psych.ac.cn/topGene.do</a:t>
            </a:r>
            <a:endParaRPr lang="en-IN" dirty="0"/>
          </a:p>
          <a:p>
            <a:r>
              <a:rPr lang="en-IN" b="1" dirty="0">
                <a:hlinkClick r:id="rId10"/>
              </a:rPr>
              <a:t>^</a:t>
            </a:r>
            <a:r>
              <a:rPr lang="en-IN" dirty="0">
                <a:hlinkClick r:id="rId11"/>
              </a:rPr>
              <a:t>http://www.psygenet.org/</a:t>
            </a:r>
            <a:endParaRPr lang="en-IN" dirty="0"/>
          </a:p>
          <a:p>
            <a:r>
              <a:rPr lang="en-IN" b="1" dirty="0">
                <a:hlinkClick r:id="rId12"/>
              </a:rPr>
              <a:t>^</a:t>
            </a:r>
            <a:r>
              <a:rPr lang="en-IN" dirty="0">
                <a:hlinkClick r:id="rId13"/>
              </a:rPr>
              <a:t>http://www.omim.org</a:t>
            </a:r>
            <a:endParaRPr lang="en-IN" dirty="0"/>
          </a:p>
          <a:p>
            <a:r>
              <a:rPr lang="en-IN" b="1" dirty="0">
                <a:hlinkClick r:id="rId14"/>
              </a:rPr>
              <a:t>^</a:t>
            </a:r>
            <a:r>
              <a:rPr lang="en-IN" dirty="0">
                <a:hlinkClick r:id="rId15"/>
              </a:rPr>
              <a:t>http://uswest.ensembl.org/</a:t>
            </a:r>
            <a:r>
              <a:rPr lang="en-IN" dirty="0" err="1">
                <a:hlinkClick r:id="rId15"/>
              </a:rPr>
              <a:t>biomart</a:t>
            </a:r>
            <a:r>
              <a:rPr lang="en-IN" dirty="0">
                <a:hlinkClick r:id="rId15"/>
              </a:rPr>
              <a:t>/</a:t>
            </a:r>
            <a:r>
              <a:rPr lang="en-IN" dirty="0" err="1">
                <a:hlinkClick r:id="rId15"/>
              </a:rPr>
              <a:t>martview</a:t>
            </a:r>
            <a:r>
              <a:rPr lang="en-IN" dirty="0">
                <a:hlinkClick r:id="rId15"/>
              </a:rPr>
              <a:t>/5c4ed4a0df8a4edd185363c07c92e0ce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0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95130"/>
            <a:ext cx="9312965" cy="550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4522" y="288235"/>
            <a:ext cx="517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http://bdgene.psych.ac.cn/advancedGeneSearch.do</a:t>
            </a:r>
          </a:p>
        </p:txBody>
      </p:sp>
    </p:spTree>
    <p:extLst>
      <p:ext uri="{BB962C8B-B14F-4D97-AF65-F5344CB8AC3E}">
        <p14:creationId xmlns:p14="http://schemas.microsoft.com/office/powerpoint/2010/main" val="102926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18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847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sp>
        <p:nvSpPr>
          <p:cNvPr id="334" name="Google Shape;334;p25"/>
          <p:cNvSpPr txBox="1"/>
          <p:nvPr/>
        </p:nvSpPr>
        <p:spPr>
          <a:xfrm>
            <a:off x="1015939" y="3965466"/>
            <a:ext cx="6728400" cy="82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body" idx="1"/>
          </p:nvPr>
        </p:nvSpPr>
        <p:spPr>
          <a:xfrm>
            <a:off x="1233019" y="1473382"/>
            <a:ext cx="7496764" cy="397823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b="1" dirty="0"/>
              <a:t>Duchenne muscular dystrophy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b="1" dirty="0"/>
              <a:t>Cerebral palsy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b="1" dirty="0"/>
              <a:t>Autism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b="1" dirty="0"/>
              <a:t>ADHD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sp>
        <p:nvSpPr>
          <p:cNvPr id="222" name="Google Shape;222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223" name="Google Shape;223;p16"/>
          <p:cNvSpPr txBox="1"/>
          <p:nvPr/>
        </p:nvSpPr>
        <p:spPr>
          <a:xfrm>
            <a:off x="665018" y="154379"/>
            <a:ext cx="819397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3600" b="1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SCOPE: </a:t>
            </a:r>
          </a:p>
          <a:p>
            <a:pPr lvl="0" algn="just"/>
            <a:r>
              <a:rPr lang="en-IN" sz="1800" b="1" i="0" u="none" strike="noStrike" cap="none" dirty="0" smtClean="0">
                <a:solidFill>
                  <a:srgbClr val="000000"/>
                </a:solidFill>
                <a:sym typeface="Arial"/>
              </a:rPr>
              <a:t>To identify and predict the genomic </a:t>
            </a:r>
            <a:r>
              <a:rPr lang="en-IN" sz="1800" b="1" i="0" u="none" strike="noStrike" cap="none" dirty="0">
                <a:solidFill>
                  <a:srgbClr val="000000"/>
                </a:solidFill>
                <a:sym typeface="Arial"/>
              </a:rPr>
              <a:t>variations </a:t>
            </a:r>
            <a:r>
              <a:rPr lang="en-IN" sz="1800" b="1" dirty="0" smtClean="0"/>
              <a:t>among </a:t>
            </a:r>
            <a:r>
              <a:rPr lang="en-IN" sz="1800" b="1" dirty="0"/>
              <a:t>children in </a:t>
            </a:r>
            <a:r>
              <a:rPr lang="en-IN" sz="1800" b="1" i="0" u="none" strike="noStrike" cap="none" dirty="0" smtClean="0">
                <a:solidFill>
                  <a:srgbClr val="000000"/>
                </a:solidFill>
                <a:sym typeface="Arial"/>
              </a:rPr>
              <a:t>the following  </a:t>
            </a:r>
            <a:r>
              <a:rPr lang="en-IN" sz="1800" b="1" i="0" u="none" strike="noStrike" cap="none" dirty="0">
                <a:solidFill>
                  <a:srgbClr val="000000"/>
                </a:solidFill>
                <a:sym typeface="Arial"/>
              </a:rPr>
              <a:t>neurodevelopmental </a:t>
            </a:r>
            <a:r>
              <a:rPr lang="en-IN" sz="1800" b="1" i="0" u="none" strike="noStrike" cap="none" dirty="0" smtClean="0">
                <a:solidFill>
                  <a:srgbClr val="000000"/>
                </a:solidFill>
                <a:sym typeface="Arial"/>
              </a:rPr>
              <a:t>disorders using deep learning model 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5436" y="3257576"/>
            <a:ext cx="72257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b="1" dirty="0"/>
              <a:t>the effective development of deep learning model helps to the early detection of embryonic neurodevelopmental disorders (ENDs) based on its prognostic values could render quality diagnosis and health </a:t>
            </a:r>
            <a:r>
              <a:rPr lang="en-IN" sz="1600" b="1" dirty="0" smtClean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795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xfrm>
            <a:off x="1127640" y="213820"/>
            <a:ext cx="6728400" cy="764747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4400"/>
              <a:t>Team Members</a:t>
            </a:r>
            <a:endParaRPr sz="4400"/>
          </a:p>
        </p:txBody>
      </p:sp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graphicFrame>
        <p:nvGraphicFramePr>
          <p:cNvPr id="183" name="Google Shape;183;p12"/>
          <p:cNvGraphicFramePr/>
          <p:nvPr>
            <p:extLst>
              <p:ext uri="{D42A27DB-BD31-4B8C-83A1-F6EECF244321}">
                <p14:modId xmlns:p14="http://schemas.microsoft.com/office/powerpoint/2010/main" val="908952574"/>
              </p:ext>
            </p:extLst>
          </p:nvPr>
        </p:nvGraphicFramePr>
        <p:xfrm>
          <a:off x="1347537" y="1384568"/>
          <a:ext cx="6962250" cy="2773710"/>
        </p:xfrm>
        <a:graphic>
          <a:graphicData uri="http://schemas.openxmlformats.org/drawingml/2006/table">
            <a:tbl>
              <a:tblPr firstRow="1" bandRow="1">
                <a:noFill/>
                <a:tableStyleId>{3AFE9BA2-77CC-4549-AE44-754D17C80D4D}</a:tableStyleId>
              </a:tblPr>
              <a:tblGrid>
                <a:gridCol w="3481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81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1" i="0" u="none" strike="noStrike" cap="none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 SCIENCE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b="1" i="0" u="none" strike="noStrike" cap="none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LIFE SCIENCE</a:t>
                      </a:r>
                      <a:endParaRPr sz="2400" b="1" i="0" u="none" strike="noStrike" cap="none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Dr.</a:t>
                      </a: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S. </a:t>
                      </a: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Pitchumani</a:t>
                      </a: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Angayarkanni</a:t>
                      </a:r>
                      <a:endParaRPr sz="1400" b="1" u="none" strike="noStrike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Associate Professor, 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Department of Computer Science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Lady </a:t>
                      </a: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Doak</a:t>
                      </a: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College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Dr.</a:t>
                      </a: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S. </a:t>
                      </a: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Kalaivani</a:t>
                      </a: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Priyadarshini, 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Assistant Professor, 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Department of Biotechnology, 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Lady </a:t>
                      </a:r>
                      <a:r>
                        <a:rPr lang="en-IN" sz="1400" b="1" u="none" strike="noStrike" cap="none" dirty="0" err="1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Doak</a:t>
                      </a:r>
                      <a:r>
                        <a:rPr lang="en-IN" sz="1400" b="1" u="none" strike="noStrike" cap="none" dirty="0">
                          <a:solidFill>
                            <a:srgbClr val="00206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College</a:t>
                      </a:r>
                      <a:endParaRPr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 err="1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Dr.</a:t>
                      </a: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Sofia,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Associate Professor,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Department of Computer Science,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Lady </a:t>
                      </a:r>
                      <a:r>
                        <a:rPr lang="en-IN" sz="1400" b="1" u="none" strike="noStrike" cap="none" dirty="0" err="1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Doak</a:t>
                      </a: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College.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FFFF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Ms. Raga Priya</a:t>
                      </a:r>
                      <a:endParaRPr sz="1400" b="1" u="none" strike="noStrike" cap="none" dirty="0">
                        <a:solidFill>
                          <a:srgbClr val="FFFF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UG Student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Bioinformatics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>
                          <a:solidFill>
                            <a:srgbClr val="FFFF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TN Agricultural university. Coimbatore</a:t>
                      </a:r>
                      <a:endParaRPr sz="1400" b="1" u="none" strike="noStrike" cap="none" dirty="0">
                        <a:solidFill>
                          <a:srgbClr val="FFFF0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279036"/>
            <a:ext cx="7469111" cy="351300"/>
          </a:xfrm>
        </p:spPr>
        <p:txBody>
          <a:bodyPr/>
          <a:lstStyle/>
          <a:p>
            <a:r>
              <a:rPr lang="en-IN" dirty="0"/>
              <a:t>https://ebi12.uniprot.org/uniprot/?query=adhd&amp;sort=score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4278"/>
            <a:ext cx="4442791" cy="413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339" y="934277"/>
            <a:ext cx="4790661" cy="413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7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13" y="334500"/>
            <a:ext cx="6728400" cy="351300"/>
          </a:xfrm>
        </p:spPr>
        <p:txBody>
          <a:bodyPr/>
          <a:lstStyle/>
          <a:p>
            <a:r>
              <a:rPr lang="en-IN" dirty="0" smtClean="0"/>
              <a:t>Dataset Preparation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202635" y="1620078"/>
            <a:ext cx="243508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Manual Dataset - NCBI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9392" y="1620078"/>
            <a:ext cx="243508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Web scrapping Technique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112064" y="2246243"/>
            <a:ext cx="407505" cy="55659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4979504" y="2246243"/>
            <a:ext cx="477079" cy="55659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265584" y="2882348"/>
            <a:ext cx="503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Validate – Compare the Similarities and fetch similar rows</a:t>
            </a:r>
          </a:p>
          <a:p>
            <a:pPr algn="ctr"/>
            <a:r>
              <a:rPr lang="en-IN" dirty="0" err="1" smtClean="0"/>
              <a:t>csv_merge</a:t>
            </a:r>
            <a:r>
              <a:rPr lang="en-IN" dirty="0" smtClean="0"/>
              <a:t> with class label </a:t>
            </a:r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3558209" y="3405568"/>
            <a:ext cx="795130" cy="88491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519569" y="4290486"/>
            <a:ext cx="2991679" cy="65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Remove the records with </a:t>
            </a:r>
            <a:r>
              <a:rPr lang="en-IN" dirty="0">
                <a:solidFill>
                  <a:srgbClr val="FF0000"/>
                </a:solidFill>
              </a:rPr>
              <a:t>null </a:t>
            </a:r>
            <a:r>
              <a:rPr lang="en-IN" dirty="0" err="1">
                <a:solidFill>
                  <a:srgbClr val="FF0000"/>
                </a:solidFill>
              </a:rPr>
              <a:t>genomic_nucleotide_accession.version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44479" y="1918252"/>
            <a:ext cx="97072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5200" y="1441198"/>
            <a:ext cx="1530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Biopython</a:t>
            </a:r>
            <a:r>
              <a:rPr lang="en-IN" dirty="0"/>
              <a:t> and </a:t>
            </a:r>
            <a:r>
              <a:rPr lang="en-IN" dirty="0" err="1"/>
              <a:t>Entrez</a:t>
            </a:r>
            <a:r>
              <a:rPr lang="en-IN" dirty="0"/>
              <a:t> search tools</a:t>
            </a:r>
          </a:p>
          <a:p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5511248" y="4452730"/>
            <a:ext cx="1008822" cy="36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520070" y="3848028"/>
            <a:ext cx="2136913" cy="121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C000"/>
                </a:solidFill>
              </a:rPr>
              <a:t>To find sequence Similarity</a:t>
            </a:r>
          </a:p>
          <a:p>
            <a:pPr algn="ctr"/>
            <a:r>
              <a:rPr lang="en-IN" dirty="0" smtClean="0">
                <a:solidFill>
                  <a:srgbClr val="FFC000"/>
                </a:solidFill>
              </a:rPr>
              <a:t>(Compare </a:t>
            </a:r>
            <a:r>
              <a:rPr lang="en-IN" dirty="0" err="1" smtClean="0">
                <a:solidFill>
                  <a:srgbClr val="FFC000"/>
                </a:solidFill>
              </a:rPr>
              <a:t>Clustalw</a:t>
            </a:r>
            <a:r>
              <a:rPr lang="en-IN" dirty="0" smtClean="0">
                <a:solidFill>
                  <a:srgbClr val="FFC000"/>
                </a:solidFill>
              </a:rPr>
              <a:t> and developed Deep Learning Algorithm)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Dataset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03918"/>
              </p:ext>
            </p:extLst>
          </p:nvPr>
        </p:nvGraphicFramePr>
        <p:xfrm>
          <a:off x="1325217" y="1990864"/>
          <a:ext cx="6096000" cy="2519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Neurodevelopmental Disorder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Manual Dataset-</a:t>
                      </a:r>
                      <a:r>
                        <a:rPr lang="en-IN" baseline="0" dirty="0" smtClean="0"/>
                        <a:t> NCBI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Web Scrapping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After </a:t>
                      </a:r>
                      <a:r>
                        <a:rPr lang="en-IN" dirty="0" err="1" smtClean="0"/>
                        <a:t>Preprocessing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ADHD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172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180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166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AUTISM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40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Cerebral Palsy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51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60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Muscular </a:t>
                      </a:r>
                      <a:r>
                        <a:rPr lang="en-IN" b="1" dirty="0" err="1" smtClean="0">
                          <a:solidFill>
                            <a:srgbClr val="7030A0"/>
                          </a:solidFill>
                        </a:rPr>
                        <a:t>Distrophy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63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62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63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Total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316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3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1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9" cy="531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0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1"/>
            <a:ext cx="9144000" cy="638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1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285</Words>
  <Application>Microsoft Office PowerPoint</Application>
  <PresentationFormat>On-screen Show (16:9)</PresentationFormat>
  <Paragraphs>91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Inria Sans Light</vt:lpstr>
      <vt:lpstr>Times New Roman</vt:lpstr>
      <vt:lpstr>Titillium Web</vt:lpstr>
      <vt:lpstr>Arial Narrow</vt:lpstr>
      <vt:lpstr>Arimo</vt:lpstr>
      <vt:lpstr>AR BERKLEY</vt:lpstr>
      <vt:lpstr>Saira SemiCondensed Medium</vt:lpstr>
      <vt:lpstr>Gurney template</vt:lpstr>
      <vt:lpstr>Deep learning model in analysing the Genetic variation associated with the occurrence and progression of Neurodevelopmental disorders </vt:lpstr>
      <vt:lpstr>PowerPoint Presentation</vt:lpstr>
      <vt:lpstr>Team Members</vt:lpstr>
      <vt:lpstr>https://ebi12.uniprot.org/uniprot/?query=adhd&amp;sort=score</vt:lpstr>
      <vt:lpstr>Dataset Preparation</vt:lpstr>
      <vt:lpstr>Final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model in analysing the Genetic variation associated with the occurrence and progression of Neurodevelopmental disorder</dc:title>
  <dc:creator>Revathy Iswarya</dc:creator>
  <cp:lastModifiedBy>MADAN KUMAR</cp:lastModifiedBy>
  <cp:revision>34</cp:revision>
  <dcterms:modified xsi:type="dcterms:W3CDTF">2020-10-01T15:47:10Z</dcterms:modified>
</cp:coreProperties>
</file>