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</p:sldMasterIdLst>
  <p:notesMasterIdLst>
    <p:notesMasterId r:id="rId27"/>
  </p:notesMasterIdLst>
  <p:sldIdLst>
    <p:sldId id="256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300" r:id="rId12"/>
    <p:sldId id="289" r:id="rId13"/>
    <p:sldId id="290" r:id="rId14"/>
    <p:sldId id="298" r:id="rId15"/>
    <p:sldId id="299" r:id="rId16"/>
    <p:sldId id="301" r:id="rId17"/>
    <p:sldId id="302" r:id="rId18"/>
    <p:sldId id="291" r:id="rId19"/>
    <p:sldId id="292" r:id="rId20"/>
    <p:sldId id="293" r:id="rId21"/>
    <p:sldId id="295" r:id="rId22"/>
    <p:sldId id="296" r:id="rId23"/>
    <p:sldId id="297" r:id="rId24"/>
    <p:sldId id="303" r:id="rId25"/>
    <p:sldId id="271" r:id="rId26"/>
  </p:sldIdLst>
  <p:sldSz cx="9144000" cy="5143500" type="screen16x9"/>
  <p:notesSz cx="6858000" cy="9144000"/>
  <p:embeddedFontLst>
    <p:embeddedFont>
      <p:font typeface="Arimo" panose="020B0604020202020204" charset="0"/>
      <p:regular r:id="rId28"/>
      <p:bold r:id="rId29"/>
      <p:italic r:id="rId30"/>
      <p:boldItalic r:id="rId31"/>
    </p:embeddedFont>
    <p:embeddedFont>
      <p:font typeface="Titillium Web" panose="020B0604020202020204" charset="0"/>
      <p:regular r:id="rId32"/>
      <p:bold r:id="rId33"/>
      <p:italic r:id="rId34"/>
      <p:boldItalic r:id="rId35"/>
    </p:embeddedFont>
    <p:embeddedFont>
      <p:font typeface="Arial Narrow" panose="020B0606020202030204" pitchFamily="3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Inria Sans Light" panose="020B0604020202020204" charset="0"/>
      <p:regular r:id="rId44"/>
      <p:bold r:id="rId45"/>
      <p:italic r:id="rId46"/>
      <p:boldItalic r:id="rId47"/>
    </p:embeddedFont>
    <p:embeddedFont>
      <p:font typeface="Saira SemiCondensed Medium" panose="020B0604020202020204" charset="0"/>
      <p:regular r:id="rId48"/>
      <p:bold r:id="rId49"/>
    </p:embeddedFont>
    <p:embeddedFont>
      <p:font typeface="AR BERKLEY" panose="020B060402020202020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FE9BA2-77CC-4549-AE44-754D17C80D4D}">
  <a:tblStyle styleId="{3AFE9BA2-77CC-4549-AE44-754D17C80D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7F1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1F5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8DDCC1-CA8A-4FEE-B8C5-276B0343F0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62" autoAdjust="0"/>
  </p:normalViewPr>
  <p:slideViewPr>
    <p:cSldViewPr snapToGrid="0">
      <p:cViewPr>
        <p:scale>
          <a:sx n="96" d="100"/>
          <a:sy n="96" d="100"/>
        </p:scale>
        <p:origin x="-516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87130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17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9000">
                  <a:srgbClr val="FFFFFF">
                    <a:alpha val="45098"/>
                  </a:srgbClr>
                </a:gs>
                <a:gs pos="42000">
                  <a:srgbClr val="FFFFFF">
                    <a:alpha val="45098"/>
                  </a:srgbClr>
                </a:gs>
                <a:gs pos="100000">
                  <a:srgbClr val="FFFFFF">
                    <a:alpha val="45098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4901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0" y="0"/>
            <a:ext cx="9144037" cy="5143497"/>
            <a:chOff x="0" y="0"/>
            <a:chExt cx="9144037" cy="5143497"/>
          </a:xfrm>
        </p:grpSpPr>
        <p:sp>
          <p:nvSpPr>
            <p:cNvPr id="31" name="Google Shape;31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470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4705"/>
                  </a:srgbClr>
                </a:gs>
                <a:gs pos="100000">
                  <a:srgbClr val="FFFFFF">
                    <a:alpha val="1058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47" name="Google Shape;47;p4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4901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4" name="Google Shape;134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2156"/>
                  </a:srgbClr>
                </a:gs>
                <a:gs pos="9000">
                  <a:srgbClr val="FFFFFF">
                    <a:alpha val="32156"/>
                  </a:srgbClr>
                </a:gs>
                <a:gs pos="100000">
                  <a:srgbClr val="FFFFFF">
                    <a:alpha val="3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961B822-0025-4D64-AC2C-8C66C71C65F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4E9C-9B46-44C5-AB38-E278CB1D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8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961B822-0025-4D64-AC2C-8C66C71C65FF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4E9C-9B46-44C5-AB38-E278CB1D4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5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595284" y="2255173"/>
            <a:ext cx="7331364" cy="1159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IN" sz="36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Deep learning model in analysing the Genetic variation associated with the occurrence and progression of Neurodevelopmental disorders</a:t>
            </a:r>
            <a:r>
              <a:rPr lang="en-IN" sz="40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-IN" sz="40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835544" y="126795"/>
            <a:ext cx="7772400" cy="91461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</a:pPr>
            <a:r>
              <a:rPr lang="en-IN" sz="5400" b="1" i="0" u="none" strike="noStrike" cap="none" dirty="0">
                <a:solidFill>
                  <a:schemeClr val="tx1"/>
                </a:solidFill>
                <a:latin typeface="AR BERKLEY" panose="02000000000000000000" pitchFamily="2" charset="0"/>
                <a:sym typeface="Arial"/>
              </a:rPr>
              <a:t>Project Proposal</a:t>
            </a:r>
            <a:endParaRPr dirty="0">
              <a:solidFill>
                <a:schemeClr val="tx1"/>
              </a:solidFill>
              <a:latin typeface="AR BERKLEY" panose="02000000000000000000" pitchFamily="2" charset="0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012" y="2167490"/>
            <a:ext cx="1210272" cy="78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ClustalW</a:t>
            </a:r>
            <a:r>
              <a:rPr lang="en-IN" dirty="0" smtClean="0"/>
              <a:t> – Multiple Sequence Alignment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6" t="23098" r="27430"/>
          <a:stretch/>
        </p:blipFill>
        <p:spPr bwMode="auto">
          <a:xfrm>
            <a:off x="1245516" y="1222514"/>
            <a:ext cx="6437432" cy="401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2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Dataset after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421306"/>
            <a:ext cx="9243391" cy="372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Total Dataset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75911"/>
              </p:ext>
            </p:extLst>
          </p:nvPr>
        </p:nvGraphicFramePr>
        <p:xfrm>
          <a:off x="1414669" y="1752324"/>
          <a:ext cx="6096000" cy="2225040"/>
        </p:xfrm>
        <a:graphic>
          <a:graphicData uri="http://schemas.openxmlformats.org/drawingml/2006/table">
            <a:tbl>
              <a:tblPr firstRow="1" bandRow="1">
                <a:tableStyleId>{3AFE9BA2-77CC-4549-AE44-754D17C80D4D}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FF00"/>
                          </a:solidFill>
                        </a:rPr>
                        <a:t>NDD</a:t>
                      </a:r>
                      <a:endParaRPr lang="en-IN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FF00"/>
                          </a:solidFill>
                        </a:rPr>
                        <a:t>Total Dataset</a:t>
                      </a:r>
                      <a:r>
                        <a:rPr lang="en-IN" baseline="0" dirty="0" smtClean="0">
                          <a:solidFill>
                            <a:srgbClr val="FFFF00"/>
                          </a:solidFill>
                        </a:rPr>
                        <a:t> with gene sequence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ADHD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26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AUTISM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CP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32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DMD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48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Total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136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8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ClustalW</a:t>
            </a:r>
            <a:r>
              <a:rPr lang="en-IN" dirty="0" smtClean="0"/>
              <a:t> – Multiple Sequence Alignment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dirty="0"/>
              <a:t>http://www.ebi.ac.uk/Tools/services/web/toolresult.ebi?tool=clustalo&amp;jobId=clustalo-E20201004-132642-0438-84756034-p1m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0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997" y="120011"/>
            <a:ext cx="6728400" cy="351300"/>
          </a:xfrm>
        </p:spPr>
        <p:txBody>
          <a:bodyPr/>
          <a:lstStyle/>
          <a:p>
            <a:r>
              <a:rPr lang="en-IN" dirty="0" smtClean="0"/>
              <a:t>Phylogenetic Tree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58320"/>
            <a:ext cx="4572000" cy="32219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2574" y="884583"/>
            <a:ext cx="1858617" cy="39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CP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966" y="758687"/>
            <a:ext cx="1858617" cy="39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ADHD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830415" y="1358320"/>
            <a:ext cx="4565347" cy="32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77249"/>
              </p:ext>
            </p:extLst>
          </p:nvPr>
        </p:nvGraphicFramePr>
        <p:xfrm>
          <a:off x="1414669" y="1752324"/>
          <a:ext cx="6096000" cy="2225040"/>
        </p:xfrm>
        <a:graphic>
          <a:graphicData uri="http://schemas.openxmlformats.org/drawingml/2006/table">
            <a:tbl>
              <a:tblPr firstRow="1" bandRow="1">
                <a:tableStyleId>{3AFE9BA2-77CC-4549-AE44-754D17C80D4D}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FF00"/>
                          </a:solidFill>
                        </a:rPr>
                        <a:t>NDD</a:t>
                      </a:r>
                      <a:endParaRPr lang="en-IN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FF00"/>
                          </a:solidFill>
                        </a:rPr>
                        <a:t>Total Dataset</a:t>
                      </a:r>
                      <a:r>
                        <a:rPr lang="en-IN" baseline="0" dirty="0" smtClean="0">
                          <a:solidFill>
                            <a:srgbClr val="FFFF00"/>
                          </a:solidFill>
                        </a:rPr>
                        <a:t> with gene sequence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ADHD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AUTISM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CP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DMD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Total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99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7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0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3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24" y="2326497"/>
            <a:ext cx="6728400" cy="351300"/>
          </a:xfrm>
        </p:spPr>
        <p:txBody>
          <a:bodyPr/>
          <a:lstStyle/>
          <a:p>
            <a:pPr algn="ctr"/>
            <a:r>
              <a:rPr lang="en-IN" dirty="0" smtClean="0"/>
              <a:t>Deep Learning model for Sequence Classification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0"/>
            <a:ext cx="936793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/>
          </p:nvPr>
        </p:nvSpPr>
        <p:spPr>
          <a:xfrm>
            <a:off x="1127640" y="213820"/>
            <a:ext cx="6728400" cy="76474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4400"/>
              <a:t>Team Members</a:t>
            </a:r>
            <a:endParaRPr sz="4400"/>
          </a:p>
        </p:txBody>
      </p:sp>
      <p:sp>
        <p:nvSpPr>
          <p:cNvPr id="182" name="Google Shape;182;p12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graphicFrame>
        <p:nvGraphicFramePr>
          <p:cNvPr id="183" name="Google Shape;183;p12"/>
          <p:cNvGraphicFramePr/>
          <p:nvPr>
            <p:extLst>
              <p:ext uri="{D42A27DB-BD31-4B8C-83A1-F6EECF244321}">
                <p14:modId xmlns:p14="http://schemas.microsoft.com/office/powerpoint/2010/main" val="908952574"/>
              </p:ext>
            </p:extLst>
          </p:nvPr>
        </p:nvGraphicFramePr>
        <p:xfrm>
          <a:off x="1347537" y="1384568"/>
          <a:ext cx="6962250" cy="2773710"/>
        </p:xfrm>
        <a:graphic>
          <a:graphicData uri="http://schemas.openxmlformats.org/drawingml/2006/table">
            <a:tbl>
              <a:tblPr firstRow="1" bandRow="1">
                <a:noFill/>
                <a:tableStyleId>{3AFE9BA2-77CC-4549-AE44-754D17C80D4D}</a:tableStyleId>
              </a:tblPr>
              <a:tblGrid>
                <a:gridCol w="3481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81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1" i="0" u="none" strike="noStrike" cap="none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COMPUTER SCIENCE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1" i="0" u="none" strike="noStrike" cap="none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LIFE SCIENCE</a:t>
                      </a:r>
                      <a:endParaRPr sz="2400" b="1" i="0" u="none" strike="noStrike" cap="none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Dr.</a:t>
                      </a: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S. </a:t>
                      </a:r>
                      <a:r>
                        <a:rPr lang="en-IN" sz="14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Pitchumani</a:t>
                      </a: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IN" sz="14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Angayarkanni</a:t>
                      </a:r>
                      <a:endParaRPr sz="1400" b="1" u="none" strike="noStrike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Associate Professor, 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Department of Computer Science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Lady </a:t>
                      </a:r>
                      <a:r>
                        <a:rPr lang="en-IN" sz="14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Doak</a:t>
                      </a: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College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Dr.</a:t>
                      </a: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S. </a:t>
                      </a:r>
                      <a:r>
                        <a:rPr lang="en-IN" sz="14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Kalaivani</a:t>
                      </a: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Priyadarshini, 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Assistant Professor, 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Department of Biotechnology, 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Lady </a:t>
                      </a:r>
                      <a:r>
                        <a:rPr lang="en-IN" sz="14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Doak</a:t>
                      </a: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College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 err="1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Dr.</a:t>
                      </a: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Sofia,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Associate Professor,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Department of Computer Science,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Lady </a:t>
                      </a:r>
                      <a:r>
                        <a:rPr lang="en-IN" sz="1400" b="1" u="none" strike="noStrike" cap="none" dirty="0" err="1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Doak</a:t>
                      </a: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College.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FFFF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Ms. Raga Priya</a:t>
                      </a:r>
                      <a:endParaRPr sz="1400" b="1" u="none" strike="noStrike" cap="none" dirty="0">
                        <a:solidFill>
                          <a:srgbClr val="FFFF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UG Student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Bioinformatics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TN Agricultural university. Coimbatore</a:t>
                      </a:r>
                      <a:endParaRPr sz="1400" b="1" u="none" strike="noStrike" cap="none" dirty="0">
                        <a:solidFill>
                          <a:srgbClr val="FFFF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" y="0"/>
            <a:ext cx="9142080" cy="516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3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0"/>
          <a:stretch/>
        </p:blipFill>
        <p:spPr bwMode="auto">
          <a:xfrm>
            <a:off x="0" y="-99392"/>
            <a:ext cx="9144000" cy="451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6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90" r="35527" b="17433"/>
          <a:stretch/>
        </p:blipFill>
        <p:spPr bwMode="auto">
          <a:xfrm>
            <a:off x="924339" y="1123122"/>
            <a:ext cx="752739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6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2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24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4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8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25</a:t>
            </a:fld>
            <a:endParaRPr/>
          </a:p>
        </p:txBody>
      </p:sp>
      <p:sp>
        <p:nvSpPr>
          <p:cNvPr id="334" name="Google Shape;334;p25"/>
          <p:cNvSpPr txBox="1"/>
          <p:nvPr/>
        </p:nvSpPr>
        <p:spPr>
          <a:xfrm>
            <a:off x="1015939" y="3965466"/>
            <a:ext cx="6728400" cy="82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Dataset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03918"/>
              </p:ext>
            </p:extLst>
          </p:nvPr>
        </p:nvGraphicFramePr>
        <p:xfrm>
          <a:off x="1325217" y="1990864"/>
          <a:ext cx="6096000" cy="2519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Neurodevelopmental Disorder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Manual Dataset-</a:t>
                      </a:r>
                      <a:r>
                        <a:rPr lang="en-IN" baseline="0" dirty="0" smtClean="0"/>
                        <a:t> NCBI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Web Scrapping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After </a:t>
                      </a:r>
                      <a:r>
                        <a:rPr lang="en-IN" dirty="0" err="1" smtClean="0"/>
                        <a:t>Preprocessing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ADHD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172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180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166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AUTISM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40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Cerebral Palsy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51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60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Muscular </a:t>
                      </a:r>
                      <a:r>
                        <a:rPr lang="en-IN" b="1" dirty="0" err="1" smtClean="0">
                          <a:solidFill>
                            <a:srgbClr val="7030A0"/>
                          </a:solidFill>
                        </a:rPr>
                        <a:t>Distrophy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63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62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63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Total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316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398" y="189585"/>
            <a:ext cx="6728400" cy="351300"/>
          </a:xfrm>
        </p:spPr>
        <p:txBody>
          <a:bodyPr/>
          <a:lstStyle/>
          <a:p>
            <a:r>
              <a:rPr lang="en-IN" dirty="0" smtClean="0"/>
              <a:t>Dataset Validation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Prevalent Genes </a:t>
            </a:r>
          </a:p>
          <a:p>
            <a:r>
              <a:rPr lang="en-IN" dirty="0" err="1" smtClean="0"/>
              <a:t>Homosapines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2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70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9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79675"/>
              </p:ext>
            </p:extLst>
          </p:nvPr>
        </p:nvGraphicFramePr>
        <p:xfrm>
          <a:off x="1098755" y="873747"/>
          <a:ext cx="7637740" cy="3123185"/>
        </p:xfrm>
        <a:graphic>
          <a:graphicData uri="http://schemas.openxmlformats.org/drawingml/2006/table">
            <a:tbl>
              <a:tblPr firstRow="1" firstCol="1" bandRow="1">
                <a:tableStyleId>{3AFE9BA2-77CC-4549-AE44-754D17C80D4D}</a:tableStyleId>
              </a:tblPr>
              <a:tblGrid>
                <a:gridCol w="2037349"/>
                <a:gridCol w="2124605"/>
                <a:gridCol w="2244053"/>
                <a:gridCol w="1231733"/>
              </a:tblGrid>
              <a:tr h="99261"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600" kern="1800" dirty="0" smtClean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Autism</a:t>
                      </a: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10789" marR="107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NLGN3 and NLGN4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SHANK3</a:t>
                      </a: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10789" marR="107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synaptic genes such as </a:t>
                      </a:r>
                      <a:r>
                        <a:rPr lang="en-IN" sz="1600" dirty="0" err="1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SynGAP</a:t>
                      </a:r>
                      <a:r>
                        <a:rPr lang="en-IN" sz="16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 and DLGAP2</a:t>
                      </a: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10789" marR="107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IN" sz="160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10789" marR="10789" marT="0" marB="0"/>
                </a:tc>
              </a:tr>
              <a:tr h="1985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ADHD</a:t>
                      </a: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10789" marR="107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Attention </a:t>
                      </a:r>
                      <a:r>
                        <a:rPr lang="en-IN" sz="16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D</a:t>
                      </a:r>
                      <a:r>
                        <a:rPr lang="en-IN" sz="1600" dirty="0" smtClean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eficit </a:t>
                      </a:r>
                      <a:r>
                        <a:rPr lang="en-IN" sz="16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H</a:t>
                      </a:r>
                      <a:r>
                        <a:rPr lang="en-IN" sz="1600" dirty="0" smtClean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yperactivity </a:t>
                      </a:r>
                      <a:r>
                        <a:rPr lang="en-IN" sz="16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D</a:t>
                      </a:r>
                      <a:r>
                        <a:rPr lang="en-IN" sz="1600" dirty="0" smtClean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isorder </a:t>
                      </a:r>
                      <a:r>
                        <a:rPr lang="en-IN" sz="16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(ADHD) in boys affected by Duchenne muscular dystrophy (DMD) </a:t>
                      </a:r>
                      <a:r>
                        <a:rPr lang="en-IN" sz="1600" dirty="0" smtClean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rgbClr val="002060"/>
                          </a:solidFill>
                        </a:rPr>
                        <a:t>One-third of all fathers who had </a:t>
                      </a:r>
                      <a:r>
                        <a:rPr lang="en-IN" sz="1600" b="1" dirty="0" smtClean="0">
                          <a:solidFill>
                            <a:srgbClr val="002060"/>
                          </a:solidFill>
                        </a:rPr>
                        <a:t>ADHD</a:t>
                      </a:r>
                      <a:r>
                        <a:rPr lang="en-IN" sz="1600" dirty="0" smtClean="0">
                          <a:solidFill>
                            <a:srgbClr val="002060"/>
                          </a:solidFill>
                        </a:rPr>
                        <a:t> in their youth have </a:t>
                      </a:r>
                      <a:r>
                        <a:rPr lang="en-IN" sz="1600" b="1" dirty="0" smtClean="0">
                          <a:solidFill>
                            <a:srgbClr val="002060"/>
                          </a:solidFill>
                        </a:rPr>
                        <a:t>children</a:t>
                      </a:r>
                      <a:r>
                        <a:rPr lang="en-IN" sz="1600" dirty="0" smtClean="0">
                          <a:solidFill>
                            <a:srgbClr val="002060"/>
                          </a:solidFill>
                        </a:rPr>
                        <a:t> with the condition.</a:t>
                      </a: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10789" marR="107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n-IN" sz="1600" b="1" dirty="0" smtClean="0">
                          <a:solidFill>
                            <a:srgbClr val="002060"/>
                          </a:solidFill>
                        </a:rPr>
                        <a:t>ADHD</a:t>
                      </a:r>
                      <a:r>
                        <a:rPr lang="en-IN" sz="1600" dirty="0" smtClean="0">
                          <a:solidFill>
                            <a:srgbClr val="002060"/>
                          </a:solidFill>
                        </a:rPr>
                        <a:t> and a dopamine D4 receptor </a:t>
                      </a:r>
                      <a:r>
                        <a:rPr lang="en-IN" sz="1600" b="1" dirty="0" smtClean="0">
                          <a:solidFill>
                            <a:srgbClr val="002060"/>
                          </a:solidFill>
                        </a:rPr>
                        <a:t>gene</a:t>
                      </a:r>
                      <a:r>
                        <a:rPr lang="en-IN" sz="1600" dirty="0" smtClean="0">
                          <a:solidFill>
                            <a:srgbClr val="002060"/>
                          </a:solidFill>
                        </a:rPr>
                        <a:t> VNTR and a dopamine D5 receptor </a:t>
                      </a:r>
                      <a:r>
                        <a:rPr lang="en-IN" sz="1600" b="1" dirty="0" smtClean="0">
                          <a:solidFill>
                            <a:srgbClr val="002060"/>
                          </a:solidFill>
                        </a:rPr>
                        <a:t>gene</a:t>
                      </a:r>
                      <a:r>
                        <a:rPr lang="en-IN" sz="1600" dirty="0" smtClean="0">
                          <a:solidFill>
                            <a:srgbClr val="002060"/>
                          </a:solidFill>
                        </a:rPr>
                        <a:t> microsatellite </a:t>
                      </a:r>
                      <a:r>
                        <a:rPr lang="en-IN" sz="1600" b="1" dirty="0" smtClean="0">
                          <a:solidFill>
                            <a:srgbClr val="002060"/>
                          </a:solidFill>
                        </a:rPr>
                        <a:t>marker</a:t>
                      </a: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10789" marR="107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10789" marR="1078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9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Preparation Method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295939" y="1282148"/>
            <a:ext cx="3339548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Retrieval of Gene Sequence using </a:t>
            </a:r>
            <a:r>
              <a:rPr lang="en-IN" dirty="0" err="1" smtClean="0">
                <a:solidFill>
                  <a:srgbClr val="FFFF00"/>
                </a:solidFill>
              </a:rPr>
              <a:t>bioscarping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677478" y="1958009"/>
            <a:ext cx="596348" cy="5267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295939" y="2484783"/>
            <a:ext cx="3339548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Convert the txt file by splitting the content to csv using pandas and file concepts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700669" y="3160644"/>
            <a:ext cx="596348" cy="5267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295939" y="3687418"/>
            <a:ext cx="3339548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Apply NLP technique to description filed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38" y="1118076"/>
            <a:ext cx="7149548" cy="110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1536624"/>
            <a:ext cx="1850334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Apply NLP technique to description filed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16078" y="1548534"/>
            <a:ext cx="1850334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Filter the sequence based on gene matching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&amp; Discussion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1602" y="1630017"/>
            <a:ext cx="6940798" cy="36824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16217" y="1023730"/>
            <a:ext cx="2872409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Sequence retrieval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276</Words>
  <Application>Microsoft Office PowerPoint</Application>
  <PresentationFormat>On-screen Show (16:9)</PresentationFormat>
  <Paragraphs>119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Arimo</vt:lpstr>
      <vt:lpstr>Titillium Web</vt:lpstr>
      <vt:lpstr>Times New Roman</vt:lpstr>
      <vt:lpstr>Arial Narrow</vt:lpstr>
      <vt:lpstr>Calibri</vt:lpstr>
      <vt:lpstr>Inria Sans Light</vt:lpstr>
      <vt:lpstr>Saira SemiCondensed Medium</vt:lpstr>
      <vt:lpstr>AR BERKLEY</vt:lpstr>
      <vt:lpstr>Gurney template</vt:lpstr>
      <vt:lpstr>Deep learning model in analysing the Genetic variation associated with the occurrence and progression of Neurodevelopmental disorders </vt:lpstr>
      <vt:lpstr>Team Members</vt:lpstr>
      <vt:lpstr>Final Dataset </vt:lpstr>
      <vt:lpstr>Dataset Validation</vt:lpstr>
      <vt:lpstr>PowerPoint Presentation</vt:lpstr>
      <vt:lpstr>PowerPoint Presentation</vt:lpstr>
      <vt:lpstr>Dataset Preparation Method</vt:lpstr>
      <vt:lpstr>PowerPoint Presentation</vt:lpstr>
      <vt:lpstr>Results &amp; Discussion</vt:lpstr>
      <vt:lpstr>ClustalW – Multiple Sequence Alignment</vt:lpstr>
      <vt:lpstr>PowerPoint Presentation</vt:lpstr>
      <vt:lpstr>Final Dataset after Preprocessing</vt:lpstr>
      <vt:lpstr>Total Dataset</vt:lpstr>
      <vt:lpstr>ClustalW – Multiple Sequence Alignment</vt:lpstr>
      <vt:lpstr>Phylogenetic Tree</vt:lpstr>
      <vt:lpstr>PowerPoint Presentation</vt:lpstr>
      <vt:lpstr>PowerPoint Presentation</vt:lpstr>
      <vt:lpstr>Deep Learning model for Sequence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model in analysing the Genetic variation associated with the occurrence and progression of Neurodevelopmental disorder</dc:title>
  <dc:creator>Revathy Iswarya</dc:creator>
  <cp:lastModifiedBy>MADAN KUMAR</cp:lastModifiedBy>
  <cp:revision>47</cp:revision>
  <dcterms:modified xsi:type="dcterms:W3CDTF">2020-10-05T13:25:03Z</dcterms:modified>
</cp:coreProperties>
</file>