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60" r:id="rId4"/>
    <p:sldId id="259" r:id="rId5"/>
    <p:sldId id="266" r:id="rId6"/>
    <p:sldId id="264" r:id="rId7"/>
    <p:sldId id="268" r:id="rId8"/>
    <p:sldId id="269" r:id="rId9"/>
    <p:sldId id="270" r:id="rId10"/>
    <p:sldId id="271" r:id="rId11"/>
    <p:sldId id="276" r:id="rId12"/>
    <p:sldId id="273" r:id="rId13"/>
    <p:sldId id="277" r:id="rId14"/>
    <p:sldId id="278" r:id="rId15"/>
    <p:sldId id="25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E"/>
    <a:srgbClr val="701E5C"/>
    <a:srgbClr val="0B6937"/>
    <a:srgbClr val="F8A02B"/>
    <a:srgbClr val="1B9A7F"/>
    <a:srgbClr val="0D7672"/>
    <a:srgbClr val="EF414D"/>
    <a:srgbClr val="42B649"/>
    <a:srgbClr val="33BDAA"/>
    <a:srgbClr val="329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29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4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2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9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54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96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1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0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4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9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7C0D-635D-4C73-A724-43B4BE33A87F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AF6D-CF2C-47BB-B643-08B36E275F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03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FB2239-79C4-4242-94AC-E5CFA35EF966}"/>
              </a:ext>
            </a:extLst>
          </p:cNvPr>
          <p:cNvSpPr txBox="1">
            <a:spLocks/>
          </p:cNvSpPr>
          <p:nvPr/>
        </p:nvSpPr>
        <p:spPr>
          <a:xfrm>
            <a:off x="1367418" y="2590801"/>
            <a:ext cx="5875089" cy="153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Informe práctica </a:t>
            </a:r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Luis Fernando Torres  </a:t>
            </a:r>
          </a:p>
          <a:p>
            <a:r>
              <a:rPr lang="es-ES" sz="2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Andrés Felipe Rodríguez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11" y="2789576"/>
            <a:ext cx="3522904" cy="11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0"/>
    </mc:Choice>
    <mc:Fallback xmlns="">
      <p:transition spd="slow" advTm="1341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D6DFF7-34DF-DCA7-5728-E25626A8BAB7}"/>
              </a:ext>
            </a:extLst>
          </p:cNvPr>
          <p:cNvSpPr txBox="1"/>
          <p:nvPr/>
        </p:nvSpPr>
        <p:spPr>
          <a:xfrm>
            <a:off x="3138228" y="5049065"/>
            <a:ext cx="54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Figura </a:t>
            </a:r>
            <a:r>
              <a:rPr lang="es-CO" b="1" dirty="0"/>
              <a:t>9</a:t>
            </a:r>
            <a:r>
              <a:rPr lang="es-CO" b="1" dirty="0" smtClean="0"/>
              <a:t>. </a:t>
            </a:r>
            <a:r>
              <a:rPr lang="es-ES" dirty="0" smtClean="0"/>
              <a:t>Circuito a diseñar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836334" y="275347"/>
            <a:ext cx="855058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900" b="1" dirty="0">
                <a:solidFill>
                  <a:srgbClr val="0B6937"/>
                </a:solidFill>
                <a:latin typeface="Roboto Slab" pitchFamily="2" charset="0"/>
                <a:ea typeface="Roboto Slab" pitchFamily="2" charset="0"/>
              </a:rPr>
              <a:t>3. Análisis de un amplificador de fuente común </a:t>
            </a:r>
          </a:p>
        </p:txBody>
      </p:sp>
      <p:pic>
        <p:nvPicPr>
          <p:cNvPr id="28" name="Imagen 27" descr="Diagrama&#10;&#10;Descripción generada automáticamente">
            <a:extLst>
              <a:ext uri="{FF2B5EF4-FFF2-40B4-BE49-F238E27FC236}">
                <a16:creationId xmlns:a16="http://schemas.microsoft.com/office/drawing/2014/main" id="{16AD1B1F-7677-4493-8768-8A5A22398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 t="12070" r="716" b="5140"/>
          <a:stretch/>
        </p:blipFill>
        <p:spPr>
          <a:xfrm>
            <a:off x="836334" y="1730179"/>
            <a:ext cx="7430879" cy="31873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243E3FF-24C6-4BFA-83F1-6AD2636538D8}"/>
                  </a:ext>
                </a:extLst>
              </p:cNvPr>
              <p:cNvSpPr txBox="1"/>
              <p:nvPr/>
            </p:nvSpPr>
            <p:spPr>
              <a:xfrm>
                <a:off x="8369620" y="1808126"/>
                <a:ext cx="358914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b="1" dirty="0"/>
                  <a:t>Se complementa el circuito: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b="1" dirty="0"/>
                  <a:t>Condensadores de acople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b="1" dirty="0"/>
                  <a:t>Fuente de voltaje AC sinusoidal con resistencia interna de 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CO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CO" sz="2800" b="1" dirty="0"/>
                  <a:t>Carga de 3K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CO" sz="2800" b="1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243E3FF-24C6-4BFA-83F1-6AD26365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20" y="1808126"/>
                <a:ext cx="3589141" cy="2246769"/>
              </a:xfrm>
              <a:prstGeom prst="rect">
                <a:avLst/>
              </a:prstGeom>
              <a:blipFill>
                <a:blip r:embed="rId4"/>
                <a:stretch>
                  <a:fillRect l="-3565" t="-2717" b="-831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8"/>
    </mc:Choice>
    <mc:Fallback xmlns="">
      <p:transition spd="slow" advTm="136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1005707" y="213304"/>
            <a:ext cx="6516707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200" b="1" dirty="0"/>
              <a:t>Señal de voltaje de </a:t>
            </a:r>
            <a:r>
              <a:rPr lang="es-ES" sz="3200" b="1" u="sng" dirty="0"/>
              <a:t>entrada</a:t>
            </a:r>
            <a:r>
              <a:rPr lang="es-ES" sz="3200" b="1" dirty="0"/>
              <a:t> y </a:t>
            </a:r>
            <a:r>
              <a:rPr lang="es-ES" sz="3200" b="1" u="sng" dirty="0"/>
              <a:t>salida</a:t>
            </a:r>
            <a:r>
              <a:rPr lang="es-ES" sz="3200" b="1" dirty="0"/>
              <a:t> del circuito </a:t>
            </a:r>
            <a:endParaRPr lang="es-ES" sz="3200" b="1" dirty="0"/>
          </a:p>
        </p:txBody>
      </p:sp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0">
            <a:extLst>
              <a:ext uri="{FF2B5EF4-FFF2-40B4-BE49-F238E27FC236}">
                <a16:creationId xmlns:a16="http://schemas.microsoft.com/office/drawing/2014/main" id="{FC5F1F23-EBD6-7241-88DF-3D9114F4DD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6D6DFF7-34DF-DCA7-5728-E25626A8BAB7}"/>
              </a:ext>
            </a:extLst>
          </p:cNvPr>
          <p:cNvSpPr txBox="1"/>
          <p:nvPr/>
        </p:nvSpPr>
        <p:spPr>
          <a:xfrm>
            <a:off x="4264060" y="5324728"/>
            <a:ext cx="549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Figura </a:t>
            </a:r>
            <a:r>
              <a:rPr lang="es-CO" sz="2000" b="1" dirty="0" smtClean="0"/>
              <a:t>10. </a:t>
            </a:r>
            <a:r>
              <a:rPr lang="es-CO" sz="2000" dirty="0" smtClean="0"/>
              <a:t>Señal de entrada y de salida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19" name="Imagen 1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900A644-0AFA-407D-91B8-9FA2B4FC7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31" y="1189742"/>
            <a:ext cx="8533499" cy="4016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EB94907-76CB-49F9-9D7F-9EC6005D00A4}"/>
                  </a:ext>
                </a:extLst>
              </p:cNvPr>
              <p:cNvSpPr txBox="1"/>
              <p:nvPr/>
            </p:nvSpPr>
            <p:spPr>
              <a:xfrm>
                <a:off x="3288460" y="5938327"/>
                <a:ext cx="6098458" cy="6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226.568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50.000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=−4.53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EB94907-76CB-49F9-9D7F-9EC6005D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5938327"/>
                <a:ext cx="6098458" cy="696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0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91"/>
    </mc:Choice>
    <mc:Fallback xmlns="">
      <p:transition spd="slow" advTm="2699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262" x="9436100" y="22225"/>
          <p14:tracePt t="5272" x="9994900" y="874713"/>
          <p14:tracePt t="5281" x="10466388" y="1612900"/>
          <p14:tracePt t="5291" x="10802938" y="2151063"/>
          <p14:tracePt t="5506" x="10802938" y="2197100"/>
          <p14:tracePt t="5510" x="10825163" y="2263775"/>
          <p14:tracePt t="5520" x="10847388" y="2352675"/>
          <p14:tracePt t="5529" x="10869613" y="2420938"/>
          <p14:tracePt t="5539" x="10914063" y="2532063"/>
          <p14:tracePt t="5549" x="10960100" y="2622550"/>
          <p14:tracePt t="5558" x="10982325" y="2733675"/>
          <p14:tracePt t="5567" x="10982325" y="2824163"/>
          <p14:tracePt t="5577" x="10982325" y="2913063"/>
          <p14:tracePt t="5587" x="10982325" y="2981325"/>
          <p14:tracePt t="5596" x="10982325" y="3025775"/>
          <p14:tracePt t="5606" x="10982325" y="3070225"/>
          <p14:tracePt t="5616" x="10982325" y="3092450"/>
          <p14:tracePt t="5625" x="10982325" y="3114675"/>
          <p14:tracePt t="5635" x="10982325" y="3136900"/>
          <p14:tracePt t="5654" x="10960100" y="3160713"/>
          <p14:tracePt t="5663" x="10936288" y="3160713"/>
          <p14:tracePt t="5673" x="10914063" y="3182938"/>
          <p14:tracePt t="5701" x="10891838" y="3182938"/>
          <p14:tracePt t="5711" x="10847388" y="3182938"/>
          <p14:tracePt t="5730" x="10825163" y="3182938"/>
          <p14:tracePt t="5749" x="10780713" y="3182938"/>
          <p14:tracePt t="5768" x="10756900" y="3182938"/>
          <p14:tracePt t="5778" x="10734675" y="3182938"/>
          <p14:tracePt t="5788" x="10690225" y="3182938"/>
          <p14:tracePt t="5797" x="10668000" y="3182938"/>
          <p14:tracePt t="5806" x="10623550" y="3182938"/>
          <p14:tracePt t="5816" x="10601325" y="3182938"/>
          <p14:tracePt t="5826" x="10579100" y="3182938"/>
          <p14:tracePt t="5835" x="10555288" y="3182938"/>
          <p14:tracePt t="5845" x="10510838" y="3182938"/>
          <p14:tracePt t="5854" x="10488613" y="3182938"/>
          <p14:tracePt t="5864" x="10466388" y="3182938"/>
          <p14:tracePt t="5873" x="10421938" y="3182938"/>
          <p14:tracePt t="5883" x="10399713" y="3182938"/>
          <p14:tracePt t="5892" x="10375900" y="3227388"/>
          <p14:tracePt t="5902" x="10353675" y="3249613"/>
          <p14:tracePt t="5912" x="10331450" y="3271838"/>
          <p14:tracePt t="5921" x="10287000" y="3316288"/>
          <p14:tracePt t="5931" x="10264775" y="3340100"/>
          <p14:tracePt t="5940" x="10242550" y="3384550"/>
          <p14:tracePt t="5951" x="10220325" y="3384550"/>
          <p14:tracePt t="5959" x="10220325" y="3429000"/>
          <p14:tracePt t="5969" x="10174288" y="3473450"/>
          <p14:tracePt t="5978" x="10174288" y="3517900"/>
          <p14:tracePt t="5988" x="10152063" y="3608388"/>
          <p14:tracePt t="5997" x="10129838" y="3721100"/>
          <p14:tracePt t="6007" x="10107613" y="3787775"/>
          <p14:tracePt t="6017" x="10107613" y="3832225"/>
          <p14:tracePt t="6026" x="10107613" y="3876675"/>
          <p14:tracePt t="6036" x="10085388" y="3922713"/>
          <p14:tracePt t="6045" x="10085388" y="3944938"/>
          <p14:tracePt t="6055" x="10085388" y="3967163"/>
          <p14:tracePt t="6064" x="10085388" y="3989388"/>
          <p14:tracePt t="6074" x="10085388" y="4011613"/>
          <p14:tracePt t="6093" x="10085388" y="4056063"/>
          <p14:tracePt t="6103" x="10085388" y="4078288"/>
          <p14:tracePt t="6112" x="10085388" y="4102100"/>
          <p14:tracePt t="6122" x="10085388" y="4146550"/>
          <p14:tracePt t="6131" x="10085388" y="4191000"/>
          <p14:tracePt t="6141" x="10107613" y="4213225"/>
          <p14:tracePt t="6151" x="10129838" y="4257675"/>
          <p14:tracePt t="6160" x="10152063" y="4303713"/>
          <p14:tracePt t="6169" x="10174288" y="4348163"/>
          <p14:tracePt t="6179" x="10198100" y="4392613"/>
          <p14:tracePt t="6189" x="10220325" y="4414838"/>
          <p14:tracePt t="6198" x="10220325" y="4437063"/>
          <p14:tracePt t="6208" x="10242550" y="4459288"/>
          <p14:tracePt t="6217" x="10264775" y="4483100"/>
          <p14:tracePt t="6227" x="10287000" y="4483100"/>
          <p14:tracePt t="6236" x="10309225" y="4505325"/>
          <p14:tracePt t="6246" x="10353675" y="4527550"/>
          <p14:tracePt t="6256" x="10375900" y="4527550"/>
          <p14:tracePt t="6265" x="10444163" y="4527550"/>
          <p14:tracePt t="6274" x="10510838" y="4527550"/>
          <p14:tracePt t="6284" x="10579100" y="4527550"/>
          <p14:tracePt t="6293" x="10645775" y="4483100"/>
          <p14:tracePt t="6303" x="10690225" y="4459288"/>
          <p14:tracePt t="6312" x="10734675" y="4414838"/>
          <p14:tracePt t="6322" x="10780713" y="4392613"/>
          <p14:tracePt t="6331" x="10802938" y="4370388"/>
          <p14:tracePt t="6341" x="10847388" y="4348163"/>
          <p14:tracePt t="6351" x="10869613" y="4303713"/>
          <p14:tracePt t="6360" x="10914063" y="4235450"/>
          <p14:tracePt t="6370" x="10982325" y="4191000"/>
          <p14:tracePt t="6379" x="11004550" y="4102100"/>
          <p14:tracePt t="6389" x="11049000" y="4011613"/>
          <p14:tracePt t="6399" x="11071225" y="3944938"/>
          <p14:tracePt t="6409" x="11115675" y="3854450"/>
          <p14:tracePt t="6417" x="11115675" y="3787775"/>
          <p14:tracePt t="6428" x="11115675" y="3721100"/>
          <p14:tracePt t="6437" x="11137900" y="3652838"/>
          <p14:tracePt t="6446" x="11137900" y="3586163"/>
          <p14:tracePt t="6456" x="11137900" y="3541713"/>
          <p14:tracePt t="6465" x="11137900" y="3495675"/>
          <p14:tracePt t="6475" x="11137900" y="3473450"/>
          <p14:tracePt t="6484" x="11137900" y="3429000"/>
          <p14:tracePt t="6494" x="11137900" y="3406775"/>
          <p14:tracePt t="6503" x="11137900" y="3384550"/>
          <p14:tracePt t="6513" x="11115675" y="3340100"/>
          <p14:tracePt t="6532" x="11093450" y="3316288"/>
          <p14:tracePt t="6542" x="11071225" y="3271838"/>
          <p14:tracePt t="6551" x="11004550" y="3249613"/>
          <p14:tracePt t="6561" x="10960100" y="3205163"/>
          <p14:tracePt t="6570" x="10914063" y="3160713"/>
          <p14:tracePt t="6580" x="10869613" y="3114675"/>
          <p14:tracePt t="6590" x="10825163" y="3114675"/>
          <p14:tracePt t="6599" x="10780713" y="3092450"/>
          <p14:tracePt t="6608" x="10756900" y="3070225"/>
          <p14:tracePt t="6618" x="10712450" y="3070225"/>
          <p14:tracePt t="6628" x="10668000" y="3048000"/>
          <p14:tracePt t="6638" x="10645775" y="3048000"/>
          <p14:tracePt t="6647" x="10601325" y="3025775"/>
          <p14:tracePt t="6657" x="10555288" y="3025775"/>
          <p14:tracePt t="6666" x="10533063" y="3025775"/>
          <p14:tracePt t="6675" x="10510838" y="3025775"/>
          <p14:tracePt t="6685" x="10466388" y="3025775"/>
          <p14:tracePt t="6694" x="10444163" y="3025775"/>
          <p14:tracePt t="6704" x="10399713" y="3025775"/>
          <p14:tracePt t="9635" x="10375900" y="3048000"/>
          <p14:tracePt t="9645" x="10309225" y="3114675"/>
          <p14:tracePt t="9654" x="10264775" y="3160713"/>
          <p14:tracePt t="9664" x="10174288" y="3271838"/>
          <p14:tracePt t="9673" x="10040938" y="3406775"/>
          <p14:tracePt t="9684" x="9861550" y="3630613"/>
          <p14:tracePt t="9701" x="9682163" y="3832225"/>
          <p14:tracePt t="9702" x="9502775" y="4033838"/>
          <p14:tracePt t="9711" x="9323388" y="4213225"/>
          <p14:tracePt t="9721" x="9144000" y="4370388"/>
          <p14:tracePt t="9731" x="8986838" y="4483100"/>
          <p14:tracePt t="9740" x="8851900" y="4616450"/>
          <p14:tracePt t="9750" x="8696325" y="4751388"/>
          <p14:tracePt t="9759" x="8539163" y="4864100"/>
          <p14:tracePt t="9769" x="8426450" y="4930775"/>
          <p14:tracePt t="9778" x="8315325" y="4975225"/>
          <p14:tracePt t="9788" x="8180388" y="5041900"/>
          <p14:tracePt t="9797" x="8067675" y="5087938"/>
          <p14:tracePt t="9807" x="7978775" y="5110163"/>
          <p14:tracePt t="9817" x="7934325" y="5154613"/>
          <p14:tracePt t="9826" x="7866063" y="5154613"/>
          <p14:tracePt t="9836" x="7821613" y="5154613"/>
          <p14:tracePt t="9845" x="7754938" y="5176838"/>
          <p14:tracePt t="9855" x="7708900" y="5176838"/>
          <p14:tracePt t="9874" x="7686675" y="5176838"/>
          <p14:tracePt t="9884" x="7664450" y="5176838"/>
          <p14:tracePt t="9893" x="7642225" y="5176838"/>
          <p14:tracePt t="9912" x="7620000" y="5176838"/>
          <p14:tracePt t="9931" x="7575550" y="5176838"/>
          <p14:tracePt t="9960" x="7553325" y="5176838"/>
          <p14:tracePt t="9969" x="7553325" y="5154613"/>
          <p14:tracePt t="9978" x="7507288" y="5132388"/>
          <p14:tracePt t="10466" x="7507288" y="5110163"/>
          <p14:tracePt t="10485" x="7507288" y="5087938"/>
          <p14:tracePt t="10494" x="7507288" y="5041900"/>
          <p14:tracePt t="10504" x="7507288" y="5019675"/>
          <p14:tracePt t="10514" x="7507288" y="4997450"/>
          <p14:tracePt t="10523" x="7507288" y="4975225"/>
          <p14:tracePt t="10534" x="7507288" y="4953000"/>
          <p14:tracePt t="10542" x="7507288" y="4930775"/>
          <p14:tracePt t="10552" x="7507288" y="4886325"/>
          <p14:tracePt t="10561" x="7507288" y="4864100"/>
          <p14:tracePt t="10571" x="7507288" y="4840288"/>
          <p14:tracePt t="10580" x="7507288" y="4818063"/>
          <p14:tracePt t="10590" x="7507288" y="4773613"/>
          <p14:tracePt t="10600" x="7507288" y="4729163"/>
          <p14:tracePt t="10972" x="7507288" y="4684713"/>
          <p14:tracePt t="10991" x="7531100" y="4660900"/>
          <p14:tracePt t="11000" x="7531100" y="4616450"/>
          <p14:tracePt t="11020" x="7531100" y="4594225"/>
          <p14:tracePt t="11029" x="7553325" y="4594225"/>
          <p14:tracePt t="11039" x="7553325" y="4549775"/>
          <p14:tracePt t="11058" x="7553325" y="4527550"/>
          <p14:tracePt t="11077" x="7553325" y="4505325"/>
          <p14:tracePt t="11086" x="7575550" y="4505325"/>
          <p14:tracePt t="11125" x="7575550" y="4483100"/>
          <p14:tracePt t="13779" x="7575550" y="4459288"/>
          <p14:tracePt t="13808" x="7575550" y="4437063"/>
          <p14:tracePt t="13846" x="7575550" y="4414838"/>
          <p14:tracePt t="13855" x="7553325" y="4414838"/>
          <p14:tracePt t="13884" x="7553325" y="4392613"/>
          <p14:tracePt t="13904" x="7531100" y="4370388"/>
          <p14:tracePt t="13960" x="7507288" y="4370388"/>
          <p14:tracePt t="14027" x="7507288" y="4348163"/>
          <p14:tracePt t="14056" x="7485063" y="4348163"/>
          <p14:tracePt t="14476" x="7485063" y="4325938"/>
          <p14:tracePt t="14514" x="7485063" y="4303713"/>
          <p14:tracePt t="14572" x="7485063" y="4279900"/>
          <p14:tracePt t="14810" x="7507288" y="4257675"/>
          <p14:tracePt t="14829" x="7531100" y="4257675"/>
          <p14:tracePt t="14848" x="7575550" y="4257675"/>
          <p14:tracePt t="14877" x="7597775" y="4257675"/>
          <p14:tracePt t="14896" x="7620000" y="4257675"/>
          <p14:tracePt t="14906" x="7620000" y="4235450"/>
          <p14:tracePt t="14953" x="7642225" y="4235450"/>
          <p14:tracePt t="15030" x="7664450" y="4235450"/>
          <p14:tracePt t="15049" x="7686675" y="4235450"/>
          <p14:tracePt t="16959" x="7754938" y="4235450"/>
          <p14:tracePt t="16968" x="7866063" y="4235450"/>
          <p14:tracePt t="16978" x="8067675" y="4235450"/>
          <p14:tracePt t="16988" x="8293100" y="4235450"/>
          <p14:tracePt t="16997" x="8494713" y="4235450"/>
          <p14:tracePt t="17006" x="8740775" y="4235450"/>
          <p14:tracePt t="17017" x="9009063" y="4235450"/>
          <p14:tracePt t="17025" x="9210675" y="4257675"/>
          <p14:tracePt t="17035" x="9367838" y="4279900"/>
          <p14:tracePt t="17044" x="9525000" y="4279900"/>
          <p14:tracePt t="17054" x="9637713" y="4303713"/>
          <p14:tracePt t="17063" x="9726613" y="4303713"/>
          <p14:tracePt t="17321" x="9748838" y="4279900"/>
          <p14:tracePt t="17331" x="9771063" y="4279900"/>
          <p14:tracePt t="17340" x="9771063" y="4235450"/>
          <p14:tracePt t="17350" x="9817100" y="4213225"/>
          <p14:tracePt t="17360" x="9839325" y="4191000"/>
          <p14:tracePt t="17369" x="9883775" y="4124325"/>
          <p14:tracePt t="17379" x="9928225" y="4078288"/>
          <p14:tracePt t="17389" x="9950450" y="4033838"/>
          <p14:tracePt t="17398" x="10018713" y="3967163"/>
          <p14:tracePt t="17407" x="10018713" y="3922713"/>
          <p14:tracePt t="17417" x="10063163" y="3898900"/>
          <p14:tracePt t="17426" x="10063163" y="3876675"/>
          <p14:tracePt t="17436" x="10063163" y="3854450"/>
          <p14:tracePt t="17445" x="10085388" y="3832225"/>
          <p14:tracePt t="17455" x="10107613" y="3787775"/>
          <p14:tracePt t="17465" x="10107613" y="3765550"/>
          <p14:tracePt t="17474" x="10129838" y="3743325"/>
          <p14:tracePt t="17483" x="10152063" y="3675063"/>
          <p14:tracePt t="17493" x="10174288" y="3652838"/>
          <p14:tracePt t="17504" x="10174288" y="3630613"/>
          <p14:tracePt t="17512" x="10174288" y="3586163"/>
          <p14:tracePt t="17522" x="10174288" y="3563938"/>
          <p14:tracePt t="17532" x="10174288" y="3517900"/>
          <p14:tracePt t="17541" x="10174288" y="3495675"/>
          <p14:tracePt t="17551" x="10174288" y="3451225"/>
          <p14:tracePt t="17560" x="10174288" y="3429000"/>
          <p14:tracePt t="17571" x="10174288" y="3384550"/>
          <p14:tracePt t="17579" x="10174288" y="3340100"/>
          <p14:tracePt t="17589" x="10174288" y="3294063"/>
          <p14:tracePt t="17599" x="10174288" y="3249613"/>
          <p14:tracePt t="17608" x="10152063" y="3182938"/>
          <p14:tracePt t="17617" x="10107613" y="3114675"/>
          <p14:tracePt t="17628" x="10063163" y="3003550"/>
          <p14:tracePt t="17637" x="10018713" y="2935288"/>
          <p14:tracePt t="17647" x="9972675" y="2868613"/>
          <p14:tracePt t="17656" x="9928225" y="2779713"/>
          <p14:tracePt t="17665" x="9883775" y="2755900"/>
          <p14:tracePt t="17675" x="9839325" y="2689225"/>
          <p14:tracePt t="17684" x="9748838" y="2622550"/>
          <p14:tracePt t="17701" x="9682163" y="2554288"/>
          <p14:tracePt t="17704" x="9613900" y="2532063"/>
          <p14:tracePt t="17713" x="9502775" y="2465388"/>
          <p14:tracePt t="17723" x="9436100" y="2420938"/>
          <p14:tracePt t="17734" x="9345613" y="2374900"/>
          <p14:tracePt t="17742" x="9301163" y="2374900"/>
          <p14:tracePt t="17751" x="9256713" y="2352675"/>
          <p14:tracePt t="17761" x="9232900" y="2330450"/>
          <p14:tracePt t="17770" x="9166225" y="2330450"/>
          <p14:tracePt t="17780" x="9099550" y="2330450"/>
          <p14:tracePt t="17790" x="9031288" y="2330450"/>
          <p14:tracePt t="17800" x="8964613" y="2352675"/>
          <p14:tracePt t="17809" x="8875713" y="2398713"/>
          <p14:tracePt t="17818" x="8785225" y="2420938"/>
          <p14:tracePt t="17828" x="8740775" y="2443163"/>
          <p14:tracePt t="17837" x="8696325" y="2465388"/>
          <p14:tracePt t="17847" x="8674100" y="2487613"/>
          <p14:tracePt t="17856" x="8628063" y="2487613"/>
          <p14:tracePt t="17867" x="8605838" y="2509838"/>
          <p14:tracePt t="17875" x="8583613" y="2532063"/>
          <p14:tracePt t="17885" x="8539163" y="2578100"/>
          <p14:tracePt t="17895" x="8516938" y="2600325"/>
          <p14:tracePt t="17904" x="8516938" y="2622550"/>
          <p14:tracePt t="17914" x="8494713" y="2667000"/>
          <p14:tracePt t="17923" x="8470900" y="2733675"/>
          <p14:tracePt t="17934" x="8470900" y="2801938"/>
          <p14:tracePt t="17942" x="8470900" y="2913063"/>
          <p14:tracePt t="17952" x="8470900" y="3003550"/>
          <p14:tracePt t="17962" x="8516938" y="3092450"/>
          <p14:tracePt t="17971" x="8539163" y="3160713"/>
          <p14:tracePt t="17981" x="8583613" y="3227388"/>
          <p14:tracePt t="17990" x="8628063" y="3271838"/>
          <p14:tracePt t="18000" x="8650288" y="3316288"/>
          <p14:tracePt t="18010" x="8696325" y="3362325"/>
          <p14:tracePt t="18018" x="8785225" y="3429000"/>
          <p14:tracePt t="18029" x="8829675" y="3451225"/>
          <p14:tracePt t="18038" x="8875713" y="3495675"/>
          <p14:tracePt t="18047" x="8942388" y="3517900"/>
          <p14:tracePt t="18057" x="9031288" y="3541713"/>
          <p14:tracePt t="18067" x="9077325" y="3541713"/>
          <p14:tracePt t="18076" x="9144000" y="3541713"/>
          <p14:tracePt t="18085" x="9210675" y="3541713"/>
          <p14:tracePt t="18095" x="9301163" y="3541713"/>
          <p14:tracePt t="18105" x="9367838" y="3541713"/>
          <p14:tracePt t="18114" x="9458325" y="3517900"/>
          <p14:tracePt t="18124" x="9525000" y="3517900"/>
          <p14:tracePt t="18134" x="9569450" y="3473450"/>
          <p14:tracePt t="18143" x="9637713" y="3451225"/>
          <p14:tracePt t="18152" x="9726613" y="3429000"/>
          <p14:tracePt t="18162" x="9771063" y="3384550"/>
          <p14:tracePt t="18172" x="9817100" y="3362325"/>
          <p14:tracePt t="18181" x="9861550" y="3294063"/>
          <p14:tracePt t="18191" x="9906000" y="3271838"/>
          <p14:tracePt t="18200" x="9928225" y="3249613"/>
          <p14:tracePt t="18210" x="9950450" y="3182938"/>
          <p14:tracePt t="18219" x="9972675" y="3160713"/>
          <p14:tracePt t="18229" x="9994900" y="3114675"/>
          <p14:tracePt t="18239" x="10018713" y="3070225"/>
          <p14:tracePt t="18248" x="10040938" y="3003550"/>
          <p14:tracePt t="18258" x="10040938" y="2959100"/>
          <p14:tracePt t="18267" x="10040938" y="2913063"/>
          <p14:tracePt t="18277" x="10040938" y="2868613"/>
          <p14:tracePt t="18286" x="10040938" y="2824163"/>
          <p14:tracePt t="18296" x="10018713" y="2779713"/>
          <p14:tracePt t="18305" x="9994900" y="2733675"/>
          <p14:tracePt t="18315" x="9972675" y="2733675"/>
          <p14:tracePt t="18324" x="9950450" y="2689225"/>
          <p14:tracePt t="18333" x="9928225" y="2667000"/>
          <p14:tracePt t="18344" x="9883775" y="2622550"/>
          <p14:tracePt t="18353" x="9817100" y="2622550"/>
          <p14:tracePt t="18362" x="9748838" y="2578100"/>
          <p14:tracePt t="18372" x="9682163" y="2532063"/>
          <p14:tracePt t="18382" x="9613900" y="2532063"/>
          <p14:tracePt t="18392" x="9502775" y="2487613"/>
          <p14:tracePt t="18401" x="9412288" y="2487613"/>
          <p14:tracePt t="18410" x="9345613" y="2487613"/>
          <p14:tracePt t="18420" x="9256713" y="2487613"/>
          <p14:tracePt t="18429" x="9188450" y="2487613"/>
          <p14:tracePt t="18439" x="9121775" y="2487613"/>
          <p14:tracePt t="18448" x="9055100" y="2509838"/>
          <p14:tracePt t="18458" x="8986838" y="2554288"/>
          <p14:tracePt t="18467" x="8920163" y="2600325"/>
          <p14:tracePt t="18477" x="8851900" y="2644775"/>
          <p14:tracePt t="18487" x="8829675" y="2689225"/>
          <p14:tracePt t="18496" x="8740775" y="2755900"/>
          <p14:tracePt t="18506" x="8674100" y="2868613"/>
          <p14:tracePt t="18515" x="8628063" y="3003550"/>
          <p14:tracePt t="18525" x="8628063" y="3070225"/>
          <p14:tracePt t="18534" x="8605838" y="3160713"/>
          <p14:tracePt t="18544" x="8605838" y="3227388"/>
          <p14:tracePt t="18554" x="8605838" y="3316288"/>
          <p14:tracePt t="18563" x="8605838" y="3384550"/>
          <p14:tracePt t="18573" x="8605838" y="3429000"/>
          <p14:tracePt t="18583" x="8650288" y="3495675"/>
          <p14:tracePt t="18592" x="8696325" y="3541713"/>
          <p14:tracePt t="18601" x="8785225" y="3630613"/>
          <p14:tracePt t="18610" x="8897938" y="3697288"/>
          <p14:tracePt t="18620" x="9009063" y="3765550"/>
          <p14:tracePt t="18630" x="9121775" y="3832225"/>
          <p14:tracePt t="18640" x="9256713" y="3854450"/>
          <p14:tracePt t="18650" x="9367838" y="3876675"/>
          <p14:tracePt t="18659" x="9502775" y="3898900"/>
          <p14:tracePt t="18668" x="9613900" y="3898900"/>
          <p14:tracePt t="18678" x="9682163" y="3898900"/>
          <p14:tracePt t="18687" x="9771063" y="3898900"/>
          <p14:tracePt t="18697" x="9839325" y="3876675"/>
          <p14:tracePt t="18717" x="9950450" y="3810000"/>
          <p14:tracePt t="18725" x="9994900" y="3765550"/>
          <p14:tracePt t="18734" x="10018713" y="3743325"/>
          <p14:tracePt t="18744" x="10063163" y="3675063"/>
          <p14:tracePt t="18754" x="10107613" y="3586163"/>
          <p14:tracePt t="18764" x="10129838" y="3517900"/>
          <p14:tracePt t="18773" x="10152063" y="3451225"/>
          <p14:tracePt t="18784" x="10152063" y="3362325"/>
          <p14:tracePt t="18792" x="10174288" y="3249613"/>
          <p14:tracePt t="18801" x="10174288" y="3182938"/>
          <p14:tracePt t="18811" x="10174288" y="3114675"/>
          <p14:tracePt t="18821" x="10174288" y="3048000"/>
          <p14:tracePt t="18831" x="10174288" y="3003550"/>
          <p14:tracePt t="18840" x="10174288" y="2935288"/>
          <p14:tracePt t="18850" x="10129838" y="2890838"/>
          <p14:tracePt t="18859" x="10085388" y="2846388"/>
          <p14:tracePt t="18868" x="10018713" y="2755900"/>
          <p14:tracePt t="18878" x="9928225" y="2689225"/>
          <p14:tracePt t="18888" x="9817100" y="2644775"/>
          <p14:tracePt t="18897" x="9682163" y="2622550"/>
          <p14:tracePt t="18907" x="9547225" y="2622550"/>
          <p14:tracePt t="18917" x="9412288" y="2622550"/>
          <p14:tracePt t="18926" x="9301163" y="2622550"/>
          <p14:tracePt t="18935" x="9166225" y="2622550"/>
          <p14:tracePt t="18945" x="9055100" y="2689225"/>
          <p14:tracePt t="18955" x="8964613" y="2755900"/>
          <p14:tracePt t="18964" x="8920163" y="2801938"/>
          <p14:tracePt t="18974" x="8875713" y="2846388"/>
          <p14:tracePt t="18984" x="8829675" y="2868613"/>
          <p14:tracePt t="18993" x="8785225" y="2935288"/>
          <p14:tracePt t="19002" x="8763000" y="3003550"/>
          <p14:tracePt t="19012" x="8740775" y="3092450"/>
          <p14:tracePt t="19021" x="8740775" y="3182938"/>
          <p14:tracePt t="19031" x="8740775" y="3271838"/>
          <p14:tracePt t="19041" x="8785225" y="3384550"/>
          <p14:tracePt t="19050" x="8829675" y="3495675"/>
          <p14:tracePt t="19060" x="8964613" y="3630613"/>
          <p14:tracePt t="19069" x="9121775" y="3787775"/>
          <p14:tracePt t="19079" x="9345613" y="3967163"/>
          <p14:tracePt t="19088" x="9569450" y="4102100"/>
          <p14:tracePt t="19098" x="9748838" y="4191000"/>
          <p14:tracePt t="19107" x="9950450" y="4213225"/>
          <p14:tracePt t="19117" x="10063163" y="4235450"/>
          <p14:tracePt t="19127" x="10198100" y="4235450"/>
          <p14:tracePt t="19136" x="10309225" y="4235450"/>
          <p14:tracePt t="19146" x="10444163" y="4213225"/>
          <p14:tracePt t="19155" x="10510838" y="4168775"/>
          <p14:tracePt t="19165" x="10555288" y="4124325"/>
          <p14:tracePt t="19174" x="10623550" y="4078288"/>
          <p14:tracePt t="19183" x="10645775" y="4011613"/>
          <p14:tracePt t="19193" x="10690225" y="3944938"/>
          <p14:tracePt t="19202" x="10734675" y="3810000"/>
          <p14:tracePt t="19213" x="10756900" y="3721100"/>
          <p14:tracePt t="19222" x="10756900" y="3608388"/>
          <p14:tracePt t="19232" x="10756900" y="3473450"/>
          <p14:tracePt t="19241" x="10734675" y="3340100"/>
          <p14:tracePt t="19250" x="10668000" y="3182938"/>
          <p14:tracePt t="19260" x="10601325" y="3048000"/>
          <p14:tracePt t="19269" x="10510838" y="2913063"/>
          <p14:tracePt t="19281" x="10421938" y="2824163"/>
          <p14:tracePt t="19289" x="10331450" y="2733675"/>
          <p14:tracePt t="19299" x="10264775" y="2667000"/>
          <p14:tracePt t="19308" x="10174288" y="2622550"/>
          <p14:tracePt t="19317" x="10040938" y="2578100"/>
          <p14:tracePt t="19327" x="9950450" y="2532063"/>
          <p14:tracePt t="19336" x="9793288" y="2532063"/>
          <p14:tracePt t="19346" x="9704388" y="2532063"/>
          <p14:tracePt t="19355" x="9637713" y="2532063"/>
          <p14:tracePt t="19365" x="9569450" y="2554288"/>
          <p14:tracePt t="19375" x="9480550" y="2600325"/>
          <p14:tracePt t="19384" x="9412288" y="2667000"/>
          <p14:tracePt t="19394" x="9367838" y="2711450"/>
          <p14:tracePt t="19403" x="9301163" y="2779713"/>
          <p14:tracePt t="19413" x="9232900" y="2890838"/>
          <p14:tracePt t="19422" x="9166225" y="3048000"/>
          <p14:tracePt t="19432" x="9144000" y="3227388"/>
          <p14:tracePt t="19441" x="9144000" y="3451225"/>
          <p14:tracePt t="19451" x="9144000" y="3652838"/>
          <p14:tracePt t="19461" x="9144000" y="3854450"/>
          <p14:tracePt t="19470" x="9144000" y="3989388"/>
          <p14:tracePt t="19480" x="9210675" y="4124325"/>
          <p14:tracePt t="19489" x="9232900" y="4168775"/>
          <p14:tracePt t="19499" x="9256713" y="4213225"/>
          <p14:tracePt t="19509" x="9323388" y="4279900"/>
          <p14:tracePt t="19518" x="9367838" y="4279900"/>
          <p14:tracePt t="19528" x="9412288" y="4325938"/>
          <p14:tracePt t="19537" x="9458325" y="4348163"/>
          <p14:tracePt t="19546" x="9502775" y="4348163"/>
          <p14:tracePt t="19556" x="9569450" y="4348163"/>
          <p14:tracePt t="19566" x="9637713" y="4348163"/>
          <p14:tracePt t="19575" x="9704388" y="4325938"/>
          <p14:tracePt t="19584" x="9771063" y="4303713"/>
          <p14:tracePt t="19595" x="9793288" y="4235450"/>
          <p14:tracePt t="19604" x="9839325" y="4191000"/>
          <p14:tracePt t="19613" x="9883775" y="4146550"/>
          <p14:tracePt t="19623" x="9928225" y="4102100"/>
          <p14:tracePt t="19633" x="9950450" y="3967163"/>
          <p14:tracePt t="19642" x="9972675" y="3876675"/>
          <p14:tracePt t="19651" x="9994900" y="3810000"/>
          <p14:tracePt t="19661" x="10018713" y="3765550"/>
          <p14:tracePt t="19670" x="10018713" y="3697288"/>
          <p14:tracePt t="19680" x="10018713" y="3630613"/>
          <p14:tracePt t="19690" x="10018713" y="3586163"/>
          <p14:tracePt t="19701" x="10018713" y="3541713"/>
          <p14:tracePt t="19709" x="10018713" y="3517900"/>
          <p14:tracePt t="19718" x="10018713" y="3495675"/>
          <p14:tracePt t="19728" x="10018713" y="3451225"/>
          <p14:tracePt t="19747" x="9994900" y="3406775"/>
          <p14:tracePt t="19756" x="9972675" y="3384550"/>
          <p14:tracePt t="19767" x="9950450" y="3362325"/>
          <p14:tracePt t="19776" x="9906000" y="3340100"/>
          <p14:tracePt t="19785" x="9883775" y="3316288"/>
          <p14:tracePt t="19795" x="9861550" y="3316288"/>
          <p14:tracePt t="19804" x="9861550" y="3294063"/>
          <p14:tracePt t="19814" x="9839325" y="3294063"/>
          <p14:tracePt t="19834" x="9817100" y="3271838"/>
          <p14:tracePt t="20348" x="9817100" y="3362325"/>
          <p14:tracePt t="20358" x="9817100" y="3541713"/>
          <p14:tracePt t="20367" x="9817100" y="3743325"/>
          <p14:tracePt t="20377" x="9817100" y="3898900"/>
          <p14:tracePt t="20387" x="9817100" y="4033838"/>
          <p14:tracePt t="20396" x="9817100" y="4146550"/>
          <p14:tracePt t="20405" x="9817100" y="4213225"/>
          <p14:tracePt t="20415" x="9817100" y="4279900"/>
          <p14:tracePt t="20425" x="9817100" y="4370388"/>
          <p14:tracePt t="20434" x="9793288" y="4437063"/>
          <p14:tracePt t="20444" x="9793288" y="4505325"/>
          <p14:tracePt t="20454" x="9771063" y="4572000"/>
          <p14:tracePt t="20463" x="9771063" y="4616450"/>
          <p14:tracePt t="20473" x="9726613" y="4684713"/>
          <p14:tracePt t="20482" x="9726613" y="4729163"/>
          <p14:tracePt t="20491" x="9704388" y="4751388"/>
          <p14:tracePt t="20501" x="9704388" y="4795838"/>
          <p14:tracePt t="20511" x="9682163" y="4818063"/>
          <p14:tracePt t="20529" x="9659938" y="4840288"/>
          <p14:tracePt t="21169" x="9613900" y="4840288"/>
          <p14:tracePt t="21179" x="9591675" y="4773613"/>
          <p14:tracePt t="21188" x="9525000" y="4684713"/>
          <p14:tracePt t="21198" x="9390063" y="4414838"/>
          <p14:tracePt t="21208" x="9144000" y="3967163"/>
          <p14:tracePt t="21217" x="8740775" y="3182938"/>
          <p14:tracePt t="21227" x="8315325" y="2128838"/>
          <p14:tracePt t="21237" x="7843838" y="9191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72" y="360555"/>
            <a:ext cx="6043158" cy="710578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es-ES" sz="3200" b="1" dirty="0"/>
              <a:t>Comprobación teórica de la ganancia de voltaje </a:t>
            </a:r>
            <a:endParaRPr lang="es-ES" sz="3200" b="1" dirty="0"/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0">
            <a:extLst>
              <a:ext uri="{FF2B5EF4-FFF2-40B4-BE49-F238E27FC236}">
                <a16:creationId xmlns:a16="http://schemas.microsoft.com/office/drawing/2014/main" id="{14585A20-1104-A341-AACD-87AAE08CB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0A8C953-2405-4F4A-9731-37E1B487E45B}"/>
              </a:ext>
            </a:extLst>
          </p:cNvPr>
          <p:cNvSpPr txBox="1"/>
          <p:nvPr/>
        </p:nvSpPr>
        <p:spPr>
          <a:xfrm>
            <a:off x="887972" y="1317112"/>
            <a:ext cx="6411462" cy="1243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Para hacer el análisis se considera los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El MOSFET cumple que está en saturación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Ahora se analiza en AC</a:t>
            </a:r>
          </a:p>
        </p:txBody>
      </p:sp>
      <p:pic>
        <p:nvPicPr>
          <p:cNvPr id="18" name="Imagen 17" descr="Diagrama, Esquemático&#10;&#10;Descripción generada automáticamente">
            <a:extLst>
              <a:ext uri="{FF2B5EF4-FFF2-40B4-BE49-F238E27FC236}">
                <a16:creationId xmlns:a16="http://schemas.microsoft.com/office/drawing/2014/main" id="{28B19263-4182-4335-A5A6-A8DC6DA4A9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6807" r="3452"/>
          <a:stretch/>
        </p:blipFill>
        <p:spPr bwMode="auto">
          <a:xfrm>
            <a:off x="8185706" y="1147448"/>
            <a:ext cx="3671165" cy="260474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6D6DFF7-34DF-DCA7-5728-E25626A8BAB7}"/>
              </a:ext>
            </a:extLst>
          </p:cNvPr>
          <p:cNvSpPr txBox="1"/>
          <p:nvPr/>
        </p:nvSpPr>
        <p:spPr>
          <a:xfrm>
            <a:off x="8016253" y="3781402"/>
            <a:ext cx="4312381" cy="41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Figura </a:t>
            </a:r>
            <a:r>
              <a:rPr lang="es-CO" sz="2000" b="1" dirty="0" smtClean="0"/>
              <a:t>11. </a:t>
            </a:r>
            <a:r>
              <a:rPr lang="es-CO" sz="2000" dirty="0" smtClean="0"/>
              <a:t>Circuito equivalente en AC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A5C4ED9-DCA3-4039-A2F4-D0B148AF31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94" r="3348"/>
          <a:stretch/>
        </p:blipFill>
        <p:spPr>
          <a:xfrm>
            <a:off x="887972" y="2743655"/>
            <a:ext cx="6673760" cy="201707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6D6DFF7-34DF-DCA7-5728-E25626A8BAB7}"/>
              </a:ext>
            </a:extLst>
          </p:cNvPr>
          <p:cNvSpPr txBox="1"/>
          <p:nvPr/>
        </p:nvSpPr>
        <p:spPr>
          <a:xfrm>
            <a:off x="1785705" y="4744215"/>
            <a:ext cx="48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Figura </a:t>
            </a:r>
            <a:r>
              <a:rPr lang="es-CO" sz="2000" b="1" dirty="0" smtClean="0"/>
              <a:t>12. </a:t>
            </a:r>
            <a:r>
              <a:rPr lang="es-CO" sz="2000" dirty="0" smtClean="0"/>
              <a:t>Modelo de pequeña señal en AC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AB6A6C4-A2AF-47C0-A650-6EEEAC0702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49" t="8086"/>
          <a:stretch/>
        </p:blipFill>
        <p:spPr>
          <a:xfrm>
            <a:off x="1603908" y="5412064"/>
            <a:ext cx="3141584" cy="60040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13D81D5-D34C-4168-A4B8-6ABB849C8A3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70" t="8132"/>
          <a:stretch/>
        </p:blipFill>
        <p:spPr>
          <a:xfrm>
            <a:off x="4997669" y="5412363"/>
            <a:ext cx="6350249" cy="6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76"/>
    </mc:Choice>
    <mc:Fallback xmlns="">
      <p:transition spd="slow" advTm="4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27" y="-67269"/>
            <a:ext cx="8772491" cy="1253212"/>
          </a:xfrm>
        </p:spPr>
        <p:txBody>
          <a:bodyPr anchor="ctr">
            <a:normAutofit/>
          </a:bodyPr>
          <a:lstStyle/>
          <a:p>
            <a:pPr algn="just"/>
            <a:r>
              <a:rPr lang="es-ES" sz="2800" b="1" dirty="0"/>
              <a:t>Análisis de la ganancia </a:t>
            </a:r>
            <a:endParaRPr lang="es-CO" sz="2800" b="1" dirty="0"/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0">
            <a:extLst>
              <a:ext uri="{FF2B5EF4-FFF2-40B4-BE49-F238E27FC236}">
                <a16:creationId xmlns:a16="http://schemas.microsoft.com/office/drawing/2014/main" id="{B82E6806-7394-4449-A545-CA4F8179B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0DF32A73-6342-47BC-A9FB-0C9FB5720232}"/>
              </a:ext>
            </a:extLst>
          </p:cNvPr>
          <p:cNvSpPr txBox="1">
            <a:spLocks/>
          </p:cNvSpPr>
          <p:nvPr/>
        </p:nvSpPr>
        <p:spPr>
          <a:xfrm>
            <a:off x="733927" y="1367459"/>
            <a:ext cx="7440460" cy="5759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b="1" dirty="0"/>
          </a:p>
        </p:txBody>
      </p:sp>
      <p:sp>
        <p:nvSpPr>
          <p:cNvPr id="10" name="Rectángulo 9"/>
          <p:cNvSpPr/>
          <p:nvPr/>
        </p:nvSpPr>
        <p:spPr>
          <a:xfrm>
            <a:off x="3244963" y="3003572"/>
            <a:ext cx="2867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 smtClean="0"/>
              <a:t>Figura</a:t>
            </a:r>
            <a:r>
              <a:rPr lang="es-CO" b="1" dirty="0" smtClean="0"/>
              <a:t> 13</a:t>
            </a:r>
            <a:r>
              <a:rPr lang="es-CO" dirty="0" smtClean="0"/>
              <a:t>. Circuito a analizar.</a:t>
            </a: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3E67DF5-655E-481E-940C-99CD43D2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4" r="3348"/>
          <a:stretch/>
        </p:blipFill>
        <p:spPr>
          <a:xfrm>
            <a:off x="1017740" y="790683"/>
            <a:ext cx="7321635" cy="221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252CDEF-9913-4132-B16B-77FF35AA731D}"/>
                  </a:ext>
                </a:extLst>
              </p:cNvPr>
              <p:cNvSpPr txBox="1"/>
              <p:nvPr/>
            </p:nvSpPr>
            <p:spPr>
              <a:xfrm>
                <a:off x="9662915" y="1086953"/>
                <a:ext cx="1685003" cy="671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252CDEF-9913-4132-B16B-77FF35AA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15" y="1086953"/>
                <a:ext cx="1685003" cy="671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D3BA48-59F4-46B2-8F60-7597548C9B2F}"/>
                  </a:ext>
                </a:extLst>
              </p:cNvPr>
              <p:cNvSpPr txBox="1"/>
              <p:nvPr/>
            </p:nvSpPr>
            <p:spPr>
              <a:xfrm>
                <a:off x="9255399" y="1897128"/>
                <a:ext cx="2525661" cy="716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  <m:r>
                        <a:rPr lang="es-CO" sz="2000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BD3BA48-59F4-46B2-8F60-7597548C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99" y="1897128"/>
                <a:ext cx="2525661" cy="716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884946" y="3492192"/>
            <a:ext cx="3831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Por el divisor de voltaje en G</a:t>
            </a:r>
            <a:endParaRPr lang="es-CO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9CD5721-A9E2-485C-8BEC-801E73DADFCB}"/>
                  </a:ext>
                </a:extLst>
              </p:cNvPr>
              <p:cNvSpPr txBox="1"/>
              <p:nvPr/>
            </p:nvSpPr>
            <p:spPr>
              <a:xfrm>
                <a:off x="1011752" y="3980812"/>
                <a:ext cx="3248333" cy="1195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O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2000" dirty="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9CD5721-A9E2-485C-8BEC-801E73DA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52" y="3980812"/>
                <a:ext cx="3248333" cy="1195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0AEBF98F-B32F-4963-AE4F-00A87C9E3EB1}"/>
              </a:ext>
            </a:extLst>
          </p:cNvPr>
          <p:cNvSpPr txBox="1"/>
          <p:nvPr/>
        </p:nvSpPr>
        <p:spPr>
          <a:xfrm>
            <a:off x="5920934" y="3519377"/>
            <a:ext cx="2717986" cy="46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ganancia es:</a:t>
            </a:r>
            <a:endParaRPr lang="es-CO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80D61F3-D559-4B22-804A-7BF31B4FC982}"/>
                  </a:ext>
                </a:extLst>
              </p:cNvPr>
              <p:cNvSpPr txBox="1"/>
              <p:nvPr/>
            </p:nvSpPr>
            <p:spPr>
              <a:xfrm>
                <a:off x="7807597" y="3386991"/>
                <a:ext cx="3973463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80D61F3-D559-4B22-804A-7BF31B4F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597" y="3386991"/>
                <a:ext cx="397346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8DDC07-11E7-438F-B6C0-778D2950325D}"/>
                  </a:ext>
                </a:extLst>
              </p:cNvPr>
              <p:cNvSpPr txBox="1"/>
              <p:nvPr/>
            </p:nvSpPr>
            <p:spPr>
              <a:xfrm>
                <a:off x="7183537" y="4265988"/>
                <a:ext cx="5221581" cy="674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0.06∙</m:t>
                      </m:r>
                      <m:d>
                        <m:d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s-CO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+50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8DDC07-11E7-438F-B6C0-778D29503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37" y="4265988"/>
                <a:ext cx="5221581" cy="674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B5744DEB-BD3F-47FE-A2B9-034CCC3E63B3}"/>
              </a:ext>
            </a:extLst>
          </p:cNvPr>
          <p:cNvSpPr txBox="1"/>
          <p:nvPr/>
        </p:nvSpPr>
        <p:spPr>
          <a:xfrm>
            <a:off x="649186" y="4921685"/>
            <a:ext cx="4931807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s-CO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D se puede escribir la siguiente expresión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C35C72D-004C-49A0-994D-3141FFDC6820}"/>
                  </a:ext>
                </a:extLst>
              </p:cNvPr>
              <p:cNvSpPr txBox="1"/>
              <p:nvPr/>
            </p:nvSpPr>
            <p:spPr>
              <a:xfrm>
                <a:off x="700443" y="5849871"/>
                <a:ext cx="3586316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C35C72D-004C-49A0-994D-3141FFDC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3" y="5849871"/>
                <a:ext cx="3586316" cy="447174"/>
              </a:xfrm>
              <a:prstGeom prst="rect">
                <a:avLst/>
              </a:prstGeom>
              <a:blipFill>
                <a:blip r:embed="rId9"/>
                <a:stretch>
                  <a:fillRect t="-154795" b="-2260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ECF1C8C-F9BA-4BE6-8DC9-12BCFBF1098A}"/>
                  </a:ext>
                </a:extLst>
              </p:cNvPr>
              <p:cNvSpPr txBox="1"/>
              <p:nvPr/>
            </p:nvSpPr>
            <p:spPr>
              <a:xfrm>
                <a:off x="3597221" y="5790730"/>
                <a:ext cx="3586316" cy="70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  <m:r>
                        <a:rPr lang="es-CO" sz="20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"/>
                              <m:ctrlPr>
                                <a:rPr lang="es-C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s-C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ECF1C8C-F9BA-4BE6-8DC9-12BCFBF1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21" y="5790730"/>
                <a:ext cx="3586316" cy="7069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29">
            <a:extLst>
              <a:ext uri="{FF2B5EF4-FFF2-40B4-BE49-F238E27FC236}">
                <a16:creationId xmlns:a16="http://schemas.microsoft.com/office/drawing/2014/main" id="{CE38C043-2E82-4BEB-994E-0439E6F0F1D2}"/>
              </a:ext>
            </a:extLst>
          </p:cNvPr>
          <p:cNvSpPr/>
          <p:nvPr/>
        </p:nvSpPr>
        <p:spPr>
          <a:xfrm>
            <a:off x="7676079" y="5225836"/>
            <a:ext cx="3973463" cy="967383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33FE82C-5856-4141-8262-050B5E947B0C}"/>
                  </a:ext>
                </a:extLst>
              </p:cNvPr>
              <p:cNvSpPr txBox="1"/>
              <p:nvPr/>
            </p:nvSpPr>
            <p:spPr>
              <a:xfrm>
                <a:off x="8248193" y="5307038"/>
                <a:ext cx="2829234" cy="967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−4.57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33FE82C-5856-4141-8262-050B5E94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193" y="5307038"/>
                <a:ext cx="2829234" cy="9673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00"/>
    </mc:Choice>
    <mc:Fallback xmlns="">
      <p:transition spd="slow" advTm="862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836334" y="275347"/>
            <a:ext cx="855058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900" b="1" dirty="0" smtClean="0">
                <a:solidFill>
                  <a:srgbClr val="0B6937"/>
                </a:solidFill>
                <a:latin typeface="Roboto Slab" pitchFamily="2" charset="0"/>
                <a:ea typeface="Roboto Slab" pitchFamily="2" charset="0"/>
              </a:rPr>
              <a:t>Conclusiones</a:t>
            </a:r>
            <a:endParaRPr lang="es-CO" sz="2900" b="1" dirty="0">
              <a:solidFill>
                <a:srgbClr val="0B6937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8"/>
    </mc:Choice>
    <mc:Fallback xmlns="">
      <p:transition spd="slow" advTm="1360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1">
            <a:extLst>
              <a:ext uri="{FF2B5EF4-FFF2-40B4-BE49-F238E27FC236}">
                <a16:creationId xmlns:a16="http://schemas.microsoft.com/office/drawing/2014/main" id="{5402501D-C95C-4506-BF34-2598DF2C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64012" y="4637023"/>
            <a:ext cx="3886200" cy="2450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53" y="2757784"/>
            <a:ext cx="4274581" cy="13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4" y="27174"/>
            <a:ext cx="7475049" cy="852426"/>
          </a:xfrm>
        </p:spPr>
        <p:txBody>
          <a:bodyPr anchor="ctr">
            <a:normAutofit/>
          </a:bodyPr>
          <a:lstStyle/>
          <a:p>
            <a:pPr algn="l"/>
            <a:r>
              <a:rPr lang="es-CO" sz="3200" b="1" dirty="0">
                <a:solidFill>
                  <a:srgbClr val="0B6937"/>
                </a:solidFill>
                <a:latin typeface="Roboto Slab" pitchFamily="2" charset="0"/>
                <a:ea typeface="Roboto Slab" pitchFamily="2" charset="0"/>
              </a:rPr>
              <a:t>1. Curvas características del </a:t>
            </a:r>
            <a:r>
              <a:rPr lang="es-CO" sz="3200" b="1" dirty="0" err="1">
                <a:solidFill>
                  <a:srgbClr val="0B6937"/>
                </a:solidFill>
                <a:latin typeface="Roboto Slab" pitchFamily="2" charset="0"/>
                <a:ea typeface="Roboto Slab" pitchFamily="2" charset="0"/>
              </a:rPr>
              <a:t>mosfet</a:t>
            </a:r>
            <a:endParaRPr lang="es-CO" sz="3200" b="1" dirty="0">
              <a:solidFill>
                <a:srgbClr val="0B6937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2716406" y="5462502"/>
            <a:ext cx="5143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>
                <a:latin typeface="Roboto Slab" pitchFamily="2" charset="0"/>
                <a:ea typeface="Roboto Slab" pitchFamily="2" charset="0"/>
              </a:rPr>
              <a:t>Figura </a:t>
            </a:r>
            <a:r>
              <a:rPr lang="es-CO" sz="1400" b="1" dirty="0">
                <a:latin typeface="Roboto Slab" pitchFamily="2" charset="0"/>
                <a:ea typeface="Roboto Slab" pitchFamily="2" charset="0"/>
              </a:rPr>
              <a:t>1. </a:t>
            </a:r>
            <a:r>
              <a:rPr lang="es-CO" sz="1400" dirty="0"/>
              <a:t>VGS -&gt; Varia desde 0V a 4.25V </a:t>
            </a:r>
            <a:endParaRPr lang="es-CO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ángulo 37"/>
              <p:cNvSpPr/>
              <p:nvPr/>
            </p:nvSpPr>
            <p:spPr>
              <a:xfrm>
                <a:off x="8798145" y="3248182"/>
                <a:ext cx="30544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400" b="1" dirty="0" smtClean="0">
                    <a:latin typeface="Roboto Slab" pitchFamily="2" charset="0"/>
                    <a:ea typeface="Roboto Slab" pitchFamily="2" charset="0"/>
                  </a:rPr>
                  <a:t>Figura </a:t>
                </a:r>
                <a:r>
                  <a:rPr lang="es-CO" sz="1400" b="1" dirty="0">
                    <a:latin typeface="Roboto Slab" pitchFamily="2" charset="0"/>
                    <a:ea typeface="Roboto Slab" pitchFamily="2" charset="0"/>
                  </a:rPr>
                  <a:t>2</a:t>
                </a:r>
                <a:r>
                  <a:rPr lang="es-CO" sz="1400" b="1" dirty="0" smtClean="0">
                    <a:latin typeface="Roboto Slab" pitchFamily="2" charset="0"/>
                    <a:ea typeface="Roboto Slab" pitchFamily="2" charset="0"/>
                  </a:rPr>
                  <a:t>. </a:t>
                </a:r>
                <a:r>
                  <a:rPr lang="es-CO" sz="1400" dirty="0" smtClean="0">
                    <a:latin typeface="Roboto Slab" pitchFamily="2" charset="0"/>
                    <a:ea typeface="Roboto Slab" pitchFamily="2" charset="0"/>
                  </a:rPr>
                  <a:t>Circuito a variar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s-CO" sz="1400" dirty="0" smtClean="0">
                    <a:latin typeface="Roboto Slab" pitchFamily="2" charset="0"/>
                    <a:ea typeface="Roboto Slab" pitchFamily="2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s-CO" sz="1400" dirty="0" smtClean="0">
                    <a:latin typeface="Roboto Slab" pitchFamily="2" charset="0"/>
                    <a:ea typeface="Roboto Slab" pitchFamily="2" charset="0"/>
                  </a:rPr>
                  <a:t> </a:t>
                </a:r>
                <a:endParaRPr lang="es-CO" sz="1400" dirty="0"/>
              </a:p>
            </p:txBody>
          </p:sp>
        </mc:Choice>
        <mc:Fallback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145" y="3248182"/>
                <a:ext cx="3054471" cy="307777"/>
              </a:xfrm>
              <a:prstGeom prst="rect">
                <a:avLst/>
              </a:prstGeom>
              <a:blipFill>
                <a:blip r:embed="rId3"/>
                <a:stretch>
                  <a:fillRect l="-599" t="-6000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5CF93180-B5D0-49B6-A7E1-2EF798E614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2199" y="842224"/>
                <a:ext cx="3997515" cy="65383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3000"/>
                  <a:buFontTx/>
                  <a:buNone/>
                  <a:defRPr sz="32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8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432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Tx/>
                  <a:buNone/>
                  <a:defRPr sz="24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486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 typeface="Arial" panose="020B0604020202020204" pitchFamily="34" charset="0"/>
                  <a:buChar char="•"/>
                  <a:defRPr sz="20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4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Tx/>
                  <a:buNone/>
                  <a:defRPr sz="20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sz="2800" u="sng" dirty="0"/>
                  <a:t>Curva característica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s-CO" sz="2800" b="0" dirty="0"/>
              </a:p>
            </p:txBody>
          </p:sp>
        </mc:Choice>
        <mc:Fallback>
          <p:sp>
            <p:nvSpPr>
              <p:cNvPr id="19" name="Subtítulo 2">
                <a:extLst>
                  <a:ext uri="{FF2B5EF4-FFF2-40B4-BE49-F238E27FC236}">
                    <a16:creationId xmlns:a16="http://schemas.microsoft.com/office/drawing/2014/main" id="{5CF93180-B5D0-49B6-A7E1-2EF798E6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9" y="842224"/>
                <a:ext cx="3997515" cy="653833"/>
              </a:xfrm>
              <a:prstGeom prst="rect">
                <a:avLst/>
              </a:prstGeom>
              <a:blipFill>
                <a:blip r:embed="rId4"/>
                <a:stretch>
                  <a:fillRect l="-3049" t="-8411" b="-271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n 20">
            <a:extLst>
              <a:ext uri="{FF2B5EF4-FFF2-40B4-BE49-F238E27FC236}">
                <a16:creationId xmlns:a16="http://schemas.microsoft.com/office/drawing/2014/main" id="{C1EF84F5-6BCB-4C16-9D72-C6BDB3CC7C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61"/>
          <a:stretch/>
        </p:blipFill>
        <p:spPr>
          <a:xfrm>
            <a:off x="772395" y="1909352"/>
            <a:ext cx="7342800" cy="35531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A970931-91CC-4B90-A2EE-2DD28792AE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43"/>
          <a:stretch/>
        </p:blipFill>
        <p:spPr>
          <a:xfrm>
            <a:off x="8471782" y="1169140"/>
            <a:ext cx="3274141" cy="20140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582D542F-74B4-4444-96D8-5550322C89C0}"/>
              </a:ext>
            </a:extLst>
          </p:cNvPr>
          <p:cNvSpPr txBox="1">
            <a:spLocks/>
          </p:cNvSpPr>
          <p:nvPr/>
        </p:nvSpPr>
        <p:spPr>
          <a:xfrm>
            <a:off x="8458646" y="3901525"/>
            <a:ext cx="3482323" cy="1631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Modo Corte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Modo Triodo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Modo Saturación </a:t>
            </a:r>
          </a:p>
        </p:txBody>
      </p:sp>
    </p:spTree>
    <p:extLst>
      <p:ext uri="{BB962C8B-B14F-4D97-AF65-F5344CB8AC3E}">
        <p14:creationId xmlns:p14="http://schemas.microsoft.com/office/powerpoint/2010/main" val="3167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70"/>
    </mc:Choice>
    <mc:Fallback xmlns="">
      <p:transition spd="slow" advTm="491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0">
            <a:extLst>
              <a:ext uri="{FF2B5EF4-FFF2-40B4-BE49-F238E27FC236}">
                <a16:creationId xmlns:a16="http://schemas.microsoft.com/office/drawing/2014/main" id="{FC5F1F23-EBD6-7241-88DF-3D9114F4DD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9" name="Marcador de contenido 6">
            <a:extLst>
              <a:ext uri="{FF2B5EF4-FFF2-40B4-BE49-F238E27FC236}">
                <a16:creationId xmlns:a16="http://schemas.microsoft.com/office/drawing/2014/main" id="{F01F905B-CCC3-47A6-9CFC-F93C2D3BB4D5}"/>
              </a:ext>
            </a:extLst>
          </p:cNvPr>
          <p:cNvSpPr txBox="1">
            <a:spLocks/>
          </p:cNvSpPr>
          <p:nvPr/>
        </p:nvSpPr>
        <p:spPr>
          <a:xfrm>
            <a:off x="733927" y="526626"/>
            <a:ext cx="8453809" cy="571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600" dirty="0"/>
              <a:t>¿Qué valor tiene VGS, cuando ID = 24.337mA y VDS = 3V?</a:t>
            </a:r>
            <a:endParaRPr lang="es-CO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4772936" y="6194584"/>
                <a:ext cx="28575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400" b="1" dirty="0" smtClean="0">
                    <a:latin typeface="Roboto Slab" pitchFamily="2" charset="0"/>
                    <a:ea typeface="Roboto Slab" pitchFamily="2" charset="0"/>
                  </a:rPr>
                  <a:t>Figura </a:t>
                </a:r>
                <a:r>
                  <a:rPr lang="es-CO" sz="1400" b="1" dirty="0">
                    <a:latin typeface="Roboto Slab" pitchFamily="2" charset="0"/>
                    <a:ea typeface="Roboto Slab" pitchFamily="2" charset="0"/>
                  </a:rPr>
                  <a:t>3</a:t>
                </a:r>
                <a:r>
                  <a:rPr lang="es-CO" sz="1400" b="1" dirty="0" smtClean="0">
                    <a:latin typeface="Roboto Slab" pitchFamily="2" charset="0"/>
                    <a:ea typeface="Roboto Slab" pitchFamily="2" charset="0"/>
                  </a:rPr>
                  <a:t>. </a:t>
                </a:r>
                <a:r>
                  <a:rPr lang="es-CO" sz="1400" dirty="0" smtClean="0">
                    <a:latin typeface="Roboto Slab" pitchFamily="2" charset="0"/>
                    <a:ea typeface="Roboto Slab" pitchFamily="2" charset="0"/>
                  </a:rPr>
                  <a:t>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CO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s-CO" sz="14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36" y="6194584"/>
                <a:ext cx="2857573" cy="307777"/>
              </a:xfrm>
              <a:prstGeom prst="rect">
                <a:avLst/>
              </a:prstGeom>
              <a:blipFill>
                <a:blip r:embed="rId3"/>
                <a:stretch>
                  <a:fillRect l="-640" t="-5882" b="-196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8D8DE508-222F-4DA0-AB31-9B2A8D98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04" y="1766844"/>
            <a:ext cx="9184776" cy="437319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24304" y="1161876"/>
            <a:ext cx="4685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u="sng" dirty="0"/>
              <a:t>Modo Saturación </a:t>
            </a:r>
            <a:r>
              <a:rPr lang="es-CO" sz="2400" dirty="0"/>
              <a:t>-&gt; VDS &gt; VGS - </a:t>
            </a:r>
            <a:r>
              <a:rPr lang="es-CO" sz="2400" dirty="0" err="1"/>
              <a:t>Vth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236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2"/>
    </mc:Choice>
    <mc:Fallback xmlns="">
      <p:transition spd="slow" advTm="253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4378A5-6443-4479-A013-4920D3E0C62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005707" y="218706"/>
                <a:ext cx="6467148" cy="852426"/>
              </a:xfrm>
            </p:spPr>
            <p:txBody>
              <a:bodyPr anchor="ctr">
                <a:normAutofit/>
              </a:bodyPr>
              <a:lstStyle/>
              <a:p>
                <a:pPr algn="l"/>
                <a:r>
                  <a:rPr lang="pt-BR" sz="2800" b="1" dirty="0">
                    <a:solidFill>
                      <a:srgbClr val="8CC63E"/>
                    </a:solidFill>
                    <a:latin typeface="Roboto Slab" pitchFamily="2" charset="0"/>
                    <a:ea typeface="Roboto Slab" pitchFamily="2" charset="0"/>
                  </a:rPr>
                  <a:t>Curva característica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 smtClean="0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sz="2800" i="1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8CC63E"/>
                    </a:solidFill>
                    <a:latin typeface="Roboto Slab" pitchFamily="2" charset="0"/>
                    <a:ea typeface="Roboto Slab" pitchFamily="2" charset="0"/>
                  </a:rPr>
                  <a:t> 𝑣𝑠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 smtClean="0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800" i="1">
                            <a:solidFill>
                              <a:srgbClr val="8CC63E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pt-BR" sz="2800" b="1" dirty="0">
                  <a:solidFill>
                    <a:srgbClr val="8CC63E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mc:Choice>
        <mc:Fallback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0B4378A5-6443-4479-A013-4920D3E0C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05707" y="218706"/>
                <a:ext cx="6467148" cy="852426"/>
              </a:xfrm>
              <a:blipFill>
                <a:blip r:embed="rId2"/>
                <a:stretch>
                  <a:fillRect l="-19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0">
            <a:extLst>
              <a:ext uri="{FF2B5EF4-FFF2-40B4-BE49-F238E27FC236}">
                <a16:creationId xmlns:a16="http://schemas.microsoft.com/office/drawing/2014/main" id="{14585A20-1104-A341-AACD-87AAE08CB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ubtítulo 2">
                <a:extLst>
                  <a:ext uri="{FF2B5EF4-FFF2-40B4-BE49-F238E27FC236}">
                    <a16:creationId xmlns:a16="http://schemas.microsoft.com/office/drawing/2014/main" id="{ABB357C6-D723-4943-85C3-415644733D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3645" y="1071132"/>
                <a:ext cx="9948536" cy="6400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3000"/>
                  <a:buFontTx/>
                  <a:buNone/>
                  <a:defRPr sz="32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8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432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Tx/>
                  <a:buNone/>
                  <a:defRPr sz="24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486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 typeface="Arial" panose="020B0604020202020204" pitchFamily="34" charset="0"/>
                  <a:buChar char="•"/>
                  <a:defRPr sz="20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4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3000"/>
                  <a:buFontTx/>
                  <a:buNone/>
                  <a:defRPr sz="2000" b="1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sz="2800" dirty="0"/>
                  <a:t>¿Se cumple que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O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/>
                  <a:t> </a:t>
                </a:r>
                <a:r>
                  <a:rPr lang="es-CO" sz="2800" dirty="0"/>
                  <a:t>la corriente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=24.34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CO" sz="280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s-CO" sz="2000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.6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O" sz="2800" dirty="0"/>
                  <a:t>?</a:t>
                </a:r>
              </a:p>
            </p:txBody>
          </p:sp>
        </mc:Choice>
        <mc:Fallback>
          <p:sp>
            <p:nvSpPr>
              <p:cNvPr id="13" name="Subtítulo 2">
                <a:extLst>
                  <a:ext uri="{FF2B5EF4-FFF2-40B4-BE49-F238E27FC236}">
                    <a16:creationId xmlns:a16="http://schemas.microsoft.com/office/drawing/2014/main" id="{ABB357C6-D723-4943-85C3-415644733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45" y="1071132"/>
                <a:ext cx="9948536" cy="640080"/>
              </a:xfrm>
              <a:prstGeom prst="rect">
                <a:avLst/>
              </a:prstGeom>
              <a:blipFill>
                <a:blip r:embed="rId4"/>
                <a:stretch>
                  <a:fillRect l="-1225" t="-9524" b="-85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31FD28D2-9339-4CA9-9AF5-4F49535CF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8" t="1255" r="366" b="1"/>
          <a:stretch/>
        </p:blipFill>
        <p:spPr>
          <a:xfrm>
            <a:off x="1532806" y="1711212"/>
            <a:ext cx="9070213" cy="4256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4959531" y="6109353"/>
                <a:ext cx="2165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200" b="1" dirty="0">
                    <a:latin typeface="Roboto Slab" pitchFamily="2" charset="0"/>
                    <a:ea typeface="Roboto Slab" pitchFamily="2" charset="0"/>
                  </a:rPr>
                  <a:t>Figura </a:t>
                </a:r>
                <a:r>
                  <a:rPr lang="es-CO" sz="1200" b="1" dirty="0" smtClean="0">
                    <a:latin typeface="Roboto Slab" pitchFamily="2" charset="0"/>
                    <a:ea typeface="Roboto Slab" pitchFamily="2" charset="0"/>
                  </a:rPr>
                  <a:t>4</a:t>
                </a:r>
                <a:r>
                  <a:rPr lang="es-CO" sz="1200" b="1" dirty="0" smtClean="0">
                    <a:latin typeface="Roboto Slab" pitchFamily="2" charset="0"/>
                    <a:ea typeface="Roboto Slab" pitchFamily="2" charset="0"/>
                  </a:rPr>
                  <a:t>. </a:t>
                </a:r>
                <a:r>
                  <a:rPr lang="es-CO" sz="1200" dirty="0" smtClean="0">
                    <a:latin typeface="Roboto Slab" pitchFamily="2" charset="0"/>
                    <a:ea typeface="Roboto Slab" pitchFamily="2" charset="0"/>
                  </a:rPr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s-CO" sz="1200" dirty="0" smtClean="0">
                    <a:latin typeface="Roboto Slab" pitchFamily="2" charset="0"/>
                    <a:ea typeface="Roboto Slab" pitchFamily="2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1200" b="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s-CO" sz="1200" dirty="0" smtClean="0">
                    <a:latin typeface="Roboto Slab" pitchFamily="2" charset="0"/>
                    <a:ea typeface="Roboto Slab" pitchFamily="2" charset="0"/>
                  </a:rPr>
                  <a:t> </a:t>
                </a:r>
                <a:endParaRPr lang="es-CO" sz="1200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1" y="6109353"/>
                <a:ext cx="2165465" cy="276999"/>
              </a:xfrm>
              <a:prstGeom prst="rect">
                <a:avLst/>
              </a:prstGeom>
              <a:blipFill>
                <a:blip r:embed="rId6"/>
                <a:stretch>
                  <a:fillRect l="-282" t="-2174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3"/>
    </mc:Choice>
    <mc:Fallback xmlns="">
      <p:transition spd="slow" advTm="239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707" y="129539"/>
            <a:ext cx="7946806" cy="85242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CO" sz="3200" b="1" dirty="0">
                <a:solidFill>
                  <a:srgbClr val="701E5C"/>
                </a:solidFill>
                <a:latin typeface="Roboto Slab" pitchFamily="2" charset="0"/>
                <a:ea typeface="Roboto Slab" pitchFamily="2" charset="0"/>
              </a:rPr>
              <a:t>Estimación mediante simulación el valor de </a:t>
            </a:r>
            <a:r>
              <a:rPr lang="es-CO" sz="3200" b="1" dirty="0" err="1">
                <a:solidFill>
                  <a:srgbClr val="701E5C"/>
                </a:solidFill>
                <a:latin typeface="Roboto Slab" pitchFamily="2" charset="0"/>
                <a:ea typeface="Roboto Slab" pitchFamily="2" charset="0"/>
              </a:rPr>
              <a:t>Vth</a:t>
            </a:r>
            <a:endParaRPr lang="es-CO" sz="3200" b="1" dirty="0">
              <a:solidFill>
                <a:srgbClr val="701E5C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0">
            <a:extLst>
              <a:ext uri="{FF2B5EF4-FFF2-40B4-BE49-F238E27FC236}">
                <a16:creationId xmlns:a16="http://schemas.microsoft.com/office/drawing/2014/main" id="{B82E6806-7394-4449-A545-CA4F8179B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/>
              <p:cNvSpPr/>
              <p:nvPr/>
            </p:nvSpPr>
            <p:spPr>
              <a:xfrm>
                <a:off x="5229087" y="5986207"/>
                <a:ext cx="1961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200" b="1" dirty="0" smtClean="0">
                    <a:latin typeface="Roboto Slab" pitchFamily="2" charset="0"/>
                    <a:ea typeface="Roboto Slab" pitchFamily="2" charset="0"/>
                  </a:rPr>
                  <a:t>Figura 5</a:t>
                </a:r>
                <a:r>
                  <a:rPr lang="es-CO" sz="1200" b="1" dirty="0" smtClean="0">
                    <a:latin typeface="Roboto Slab" pitchFamily="2" charset="0"/>
                    <a:ea typeface="Roboto Slab" pitchFamily="2" charset="0"/>
                  </a:rPr>
                  <a:t>. </a:t>
                </a:r>
                <a:r>
                  <a:rPr lang="es-CO" sz="1200" dirty="0" smtClean="0">
                    <a:latin typeface="Roboto Slab" pitchFamily="2" charset="0"/>
                    <a:ea typeface="Roboto Slab" pitchFamily="2" charset="0"/>
                  </a:rPr>
                  <a:t>Variación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O" sz="1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s-CO" sz="1200" dirty="0"/>
              </a:p>
            </p:txBody>
          </p:sp>
        </mc:Choice>
        <mc:Fallback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87" y="5986207"/>
                <a:ext cx="1961755" cy="276999"/>
              </a:xfrm>
              <a:prstGeom prst="rect">
                <a:avLst/>
              </a:prstGeom>
              <a:blipFill>
                <a:blip r:embed="rId3"/>
                <a:stretch>
                  <a:fillRect l="-311" t="-4444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1005707" y="1071132"/>
            <a:ext cx="421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dirty="0"/>
              <a:t>Variación de VDS -&gt; 5V a 9V</a:t>
            </a:r>
            <a:endParaRPr lang="es-CO" sz="28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D34852E-E65A-4BA0-9C9F-12769A52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49" y="1683519"/>
            <a:ext cx="9664432" cy="42135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5"/>
    </mc:Choice>
    <mc:Fallback xmlns="">
      <p:transition spd="slow" advTm="227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0F3EE6D-CE3E-45B4-A1F6-DF04CD0D2291}"/>
              </a:ext>
            </a:extLst>
          </p:cNvPr>
          <p:cNvSpPr txBox="1"/>
          <p:nvPr/>
        </p:nvSpPr>
        <p:spPr>
          <a:xfrm>
            <a:off x="788944" y="158117"/>
            <a:ext cx="854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Voltaje VGS hasta donde la curva se torna única para todo VDS.</a:t>
            </a:r>
            <a:endParaRPr lang="es-CO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9538" y="2995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</a:rPr>
              <a:t/>
            </a:r>
            <a:br>
              <a:rPr kumimoji="0" lang="es-ES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</a:rPr>
            </a:br>
            <a:endParaRPr kumimoji="0" lang="es-ES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217632" y="5935293"/>
            <a:ext cx="3852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>
                <a:latin typeface="Roboto Slab" pitchFamily="2" charset="0"/>
                <a:ea typeface="Roboto Slab" pitchFamily="2" charset="0"/>
              </a:rPr>
              <a:t>Figura </a:t>
            </a:r>
            <a:r>
              <a:rPr lang="es-CO" sz="1400" b="1" dirty="0" smtClean="0">
                <a:latin typeface="Roboto Slab" pitchFamily="2" charset="0"/>
                <a:ea typeface="Roboto Slab" pitchFamily="2" charset="0"/>
              </a:rPr>
              <a:t>6. </a:t>
            </a:r>
            <a:r>
              <a:rPr lang="es-CO" sz="1400" dirty="0" smtClean="0">
                <a:latin typeface="Roboto Slab" pitchFamily="2" charset="0"/>
                <a:ea typeface="Roboto Slab" pitchFamily="2" charset="0"/>
              </a:rPr>
              <a:t>Circuito con nomenclatura de nodos</a:t>
            </a:r>
            <a:endParaRPr lang="es-CO" sz="1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6E95E87-439D-4B74-BFED-1478469C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4" y="1024890"/>
            <a:ext cx="9975094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4"/>
    </mc:Choice>
    <mc:Fallback xmlns="">
      <p:transition spd="slow" advTm="3427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0">
            <a:extLst>
              <a:ext uri="{FF2B5EF4-FFF2-40B4-BE49-F238E27FC236}">
                <a16:creationId xmlns:a16="http://schemas.microsoft.com/office/drawing/2014/main" id="{FC5F1F23-EBD6-7241-88DF-3D9114F4DD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 txBox="1">
            <a:spLocks/>
          </p:cNvSpPr>
          <p:nvPr/>
        </p:nvSpPr>
        <p:spPr>
          <a:xfrm>
            <a:off x="806358" y="129539"/>
            <a:ext cx="7971881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b="1" dirty="0"/>
              <a:t>¿Por qué a partir de dicho voltaje VGS la curva se divide en varias curvas diferentes dependientes de VDS?</a:t>
            </a:r>
            <a:endParaRPr lang="es-CO" sz="28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BD7E00-C7D1-441F-8663-C50485AE1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b="41825"/>
          <a:stretch/>
        </p:blipFill>
        <p:spPr>
          <a:xfrm>
            <a:off x="806358" y="1303863"/>
            <a:ext cx="5566369" cy="29375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F99FB8-F237-4B8F-A406-A3A9643C9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67" b="2579"/>
          <a:stretch/>
        </p:blipFill>
        <p:spPr>
          <a:xfrm>
            <a:off x="6421182" y="1303863"/>
            <a:ext cx="5746842" cy="2103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3B467E-83E1-413C-AA7C-6B741F601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56" y="4395287"/>
            <a:ext cx="9142741" cy="2354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8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1"/>
    </mc:Choice>
    <mc:Fallback xmlns="">
      <p:transition spd="slow" advTm="424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27" y="129539"/>
            <a:ext cx="7770445" cy="852426"/>
          </a:xfrm>
        </p:spPr>
        <p:txBody>
          <a:bodyPr anchor="ctr">
            <a:normAutofit/>
          </a:bodyPr>
          <a:lstStyle/>
          <a:p>
            <a:pPr algn="l"/>
            <a:r>
              <a:rPr lang="es-CO" sz="3200" b="1" dirty="0">
                <a:solidFill>
                  <a:srgbClr val="8CC63E"/>
                </a:solidFill>
                <a:latin typeface="Roboto Slab" pitchFamily="2" charset="0"/>
                <a:ea typeface="Roboto Slab" pitchFamily="2" charset="0"/>
              </a:rPr>
              <a:t>2. Diseño de circuito de polarización dc</a:t>
            </a:r>
            <a:endParaRPr lang="es-CO" sz="3200" b="1" dirty="0">
              <a:solidFill>
                <a:srgbClr val="8CC63E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0">
            <a:extLst>
              <a:ext uri="{FF2B5EF4-FFF2-40B4-BE49-F238E27FC236}">
                <a16:creationId xmlns:a16="http://schemas.microsoft.com/office/drawing/2014/main" id="{14585A20-1104-A341-AACD-87AAE08CB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F10DD543-429A-1CA2-2BDE-025B35FB103F}"/>
              </a:ext>
            </a:extLst>
          </p:cNvPr>
          <p:cNvSpPr txBox="1"/>
          <p:nvPr/>
        </p:nvSpPr>
        <p:spPr>
          <a:xfrm>
            <a:off x="1278286" y="3726790"/>
            <a:ext cx="2899576" cy="37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Tabla 1</a:t>
            </a:r>
            <a:r>
              <a:rPr lang="es-CO" dirty="0" smtClean="0"/>
              <a:t>. </a:t>
            </a:r>
            <a:r>
              <a:rPr lang="es-CO" dirty="0" smtClean="0"/>
              <a:t>Valores</a:t>
            </a:r>
            <a:r>
              <a:rPr lang="es-CO" dirty="0" smtClean="0"/>
              <a:t> </a:t>
            </a:r>
            <a:r>
              <a:rPr lang="es-CO" dirty="0" smtClean="0"/>
              <a:t>del circuito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33927" y="999456"/>
            <a:ext cx="7194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/>
              <a:t>Diseño de el circuito para obtener el siguiente punto de operación</a:t>
            </a:r>
            <a:endParaRPr lang="es-CO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0DD543-429A-1CA2-2BDE-025B35FB103F}"/>
              </a:ext>
            </a:extLst>
          </p:cNvPr>
          <p:cNvSpPr txBox="1"/>
          <p:nvPr/>
        </p:nvSpPr>
        <p:spPr>
          <a:xfrm>
            <a:off x="8298525" y="4038372"/>
            <a:ext cx="394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Figura </a:t>
            </a:r>
            <a:r>
              <a:rPr lang="es-CO" b="1" dirty="0" smtClean="0"/>
              <a:t>7</a:t>
            </a:r>
            <a:r>
              <a:rPr lang="es-CO" dirty="0" smtClean="0"/>
              <a:t>. Circuito a diseñar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9B8D7FA-0B4C-4986-B663-69843B09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1" t="5055" r="4501" b="4149"/>
          <a:stretch/>
        </p:blipFill>
        <p:spPr>
          <a:xfrm>
            <a:off x="1418789" y="1594713"/>
            <a:ext cx="2618924" cy="207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822746" y="4405586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Calculo de RD</a:t>
            </a:r>
            <a:endParaRPr lang="es-CO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CDF75C0-6287-4A01-B177-415D5F8B3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0"/>
          <a:stretch/>
        </p:blipFill>
        <p:spPr>
          <a:xfrm>
            <a:off x="822746" y="6087038"/>
            <a:ext cx="5937552" cy="494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0340E7A-FCB4-4D98-8DBD-8FDF316BBDEE}"/>
                  </a:ext>
                </a:extLst>
              </p:cNvPr>
              <p:cNvSpPr txBox="1"/>
              <p:nvPr/>
            </p:nvSpPr>
            <p:spPr>
              <a:xfrm>
                <a:off x="733927" y="5015310"/>
                <a:ext cx="6026371" cy="1217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24.34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</a:rPr>
                        <m:t>=82.2</m:t>
                      </m:r>
                      <m:r>
                        <m:rPr>
                          <m:sty m:val="p"/>
                        </m:rPr>
                        <a:rPr lang="es-CO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80</m:t>
                      </m:r>
                      <m:r>
                        <m:rPr>
                          <m:sty m:val="p"/>
                        </m:rPr>
                        <a:rPr lang="es-CO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CO" dirty="0"/>
              </a:p>
              <a:p>
                <a:pPr/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0340E7A-FCB4-4D98-8DBD-8FDF316B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7" y="5015310"/>
                <a:ext cx="6026371" cy="1217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24" descr="Diagrama, Esquemático&#10;&#10;Descripción generada automáticamente">
            <a:extLst>
              <a:ext uri="{FF2B5EF4-FFF2-40B4-BE49-F238E27FC236}">
                <a16:creationId xmlns:a16="http://schemas.microsoft.com/office/drawing/2014/main" id="{67EA43FC-30F2-4BFD-AD4F-C80F4689C4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b="3994"/>
          <a:stretch/>
        </p:blipFill>
        <p:spPr bwMode="auto">
          <a:xfrm>
            <a:off x="7547871" y="1417057"/>
            <a:ext cx="3978382" cy="2587087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276822" y="440558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Calculo de R1 y R2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60698C2-14DE-4390-806C-7A4BEDF52EB4}"/>
                  </a:ext>
                </a:extLst>
              </p:cNvPr>
              <p:cNvSpPr txBox="1"/>
              <p:nvPr/>
            </p:nvSpPr>
            <p:spPr>
              <a:xfrm>
                <a:off x="6523449" y="4779182"/>
                <a:ext cx="5718477" cy="1217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s-CO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CO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/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60698C2-14DE-4390-806C-7A4BEDF52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49" y="4779182"/>
                <a:ext cx="5718477" cy="1217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760298" y="5644522"/>
                <a:ext cx="50906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400" dirty="0" smtClean="0"/>
                  <a:t>Si</a:t>
                </a:r>
                <a:r>
                  <a:rPr lang="es-CO" dirty="0" smtClean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>
                        <a:latin typeface="Cambria Math" panose="02040503050406030204" pitchFamily="18" charset="0"/>
                      </a:rPr>
                      <m:t>=30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s-CO" sz="24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O" sz="2400" dirty="0" smtClean="0"/>
                  <a:t> 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240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2.5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s-CO" sz="24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s-CO" sz="2400" dirty="0"/>
              </a:p>
              <a:p>
                <a:pPr/>
                <a:endParaRPr lang="es-CO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298" y="5644522"/>
                <a:ext cx="5090689" cy="830997"/>
              </a:xfrm>
              <a:prstGeom prst="rect">
                <a:avLst/>
              </a:prstGeom>
              <a:blipFill>
                <a:blip r:embed="rId8"/>
                <a:stretch>
                  <a:fillRect l="-1916" t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69"/>
    </mc:Choice>
    <mc:Fallback xmlns="">
      <p:transition spd="slow" advTm="454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27" y="201111"/>
            <a:ext cx="8772491" cy="1253212"/>
          </a:xfrm>
        </p:spPr>
        <p:txBody>
          <a:bodyPr anchor="ctr">
            <a:normAutofit/>
          </a:bodyPr>
          <a:lstStyle/>
          <a:p>
            <a:r>
              <a:rPr lang="es-ES" sz="2800" b="1" dirty="0"/>
              <a:t>Simulación y verificación del punto de operación esperado</a:t>
            </a:r>
            <a:endParaRPr lang="es-CO" sz="2800" b="1" dirty="0"/>
          </a:p>
        </p:txBody>
      </p:sp>
      <p:sp>
        <p:nvSpPr>
          <p:cNvPr id="12" name="Rectángulo 11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1042181" y="6386352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736444" y="6390907"/>
            <a:ext cx="178335" cy="178335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0">
            <a:extLst>
              <a:ext uri="{FF2B5EF4-FFF2-40B4-BE49-F238E27FC236}">
                <a16:creationId xmlns:a16="http://schemas.microsoft.com/office/drawing/2014/main" id="{B82E6806-7394-4449-A545-CA4F8179B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8" y="360555"/>
            <a:ext cx="2262624" cy="710577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0DF32A73-6342-47BC-A9FB-0C9FB5720232}"/>
              </a:ext>
            </a:extLst>
          </p:cNvPr>
          <p:cNvSpPr txBox="1">
            <a:spLocks/>
          </p:cNvSpPr>
          <p:nvPr/>
        </p:nvSpPr>
        <p:spPr>
          <a:xfrm>
            <a:off x="733927" y="1367459"/>
            <a:ext cx="7440460" cy="5759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b="1" dirty="0"/>
          </a:p>
        </p:txBody>
      </p:sp>
      <p:sp>
        <p:nvSpPr>
          <p:cNvPr id="10" name="Rectángulo 9"/>
          <p:cNvSpPr/>
          <p:nvPr/>
        </p:nvSpPr>
        <p:spPr>
          <a:xfrm>
            <a:off x="2127915" y="6106187"/>
            <a:ext cx="316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b="1" dirty="0" smtClean="0"/>
              <a:t>Figura</a:t>
            </a:r>
            <a:r>
              <a:rPr lang="es-CO" b="1" dirty="0" smtClean="0"/>
              <a:t> 8</a:t>
            </a:r>
            <a:r>
              <a:rPr lang="es-CO" dirty="0" smtClean="0"/>
              <a:t>. Simulación del circuito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F3534E1-2A43-437B-B4F1-7A4FC5441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1" t="5055" r="4501" b="4149"/>
          <a:stretch/>
        </p:blipFill>
        <p:spPr>
          <a:xfrm>
            <a:off x="7593838" y="1488735"/>
            <a:ext cx="2853422" cy="22638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Imagen 17" descr="Diagrama, Esquemático&#10;&#10;Descripción generada automáticamente">
            <a:extLst>
              <a:ext uri="{FF2B5EF4-FFF2-40B4-BE49-F238E27FC236}">
                <a16:creationId xmlns:a16="http://schemas.microsoft.com/office/drawing/2014/main" id="{F693EF27-9369-49F8-978D-DDAE6908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8" y="1232783"/>
            <a:ext cx="5379704" cy="4669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7ED5F6C-2250-48B8-B1AF-8DE3125172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1" t="7502" r="6404" b="8171"/>
          <a:stretch/>
        </p:blipFill>
        <p:spPr>
          <a:xfrm>
            <a:off x="7593838" y="3752606"/>
            <a:ext cx="2853422" cy="1393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7620390" y="5192469"/>
            <a:ext cx="2800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Tabla </a:t>
            </a:r>
            <a:r>
              <a:rPr lang="es-CO" b="1" dirty="0" smtClean="0"/>
              <a:t>2</a:t>
            </a:r>
            <a:r>
              <a:rPr lang="es-CO" dirty="0" smtClean="0"/>
              <a:t>. Valores del circuito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59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00"/>
    </mc:Choice>
    <mc:Fallback xmlns="">
      <p:transition spd="slow" advTm="862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333</Words>
  <Application>Microsoft Office PowerPoint</Application>
  <PresentationFormat>Panorámica</PresentationFormat>
  <Paragraphs>65</Paragraphs>
  <Slides>15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Cambria Math</vt:lpstr>
      <vt:lpstr>Microsoft Sans Serif</vt:lpstr>
      <vt:lpstr>Roboto Slab</vt:lpstr>
      <vt:lpstr>Times New Roman</vt:lpstr>
      <vt:lpstr>Tema de Office</vt:lpstr>
      <vt:lpstr>Presentación de PowerPoint</vt:lpstr>
      <vt:lpstr>1. Curvas características del mosfet</vt:lpstr>
      <vt:lpstr>Presentación de PowerPoint</vt:lpstr>
      <vt:lpstr>Curva característica I_D 𝑣𝑠 V_GS</vt:lpstr>
      <vt:lpstr>Estimación mediante simulación el valor de Vth</vt:lpstr>
      <vt:lpstr>Presentación de PowerPoint</vt:lpstr>
      <vt:lpstr>Presentación de PowerPoint</vt:lpstr>
      <vt:lpstr>2. Diseño de circuito de polarización dc</vt:lpstr>
      <vt:lpstr>Simulación y verificación del punto de operación esperado</vt:lpstr>
      <vt:lpstr>Presentación de PowerPoint</vt:lpstr>
      <vt:lpstr>Presentación de PowerPoint</vt:lpstr>
      <vt:lpstr>Comprobación teórica de la ganancia de voltaje </vt:lpstr>
      <vt:lpstr>Análisis de la ganancia 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Parque</dc:creator>
  <cp:lastModifiedBy>Pipelangas .</cp:lastModifiedBy>
  <cp:revision>138</cp:revision>
  <dcterms:created xsi:type="dcterms:W3CDTF">2020-05-06T19:09:23Z</dcterms:created>
  <dcterms:modified xsi:type="dcterms:W3CDTF">2022-10-10T03:09:56Z</dcterms:modified>
</cp:coreProperties>
</file>